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Base estadounidense (Dubin)</c:v>
                </c:pt>
                <c:pt idx="1">
                  <c:v>Registro finlandés, cirugía arterial (Sillanpää)</c:v>
                </c:pt>
                <c:pt idx="2">
                  <c:v>Serie con examen seriado (Stannard)</c:v>
                </c:pt>
                <c:pt idx="3">
                  <c:v>Registro sueco, denominador de luxaciones (Bernhoff)</c:v>
                </c:pt>
                <c:pt idx="4">
                  <c:v>Serie prospectiva con imagen precoz (Boisrenoult)</c:v>
                </c:pt>
                <c:pt idx="5">
                  <c:v>Metaanálisis (Medina)</c:v>
                </c:pt>
              </c:strCache>
            </c:strRef>
          </c:cat>
          <c:val>
            <c:numRef>
              <c:f>Sheet1!$B$2:$B$7</c:f>
              <c:numCache>
                <c:formatCode>General</c:formatCode>
                <c:ptCount val="6"/>
                <c:pt idx="0">
                  <c:v>1.1</c:v>
                </c:pt>
                <c:pt idx="1">
                  <c:v>1.6</c:v>
                </c:pt>
                <c:pt idx="2">
                  <c:v>7</c:v>
                </c:pt>
                <c:pt idx="3">
                  <c:v>8.2</c:v>
                </c:pt>
                <c:pt idx="4">
                  <c:v>12</c:v>
                </c:pt>
                <c:pt idx="5">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Lesión vascular, sin luxación documentada</c:v>
                </c:pt>
                <c:pt idx="1">
                  <c:v>Lesión vascular, con luxación documentada</c:v>
                </c:pt>
                <c:pt idx="2">
                  <c:v>Nervio peroneo, sin luxación documentada</c:v>
                </c:pt>
                <c:pt idx="3">
                  <c:v>Nervio peroneo, con luxación documentada</c:v>
                </c:pt>
              </c:strCache>
            </c:strRef>
          </c:cat>
          <c:val>
            <c:numRef>
              <c:f>Sheet1!$B$2:$B$5</c:f>
              <c:numCache>
                <c:formatCode>General</c:formatCode>
                <c:ptCount val="4"/>
                <c:pt idx="0">
                  <c:v>4</c:v>
                </c:pt>
                <c:pt idx="1">
                  <c:v>18</c:v>
                </c:pt>
                <c:pt idx="2">
                  <c:v>14</c:v>
                </c:pt>
                <c:pt idx="3">
                  <c:v>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Pulso pedio anormal (metaanálisis, 284 lesiones)</c:v>
                </c:pt>
                <c:pt idx="1">
                  <c:v>ITB menor de 0,90 (estudio prospectivo, 38 pacientes)</c:v>
                </c:pt>
              </c:strCache>
            </c:strRef>
          </c:cat>
          <c:val>
            <c:numRef>
              <c:f>Sheet1!$B$2:$B$3</c:f>
              <c:numCache>
                <c:formatCode>General</c:formatCode>
                <c:ptCount val="2"/>
                <c:pt idx="0">
                  <c:v>79</c:v>
                </c:pt>
                <c:pt idx="1">
                  <c:v>100</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Pulso pedio anormal (metaanálisis, 284 lesiones)</c:v>
                </c:pt>
                <c:pt idx="1">
                  <c:v>ITB menor de 0,90 (estudio prospectivo, 38 pacientes)</c:v>
                </c:pt>
              </c:strCache>
            </c:strRef>
          </c:cat>
          <c:val>
            <c:numRef>
              <c:f>Sheet1!$C$2:$C$3</c:f>
              <c:numCache>
                <c:formatCode>General</c:formatCode>
                <c:ptCount val="2"/>
                <c:pt idx="0">
                  <c:v>91</c:v>
                </c:pt>
                <c:pt idx="1">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Cajón anterior</c:v>
                </c:pt>
                <c:pt idx="1">
                  <c:v>Lachman</c:v>
                </c:pt>
                <c:pt idx="2">
                  <c:v>Pivot shift</c:v>
                </c:pt>
                <c:pt idx="3">
                  <c:v>Lever sign</c:v>
                </c:pt>
              </c:strCache>
            </c:strRef>
          </c:cat>
          <c:val>
            <c:numRef>
              <c:f>Sheet1!$B$2:$B$5</c:f>
              <c:numCache>
                <c:formatCode>General</c:formatCode>
                <c:ptCount val="4"/>
                <c:pt idx="0">
                  <c:v>83</c:v>
                </c:pt>
                <c:pt idx="1">
                  <c:v>81</c:v>
                </c:pt>
                <c:pt idx="2">
                  <c:v>55</c:v>
                </c:pt>
                <c:pt idx="3">
                  <c:v>83</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Cajón anterior</c:v>
                </c:pt>
                <c:pt idx="1">
                  <c:v>Lachman</c:v>
                </c:pt>
                <c:pt idx="2">
                  <c:v>Pivot shift</c:v>
                </c:pt>
                <c:pt idx="3">
                  <c:v>Lever sign</c:v>
                </c:pt>
              </c:strCache>
            </c:strRef>
          </c:cat>
          <c:val>
            <c:numRef>
              <c:f>Sheet1!$C$2:$C$5</c:f>
              <c:numCache>
                <c:formatCode>General</c:formatCode>
                <c:ptCount val="4"/>
                <c:pt idx="0">
                  <c:v>85</c:v>
                </c:pt>
                <c:pt idx="1">
                  <c:v>85</c:v>
                </c:pt>
                <c:pt idx="2">
                  <c:v>94</c:v>
                </c:pt>
                <c:pt idx="3">
                  <c:v>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Angio-TC (metaanálisis, 891 pacientes)</c:v>
                </c:pt>
              </c:strCache>
            </c:strRef>
          </c:cat>
          <c:val>
            <c:numRef>
              <c:f>Sheet1!$B$2:$B$2</c:f>
              <c:numCache>
                <c:formatCode>General</c:formatCode>
                <c:ptCount val="1"/>
                <c:pt idx="0">
                  <c:v>96.2</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Angio-TC (metaanálisis, 891 pacientes)</c:v>
                </c:pt>
              </c:strCache>
            </c:strRef>
          </c:cat>
          <c:val>
            <c:numRef>
              <c:f>Sheet1!$C$2:$C$2</c:f>
              <c:numCache>
                <c:formatCode>General</c:formatCode>
                <c:ptCount val="1"/>
                <c:pt idx="0">
                  <c:v>99.2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Lesión neurovascular</c:v>
                </c:pt>
                <c:pt idx="1">
                  <c:v>Complicaciones totales</c:v>
                </c:pt>
                <c:pt idx="2">
                  <c:v>MCL reparado o reconstruido</c:v>
                </c:pt>
                <c:pt idx="3">
                  <c:v>MCL y estructuras mediales bloqueando la reducción</c:v>
                </c:pt>
                <c:pt idx="4">
                  <c:v>Con signo del hoyuelo</c:v>
                </c:pt>
                <c:pt idx="5">
                  <c:v>Posterolateral</c:v>
                </c:pt>
              </c:strCache>
            </c:strRef>
          </c:cat>
          <c:val>
            <c:numRef>
              <c:f>Sheet1!$B$2:$B$7</c:f>
              <c:numCache>
                <c:formatCode>General</c:formatCode>
                <c:ptCount val="6"/>
                <c:pt idx="0">
                  <c:v>9</c:v>
                </c:pt>
                <c:pt idx="1">
                  <c:v>14.4</c:v>
                </c:pt>
                <c:pt idx="2">
                  <c:v>32.3</c:v>
                </c:pt>
                <c:pt idx="3">
                  <c:v>52.4</c:v>
                </c:pt>
                <c:pt idx="4">
                  <c:v>70</c:v>
                </c:pt>
                <c:pt idx="5">
                  <c:v>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o puntos</c:v>
                </c:pt>
              </c:strCache>
            </c:strRef>
          </c:tx>
          <c:spPr>
            <a:solidFill>
              <a:srgbClr val="0F5F6B"/>
            </a:solidFill>
          </c:spPr>
          <c:cat>
            <c:strRef>
              <c:f>Sheet1!$A$2:$A$5</c:f>
              <c:strCache>
                <c:ptCount val="4"/>
                <c:pt idx="0">
                  <c:v>IKDC excelente o bueno, operados (%)</c:v>
                </c:pt>
                <c:pt idx="1">
                  <c:v>IKDC excelente o bueno, no operados (%)</c:v>
                </c:pt>
                <c:pt idx="2">
                  <c:v>Lysholm medio, operados (puntos)</c:v>
                </c:pt>
                <c:pt idx="3">
                  <c:v>Lysholm medio, no operados (puntos)</c:v>
                </c:pt>
              </c:strCache>
            </c:strRef>
          </c:cat>
          <c:val>
            <c:numRef>
              <c:f>Sheet1!$B$2:$B$5</c:f>
              <c:numCache>
                <c:formatCode>General</c:formatCode>
                <c:ptCount val="4"/>
                <c:pt idx="0">
                  <c:v>58</c:v>
                </c:pt>
                <c:pt idx="1">
                  <c:v>20</c:v>
                </c:pt>
                <c:pt idx="2">
                  <c:v>85.2</c:v>
                </c:pt>
                <c:pt idx="3">
                  <c:v>66.5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o 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Temprana (hasta 3 semanas), Levy 2009</c:v>
                </c:pt>
                <c:pt idx="1">
                  <c:v>Tardía, Levy 2009</c:v>
                </c:pt>
                <c:pt idx="2">
                  <c:v>Aguda, Marder 2021</c:v>
                </c:pt>
                <c:pt idx="3">
                  <c:v>Diferida, Marder 2021</c:v>
                </c:pt>
              </c:strCache>
            </c:strRef>
          </c:cat>
          <c:val>
            <c:numRef>
              <c:f>Sheet1!$B$2:$B$5</c:f>
              <c:numCache>
                <c:formatCode>General</c:formatCode>
                <c:ptCount val="4"/>
                <c:pt idx="0">
                  <c:v>90</c:v>
                </c:pt>
                <c:pt idx="1">
                  <c:v>82</c:v>
                </c:pt>
                <c:pt idx="2">
                  <c:v>73.6</c:v>
                </c:pt>
                <c:pt idx="3">
                  <c:v>85.23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En lesiones multiligamentarias en general</c:v>
                </c:pt>
                <c:pt idx="1">
                  <c:v>En luxaciones</c:v>
                </c:pt>
                <c:pt idx="2">
                  <c:v>En luxaciones con lesión vascular</c:v>
                </c:pt>
              </c:strCache>
            </c:strRef>
          </c:cat>
          <c:val>
            <c:numRef>
              <c:f>Sheet1!$B$2:$B$4</c:f>
              <c:numCache>
                <c:formatCode>General</c:formatCode>
                <c:ptCount val="3"/>
                <c:pt idx="0">
                  <c:v>5</c:v>
                </c:pt>
                <c:pt idx="1">
                  <c:v>50</c:v>
                </c:pt>
                <c:pt idx="2">
                  <c:v>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Muerte (Randall)</c:v>
                </c:pt>
                <c:pt idx="1">
                  <c:v>Amputación (Randall)</c:v>
                </c:pt>
                <c:pt idx="2">
                  <c:v>Síndrome compartimental (Randall)</c:v>
                </c:pt>
                <c:pt idx="3">
                  <c:v>Infección profunda (Randall)</c:v>
                </c:pt>
                <c:pt idx="4">
                  <c:v>Rigidez posoperatoria (Özbek)</c:v>
                </c:pt>
                <c:pt idx="5">
                  <c:v>Artrofibrosis (Fahlbusch)</c:v>
                </c:pt>
                <c:pt idx="6">
                  <c:v>Lesión del nervio peroneo (Randall)</c:v>
                </c:pt>
                <c:pt idx="7">
                  <c:v>Osificación heterotópica (Randall)</c:v>
                </c:pt>
              </c:strCache>
            </c:strRef>
          </c:cat>
          <c:val>
            <c:numRef>
              <c:f>Sheet1!$B$2:$B$9</c:f>
              <c:numCache>
                <c:formatCode>General</c:formatCode>
                <c:ptCount val="8"/>
                <c:pt idx="0">
                  <c:v>1.9</c:v>
                </c:pt>
                <c:pt idx="1">
                  <c:v>2.3</c:v>
                </c:pt>
                <c:pt idx="2">
                  <c:v>2.7</c:v>
                </c:pt>
                <c:pt idx="3">
                  <c:v>5.3</c:v>
                </c:pt>
                <c:pt idx="4">
                  <c:v>9.8</c:v>
                </c:pt>
                <c:pt idx="5">
                  <c:v>12.1</c:v>
                </c:pt>
                <c:pt idx="6">
                  <c:v>15.3</c:v>
                </c:pt>
                <c:pt idx="7">
                  <c:v>21.6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Lysholm, sin LCP</c:v>
                </c:pt>
                <c:pt idx="1">
                  <c:v>Lysholm, con LCP</c:v>
                </c:pt>
                <c:pt idx="2">
                  <c:v>IKDC, sin LCP</c:v>
                </c:pt>
                <c:pt idx="3">
                  <c:v>IKDC, con LCP</c:v>
                </c:pt>
              </c:strCache>
            </c:strRef>
          </c:cat>
          <c:val>
            <c:numRef>
              <c:f>Sheet1!$B$2:$B$5</c:f>
              <c:numCache>
                <c:formatCode>General</c:formatCode>
                <c:ptCount val="4"/>
                <c:pt idx="0">
                  <c:v>90.84</c:v>
                </c:pt>
                <c:pt idx="1">
                  <c:v>84.35</c:v>
                </c:pt>
                <c:pt idx="2">
                  <c:v>83.69</c:v>
                </c:pt>
                <c:pt idx="3">
                  <c:v>75.0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Cualquier trabajo, estudios sin lesión vascular</c:v>
                </c:pt>
                <c:pt idx="1">
                  <c:v>Cualquier trabajo</c:v>
                </c:pt>
                <c:pt idx="2">
                  <c:v>Cualquier trabajo, estudios con lesión vascular</c:v>
                </c:pt>
                <c:pt idx="3">
                  <c:v>Trabajo con pocas o ninguna modificación</c:v>
                </c:pt>
                <c:pt idx="4">
                  <c:v>Cualquier nivel de deporte</c:v>
                </c:pt>
              </c:strCache>
            </c:strRef>
          </c:cat>
          <c:val>
            <c:numRef>
              <c:f>Sheet1!$B$2:$B$6</c:f>
              <c:numCache>
                <c:formatCode>General</c:formatCode>
                <c:ptCount val="5"/>
                <c:pt idx="0">
                  <c:v>96.3</c:v>
                </c:pt>
                <c:pt idx="1">
                  <c:v>88.4</c:v>
                </c:pt>
                <c:pt idx="2">
                  <c:v>80.2</c:v>
                </c:pt>
                <c:pt idx="3">
                  <c:v>62.1</c:v>
                </c:pt>
                <c:pt idx="4">
                  <c:v>53.6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Luxación de rodilla (lesión multiligamentaria aguda): Schenck, arteria poplítea, reducción urgente y momento de la reconstrucción.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que importa; Clasificación; Diagnóstico: cómo sospechar y qué debe quedar escrito; Examen físico: pulsos, ITB y ligamentos; Imágenes: radiografía, angio-TC y resonancia; Algoritmo de urgencias con la arteria como prioridad; Luxación irreductible y signo del hoyuelo; Tratamiento: de la urgencia a la reconstrucción; Técnica: reducción, fijador externo y principios de la reconstrucción; Complicaciones; Pronóstico; Rehabilitación. Estructura sugerida por el autor para diez minutos: Lámina 1 (minuto 1) · Caso didáctico inventado: motociclista, rodilla deformada, pie frío. Pregunta: ¿qué hace usted primero? [r20]. Lámina 2 (minuto 2) · Definición: luxación y MLKI no son sinónimos; los 2 o más ligamentos rotos son la esencia [r18][r28]. Lámina 3 (minuto 3) · Epidemiología: 18 % en el metaanálisis frente a 1,6 % de lesión que requirió cirugía en el registro finlandés; la diferencia es de diseño [r1][r2]. Lámina 4 (minuto 4) · Anatomía: la poplítea anclada en el hiato del aductor y el arco del sóleo [r25]. Lámina 5 (minuto 5) · Schenck KD I a V y modificadores C, N, -EM y abierta; ojo con el KD I [r8][r25]. Lámina 6 (minuto 6) · Cribado vascular: pulso 0,79 y 0,91; ITB menor de 0,9; angio-TC 96,2 % y 99,2 % [r3][r4][r6]. Lámina 7 (minuto 7) · Reducción urgente y luxación irreductible: el hoyuelo [r8][r9]. Lámina 8 (minuto 8) · Fijador externo: indicación, no costumbre [r10][r21]. Lámina 9 (minuto 9) · Momento y técnica: discrepancia entre metaanálisis; reconstruir falla menos que reparar la esquina posterolateral [r12][r13][r14]. Lámina 10 (minuto 10) · Pronóstico y cierre: 80-85 % de la función a los 2 años, que declina; rigidez como complicación frecuente [r15][r8].</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luxación de rodilla amenaza el miembro: antes de pensar en ligamentos hay que descartar una lesión de la arteria poplítea, que apareció en 18 % de los pacientes en un metaanálisis de 862 casos (fuente: Medina O y colaboradores, 2014), aunque los registros poblacionales dan cifras mucho menores, como 1,6 % con lesión poplítea que necesitó cirugía (fuente: Sillanpää PJ y colaboradores, 2014). Un pulso presente no basta: el pulso pedio anormal tuvo sensibilidad de 0,79 y especificidad de 0,91 para lesión arterial quirúrgica (fuente: Barnes CJ y colaboradores, 2002). El índice tobillo-brazo (ITB) menor de 0,9 es el cribado de partida (fuente: Mills WJ y colaboradores, 2004) (fuente: Moatshe G y colaboradores, 2024), y la angio-TC confirma o descarta (fuente: Jens S y colaboradores, 2013) (fuente: Murray IR y colaboradores, 2024). Se reduce de inmediato y se documenta el estado neurovascular antes y después; si la rodilla no reduce con tracción suave, o hay un hoyuelo medial, se trata de una luxación irreductible y va a reducción abierta (fuente: Hantes M y colaboradores, 2026) (fuente: Malik SS y colaboradores, 2022). El fijador externo es una indicación y no una rutina: lesión vascular, herida abierta, fractura-luxación o reducción que no se mantiene (fuente: Ng JWG y colaboradores, 2020) (fuente: Wharton MG y colaboradores, 2026). El momento de la reconstrucción no lo decide ningún ensayo aleatorizado: los metaanálisis discrepan entre cirugía temprana y diferida (fuente: Hohmann E y colaboradores, 2017) (fuente: Vermeijden HD y colaboradores, 2023). Lo que sí se repite es que reconstruir la esquina posterolateral falla menos que repararla (fuente: Fortier LM y colaboradores, 2023). Aun bien tratada, la rodilla no queda como antes: a los 2 años se conserva alrededor de 80-85 % de la función y la curva baja con los años (fuente: Klasan A y colaboradores, 2025); la rigidez es la complicación más frecuente (fuente: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Hablamos de luxación de rodilla cuando la tibia y el fémur dejan de articular por completo en el momento de la lesión (fuente: Hantes M y colaboradores, 2026). El nombre engaña, porque lo que define el problema es la ruptura de ligamentos: muchas rodillas se reducen solas antes de que alguien las examine (fuente: Hantes M y colaboradores, 2026) (fuente: Moatshe G y colaboradores, 2024). Por eso se habla de lesión multiligamentaria (MLKI en inglés): se rompen 2 o más de los 4 ligamentos principales, que son el LCA, el LCP, el complejo medial y el complejo posterolateral (fuente: Held M y colaboradores, 2022) (fuente: Ng JWG y colaboradores, 2020). Luxación y MLKI no son sinónimos. En una serie de 123 pacientes, con 45 luxaciones documentadas y 78 lesiones multiligamentarias sin luxación documentada, la luxación se asoció con más lesión del nervio peroneo (38 % frente a 14 %) y más lesión vascular (18 % frente a 4 %) (fuente: Kahan JB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MLKI sin luxación documentada lleva menos riesgo, pero exige la misma vigilancia neurovascular (fuente: Kahan JB y colaboradores, 2021). La arteria poplítea está fija arriba, en el hiato tendinoso del aductor mayor, y abajo, en el arco tendinoso del sóleo, y entre esos dos anclajes cruza la articulación (fuente: Green JS y colaboradores, 2024). Cuando la tibia se desplaza, el vaso no tiene dónde ceder: se estira, la íntima se desgarra o la luz se ocluye (fuente: Green JS y colaboradores, 2024) (fuente: Hantes M y colaboradores, 2026). Un miembro sin perfusión no espera: para la guía británica de 2026 ningún tiempo de isquemia es seguro, y la revascularización tiene que arrancar en la primera hora tras el ingreso al hospital (fuente: British Orthopaedic Association,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Adulto con lesión aguda. Cubre la clasificación, el cribado vascular, la reducción (incluida la irreductible), la inmovilización, el momento y las opciones de reconstrucción, el nervio peroneo, las complicaciones y la rehabilitación. No cubre la luxación de rótula, la luxación de una prótesis de rodilla, la fractura de meseta aislada ni al niño: son temas aparte.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La revisión de EFORT 2020 sitúa la lesión multiligamentaria de rodilla en alrededor de 0,02-0,20 % de las lesiones ortopédicas, con subregistro porque muchas rodillas se reducen solas y pasan inadvertidas (fuente: Ng JWG y colaboradores, 2020). Finlandia lo midió con su registro de egresos hospitalarios: 837 adultos ingresados (fuente: Sillanpää PJ y colaboradores, 2014). Los varones de 18 a 29 años encabezan la incidencia (29 por millón de personas-año en 2011), y casi la mitad de los casos (46 %) fue una caída desde la propia altura (fuente: Sillanpää PJ y colaboradores, 2014). Solo 13 pacientes (1,6 %) necesitaron cirugía de la poplítea, y 1 (0,1 %) terminó con una amputación por encima de la rodilla (fuente: Sillanpää PJ y colaboradores, 2014). Al sumar 132 estudios y 43 869 luxaciones, el perfil es el de un varón joven, con un accidente de alta energía y, a menudo, alcohol o drogas de por medio; el patrón KD III abarcó 54,8 % de los casos y el KD IV, 20,5 % (fuente: Randall ZD y colaboradores, 2024). Más de la mitad tuvo daño meniscal y 26,7 % lesión del cartílago (fuente: Randall ZD y colaboradores, 2024). El metaanálisis de Medina ponderó 862 luxaciones y contó 171 lesiones vasculares, es decir 18 % (fuente: Medina O y colaboradores, 2014). Los registros poblacionales muestran otra cosa: en Suecia, la lesión de la poplítea tras luxación fue de 3,4 % a 8,2 %, según qué casos se pongan en el denominador (fuente: Bernhoff K y colaboradores, 2021); en una base estadounidense con 99 688 luxaciones, 1066 tuvieron algún daño vascular (1,1 %) y 262 de ellas (24,6 %) se repararon (fuente: Dubin JA y colaboradores, 2025). Esos autores recuerdan que la literatura va de 1,6 % a 64 % (fuente: Dubin JA y colaboradores, 2025). Esa dispersión nace del diseño más que de la biología (interpretación del redactor): un registro de egresos cuenta solo a los hospitalizados y a lo que el médico codificó; una serie de centro de referencia recibe a los más graves; y un protocolo con imagen sistemática halla lesiones que nadie habría sospechado. En una serie multicéntrica prospectiva de 67 pacientes con luxación o lesión bicruzada, todos con imagen vascular precoz, 9 tuvieron lesión vascular (12 %) (fuente: Boisrenoult P y colaboradores, 2009). En 126 pacientes evaluados con examen seriado, 9 (7 %) tuvieron daño poplíteo que limitaba el flujo (fuente: Stannard JP y colaboradores, 2004). El perfil clásico es el varón joven, por alta energía o deporte. Cada vez se ven más pacientes con obesidad: en 17 pacientes con luxación en actividades cotidianas, todos eran obesos (IMC promedio de 48), 7 tuvieron lesión nerviosa y 7 lesión de la poplítea (fuente: Azar FM y colaboradores, 2011). En una cohorte de un centro de trauma de nivel I, el IMC más alto y la herida abierta también se asociaron con lesión vascular (fuente: Weinberg DS y colaboradores, 2016), y la obesidad fue factor de riesgo independiente en la base estadounidense (fuente: Dubin JA y colaboradores, 2025). Un último dato de humildad: en la mayor revisión disponible, la pérdida de seguimiento fue de 19 % y los resultados funcionales casi no se informaron (fuente: Randall ZD y colaboradores, 2024). Lo que se publica de la luxación de rodilla es menos sólido de lo que parece.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lesión vascular tras luxación de rodilla (la diferencia viene del diseño del estudio)» muestra lo siguiente. Metaanálisis (Medina): 18 por ciento (fuente: Medina O y colaboradores, 2014). Serie prospectiva con imagen precoz (Boisrenoult): 12 por ciento (fuente: Boisrenoult P y colaboradores, 2009). Registro sueco, denominador de luxaciones (Bernhoff): 8.2 por ciento (fuente: Bernhoff K y colaboradores, 2021). Serie con examen seriado (Stannard): 7 por ciento (fuente: Stannard JP y colaboradores, 2004). Registro finlandés, cirugía arterial (Sillanpää): 1.6 por ciento (fuente: Sillanpää PJ y colaboradores, 2014). Base estadounidense (Dubin): 1.1 por ciento (fuente: Dubin JA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«Frecuencia de lesión vascular en la luxación de rodilla, según la fuente y el denominador» tiene 3 columnas: Fuente, Diseño y denominador, Frecuencia. Fila 1: Fuente, Medina 2014; Diseño y denominador, Metaanálisis; 862 pacientes con luxación; Frecuencia, 18 % (171 con lesión vascular). Fila 2: Fuente, Sillanpää 2014; Diseño y denominador, Registro nacional finlandés; 837 hospitalizados; lesión poplítea que requirió cirugía; Frecuencia, 1,6 % (13 pacientes). Fila 3: Fuente, Bernhoff 2021; Diseño y denominador, Registro nacional sueco; lesión poplítea tras luxación o lesión multiligamentaria; Frecuencia, 3,4 % a 8,2 % según el denominador. Fila 4: Fuente, Dubin 2025; Diseño y denominador, Base de datos estadounidense; 99 688 luxaciones; cualquier lesión vascular a 30 días; Frecuencia, 1,1 % (1066 casos); 24,6 % de ellos requirieron reparación. Fila 5: Fuente, Boisrenoult 2009; Diseño y denominador, Serie prospectiva multicéntrica; 67 pacientes con luxación o lesión bicruzada, todos con imagen precoz; Frecuencia, 12 % (9 lesiones vasculares). Fila 6: Fuente, Stannard 2004; Diseño y denominador, Serie prospectiva; 126 pacientes con examen seriado; daño poplíteo con flujo limitado; Frecuencia, 7 % (9 pacientes). (fuente: Medina O y colaboradores, 2014) (fuente: Sillanpää PJ y colaboradores, 2014) (fuente: Boisrenoult P y colaboradores, 2009) (fuente: Stannard JP y colaboradores, 2004) (fuente: Bernhoff K y colaboradores, 2021) (fuente: Dubin JA y colaboradores, 2025).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Dominan 3 escenarios: la alta energía (choque vehicular, caída de altura, accidente industrial), el deporte de contacto o de giro, y la baja energía en pacientes obesos (fuente: Hantes M y colaboradores, 2026). El escenario importa porque cambia el riesgo: la alta energía trae fracturas y politrauma, y la baja energía en el obeso trae lesión neurovascular que nadie espera (fuente: Azar FM y colaboradores, 2011). La clasificación de Kennedy ordena la luxación por la dirección del desplazamiento tibial; la revisión de Medina la usa junto con la de Schenck y encontró que la luxación posterior fue la de mayor prevalencia de lesión vascular, con 25 % (fuente: Medina O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categorías clásicas de Kennedy son anterior, posterior, lateral, medial y rotatoria; se dan como texto clásico, porque ninguna fuente abierta consultada las enumera.) En las luxaciones de muy baja energía del obeso, 13 de 17 fueron anteriores (76,4 %) (fuente: Azar FM y colaboradores, 2011). La hiperextensión extrema, sin fuerza en varo ni en valgo, produce el patrón de ambos cruzados con colaterales indemnes (KD II), que es raro (fuente: Hantes M y colaboradores, 2026). Las lesiones del lado lateral (ligamento colateral lateral y esquina posterolateral) son las que más se acompañan de lesión del nervio peroneo, porque el nervio se lesiona por tracción (fuente: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serie de 48 pacientes con lesión multiligamentaria, 8 (16 %) tuvieron lesión de la poplítea; frente a los demás patrones, el KD IIIL tuvo una razón de momios de 4,69 (intervalo de confianza de 95 %: 0,960-22,98), una señal que no alcanzó significación porque el intervalo incluye el 1 (fuente: Scheu M y colaboradores, 2020). Con esto cerramos mecanismo de lesión. Sigamos con anatomía que importa.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importa. Los ligamentos principales son el LCA, el LCP, el complejo medial y el complejo lateral. Del lado medial cuentan 3 piezas: el colateral medial superficial, que es el freno principal del valgo; el profundo, y el ligamento oblicuo posterior, que controla la rotación interna de la tibia y suma estabilidad en valgo con la rodilla extendida (fuente: Hantes M y colaboradores, 2026) (fuente: Ng JWG y colaboradores, 2020). El lateral incluye el ligamento colateral lateral o peroneo, el tendón poplíteo y el resto de la esquina posterolateral (fuente: Ng JWG y colaboradores, 2020). La figura de la rodilla vista desde atrás permite ver, en una sola imagen, los dos cruzados, el colateral peroneo, el tendón del poplíteo, el ligamento de Wrisberg y los meniscos.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vista de la meseta desde arriba muestra dónde se insertan. Arriba la fija el hiato del aductor mayor y abajo el arco del sóleo; en medio atraviesa la articulación por detrás, justo donde se produce el desplazamiento (fuente: Green JS y colaboradores, 2024). Esa disposición explica por qué la arteria se lesiona en la luxación y por qué la luxación posterior pesa tanto (fuente: Green JS y colaboradores, 2024) (fuente: Medina O y colaboradores, 2014). Rodea la cabeza del peroné, pegado al hueso. Esa posición lo expone a la tracción cuando se abre el lado lateral de la rodilla, y su lesión se asocia sobre todo con rupturas del ligamento colateral lateral y de la esquina posterolateral (fuente: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que el residente debe poder ubicar» tiene 3 columnas: Estructura, Qué hace, Por qué importa en la luxación. Fila 1: Estructura, Ligamento colateral medial superficial; Qué hace, Estabilizador principal en valgo; Por qué importa en la luxación, Su avulsión tibial (signo de la onda) o femoral atrapada pueden ser urgencias quirúrgicas (fuente: Hantes M y colaboradores, 2026). Fila 2: Estructura, Ligamento oblicuo posterior; Qué hace, Frena la rotación interna de la tibia y ayuda al valgo en extensión; Por qué importa en la luxación, Se repara o reconstruye junto con el colateral medial; no hay técnica superior (fuente: Hantes M y colaboradores, 2026). Fila 3: Estructura, Esquina posterolateral; Qué hace, Estabiliza el varo y la rotación externa; Por qué importa en la luxación, Su reparación falla más que su reconstrucción (fuente: Fortier LM y colaboradores, 2023). Fila 4: Estructura, Ligamento cruzado posterior; Qué hace, Evita la traslación posterior de la tibia; Por qué importa en la luxación, Las lesiones con LCP tienen peores resultados a 2 años (fuente: Klasan A y colaboradores, 2025). Fila 5: Estructura, Arteria poplítea; Qué hace, Irriga la pierna; anclada en el aductor mayor y el arco del sóleo; Por qué importa en la luxación, Se lesiona por estiramiento; la isquemia manda el orden de todo (fuente: Green JS y colaboradores, 2024) (fuente: British Orthopaedic Association, 2026). Fila 6: Estructura, Nervio peroneo común; Qué hace, Dorsiflexión del tobillo y sensibilidad del dorso del pie; Por qué importa en la luxación, Se lesiona por tracción con la esquina posterolateral (fuente: Hantes M y colaboradores, 2026). (fuente: Hantes M y colaboradores, 2026) (fuente: Fortier LM y colaboradores, 2023) (fuente: Klasan A y colaboradores, 2025) (fuente: British Orthopaedic Association, 2026) (fuente: Green JS y colaboradores, 2024). Con esto cerramos anatomía que importa. Sigamos con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La clasificación anatómica de Schenck ordena la luxación por los ligamentos rotos. Se decide con el examen físico y no solo con la resonancia, y los números mayores reflejan más energía (fuente: Hantes M y colaboradores, 2026). Predomina el KD III (54,8 % de los casos de una revisión de 132 estudios), seguido del KD IV (20,5 %) (fuente: Randall ZD y colaboradores, 2024). C marca lesión de la arteria poplítea y N lesión de un nervio periférico (fuente: Hantes M y colaboradores, 2026). -EM marca lesión del aparato extensor. Un Delphi de 46 cirujanos de 6 continentes alcanzó consenso de 87 % en que el aparato extensor cambia el algoritmo, y propuso agregar el sufijo -EM; en KD II, KD III-M y KD III-L, el consenso fue reparar solo el aparato extensor en la primera cirugía y no reconstruir ligamentos al mismo tiempo (fuente: Medvecky MJ y colaboradores, 2023). Herida abierta se propone como modificador adicional: en otro Delphi, los factores que más votos reunieron para entrar en una clasificación fueron la lesión vascular (89 %), la del nervio peroneo (78 %), el número de ligamentos rotos (78 %) y la herida abierta (70 %) (fuente: Held M y colaboradores, 2022). KD V (fractura-luxación): un Delphi de 46 cirujanos de 18 países fijó 11 patrones de fractura que entran en la definición y 14 que quedan fuera (fuente: Medvecky MJ y colaboradores, 2023). Según la revisión de Hantes, entran las fracturas articulares del fémur distal, las de meseta que tocan la superficie de carga, las compresiones posterolaterales de Bernholt IIB, IIIA y IIIB, las compresiones del reborde periférico, la avulsión del tubérculo de Gerdy que compromete la superficie de carga y las fracturas desplazadas del aparato extensor (tuberosidad tibial y rótula); quedan fuera las avulsiones ligamentarias aisladas, las fracturas del peroné proximal y las del aparato extensor sin desplazamiento (fuente: Hantes M y colaboradores, 2026). Entre los estudios que usan Schenck, 3460 de 7872 lesiones (43,9 %) se rotularon KD I; sin embargo, solo 26 de 2912 pacientes con KD I (0,9 %) tenían una luxación tibiofemoral confirmada (fuente: Green JS y colaboradores, 2024). Las lesiones unicruzadas tuvieron menos lesión vascular que las bicruzadas (razón de momios 0,28) (fuente: Green JS y colaboradores, 2024). La enseñanza es práctica: un KD I rara vez es una luxación, y mezclar ambos grupos distorsiona los resultados publicados (fuente: Green JS y colaboradores, 2024). Un consenso de 39 expertos de 14 países (BJSM 2024) pidió una clasificación nueva que deje constancia de si hubo luxación, de cómo ocurrió la lesión y de qué estructuras no ligamentarias se dañaron (fuente: Murray IR y colaboradores, 2024). Hasta que exista, Schenck más modificadores es el lenguaje común. El patrón anticipa riesgo y conducta: en 126 pacientes, 7 de las 9 lesiones poplíteas con flujo limitado fueron KD IV (fuente: Stannard JP y colaboradores, 2004); con 3 o más ligamentos rotos hay más rigidez que con 2 (razón de momios 0,45 para 2 frente a 3 o más) (fuente: Özbek EA y colaboradores, 2023); y las lesiones con LCP rinden peor a 2 años (fuente: Klasan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neurovascular según haya luxación documentada o no (misma serie)» muestra lo siguiente. Nervio peroneo, con luxación documentada: 38 por ciento (fuente: Kahan JB y colaboradores, 2021). Nervio peroneo, sin luxación documentada: 14 por ciento (fuente: Kahan JB y colaboradores, 2021). Lesión vascular, con luxación documentada: 18 por ciento (fuente: Kahan JB y colaboradores, 2021). Lesión vascular, sin luxación documentada: 4 por ciento (fuente: Kahan JB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«Clasificación anatómica de Schenck (con la dirección de Kennedy como complemento)» tiene 3 columnas: Tipo, Qué se rompió, Comentario práctico. Fila 1: Tipo, KD I; Qué se rompió, Un cruzado (LCA o LCP) más otro ligamento; Comentario práctico, Casi nunca es una luxación verdadera: 0,9 % tuvo luxación confirmada (fuente: Green JS y colaboradores, 2024). Fila 2: Tipo, KD II; Qué se rompió, Ambos cruzados, colaterales intactas; Comentario práctico, Rara; típica de hiperextensión extrema (fuente: Hantes M y colaboradores, 2026). Fila 3: Tipo, KD III-M; Qué se rompió, Ambos cruzados y el complejo medial; Comentario práctico, Examen en valgo; pensar en avulsión tibial tipo Stener (fuente: Hantes M y colaboradores, 2026). Fila 4: Tipo, KD III-L; Qué se rompió, Ambos cruzados y el ligamento colateral lateral con la esquina posterolateral; Comentario práctico, Vigilar al nervio peroneo; la reconstrucción de la esquina falla menos que la reparación (fuente: Hantes M y colaboradores, 2026) (fuente: Fortier LM y colaboradores, 2023). Fila 5: Tipo, KD IV; Qué se rompió, Los 4 ligamentos principales; Comentario práctico, 7 de las 9 lesiones poplíteas con flujo limitado de una serie (fuente: Stannard JP y colaboradores, 2004). Fila 6: Tipo, KD V; Qué se rompió, Luxación con fractura periarticular; Comentario práctico, Delphi: 11 patrones incluidos y 14 excluidos (fuente: Medvecky MJ y colaboradores, 2023). (fuente: Hantes M y colaboradores, 2026) (fuente: Fortier LM y colaboradores, 2023) (fuente: Stannard JP y colaboradores, 2004) (fuente: Green JS y colaboradores, 2024) (fuente: Medvecky MJ y colaboradores, 2023). Con esto cerramos clasificación. Sigamos con diagnóstico: cómo sospechar y qué debe quedar escrito.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cómo sospechar y qué debe quedar escrito. La rodilla deformada, que se ve y se reduce. La rodilla alineada pero inestable, con derrame y equimosis, que parece un esguince grave. La rodilla que se redujo sola antes de llegar: no hay deformidad que ver y la gravedad pasa inadvertida, por eso es la que más engaña (fuente: Moatshe G y colaboradores, 2024). Ante un trauma de rodilla de alta energía o una rodilla inestable en varios planos conviene pensar en luxación (práctica habitual), y toda luxación sospechada se vigila con exámenes vasculares seriados (fuente: Wharton MG y colaboradores, 2026) (fuente: Moatshe G y colaboradores, 2024). La guía británica de 2026 exige examen arterial y neurológico documentados, con los hallazgos y las horas (fuente: British Orthopaedic Association, 2026).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práctica, se anota el llenado capilar, los pulsos distales, la función de los compartimentos de la pierna y la función de los nervios peroneo común y tibial, antes y después de reducir (fuente: Ng JWG y colaboradores, 2020). Una rodilla francamente luxada no espera: se reduce en el acto (fuente: Ng JWG y colaboradores, 2020). En la mayor revisión disponible, las lesiones meniscales superaron 50 % y las condrales fueron de 26,7 % (fuente: Randall ZD y colaboradores, 2024). Hay que identificarlas y resolverlas en la misma cirugía de reconstrucción (fuente: Ng JWG y colaboradores, 2020). También se busca la lesión del aparato extensor, que cambia el orden de la cirugía (fuente: Medvecky MJ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descartar siempre, y cómo» tiene 3 columnas: Estructura, Cómo se descarta, Cuándo se repite. Fila 1: Estructura, Arteria poplítea; Cómo se descarta, Pulsos pedio y tibial posterior comparados con el otro lado, color, temperatura, llenado capilar, ITB (fuente: Hantes M y colaboradores, 2026) (fuente: Ng JWG y colaboradores, 2020); Cuándo se repite, Examen seriado; en KD IV, al menos 48 h (fuente: Stannard JP y colaboradores, 2004). Fila 2: Estructura, Nervio peroneo común; Cómo se descarta, Dorsiflexión del tobillo, extensión de los dedos y sensibilidad del dorso del pie (fuente: Hantes M y colaboradores, 2026); Cuándo se repite, Después de reducir y antes de cualquier cirugía. Fila 3: Estructura, Compartimentos de la pierna; Cómo se descarta, Función de todos los compartimentos de la pierna (fuente: Ng JWG y colaboradores, 2020); dolor desproporcionado y tensión (práctica habitual); Cuándo se repite, Vigilancia seriada tras la reducción y la revascularización (fuente: Wharton MG y colaboradores, 2026). Fila 4: Estructura, Aparato extensor; Cómo se descarta, Extensión activa de la rodilla y palpación de los tendones cuadricipital y rotuliano (práctica habitual); su lesión cambia el orden de la cirugía (fuente: Medvecky MJ y colaboradores, 2023); Cuándo se repite, En el examen bajo anestesia. (fuente: Hantes M y colaboradores, 2026) (fuente: Ng JWG y colaboradores, 2020) (fuente: Wharton MG y colaboradores, 2026) (fuente: Medvecky MJ y colaboradores, 2023) (fuente: Stannard JP y colaboradores, 2004). Con esto cerramos diagnóstico: cómo sospechar y qué debe quedar escrito. Sigamos con examen físico: pulsos, itb y ligamentos.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pulsos, itb y ligamentos. Capa 1: mirar y palpar. Color, temperatura, llenado capilar y pulsos pedio y tibial posterior, siempre comparados con el miembro sano (fuente: Hantes M y colaboradores, 2026). Pero el pulso solo es una prueba floja. Barnes juntó 7 estudios (284 lesiones): un pulso pedio anormal tuvo sensibilidad de 0,79 y especificidad de 0,91, y el valor predictivo negativo fue de 0,93 (fuente: Barnes CJ y colaboradores, 2002). Peor aún, en las series de lesión poplítea el pulso estaba presente al primer examen en promedio de 30 % de los casos (17-55 %) (fuente: Boisrenoult P y colaboradores, 2009). Capa 2: el ITB. Mills midió el ITB en 38 pacientes con luxación (fuente: Mills WJ y colaboradores, 2004). Once tuvieron un valor menor de 0,90 (29 %) y los 11 necesitaron cirugía arterial; en los otros 27, ni el examen seriado ni el dúplex diferido encontraron lesión, así que el umbral de 0,90 marcó 100 % de sensibilidad, de especificidad y de valor predictivo positivo (fuente: Mills WJ y colaboradores, 2004). Con apenas 38 pacientes (fuente: Mills WJ y colaboradores, 2004), un 100 % observado todavía deja un margen de error amplio (observación del redactor). Otra cohorte, de un centro de trauma de nivel I y con 110 pacientes analizados, halló que un examen normal (pulsos pedio y tibial posterior palpables más ITB de 0,9 o más) descartaba la lesión vascular con sensibilidad de 100 %, algo que ninguna maniobra aislada logró (fuente: Weinberg DS y colaboradores, 2016). Capa 3: repetir. En 126 pacientes seguidos con examen seriado, 9 (7 %) tuvieron daño poplíteo con flujo limitado; hubo 10 exámenes anormales (9 verdaderos positivos y 1 falso positivo) y los autores consideran segura la arteriografía selectiva guiada por el examen repetido (fuente: Stannard JP y colaboradores, 2004). Sugieren, además, vigilar al menos 48 h a los KD IV (fuente: Stannard JP y colaboradores, 2004). Para Moatshe, el ITB se repite en serie ante cualquier sospecha de luxación, y la angio-TC se pide si el ITB baja de 0,9, si el paciente es de alto riesgo o si no hay cómo repetir el ITB (fuente: Moatshe G y colaboradores, 2024). Se consideran de alto riesgo la obesidad mórbida, la fractura-luxación, el trauma de alta energía, la lesión del lado lateral, la parálisis del peroneo y la fractura asociada en el mismo miembro (fuente: Moatshe G y colaboradores, 2024). Dos escuelas, un mismo objetivo. Hay quien estudia con imagen arterial a todos los pacientes y quien la pide solo cuando la clínica deja dudas (fuente: Boisrenoult P y colaboradores, 2009). Hoy domina el cribado clínico con ITB y la angio-TC selectiva o con umbral bajo, según el consenso de 2024 (fuente: Murray IR y colaboradores, 2024) (fuente: Hantes M y colaboradores, 2026). La diferencia entre escuelas es cuánto riesgo de pasar por alto una lesión de la íntima se está dispuesto a aceptar (interpretación del redactor). En la rodilla recién luxada, el dolor y el espasmo limitan la exploración, y el momento para medir la laxitud medial, lateral y de los cruzados es el examen bajo anestesia (práctica habitual) (fuente: Ng JWG y colaboradores, 2020) (fuente: Hantes M y colaboradores, 2026). Si en un MLKI la rodilla sigue abriéndose en valgo con el paciente anestesiado, el complejo medial va a cirugía (fuente: Hantes M y colaboradores, 2026). Las cifras de sensibilidad y especificidad que se conocen vienen de rodillas sin otra lesión ligamentaria, así que no se pueden trasladar tal cual a la luxación. En un metaanálisis bivariado de pruebas del LCA, el cajón anterior tuvo 83 % y 85 %, el Lachman 81 % y 85 %, el pivot shift 55 % y 94 %, y el lever sign 83 % y 91 % (fuente: Sokal PA y colaboradores, 2022). Para el LCP, una revisión sistemática de 11 estudios concluyó que la mayoría de las pruebas físicas no se ha evaluado lo suficiente como para confirmar o descartar la ruptura (fuente: Kopkow C y colaboradores, 2013). Para la esquina posterolateral (rotación externa en distintos grados de flexión y estrés en varo) no hay en la literatura abierta consultada una revisión con sensibilidad y especificidad: sin dato verificable. Antes y después de reducir se prueban la dorsiflexión del tobillo y la extensión de los dedos y se mapea la sensibilidad del dorso del pie; cualquier déficit, aunque sea leve, queda escrito (fuente: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«Cribado vascular en la luxación de rodilla: sensibilidad y especificidad (%)» muestra lo siguiente. Pulso pedio anormal (metaanálisis, 284 lesiones): sensibilidad 79 por ciento y especificidad 91 por ciento (fuente: Barnes CJ y colaboradores, 2002). ITB menor de 0,90 (estudio prospectivo, 38 pacientes): sensibilidad 100 por ciento y especificidad 100 por ciento (fuente: Mills WJ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«Pruebas clínicas del LCA en rodillas sin otra lesión ligamentaria (no extrapolar a la luxación)» muestra lo siguiente. Cajón anterior: sensibilidad 83 por ciento y especificidad 85 por ciento (fuente: Sokal PA y colaboradores, 2022). Lachman: sensibilidad 81 por ciento y especificidad 85 por ciento (fuente: Sokal PA y colaboradores, 2022). Pivot shift: sensibilidad 55 por ciento y especificidad 94 por ciento (fuente: Sokal PA y colaboradores, 2022). Lever sign: sensibilidad 83 por ciento y especificidad 91 por ciento (fuente: Sokal PA y colaboradores, 2022). Con esto cerramos examen físico: pulsos, itb y ligamentos. Sigamos con imágenes: radiografía, angio-tc y resonancia.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angio-tc y resonancia. Radiografías de la rodilla en 2 proyecciones antes y después de la reducción (práctica habitual). Las radiografías seriadas en 2 planos sirven además para detectar la subluxación coronal uniplanar: en una serie de 15 casos, 12 fueron laterales y en 9 (60 %) había un bloqueo mecánico a la reducción, como atrapamiento de la manga medial, desgarro meniscal en asa de balde, luxación rotuliana o fractura de espina tibial (fuente: Levitt S y colaboradores, 2025). Esa entidad representó 2,2 % de 680 MLKI en la serie multicéntrica que reporta la revisión de EFORT 2026 (fuente: Hantes M y colaboradores, 2026). Rendimiento. Jens reunió 891 pacientes con trauma de extremidades (11 estudios): la angio-TC dio sensibilidad de 96,2 % (IC 95 %: 93,5-97,8) y especificidad de 99,2 % (IC 95 %: 96,8-99,8), y 4,2 % de los estudios no fueron interpretables (fuente: Jens S y colaboradores, 2013). La calidad metodológica era moderada y la cifra no es específica de la rodilla, pero los autores la consideran capaz de sustituir a la angiografía convencional (fuente: Jens S y colaboradores, 2013). En la rodilla. En una serie de 67 pacientes con imagen vascular precoz, la angio-TC no produjo errores de diagnóstico (fuente: Boisrenoult P y colaboradores, 2009). Cuándo pedirla. La BOAST recomienda angio-TC si se sospecha lesión arterial, junto con la TC de cuerpo entero (fuente: British Orthopaedic Association, 2026); el consenso de 2024 pide un umbral bajo en alta energía y en los patrones bicruzados o con esquina posterolateral (acuerdo de 89,7 %) (fuente: Murray IR y colaboradores, 2024); y la revisión de Moatshe la indica con ITB menor de 0,9, cuando el ITB seriado no es posible o en pacientes de alto riesgo (fuente: Moatshe G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Cuándo no esperar a la imagen. Si la isquemia que amenaza el miembro es clara, se va a quirófano sin esperar estudios: en ese escenario la reparación arterial directa, sin angiografía previa, puede salvar la extremidad (fuente: Hantes M y colaboradores, 2026). La cohorte LEAP concluyó que estos pacientes pueden tratarse con eficacia sin angiografía antes de la cirugía (fuente: Patterson BM y colaboradores, 2007). Se pide cuando la rodilla está estable y el riesgo vascular resuelto. Muestra la avulsión tibial del MCL con interposición (el «signo de la onda»), el atrapamiento del MCL en la articulación y la lesión del ligamento patelofemoral medial (fuente: Hantes M y colaboradores, 2026). Con un fijador externo colocado, la RM es factible: una revisión sistemática de 358 resonancias no halló daño grave y la incomodidad leve fue de 1,1 % (fuente: Ayhan EM y colaboradores, 2025). El consenso de 2024 respaldó el valor de las radiografías de estrés o de la fluoroscopia intraoperatoria para cuantificar la laxitud (acuerdo de 89,7 %) (fuente: Murray IR y colaboradores, 2024). No hay en la literatura abierta consultada una cifra de sensibilidad y especificidad de la resonancia por ligamento en la luxación aguda: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«Angio-TC en trauma arterial de extremidades: sensibilidad y especificidad (%)» muestra lo siguiente. Angio-TC (metaanálisis, 891 pacientes): sensibilidad 96.2 por ciento y especificidad 99.2 por ciento (fuente: Jens S y colaboradores, 2013). Con esto cerramos imágenes: radiografía, angio-tc y resonancia. Sigamos con algoritmo de urgencias con la arteria como prioridad.</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urgencias con la arteria como prioridad. El flujo ordena las primeras horas. Es una síntesis del redactor a partir de la BOAST 2026 (fuente: British Orthopaedic Association, 2026), la revisión de Moatshe (fuente: Moatshe G y colaboradores, 2024), la lección de EFORT 2026 (fuente: Hantes M y colaboradores, 2026) y la revisión de EFORT 2020 (fuente: Ng JWG y colaboradores, 2020). No sustituye el protocolo de su hospital ni a su tutor.</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«Rodilla con sospecha de luxación: qué hacer en las primeras horas» se lee de arriba hacia abajo. Se parte de: Rodilla con sospecha de luxación (deformidad, derrame, mecanismo de energía). Se hace: ABC y control de hemorragia; si hay deformidad, reducir con tracción suave y entablillar en extensión; documentar pulsos y nervios antes y después (fuente: Ng JWG y colaboradores, 2020) (fuente: British Orthopaedic Association, 2026). Se decide: ¿Hoyuelo medial o no reduce con tracción suave? Si la respuesta es sí, reducción abierta urgente por abordaje medial; no insistir con fuerza (fuente: Hantes M y colaboradores, 2026) (fuente: Malik SS y colaboradores, 2022). Si la respuesta es no, ¿isquemia franca que amenaza el miembro tras realinear y entablillar, o sangrado que no se controla? (fuente: Hantes M y colaboradores, 2026) (fuente: British Orthopaedic Association, 2026). Se hace: Reducción abierta urgente por abordaje medial; no insistir con fuerza (fuente: Hantes M y colaboradores, 2026) (fuente: Malik SS y colaboradores, 2022). Se decide: ¿Isquemia franca que amenaza el miembro tras realinear y entablillar, o sangrado que no se controla? (fuente: Hantes M y colaboradores, 2026) (fuente: British Orthopaedic Association, 2026)? Si la respuesta es sí, quirófano ya, con cirugía vascular: control vascular, shunt, estabilización tras reperfundir, reparación o injerto, fasciotomía a considerar; empezar dentro de 1 hora de la llegada (fuente: British Orthopaedic Association, 2026). Si la respuesta es no, pulsos comparados con el otro lado e itb (fuente: Moatshe G y colaboradores, 2024). Se hace: Quirófano ya, con cirugía vascular: control vascular, shunt, estabilización tras reperfundir, reparación o injerto, fasciotomía a considerar; empezar dentro de 1 hora de la llegada (fuente: British Orthopaedic Association, 2026). Se hace: Pulsos comparados con el otro lado e ITB (fuente: Moatshe G y colaboradores, 2024). Se decide: ¿Pulso disminuido o distinto al del otro lado, ITB menor de 0,9, hematoma expansivo o paciente de alto riesgo? (fuente: Moatshe G y colaboradores, 2024) (fuente: Hantes M y colaboradores, 2026) (fuente: British Orthopaedic Association, 2026)? Si la respuesta es sí, angio-tc urgente, al mismo tiempo que la tc de cuerpo entero si esta se indica (fuente: British Orthopaedic Association, 2026) (fuente: Murray IR y colaboradores, 2024). Si la respuesta es no, observación con examen vascular seriado y itb repetido; en kd iv, al menos 48 h (fuente: Stannard JP y colaboradores, 2004) (fuente: Moatshe G y colaboradores, 2024). Se hace: Angio-TC urgente, al mismo tiempo que la TC de cuerpo entero si esta se indica (fuente: British Orthopaedic Association, 2026) (fuente: Murray IR y colaboradores, 2024). Se decide: ¿La angio-TC muestra lesión arterial? Si la respuesta es sí, quirófano ya, con cirugía vascular: control vascular, shunt, estabilización tras reperfundir, reparación o injerto, fasciotomía a considerar; empezar dentro de 1 hora de la llegada (fuente: British Orthopaedic Association, 2026). Si la respuesta es no, observación con examen vascular seriado y itb repetido; en kd iv, al menos 48 h (fuente: Stannard JP y colaboradores, 2004) (fuente: Moatshe G y colaboradores, 2024). Se hace: Observación con examen vascular seriado y ITB repetido; en KD IV, al menos 48 h (fuente: Stannard JP y colaboradores, 2004) (fuente: Moatshe G y colaboradores, 2024). Se decide: ¿La rodilla se mantiene reducida en férula? Si la respuesta es sí, inmovilizador o férula en extensión que permita vigilar compartimentos y pulsos (fuente: Ng JWG y colaboradores, 2020). Si la respuesta es no, fijador externo transarticular: lesión vascular, herida abierta, fractura-luxación o reducción que no se mantiene (fuente: Ng JWG y colaboradores, 2020) (fuente: Wharton MG y colaboradores, 2026). Se hace: Inmovilizador o férula en extensión que permita vigilar compartimentos y pulsos (fuente: Ng JWG y colaboradores, 2020). Se hace: Fijador externo transarticular: lesión vascular, herida abierta, fractura-luxación o reducción que no se mantiene (fuente: Ng JWG y colaboradores, 2020) (fuente: Wharton MG y colaboradores, 2026). Termina en: Planificar la reconstrucción: urgencias absolutas, piel, nervio peroneo, resonancia y examen bajo anestesia (fuente: Hantes M y colaboradores, 2026). Con esto cerramos algoritmo de urgencias con la arteria como prioridad. Sigamos con luxación irreductible y signo del hoyuelo.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luxación irreductible y signo del hoyuelo. En la luxación posterolateral, el cóndilo femoral medial atraviesa como un ojal la cápsula y el retináculo mediales, y el tejido queda estrangulado alrededor del cóndilo; eso produce el «hoyuelo», un fruncido de piel medial sobre el fémur distal (fuente: Hantes M y colaboradores, 2026). Se lo tiene por patognomónico de luxación irreductible: con hoyuelo, la maniobra cerrada por lo general fracasa y no conviene intentarla (fuente: Hantes M y colaboradores, 2026). Otras causas de bloqueo son la avulsión femoral del MCL atrapada en la articulación, el desgarro meniscal en asa de balde y la fractura desplazada de la espina tibial (fuente: Hantes M y colaboradores, 2026). Malik y colaboradores reunieron 114 luxaciones irreductibles de 60 publicaciones: en 85 % el desplazamiento era posterolateral y en 70 % se veía el hoyuelo (fuente: Malik SS y colaboradores, 2022). Ninguna se resolvió sin cirugía (fuente: Malik SS y colaboradores, 2022). El obstáculo más frecuente fue medial: el MCL, con o sin estructuras vecinas, en 52,4 %; el MCL se reparó o reconstruyó en 32,3 % de los casos (fuente: Malik SS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Hubo lesión neurovascular en 9 % y complicaciones en 14,4 %, sobre todo necrosis de la piel medial y rigidez (fuente: Malik SS y colaboradores, 2022). Según esos autores, hasta 4 % de las luxaciones son irreductibles (fuente: Malik SS y colaboradores, 2022). Ante hoyuelo o fracaso de una reducción suave, la conducta es la reducción abierta urgente por un abordaje medial, con reparación de lo que lo requiera, y movilización precoz en ortesis articulada (fuente: Hantes M y colaboradores, 2026) (fuente: Malik SS y colaboradores, 2022). Aunque la rodilla parezca reducida en la radiografía lateral, puede persistir un desplazamiento en el plano coronal. En una serie multicéntrica de 15 casos, el hallazgo se diagnosticó en la primera semana en 10 pacientes, entre 1 y 6 semanas en 2 y después de 6 semanas en 3, lo que obliga a repetir radiografías en 2 planos durante el seguimiento (fuente: Levitt S y colaboradores, 2025) (fuente: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irreductible: lo que muestran 114 casos (revisión sistemática)» muestra lo siguiente. Posterolateral: 85 por ciento (fuente: Malik SS y colaboradores, 2022). Con signo del hoyuelo: 70 por ciento (fuente: Malik SS y colaboradores, 2022). MCL y estructuras mediales bloqueando la reducción: 52.4 por ciento (fuente: Malik SS y colaboradores, 2022). MCL reparado o reconstruido: 32.3 por ciento (fuente: Malik SS y colaboradores, 2022). Complicaciones totales: 14.4 por ciento (fuente: Malik SS y colaboradores, 2022). Lesión neurovascular: 9 por ciento (fuente: Malik SS y colaboradores, 2022). Con esto cerramos luxación irreductible y signo del hoyuelo. Sigamos con tratamiento: de la urgencia a la reconstrucción.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de la urgencia a la reconstrucción. Primero se reduce, en el acto y con la exploración neurovascular escrita antes y después; luego, yeso o férula en extensión, que sostienen la reducción y dejan revisar el miembro (fuente: Ng JWG y colaboradores, 2020). La vigilancia vascular es seriada en toda sospecha de luxación, y si la reducción cerrada no se logra, la reducción abierta es de urgencia (fuente: Wharton MG y colaboradores, 2026). ¿Fijador externo? La revisión de EFORT 2020 lo exige en 4 situaciones: reducción que no se logra o no se mantiene en férula, lesión vascular que se va a reparar, herida abierta y fractura asociada (KD V) (fuente: Ng JWG y colaboradores, 2020). La revisión de JAAOS 2026 lo limita a la rodilla que queda subluxada o muy inestable pese a reducirla e inmovilizarla, a las heridas abiertas graves, a las fracturas que piden estabilización y a casos vasculares seleccionados (fuente: Wharton MG y colaboradores, 2026). Su uso real cambia con el contexto: alrededor de 5 % en las lesiones multiligamentarias en general, hasta 50 % en las luxaciones y 72 % cuando además hay lesión vascular (fuente: Ayhan EM y colaboradores, 2025). No hay estudios que comparen el manejo con y sin fijador temporal, y los algoritmos publicados difieren en si el politrauma o la obesidad mórbida son indicaciones (fuente: Ayhan EM y colaboradores, 2025). Una cohorte retrospectiva de 20 rodillas halló que iniciar con fijador, frente a ortesis articulada, se asoció con menor IKDC (diferencia de -16,1), menor flexión (-18,9°) y menor puntaje de Tegner-Lysholm modificado (-20,5), pero los propios autores lo califican como generador de hipótesis, por el tamaño y por la confusión con la gravedad (fuente: Fuller C y colaboradores, 2026). La BOAST de 2026 fija el orden: control de la hemorragia, realineación y férula del miembro deformado sin pulso, angio-TC si hay sospecha, shunt temporal, estabilización esquelética tras reperfundir y antes de la revascularización definitiva, reparación directa o injerto de interposición (el puente o bypass se guarda para el trauma por explosión o balístico, o para cuando la anatomía no se puede reconstruir), fasciotomía siempre considerada y amputación temprana decidida por 2 consultores (fuente: British Orthopaedic Association, 2026). En la práctica, 80 % de las lesiones vasculares de un metaanálisis se repararon y 12 % terminaron en amputación (fuente: Medina O y colaboradores, 2014). En una serie de 16 pacientes con isquemia por lesión poplítea, la mediana desde el trauma hasta la cirugía vascular fue de 7 h, 14 (88 %) recibieron puente venoso anatómico, 12 (75 %) fasciotomía y 13 (82 %) fijador externo (fuente: Teissier V y colaboradores, 2019). En la cohorte LEAP, 14 de 18 rodillas se salvaron y 4 se amputaron, y la isquemia caliente prolongada se asoció con amputación (fuente: Patterson BM y colaboradores, 2007). La revisión de EFORT 2026 recuerda que la amputación sube de forma importante cuando la revascularización se retrasa más de 8 h (cifra tomada de fuentes clásicas que esa revisión cita) (fuente: Hantes M y colaboradores, 2026). Toda la evidencia es observacional y apunta a operar. Levy comparó operados con no operados: IKDC excelente o bueno en 58 % frente a 20 %, y regreso al deporte completo en 29 % frente a 10 % (fuente: Levy BA y colaboradores, 2009). Dedmond sumó 132 luxaciones operadas y 74 no operadas; los operados tuvieron mejor arco (123° frente a 108°) y mejor Lysholm (85,2 frente a 66,5), pero el regreso al trabajo o al deporte no difirió (fuente: Dedmond BT y colaboradores, 2001). El manejo sin cirugía queda para quien no está apto, es frágil o sedentario: inmovilización breve y luego ortesis articulada (fuente: Ng JWG y colaboradores, 2020). Urgencias absolutas. No admiten espera la luxación irreductible (con o sin hoyuelo), la lesión arterial que hay que reparar, el MCL o cualquier tejido atrapado dentro de la articulación, la avulsión tibial del MCL (lesión tipo Stener, signo de la onda) y la rodilla que sigue groseramente inestable después de reducida, al punto de no poder inmovilizarla con seguridad (fuente: Hantes M y colaboradores, 2026). Todo lo demás se discute. La revisión de EFORT 2020 define la cirugía aguda como la que se hace dentro de las 3 semanas (fuente: Ng JWG y colaboradores, 2020), y los resultados de las revisiones chocan (tabla). Parte de las diferencias puede venir de qué patrones se mezclan, de dónde se pone el corte entre temprano y tardío (3 o 6 semanas (fuente: Vermeijden HD y colaboradores, 2023)) y de la rehabilitación aplicada (lectura del redactor). La regla práctica que se desprende (síntesis del redactor). Si la piel, el edema y la perfusión lo permiten, una cirugía en una sola etapa dentro de las primeras semanas es razonable, y el consenso de 2024 la prefiere siempre que sea posible (fuente: Murray IR y colaboradores, 2024). Si hay piel comprometida, fijador externo, lesión vascular, politrauma o pérdida del arco de movimiento, se difiere: con fijador, la reconstrucción suele hacerse a las 3-6 semanas (fuente: Hantes M y colaboradores, 2026), y en la estrategia escalonada se tratan primero las estructuras extraarticulares y los cruzados a las 6-8 semanas (fuente: Ng JWG y colaboradores, 2020) (fuente: Hantes M y colaboradores, 2026). Esquina posterolateral. Cuando la lesión aguda de grado III se operó dentro de las 4 semanas, la reparación falló en 21,9 % y la reconstrucción en 7,1 % (12 estudios, 288 pacientes; falla global de 12,4 %) (fuente: Fortier LM y colaboradores, 2023). Otra revisión, de 8 estudios y 134 pacientes, vio lo mismo con otros números: 38 % de falla si se reparaban el ligamento colateral lateral y el poplíteo y se dejaban los cruzados para después (17 de 45), y 9 % con el resto de las técnicas (fuente: Geeslin AG y colaboradores, 2016). Colateral medial. Entre 30 estudios (458 reparaciones y 590 reconstrucciones), reconstruir se acompañó de menos artrofibrosis (5,4 % frente a 11,6 %), menos falla (2,9 % frente a 5,7 %) y menos falla del injerto del LCA (0,2 % frente a 2,3 %); los puntajes funcionales no difirieron (fuente: Floyd ER y colaboradores, 2025). Aun así, la lesión aislada del MCL suele tratarse con ortesis articulada; dentro de un MLKI, la apertura en valgo que persiste bajo anestesia es la que indica cirugía (fuente: Hantes M y colaboradores, 2026). Cruzados y injertos. Se prefiere reconstruir. Los injertos de uso corriente son isquiotibiales (sirven para LCA, LCP, esquina posterolateral y complejo medial), tendón rotuliano y tendón cuadricipital (LCA y LCP) y aloinjertos como el de Aquiles; cada uno tiene pros y contras de morbilidad del sitio donante, tiempo quirúrgico, costo y disponibilidad (fuente: Ng JWG y colaboradores, 2020). El refuerzo con sutura (internal brace) tuvo fallas de 0 a 13,6 % en 13 estudios, pero sin comparación directa con el no reforzado (fuente: Randall A y colaboradores, 2024). Se explora y se documenta siempre. Woodmass revisó 214 parálisis: tras una parálisis completa solo 38,4 % recuperó función útil, mientras que tras una parcial 87,3 % recuperó por completo (fuente: Woodmass JM y colaboradores, 2015). Las operaciones sobre el nervio por sí solas dieron entre 0 y 30 % (fuente: Woodmass JM y colaboradores, 2015). No hay evidencia sólida que respalde la neurólisis sistemática frente a la observación (fuente: Hantes M y colaboradores, 2026). La transferencia del tibial posterior se plantea temprano si la parálisis es completa o si a los 3-6 meses no hay recuperación motora útil; es el recurso más predecible para recuperar la dorsiflexión contra gravedad (fuente: Hantes M y colaboradores, 2026) (fuente: Woodmass JM y colaboradores, 2015). Si el aparato extensor está roto (-EM), el consenso fue repararlo primero y posponer la reconstrucción de los ligamentos en KD II, III-M y III-L (fuente: Medvecky MJ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«Operar o no operar: IKDC excelente o bueno (%) y Lysholm medio» muestra lo siguiente. IKDC excelente o bueno, operados (%): 58 % o puntos (fuente: Levy BA y colaboradores, 2009). IKDC excelente o bueno, no operados (%): 20 % o puntos (fuente: Levy BA y colaboradores, 2009). Lysholm medio, operados (puntos): 85.2 % o puntos (fuente: Dedmond BT y colaboradores, 2001). Lysholm medio, no operados (puntos): 66.5 % o puntos (fuente: Dedmond BT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«Lysholm medio según el momento de la cirugía: dos revisiones que no coinciden (puntos)» muestra lo siguiente. Temprana (hasta 3 semanas), Levy 2009: 90 puntos (fuente: Levy BA y colaboradores, 2009). Tardía, Levy 2009: 82 puntos (fuente: Levy BA y colaboradores, 2009). Aguda, Marder 2021: 73.6 puntos (fuente: Marder RS y colaboradores, 2021). Diferida, Marder 2021: 85.2 puntos (fuente: Marder RS y colaboradores, 2021). En el documento Word de este tema encontrarás además: Esquina posterolateral: falla de la reparación frente a la reconstrucción (%); Ensayo aleatorizado: ligamentos reconstruidos que fallaron (%); Qué dicen las revisiones sobre el momento de la cirugía. Con esto cerramos tratamiento: de la urgencia a la reconstrucción. Sigamos con técnica: reducción, fijador externo y principios de la reconstrucción.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reducción, fijador externo y principios de la reconstrucción. Esta sección es apoyo de estudio, no sustituye al tutor ni al manual del implante. Lo que es práctica habitual sin estudio que lo respalde se rotula así y no lleva cifra. Posición: paciente supino, con analgesia o sedación suficiente (práctica habitual). Antes de mover nada, documentar pulsos y función nerviosa (fuente: Ng JWG y colaboradores, 2020). Maniobra: tracción longitudinal lenta y gradual, con manipulación controlada de la tibia proximal (fuente: Hantes M y colaboradores, 2026). Cómo saber que la reducción es buena: se repite el examen vascular y neurológico y se comparan los hallazgos con los previos (fuente: Ng JWG y colaboradores, 2020); se confirma en radiografía de 2 planos (práctica habitual); y se vigilan los compartimentos (fuente: Wharton MG y colaboradores, 2026). Cierre del gesto: inmovilizar en extensión con yeso o férula que permita vigilar el miembro (fuente: Ng JWG y colaboradores, 2020). Errores frecuentes: forzar tracción ante un hoyuelo (fuente: Hantes M y colaboradores, 2026); no documentar el estado neurovascular antes de reducir (fuente: Ng JWG y colaboradores, 2020); dar el alta con un solo examen vascular normal (fuente: Wharton MG y colaboradores, 2026). Es práctica habitual, apoyada en descripciones de casos y revisiones, y los detalles quirúrgicos los define el tutor. Paciente supino en quirófano, con la rodilla expuesta y el pie a la vista para controlar la perfusión durante el procedimiento (práctica habitual). Abordaje medial sobre el hoyuelo (fuente: Hantes M y colaboradores, 2026). Identificar el collar de tejido atrapado alrededor del cóndilo femoral medial; en la revisión de Malik, el bloqueo lo formaban con más frecuencia el MCL, la cápsula y el retináculo mediales y el vasto medial oblicuo (fuente: Malik SS y colaboradores, 2022). Liberar el tejido atrapado y reducir bajo visión directa (fuente: Hantes M y colaboradores, 2026). Revisar si hay bloqueo meniscal o fractura de espina tibial (fuente: Hantes M y colaboradores, 2026). Reparar el MCL o la cápsula, según lo hallado (fuente: Malik SS y colaboradores, 2022). Cierre cuidadoso de la piel medial, porque la necrosis cutánea medial es una complicación frecuente (fuente: Malik SS y colaboradores, 2022). Dónde poner los pines: lejos del foco y de donde irá la cirugía definitiva; si la lesión es de partes blandas, a unos 10 cm de la interlínea (fuente: Ng JWG y colaboradores, 2020). Armado habitual: un marco de 4 pines (2 en el fémur, por delante o en posición anterolateral, y 2 en la tibia) con barras de unión; la rodilla queda entre extensión completa y 20-30° de flexión (fuente: Ayhan EM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Rigidez: en el banco de pruebas, el montaje más rígido frente al varo, al valgo y al cizallamiento anteroposterior fue el de pines femorales anterolaterales con 2 barras, por encima del monotubo o de los pines anteriores (fuente: Ayhan EM y colaboradores, 2025). Fijador articulado: el eje de la bisagra se localiza con referencias radiográficas, y si queda mal alineado carga mal la articulación (fuente: Ayhan EM y colaboradores, 2025). Después: control de los sitios de los pines con un protocolo consistente (fuente: Ayhan EM y colaboradores, 2025). Examen bajo anestesia primero, para decidir qué estructuras necesitan cirugía (fuente: Ng JWG y colaboradores, 2020). Una etapa o dos: en la escalonada se tratan antes las estructuras extraarticulares y los cruzados después, a las 6-8 semanas (fuente: Ng JWG y colaboradores, 2020). Injertos: isquiotibiales, tendón rotuliano, tendón cuadricipital o aloinjertos, según el número de ligamentos y la disponibilidad (fuente: Ng JWG y colaboradores, 2020). Orden de tensado y fijación: en una revisión de 19 estudios de reconstrucción simultánea de LCA y LCP, el LCP se tensó y fijó antes que el LCA en 17, habitualmente a 70-90° de flexión; no hay un orden ni un ángulo con superioridad demostrada (fuente: Hantes M y colaboradores, 2026). Esquina posterolateral: reconstrucción anatómica o con técnicas basadas en el peroné; no hay evidencia de alto nivel que señale la mejor (fuente: Ng JWG y colaboradores, 2020). MCL: los autores de EFORT 2020 prefieren tratar primero el MCL con ortesis, reconstruir el LCA a las 6 semanas tras un examen bajo anestesia y reconstruir el MCL solo si todavía abre en valgo a 30° de flexión (fuente: Ng JWG y colaboradores, 2020). No hay técnica superior para el ligamento oblicuo posterior (fuente: Hantes M y colaboradores, 2026). Nervio peroneo: en la cirugía de la esquina posterolateral se suele liberar el nervio para ubicarlo y protegerlo, pero no hay pruebas de que la neurólisis rutinaria mejore la recuperación (fuente: Hantes M y colaboradores, 2026). Errores frecuentes del residente: operar con piel o edema desfavorables y olvidar el nervio peroneo en la esquina posterolateral (opinión experta, sin estudio que lo cuantifique); colocar un fijador articulado con el eje mal alineado (fuente: Ayhan EM y colaboradores, 2025); y no repetir el examen vascular cuando algo cambia, porque un cambio sutil, como una asimetría de pulsos, debe llevar a imagen vascular urgente (fuente: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«Uso del fijador externo transarticular según el contexto (%)» muestra lo siguiente. En lesiones multiligamentarias en general: 5 por ciento (fuente: Ayhan EM y colaboradores, 2025). En luxaciones: 50 por ciento (fuente: Ayhan EM y colaboradores, 2025). En luxaciones con lesión vascular: 72 por ciento (fuente: Ayhan EM y colaboradores, 2025). Con esto cerramos técnica: reducción, fijador externo y principios de la reconstrucción.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En la mayor revisión disponible, la amputación fue de 2,3 %, la mortalidad de 1,9 % y el síndrome compartimental de 2,7 % (fuente: Randall ZD y colaboradores, 2024). Entre los pacientes con lesión vascular, 12 % terminó en amputación en un metaanálisis (fuente: Medina O y colaboradores, 2014), y 4 de 18 en la cohorte LEAP (fuente: Patterson BM y colaboradores, 2007). Tras una revascularización conviene recordar que la fasciotomía se considera siempre y que la decisión contraria debe documentarse (fuente: British Orthopaedic Association, 2026). La lesión del nervio peroneo fue de 15,3 % en la revisión de 132 estudios (fuente: Randall ZD y colaboradores, 2024), de 25 % en el metaanálisis de Medina (fuente: Medina O y colaboradores, 2014) y de 19 % en una cohorte de 357 lesiones multiligamentarias (fuente: Worley JR y colaboradores, 2019). En esa cohorte, el rango de movimiento final fue menor con lesión nerviosa (121° frente a 127°), pero los puntajes de Lysholm fueron iguales (88,6 frente a 88,8) (fuente: Worley JR y colaboradores, 2019). Es la complicación más frecuente de la cirugía (fuente: Hantes M y colaboradores, 2026). La prevalencia fue de 12,1 % (2,8-57,1) en 25 estudios, y 22 de ellos usaban definiciones imprecisas (fuente: Fahlbusch H y colaboradores, 2023); el metaanálisis de Özbek dio 9,8 % (fuente: Özbek EA y colaboradores, 2023). Factores de riesgo: patrones graves (Schenck III-IV), cirugía aguda y programas de rehabilitación que limitan el movimiento (fuente: Fahlbusch H y colaboradores, 2023); operar antes de 3 semanas (RM 2,18) y tener 3 o más ligamentos rotos (fuente: Özbek EA y colaboradores, 2023); y los injertos sintéticos (RM 4,09), mientras que la movilización y la carga precoces no se asociaron con más artrofibrosis (fuente: Jaibaji M y colaboradores, 2025). El tratamiento es la manipulación bajo anestesia (a las 14,3 semanas, en promedio) o la artrólisis artroscópica (a las 27,7 semanas), que ganaron 65,0° y 48,0° de movimiento respectivamente, sin complicaciones informadas (fuente: Fahlbusch H y colaboradores, 2023). La osificación heterotópica fue de 21,6 % y la infección profunda de 5,3 % (fuente: Randall ZD y colaboradores, 2024). Otra revisión sitúa la osificación en 21-43 % de los pacientes con luxación o MLKI, y aunque el fijador externo se asoció con más osificación en algunas cohortes, no queda claro si el responsable es el aparato o la gravedad de la lesión (fuente: Ayhan EM y colaboradores, 2025). Las fallas de la reconstrucción dependen de la técnica: 7,1 % en reconstrucción de la esquina posterolateral frente a 21,9 % en reparación (fuente: Fortier LM y colaboradores, 2023), y entre 2,9 % y 5,7 % para el MCL (fuente: Floyd ER y colaboradores, 2025). En el ensayo con fijador articulado, 21 % de los ligamentos reconstruidos fallaron con ortesis frente a 7 % con fijador (fuente: Stannard JP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complicaciones tras luxación de rodilla (denominadores distintos, orientativo)» muestra lo siguiente. Osificación heterotópica (Randall): 21.6 por ciento (fuente: Randall ZD y colaboradores, 2024). Lesión del nervio peroneo (Randall): 15.3 por ciento (fuente: Randall ZD y colaboradores, 2024). Artrofibrosis (Fahlbusch): 12.1 por ciento (fuente: Fahlbusch H y colaboradores, 2023). Rigidez posoperatoria (Özbek): 9.8 por ciento (fuente: Özbek EA y colaboradores, 2023). Infección profunda (Randall): 5.3 por ciento (fuente: Randall ZD y colaboradores, 2024). Síndrome compartimental (Randall): 2.7 por ciento (fuente: Randall ZD y colaboradores, 2024). Amputación (Randall): 2.3 por ciento (fuente: Randall ZD y colaboradores, 2024). Muerte (Randall): 1.9 por ciento (fuente: Randall ZD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frecuencia y qué hacer» tiene 3 columnas: Complicación, Frecuencia, Qué hacer. Fila 1: Complicación, Amputación; Frecuencia, 2,3 % en la mayor revisión; 12 % tras lesión vascular (fuente: Randall ZD y colaboradores, 2024) (fuente: Medina O y colaboradores, 2014); Qué hacer, Prevenir con diagnóstico y reperfusión tempranos (fuente: British Orthopaedic Association, 2026). Fila 2: Complicación, Síndrome compartimental; Frecuencia, 2,7 % (fuente: Randall ZD y colaboradores, 2024); Qué hacer, Vigilar tras la reducción y la revascularización; fasciotomía siempre considerada (fuente: Wharton MG y colaboradores, 2026) (fuente: British Orthopaedic Association, 2026). Fila 3: Complicación, Lesión del nervio peroneo; Frecuencia, 15,3 % a 25 % según la fuente (fuente: Randall ZD y colaboradores, 2024) (fuente: Medina O y colaboradores, 2014); Qué hacer, Documentar; transferencia del tibial posterior si no recupera (fuente: Hantes M y colaboradores, 2026). Fila 4: Complicación, Artrofibrosis; Frecuencia, 9,8 % a 12,1 % (fuente: Özbek EA y colaboradores, 2023) (fuente: Fahlbusch H y colaboradores, 2023); Qué hacer, Movimiento precoz; manipulación o artrólisis (fuente: Fahlbusch H y colaboradores, 2023). Fila 5: Complicación, Osificación heterotópica; Frecuencia, 21,6 % (fuente: Randall ZD y colaboradores, 2024); Qué hacer, Seguimiento radiográfico; puede requerir escisión quirúrgica si causa dolor o bloqueo (fuente: Ayhan EM y colaboradores, 2025). Fila 6: Complicación, Infección profunda; Frecuencia, 5,3 % (fuente: Randall ZD y colaboradores, 2024); Qué hacer, Cuidado de pines y partes blandas (fuente: Ayhan EM y colaboradores, 2025). (fuente: Medina O y colaboradores, 2014) (fuente: Hantes M y colaboradores, 2026) (fuente: Wharton MG y colaboradores, 2026) (fuente: British Orthopaedic Association, 2026) (fuente: Ayhan EM y colaboradores, 2025) (fuente: Özbek EA y colaboradores, 2023) (fuente: Randall ZD y colaboradores, 2024) (fuente: Fahlbusch H y colaboradores, 2023).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Klasan agrupó 3571 pacientes de 79 estudios: a los 2 años, el Lysholm medio era de 86,09 y el IKDC de 81,35, y ambos bajaban cada año (0,80 y 1,99 puntos, respectivamente) (fuente: Klasan A y colaboradores, 2025). Dicho de otro modo, a los 2 años se conserva alrededor de 80-85 % de la función, y después se pierde algo más (fuente: Klasan A y colaboradores, 2025). Si el LCP está dentro de la lesión, el resultado es peor: IKDC de 75,00 frente a 83,69 y Lysholm de 84,35 frente a 90,84 (fuente: Klasan A y colaboradores, 2025). En las lesiones con MCL el patrón se repite (IKDC de 71,2 con LCP frente a 92,0 sin él) (fuente: Hunter CDR y colaboradores, 2025). Everhart revisó 524 pacientes de 21 estudios: 53,6 % volvió a algún deporte y solo 22-33 % a deporte de alto nivel; 62,1 % retomó su trabajo con pocas o ninguna modificación y 88,4 % volvió a trabajar en alguna capacidad (fuente: Everhart JS y colaboradores, 2018). La lesión vascular pesó: en los estudios que incluían pacientes con lesión vascular volvió a algún trabajo 80,2 %, frente a 96,3 % en los estudios sin ella (comparación entre estudios, no entre pacientes) (fuente: Everhart JS y colaboradores, 2018). Una revisión más reciente encontró un rango muy amplio, de 41,2 % a 100 % para volver al deporte en cualquier nivel y de 5,9 % a 100 % para volver al nivel previo, con tiempos de 6,7 a 24,9 meses, y no permitió una cifra agrupada (fuente: Dworsky-Fried J y colaboradores, 2025). En la cohorte LEAP, los pacientes con una luxación que amenazó el miembro y se reconstruyó tuvieron un Sickness Impact Profile (más bajo es mejor) de 20,12 a los 3 meses, 13,18 a los 6 meses, 12,08 al año y 7,0 a los 2 años; casi 1 de cada 5 pacientes con un miembro sin perfusión terminó amputado (fuente: Patterson BM y colaboradores, 2007). En la serie de 16 pacientes de Teissier, el Oxford Knee Score mediano cayó de 47 antes del trauma a 30 después (fuente: Teissier V y colaboradores, 2019). La mitad de la historia la cuenta la extensión de la lesión: de 14 pacientes con parálisis tras luxación, 21 % se recuperó por completo, 29 % recuperó movimiento útil y 50 % no recuperó nada útil; los 3 que se recuperaron del todo tenían una lesión de menos de 7 cm (fuente: Niall DM y colaboradores, 2005). La otra mitad, la gravedad de la parálisis: con la completa, 38,4 % recuperó función útil (grado 3/5 o más), y con la parcial, 87,3 % recuperó por completo (fuente: Woodmass JM y colaboradores, 2015). Tras ajustar por factores de confusión, la lesión del peroneo no se asoció con peor IKDC o Lysholm que los pacientes sin ella (fuente: Krych AJ y colaboradores, 2014). Los pacientes obesos tuvieron un Tegner posoperatorio de 1,7 frente a 4,5 en los no obesos (fuente: Everhart JS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«Lysholm e IKDC a los 2 años, con y sin LCP (puntos)» muestra lo siguiente. Lysholm, sin LCP: 90.8 puntos (fuente: Klasan A y colaboradores, 2025). Lysholm, con LCP: 84.3 puntos (fuente: Klasan A y colaboradores, 2025). IKDC, sin LCP: 83.7 puntos (fuente: Klasan A y colaboradores, 2025). IKDC, con LCP: 75 puntos (fuente: Klasan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«Regreso al deporte y al trabajo (%)» muestra lo siguiente. Cualquier nivel de deporte: 53.6 por ciento (fuente: Everhart JS y colaboradores, 2018). Trabajo con pocas o ninguna modificación: 62.1 por ciento (fuente: Everhart JS y colaboradores, 2018). Cualquier trabajo, estudios con lesión vascular: 80.2 por ciento (fuente: Everhart JS y colaboradores, 2018). Cualquier trabajo: 88.4 por ciento (fuente: Everhart JS y colaboradores, 2018). Cualquier trabajo, estudios sin lesión vascular: 96.3 por ciento (fuente: Everhart JS y colaboradores, 2018). En el documento Word de este tema encontrarás además: Recuperación del nervio peroneo (%); Sickness Impact Profile tras luxación con lesión vascular reconstruida (menor es mejor). Con esto cerramos pronóstico.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No existe un protocolo estándar: cada programa decide distinto cuándo empezar, cuánto cargar, qué ortesis usar y qué fisioterapia aplicar, y faltan ensayos aleatorizados que zanjen el tema (fuente: Keeling LE y colaboradores, 2021). Lo que sí se repite es que la fisioterapia y el movimiento tempranos mejoran los resultados (fuente: Keeling LE y colaboradores, 2021) (fuente: Mook WR y colaboradores, 2009). En la cirugía aguda, la movilización precoz se asoció con menos déficit de movimiento y sin más inestabilidad que la inmovilización, aunque no redujo las manipulaciones posteriores (fuente: Mook WR y colaboradores, 2009); en el metaanálisis de Jaibaji, la movilización y la carga precoces no se asociaron con más artrofibrosis (fuente: Jaibaji M y colaboradores, 2025), y en la revisión de Fahlbusch los programas que limitan el movimiento fueron factor de riesgo (fuente: Fahlbusch 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consenso y con evidencia de bajo nivel, se acepta limitar la carga durante unas 4 a 6 semanas con la ortesis articulada, sin estiramientos pasivos agresivos, y tras reconstruir el LCP se favorece iniciar enseguida la activación del cuádriceps y el movimiento en prono desde la primera semana (fuente: Hantes M y colaboradores, 2026). El movimiento puede empezar al día siguiente de la cirugía, en un programa de 4 fases (recovery, transition, rebuild y restore, en el original) (fuente: Nielsen WW y colaboradores, 2025). Los pacientes con buenos resultados volvieron a correr entre los 6 y los 12 meses y al deporte entre los 8 y los 12 meses (fuente: Keeling LE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aporta cada fuente a la rehabilitación» tiene 2 columnas: Fuente, Aporte. Fila 1: Fuente, Keeling 2021 (RS); Aporte, Protocolos muy distintos; movimiento y fisioterapia precoces consistentemente mejores; correr a los 6-12 meses y deporte a los 8-12 meses. Fila 2: Fuente, Mook 2009 (RS); Aporte, En la cirugía aguda, la movilización precoz dio menos déficit de movimiento sin más inestabilidad; no redujo las manipulaciones posteriores. Fila 3: Fuente, Fahlbusch 2023 (RS); Aporte, Los programas que limitan el movimiento son factor de riesgo de artrofibrosis. Fila 4: Fuente, Jaibaji 2025 (RS-MA); Aporte, La movilización y la carga precoces no se asociaron con más artrofibrosis. Fila 5: Fuente, Hantes 2026 (EFORT); Aporte, Carga restringida de unas 4-6 semanas en ortesis; sin estiramiento pasivo agresivo. (fuente: Hantes M y colaboradores, 2026) (fuente: Mook WR y colaboradores, 2009) (fuente: Jaibaji M y colaboradores, 2025) (fuente: Fahlbusch H y colaboradores, 2023) (fuente: Keeling LE y colaboradores, 2021). Con esto cerramos rehabilitación.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Arteria primero: toda rodilla con sospecha de luxación recibe examen vascular seriado e ITB, porque un pulso presente no descarta lesión arterial (fuente: Boisrenoult P y colaboradores, 2009) (fuente: Moatshe G y colaboradores, 2024). Reducir pronto y no forzar: la rodilla que no reduce con tracción suave es una luxación irreductible mientras no se demuestre otra cosa, y necesita quirófano (fuente: Hantes M y colaboradores, 2026) (fuente: Malik SS y colaboradores, 2022). Clasificar por lo que se rompió y por lo que lo acompaña: Schenck (KD I a V) más los modificadores vascular (C), nervioso (N), aparato extensor (-EM) y herida abierta (fuente: Hantes M y colaboradores, 2026) (fuente: Medvecky MJ y colaboradores, 2023) (fuente: Held M y colaboradores, 2022). La cirugía definitiva se decide con el estado del tejido blando y de la perfusión, no con un reloj: hay urgencias absolutas (arteria, irreductible, avulsión tibial del MCL tipo Stener) y el resto se planifica (fuente: Hantes M y colaboradores, 2026). En las estructuras de alto grado (esquina posterolateral y MCL) la reconstrucción falla menos que la reparación, y el resultado funcional global declina con los años (fuente: Fortier LM y colaboradores, 2023) (fuente: Floyd ER y colaboradores, 2025) (fuente: Klasan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Documente pulsos, ITB, función del nervio peroneo y compartimentos antes y después de reducir (fuente: British Orthopaedic Association, 2026) (fuente: Ng JWG y colaboradores, 2020). Una rodilla alineada pero con derrame pudo haberse reducido sola; que no se vea deformidad no le quita gravedad, y la arteria se vigila igual (fuente: Moatshe G y colaboradores, 2024). Con un ITB o una angio-TC normales siga la vigilancia clínica seriada: una lesión de la íntima puede ocluirse días después de un examen inicial normal (fuente: Hantes M y colaboradores, 2026). Si el paciente tiene isquemia evidente, la imagen no debe retrasar el quirófano (fuente: Hantes M y colaboradores, 2026) (fuente: British Orthopaedic Association, 2026). El fijador externo se indica por criterio, no por costumbre, porque no hay estudios que lo comparen con no usarlo (fuente: Ayhan EM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Primero la arteria, después los ligamentos (fuente: Moatshe G y colaboradores, 2024). Un pulso presente no excluye lesión arterial (fuente: Boisrenoult P y colaboradores, 2009). Ante un hoyuelo, no se insiste: se abre (fuente: Hantes M y colaboradores, 2026). El fijador externo y el momento de la cirugía se deciden por el caso, no por la costumbre (fuente: Ayhan EM y colaboradores, 2025) (fuente: Murray IR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luxación de rodilla · lesión multiligamentaria (MLKI) · clasificación de Schenck (KD I a V) · modificadores C, N, -EM y abierta · arteria poplítea · índice tobillo-brazo (ITB) · angio-TC · reducción urgente · luxación irreductible · signo del hoyuelo · luxación posterolateral · nervio peroneo común · pie caído · transferencia del tibial posterior · fijador externo transarticular · fijador externo articulado · esquina posterolateral (PLC) · ligamento colateral medial (MCL) · reconstrucción en una etapa o escalonada · momento de la cirugía · artrofibrosis · rigidez · osificación heterotópica · síndrome compartimental · rehabilitación · subluxación coronal uniplanar.</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Arteria primero, ligamentos después (fuente: Moatshe G y colaboradores, 2024). Pulso presente no es arteria sana: ITB y examen seriado (fuente: Boisrenoult P y colaboradores, 2009). ITB menor de 0,9: angio-TC (fuente: Mills WJ y colaboradores, 2004) (fuente: Moatshe G y colaboradores, 2024). Hoyuelo medial: no insistir, reducción abierta (fuente: Hantes M y colaboradores, 2026). Schenck KD I a V, más C, N, -EM y abierta (fuente: Hantes M y colaboradores, 2026) (fuente: Held M y colaboradores, 2022). Esquina posterolateral: reconstruir falla menos que reparar (fuente: Fortier LM y colaboradores, 2023). Operar antes de 3 semanas cuesta rigidez (fuente: Özbek EA y colaboradores, 2023). Fijador externo: indicación, no costumbre (fuente: Ayhan EM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Varón de 27 años, motociclista, llega 90 minutos después de un choque lateral. Está consciente y estable. La rodilla derecha está deformada, con la tibia desplazada hacia atrás, derrame y equimosis; el pie derecho está pálido y frío, con pulso pedio no palpable, y refiere hormigueo en el dorso del pie. No hay herida abierta.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hace en los primeros minutos y qué deja escrito antes de mover la rodilla?. ¿Espera una angiografía antes de ir a quirófano?. ¿Qué pasa si la rodilla no reduce con tracción suave y aparece un fruncido medial de la piel?. ¿Qué pone al final: yeso o fijador externo?.</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ABC y control de hemorragia; se documentan pulsos y función nerviosa, se realinea y se entabilla el miembro deformado sin pulso y se repite el examen arterial (fuente: British Orthopaedic Association, 2026). Con isquemia evidente no se espera una angiografía: ningún estudio debe demorar la exploración, y reparar la arteria sin angiografía previa puede salvar la pierna (fuente: Hantes M y colaboradores, 2026) (fuente: Patterson BM y colaboradores, 2007). La revascularización debe arrancar en la primera hora tras el ingreso, con shunt temporal, estabilización esquelética después de reperfundir, reparación o injerto de interposición y fasciotomía considerada de entrada (fuente: British Orthopaedic Association, 2026). Si no reduce con tracción suave y aparece el hoyuelo medial, se trata de una luxación irreductible: se detiene la fuerza y se va a reducción abierta por abordaje medial (fuente: Hantes M y colaboradores, 2026) (fuente: Malik SS y colaboradores, 2022). Como hay lesión vascular que se va a reparar, está indicado el fijador externo transarticular para proteger la reparación (fuente: Ng JWG y colaboradores, 2020) (fuente: Ayhan EM y colaboradores, 2025). La reconstrucción de ligamentos se planifica después, con la piel, el nervio peroneo y la resonancia en la mano, y el examen bajo anestesia para decidir qué se opera (fuente: Hantes M y colaboradores, 2026) (fuente: Ng JWG y colaboradores, 2020). La arteria manda el orden: primero se salva el miembro, después se reconstruye la rodilla (fuente: British Orthopaedic Association, 2026) (fuente: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Luxación de rodilla: la arteria primero, los ligamentos después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tibia-proximal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que importa</a:t>
            </a:r>
          </a:p>
          <a:p>
            <a:pPr marL="347472" indent="-347472">
              <a:spcAft>
                <a:spcPts val="1400"/>
              </a:spcAft>
              <a:buChar char="•"/>
            </a:pPr>
            <a:r>
              <a:rPr sz="2200">
                <a:solidFill>
                  <a:srgbClr val="263238"/>
                </a:solidFill>
                <a:latin typeface="Calibri"/>
              </a:rPr>
              <a:t>5. Clasificación</a:t>
            </a:r>
          </a:p>
          <a:p>
            <a:pPr marL="347472" indent="-347472">
              <a:spcAft>
                <a:spcPts val="1400"/>
              </a:spcAft>
              <a:buChar char="•"/>
            </a:pPr>
            <a:r>
              <a:rPr sz="2200">
                <a:solidFill>
                  <a:srgbClr val="263238"/>
                </a:solidFill>
                <a:latin typeface="Calibri"/>
              </a:rPr>
              <a:t>6. Diagnóstico: cómo sospechar y qué debe quedar escrito</a:t>
            </a:r>
          </a:p>
          <a:p>
            <a:pPr marL="347472" indent="-347472">
              <a:spcAft>
                <a:spcPts val="1400"/>
              </a:spcAft>
              <a:buChar char="•"/>
            </a:pPr>
            <a:r>
              <a:rPr sz="2200">
                <a:solidFill>
                  <a:srgbClr val="263238"/>
                </a:solidFill>
                <a:latin typeface="Calibri"/>
              </a:rPr>
              <a:t>7. Examen físico: pulsos, ITB y ligamentos</a:t>
            </a:r>
          </a:p>
          <a:p>
            <a:pPr marL="347472" indent="-347472">
              <a:spcAft>
                <a:spcPts val="1400"/>
              </a:spcAft>
              <a:buChar char="•"/>
            </a:pPr>
            <a:r>
              <a:rPr sz="2200">
                <a:solidFill>
                  <a:srgbClr val="263238"/>
                </a:solidFill>
                <a:latin typeface="Calibri"/>
              </a:rPr>
              <a:t>8. Imágenes: radiografía, angio-TC y resonancia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de urgencias con la arteria como prioridad</a:t>
            </a:r>
          </a:p>
          <a:p>
            <a:pPr marL="347472" indent="-347472">
              <a:spcAft>
                <a:spcPts val="1400"/>
              </a:spcAft>
              <a:buChar char="•"/>
            </a:pPr>
            <a:r>
              <a:rPr sz="2200">
                <a:solidFill>
                  <a:srgbClr val="263238"/>
                </a:solidFill>
                <a:latin typeface="Calibri"/>
              </a:rPr>
              <a:t>10. Luxación irreductible y signo del hoyuelo</a:t>
            </a:r>
          </a:p>
          <a:p>
            <a:pPr marL="347472" indent="-347472">
              <a:spcAft>
                <a:spcPts val="1400"/>
              </a:spcAft>
              <a:buChar char="•"/>
            </a:pPr>
            <a:r>
              <a:rPr sz="2200">
                <a:solidFill>
                  <a:srgbClr val="263238"/>
                </a:solidFill>
                <a:latin typeface="Calibri"/>
              </a:rPr>
              <a:t>11. Tratamiento: de la urgencia a la reconstrucción</a:t>
            </a:r>
          </a:p>
          <a:p>
            <a:pPr marL="347472" indent="-347472">
              <a:spcAft>
                <a:spcPts val="1400"/>
              </a:spcAft>
              <a:buChar char="•"/>
            </a:pPr>
            <a:r>
              <a:rPr sz="2200">
                <a:solidFill>
                  <a:srgbClr val="263238"/>
                </a:solidFill>
                <a:latin typeface="Calibri"/>
              </a:rPr>
              <a:t>12. Técnica: reducción, fijador externo y principios de la reconstrucción</a:t>
            </a:r>
          </a:p>
          <a:p>
            <a:pPr marL="347472" indent="-347472">
              <a:spcAft>
                <a:spcPts val="1400"/>
              </a:spcAft>
              <a:buChar char="•"/>
            </a:pPr>
            <a:r>
              <a:rPr sz="2200">
                <a:solidFill>
                  <a:srgbClr val="263238"/>
                </a:solidFill>
                <a:latin typeface="Calibri"/>
              </a:rPr>
              <a:t>13. Complicaciones</a:t>
            </a:r>
          </a:p>
          <a:p>
            <a:pPr marL="347472" indent="-347472">
              <a:spcAft>
                <a:spcPts val="1400"/>
              </a:spcAft>
              <a:buChar char="•"/>
            </a:pPr>
            <a:r>
              <a:rPr sz="2200">
                <a:solidFill>
                  <a:srgbClr val="263238"/>
                </a:solidFill>
                <a:latin typeface="Calibri"/>
              </a:rPr>
              <a:t>14. Pronóstico</a:t>
            </a:r>
          </a:p>
          <a:p>
            <a:pPr marL="347472" indent="-347472">
              <a:spcAft>
                <a:spcPts val="1400"/>
              </a:spcAft>
              <a:buChar char="•"/>
            </a:pPr>
            <a:r>
              <a:rPr sz="2200">
                <a:solidFill>
                  <a:srgbClr val="263238"/>
                </a:solidFill>
                <a:latin typeface="Calibri"/>
              </a:rPr>
              <a:t>15. Rehabilitación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Medina O et al. Clin Orthop Relat Res. 2014. doi:10.1007/s11999-014-3511-3</a:t>
            </a:r>
          </a:p>
          <a:p>
            <a:r>
              <a:rPr sz="1000">
                <a:solidFill>
                  <a:srgbClr val="5A6469"/>
                </a:solidFill>
                <a:latin typeface="Calibri"/>
              </a:rPr>
              <a:t>[r2] Sillanpää PJ et al. J Trauma Acute Care Surg. 2014. doi:10.1097/TA.0000000000000136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luxación de rodilla amenaza el miembro: antes de pensar en ligamentos hay que descartar una lesión de la arteria poplítea…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Hablamos de luxación de rodilla cuando la tibia y el fémur dejan de articular por completo en el momento de la lesión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Kahan JB et al. J Bone Joint Surg Am. 2021. doi:10.2106/JBJS.20.01151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MLKI sin luxación documentada lleva menos riesgo, pero exige la misma vigilancia neurovascular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Moatshe G et al. Dan Med J. 2024. doi:10.61409/A08230529</a:t>
            </a:r>
          </a:p>
          <a:p>
            <a:r>
              <a:rPr sz="800">
                <a:solidFill>
                  <a:srgbClr val="5A6469"/>
                </a:solidFill>
                <a:latin typeface="Calibri"/>
              </a:rPr>
              <a:t>[r8] Hantes M et al. EFORT Open Rev. 2026. doi:10.1530/EOR-2026-0053</a:t>
            </a:r>
          </a:p>
          <a:p>
            <a:r>
              <a:rPr sz="800">
                <a:solidFill>
                  <a:srgbClr val="5A6469"/>
                </a:solidFill>
                <a:latin typeface="Calibri"/>
              </a:rPr>
              <a:t>[r10] Ng JWG et al. EFORT Open Rev. 2020. doi:10.1302/2058-5241.5.190012</a:t>
            </a:r>
          </a:p>
          <a:p>
            <a:r>
              <a:rPr sz="800">
                <a:solidFill>
                  <a:srgbClr val="5A6469"/>
                </a:solidFill>
                <a:latin typeface="Calibri"/>
              </a:rPr>
              <a:t>[r18] Held M et al. J ISAKOS. 2022. doi:10.1016/j.jisako.2022.02.003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Adulto con lesión aguda.</a:t>
            </a:r>
          </a:p>
          <a:p>
            <a:pPr marL="347472" indent="-347472">
              <a:spcAft>
                <a:spcPts val="1400"/>
              </a:spcAft>
              <a:buChar char="•"/>
            </a:pPr>
            <a:r>
              <a:rPr sz="2400">
                <a:solidFill>
                  <a:srgbClr val="263238"/>
                </a:solidFill>
                <a:latin typeface="Calibri"/>
              </a:rPr>
              <a:t>Cubre la clasificación, el cribado vascular, la reducción (incluida la irreductible), la inmovilización, el momento y las opciones de reconstrucción, el nervio peroneo, las complicaciones y la rehabilitación.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Ng JWG et al. EFORT Open Rev. 2020. doi:10.1302/2058-5241.5.190012</a:t>
            </a:r>
          </a:p>
          <a:p>
            <a:r>
              <a:rPr sz="1000">
                <a:solidFill>
                  <a:srgbClr val="5A6469"/>
                </a:solidFill>
                <a:latin typeface="Calibri"/>
              </a:rPr>
              <a:t>[r2] Sillanpää PJ et al. J Trauma Acute Care Surg. 2014. doi:10.1097/TA.0000000000000136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revisión de EFORT 2020 sitúa la lesión multiligamentaria de rodilla en alrededor de 0,02-0,20 % de las lesiones ortopédicas… [r10]</a:t>
            </a:r>
          </a:p>
          <a:p>
            <a:pPr marL="347472" indent="-347472">
              <a:spcAft>
                <a:spcPts val="1400"/>
              </a:spcAft>
              <a:buChar char="•"/>
            </a:pPr>
            <a:r>
              <a:rPr sz="2400">
                <a:solidFill>
                  <a:srgbClr val="263238"/>
                </a:solidFill>
                <a:latin typeface="Calibri"/>
              </a:rPr>
              <a:t>Finlandia lo midió con su registro de egresos hospitalarios: 837 adultos ingresados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lesión vascular tras luxación de rodilla (la diferencia viene del diseño del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Medina O et al. Clin Orthop Relat Res. 2014. doi:10.1007/s11999-014-3511-3</a:t>
            </a:r>
          </a:p>
          <a:p>
            <a:r>
              <a:rPr sz="800">
                <a:solidFill>
                  <a:srgbClr val="5A6469"/>
                </a:solidFill>
                <a:latin typeface="Calibri"/>
              </a:rPr>
              <a:t>[r16] Boisrenoult P et al. Orthop Traumatol Surg Res. 2009. doi:10.1016/j.otsr.2009.10.002</a:t>
            </a:r>
          </a:p>
          <a:p>
            <a:r>
              <a:rPr sz="800">
                <a:solidFill>
                  <a:srgbClr val="5A6469"/>
                </a:solidFill>
                <a:latin typeface="Calibri"/>
              </a:rPr>
              <a:t>[r30] Bernhoff K et al. Eur J Vasc Endovasc Surg. 2021. doi:10.1016/j.ejvs.2020.10.017</a:t>
            </a:r>
          </a:p>
          <a:p>
            <a:r>
              <a:rPr sz="800">
                <a:solidFill>
                  <a:srgbClr val="5A6469"/>
                </a:solidFill>
                <a:latin typeface="Calibri"/>
              </a:rPr>
              <a:t>[r24] Stannard JP et al. J Bone Joint Surg Am. 2004. PMID 15118031</a:t>
            </a:r>
          </a:p>
          <a:p>
            <a:r>
              <a:rPr sz="800">
                <a:solidFill>
                  <a:srgbClr val="5A6469"/>
                </a:solidFill>
                <a:latin typeface="Calibri"/>
              </a:rPr>
              <a:t>[r2] Sillanpää PJ et al. J Trauma Acute Care Surg. 2014. doi:10.1097/TA.0000000000000136</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lesión vascular en la luxación de rodilla, según la fuente y el denominador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Medina O et al. Clin Orthop Relat Res. 2014. doi:10.1007/s11999-014-3511-3</a:t>
            </a:r>
          </a:p>
          <a:p>
            <a:r>
              <a:rPr sz="800">
                <a:solidFill>
                  <a:srgbClr val="5A6469"/>
                </a:solidFill>
                <a:latin typeface="Calibri"/>
              </a:rPr>
              <a:t>[r2] Sillanpää PJ et al. J Trauma Acute Care Surg. 2014. doi:10.1097/TA.0000000000000136</a:t>
            </a:r>
          </a:p>
          <a:p>
            <a:r>
              <a:rPr sz="800">
                <a:solidFill>
                  <a:srgbClr val="5A6469"/>
                </a:solidFill>
                <a:latin typeface="Calibri"/>
              </a:rPr>
              <a:t>[r16] Boisrenoult P et al. Orthop Traumatol Surg Res. 2009. doi:10.1016/j.otsr.2009.10.002</a:t>
            </a:r>
          </a:p>
          <a:p>
            <a:r>
              <a:rPr sz="800">
                <a:solidFill>
                  <a:srgbClr val="5A6469"/>
                </a:solidFill>
                <a:latin typeface="Calibri"/>
              </a:rPr>
              <a:t>[r24] Stannard JP et al. J Bone Joint Surg Am. 2004. PMID 15118031</a:t>
            </a:r>
          </a:p>
          <a:p>
            <a:r>
              <a:rPr sz="800">
                <a:solidFill>
                  <a:srgbClr val="5A6469"/>
                </a:solidFill>
                <a:latin typeface="Calibri"/>
              </a:rPr>
              <a:t>[r30] Bernhoff K et al. Eur J Vasc Endovasc Surg. 2021. doi:10.1016/j.ejvs.2020.10.017</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Diseño y denominador</a:t>
                      </a:r>
                    </a:p>
                  </a:txBody>
                  <a:tcPr>
                    <a:solidFill>
                      <a:srgbClr val="0F5F6B"/>
                    </a:solidFill>
                  </a:tcPr>
                </a:tc>
                <a:tc>
                  <a:txBody>
                    <a:bodyPr/>
                    <a:lstStyle/>
                    <a:p>
                      <a:r>
                        <a:rPr sz="1600" b="1">
                          <a:solidFill>
                            <a:srgbClr val="FFFFFF"/>
                          </a:solidFill>
                          <a:latin typeface="Calibri"/>
                        </a:rPr>
                        <a:t>Frecuencia</a:t>
                      </a:r>
                    </a:p>
                  </a:txBody>
                  <a:tcPr>
                    <a:solidFill>
                      <a:srgbClr val="0F5F6B"/>
                    </a:solidFill>
                  </a:tcPr>
                </a:tc>
              </a:tr>
              <a:tr h="457200">
                <a:tc>
                  <a:txBody>
                    <a:bodyPr/>
                    <a:lstStyle/>
                    <a:p>
                      <a:r>
                        <a:rPr sz="1600">
                          <a:solidFill>
                            <a:srgbClr val="263238"/>
                          </a:solidFill>
                          <a:latin typeface="Calibri"/>
                        </a:rPr>
                        <a:t>Medina 2014</a:t>
                      </a:r>
                    </a:p>
                  </a:txBody>
                  <a:tcPr>
                    <a:solidFill>
                      <a:srgbClr val="EEF3F4"/>
                    </a:solidFill>
                  </a:tcPr>
                </a:tc>
                <a:tc>
                  <a:txBody>
                    <a:bodyPr/>
                    <a:lstStyle/>
                    <a:p>
                      <a:r>
                        <a:rPr sz="1600">
                          <a:solidFill>
                            <a:srgbClr val="263238"/>
                          </a:solidFill>
                          <a:latin typeface="Calibri"/>
                        </a:rPr>
                        <a:t>Metaanálisis; 862 pacientes con luxación</a:t>
                      </a:r>
                    </a:p>
                  </a:txBody>
                  <a:tcPr>
                    <a:solidFill>
                      <a:srgbClr val="EEF3F4"/>
                    </a:solidFill>
                  </a:tcPr>
                </a:tc>
                <a:tc>
                  <a:txBody>
                    <a:bodyPr/>
                    <a:lstStyle/>
                    <a:p>
                      <a:r>
                        <a:rPr sz="1600">
                          <a:solidFill>
                            <a:srgbClr val="263238"/>
                          </a:solidFill>
                          <a:latin typeface="Calibri"/>
                        </a:rPr>
                        <a:t>18 % (171 con lesión vascular)</a:t>
                      </a:r>
                    </a:p>
                  </a:txBody>
                  <a:tcPr>
                    <a:solidFill>
                      <a:srgbClr val="EEF3F4"/>
                    </a:solidFill>
                  </a:tcPr>
                </a:tc>
              </a:tr>
              <a:tr h="457200">
                <a:tc>
                  <a:txBody>
                    <a:bodyPr/>
                    <a:lstStyle/>
                    <a:p>
                      <a:r>
                        <a:rPr sz="1600">
                          <a:solidFill>
                            <a:srgbClr val="263238"/>
                          </a:solidFill>
                          <a:latin typeface="Calibri"/>
                        </a:rPr>
                        <a:t>Sillanpää 2014</a:t>
                      </a:r>
                    </a:p>
                  </a:txBody>
                  <a:tcPr>
                    <a:solidFill>
                      <a:srgbClr val="FFFFFF"/>
                    </a:solidFill>
                  </a:tcPr>
                </a:tc>
                <a:tc>
                  <a:txBody>
                    <a:bodyPr/>
                    <a:lstStyle/>
                    <a:p>
                      <a:r>
                        <a:rPr sz="1600">
                          <a:solidFill>
                            <a:srgbClr val="263238"/>
                          </a:solidFill>
                          <a:latin typeface="Calibri"/>
                        </a:rPr>
                        <a:t>Registro nacional finlandés; 837 hospitalizados; lesión poplítea que requirió cirugía</a:t>
                      </a:r>
                    </a:p>
                  </a:txBody>
                  <a:tcPr>
                    <a:solidFill>
                      <a:srgbClr val="FFFFFF"/>
                    </a:solidFill>
                  </a:tcPr>
                </a:tc>
                <a:tc>
                  <a:txBody>
                    <a:bodyPr/>
                    <a:lstStyle/>
                    <a:p>
                      <a:r>
                        <a:rPr sz="1600">
                          <a:solidFill>
                            <a:srgbClr val="263238"/>
                          </a:solidFill>
                          <a:latin typeface="Calibri"/>
                        </a:rPr>
                        <a:t>1,6 % (13 pacientes)</a:t>
                      </a:r>
                    </a:p>
                  </a:txBody>
                  <a:tcPr>
                    <a:solidFill>
                      <a:srgbClr val="FFFFFF"/>
                    </a:solidFill>
                  </a:tcPr>
                </a:tc>
              </a:tr>
              <a:tr h="457200">
                <a:tc>
                  <a:txBody>
                    <a:bodyPr/>
                    <a:lstStyle/>
                    <a:p>
                      <a:r>
                        <a:rPr sz="1600">
                          <a:solidFill>
                            <a:srgbClr val="263238"/>
                          </a:solidFill>
                          <a:latin typeface="Calibri"/>
                        </a:rPr>
                        <a:t>Bernhoff 2021</a:t>
                      </a:r>
                    </a:p>
                  </a:txBody>
                  <a:tcPr>
                    <a:solidFill>
                      <a:srgbClr val="EEF3F4"/>
                    </a:solidFill>
                  </a:tcPr>
                </a:tc>
                <a:tc>
                  <a:txBody>
                    <a:bodyPr/>
                    <a:lstStyle/>
                    <a:p>
                      <a:r>
                        <a:rPr sz="1600">
                          <a:solidFill>
                            <a:srgbClr val="263238"/>
                          </a:solidFill>
                          <a:latin typeface="Calibri"/>
                        </a:rPr>
                        <a:t>Registro nacional sueco; lesión poplítea tras luxación o lesión multiligamentaria</a:t>
                      </a:r>
                    </a:p>
                  </a:txBody>
                  <a:tcPr>
                    <a:solidFill>
                      <a:srgbClr val="EEF3F4"/>
                    </a:solidFill>
                  </a:tcPr>
                </a:tc>
                <a:tc>
                  <a:txBody>
                    <a:bodyPr/>
                    <a:lstStyle/>
                    <a:p>
                      <a:r>
                        <a:rPr sz="1600">
                          <a:solidFill>
                            <a:srgbClr val="263238"/>
                          </a:solidFill>
                          <a:latin typeface="Calibri"/>
                        </a:rPr>
                        <a:t>3,4 % a 8,2 % según el denominador</a:t>
                      </a:r>
                    </a:p>
                  </a:txBody>
                  <a:tcPr>
                    <a:solidFill>
                      <a:srgbClr val="EEF3F4"/>
                    </a:solidFill>
                  </a:tcPr>
                </a:tc>
              </a:tr>
              <a:tr h="457200">
                <a:tc>
                  <a:txBody>
                    <a:bodyPr/>
                    <a:lstStyle/>
                    <a:p>
                      <a:r>
                        <a:rPr sz="1600">
                          <a:solidFill>
                            <a:srgbClr val="263238"/>
                          </a:solidFill>
                          <a:latin typeface="Calibri"/>
                        </a:rPr>
                        <a:t>Dubin 2025</a:t>
                      </a:r>
                    </a:p>
                  </a:txBody>
                  <a:tcPr>
                    <a:solidFill>
                      <a:srgbClr val="FFFFFF"/>
                    </a:solidFill>
                  </a:tcPr>
                </a:tc>
                <a:tc>
                  <a:txBody>
                    <a:bodyPr/>
                    <a:lstStyle/>
                    <a:p>
                      <a:r>
                        <a:rPr sz="1600">
                          <a:solidFill>
                            <a:srgbClr val="263238"/>
                          </a:solidFill>
                          <a:latin typeface="Calibri"/>
                        </a:rPr>
                        <a:t>Base de datos estadounidense; 99 688 luxaciones; cualquier lesión vascular a 30 días</a:t>
                      </a:r>
                    </a:p>
                  </a:txBody>
                  <a:tcPr>
                    <a:solidFill>
                      <a:srgbClr val="FFFFFF"/>
                    </a:solidFill>
                  </a:tcPr>
                </a:tc>
                <a:tc>
                  <a:txBody>
                    <a:bodyPr/>
                    <a:lstStyle/>
                    <a:p>
                      <a:r>
                        <a:rPr sz="1600">
                          <a:solidFill>
                            <a:srgbClr val="263238"/>
                          </a:solidFill>
                          <a:latin typeface="Calibri"/>
                        </a:rPr>
                        <a:t>1,1 % (1066 casos); 24,6 % de ellos requirieron reparación</a:t>
                      </a:r>
                    </a:p>
                  </a:txBody>
                  <a:tcPr>
                    <a:solidFill>
                      <a:srgbClr val="FFFFFF"/>
                    </a:solidFill>
                  </a:tcPr>
                </a:tc>
              </a:tr>
              <a:tr h="457200">
                <a:tc>
                  <a:txBody>
                    <a:bodyPr/>
                    <a:lstStyle/>
                    <a:p>
                      <a:r>
                        <a:rPr sz="1600">
                          <a:solidFill>
                            <a:srgbClr val="263238"/>
                          </a:solidFill>
                          <a:latin typeface="Calibri"/>
                        </a:rPr>
                        <a:t>Boisrenoult 2009</a:t>
                      </a:r>
                    </a:p>
                  </a:txBody>
                  <a:tcPr>
                    <a:solidFill>
                      <a:srgbClr val="EEF3F4"/>
                    </a:solidFill>
                  </a:tcPr>
                </a:tc>
                <a:tc>
                  <a:txBody>
                    <a:bodyPr/>
                    <a:lstStyle/>
                    <a:p>
                      <a:r>
                        <a:rPr sz="1600">
                          <a:solidFill>
                            <a:srgbClr val="263238"/>
                          </a:solidFill>
                          <a:latin typeface="Calibri"/>
                        </a:rPr>
                        <a:t>Serie prospectiva multicéntrica; 67 pacientes con luxación o lesión bicruzada, todos con imagen precoz</a:t>
                      </a:r>
                    </a:p>
                  </a:txBody>
                  <a:tcPr>
                    <a:solidFill>
                      <a:srgbClr val="EEF3F4"/>
                    </a:solidFill>
                  </a:tcPr>
                </a:tc>
                <a:tc>
                  <a:txBody>
                    <a:bodyPr/>
                    <a:lstStyle/>
                    <a:p>
                      <a:r>
                        <a:rPr sz="1600">
                          <a:solidFill>
                            <a:srgbClr val="263238"/>
                          </a:solidFill>
                          <a:latin typeface="Calibri"/>
                        </a:rPr>
                        <a:t>12 % (9 lesiones vasculares)</a:t>
                      </a:r>
                    </a:p>
                  </a:txBody>
                  <a:tcPr>
                    <a:solidFill>
                      <a:srgbClr val="EEF3F4"/>
                    </a:solidFill>
                  </a:tcPr>
                </a:tc>
              </a:tr>
              <a:tr h="457200">
                <a:tc>
                  <a:txBody>
                    <a:bodyPr/>
                    <a:lstStyle/>
                    <a:p>
                      <a:r>
                        <a:rPr sz="1600">
                          <a:solidFill>
                            <a:srgbClr val="263238"/>
                          </a:solidFill>
                          <a:latin typeface="Calibri"/>
                        </a:rPr>
                        <a:t>Stannard 2004</a:t>
                      </a:r>
                    </a:p>
                  </a:txBody>
                  <a:tcPr>
                    <a:solidFill>
                      <a:srgbClr val="FFFFFF"/>
                    </a:solidFill>
                  </a:tcPr>
                </a:tc>
                <a:tc>
                  <a:txBody>
                    <a:bodyPr/>
                    <a:lstStyle/>
                    <a:p>
                      <a:r>
                        <a:rPr sz="1600">
                          <a:solidFill>
                            <a:srgbClr val="263238"/>
                          </a:solidFill>
                          <a:latin typeface="Calibri"/>
                        </a:rPr>
                        <a:t>Serie prospectiva; 126 pacientes con examen seriado; daño poplíteo con flujo limitado</a:t>
                      </a:r>
                    </a:p>
                  </a:txBody>
                  <a:tcPr>
                    <a:solidFill>
                      <a:srgbClr val="FFFFFF"/>
                    </a:solidFill>
                  </a:tcPr>
                </a:tc>
                <a:tc>
                  <a:txBody>
                    <a:bodyPr/>
                    <a:lstStyle/>
                    <a:p>
                      <a:r>
                        <a:rPr sz="1600">
                          <a:solidFill>
                            <a:srgbClr val="263238"/>
                          </a:solidFill>
                          <a:latin typeface="Calibri"/>
                        </a:rPr>
                        <a:t>7 % (9 pacientes)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Dominan 3 escenarios: la alta energía (choque vehicular, caída de altura, accidente industrial), el deporte de contacto o de giro, y la baja energía en pacientes obesos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Azar FM et al. Am J Sports Med. 2011. doi:10.1177/0363546511414855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categorías clásicas de Kennedy son anterior, posterior, lateral, medial y rotatoria; se dan como texto clásico…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Scheu M et al. Int Orthop. 2020. doi:10.1007/s00264-020-04517-w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una serie de 48 pacientes con lesión multiligamentaria, 8 (16 %) tuvieron lesión de la poplítea; frente a los demás patrones…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Medina O et al. Clin Orthop Relat Res. 2014. doi:10.1007/s11999-014-3511-3</a:t>
            </a:r>
          </a:p>
          <a:p>
            <a:r>
              <a:rPr sz="800">
                <a:solidFill>
                  <a:srgbClr val="5A6469"/>
                </a:solidFill>
                <a:latin typeface="Calibri"/>
              </a:rPr>
              <a:t>[r8] Hantes M et al. EFORT Open Rev. 2026. doi:10.1530/EOR-2026-0053</a:t>
            </a:r>
          </a:p>
          <a:p>
            <a:r>
              <a:rPr sz="800">
                <a:solidFill>
                  <a:srgbClr val="5A6469"/>
                </a:solidFill>
                <a:latin typeface="Calibri"/>
              </a:rPr>
              <a:t>[r10] Ng JWG et al. EFORT Open Rev. 2020. doi:10.1302/2058-5241.5.190012</a:t>
            </a:r>
          </a:p>
          <a:p>
            <a:r>
              <a:rPr sz="800">
                <a:solidFill>
                  <a:srgbClr val="5A6469"/>
                </a:solidFill>
                <a:latin typeface="Calibri"/>
              </a:rPr>
              <a:t>[r14] Fortier LM et al. Knee Surg Sports Traumatol Arthrosc. 2023. doi:10.1007/s00167-023-07582-x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ligamentos principales son el LCA, el LCP, el complejo medial y el complejo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Medina O et al. Clin Orthop Relat Res. 2014. doi:10.1007/s11999-014-3511-3</a:t>
            </a:r>
          </a:p>
          <a:p>
            <a:r>
              <a:rPr sz="800">
                <a:solidFill>
                  <a:srgbClr val="5A6469"/>
                </a:solidFill>
                <a:latin typeface="Calibri"/>
              </a:rPr>
              <a:t>[r8] Hantes M et al. EFORT Open Rev. 2026. doi:10.1530/EOR-2026-0053</a:t>
            </a:r>
          </a:p>
          <a:p>
            <a:r>
              <a:rPr sz="800">
                <a:solidFill>
                  <a:srgbClr val="5A6469"/>
                </a:solidFill>
                <a:latin typeface="Calibri"/>
              </a:rPr>
              <a:t>[r10] Ng JWG et al. EFORT Open Rev. 2020. doi:10.1302/2058-5241.5.190012</a:t>
            </a:r>
          </a:p>
          <a:p>
            <a:r>
              <a:rPr sz="800">
                <a:solidFill>
                  <a:srgbClr val="5A6469"/>
                </a:solidFill>
                <a:latin typeface="Calibri"/>
              </a:rPr>
              <a:t>[r14] Fortier LM et al. Knee Surg Sports Traumatol Arthrosc. 2023. doi:10.1007/s00167-023-07582-x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vista de la meseta desde arriba muestra dónde se insertan.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que el residente debe poder ubicar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Hantes M et al. EFORT Open Rev. 2026. doi:10.1530/EOR-2026-0053</a:t>
            </a:r>
          </a:p>
          <a:p>
            <a:r>
              <a:rPr sz="800">
                <a:solidFill>
                  <a:srgbClr val="5A6469"/>
                </a:solidFill>
                <a:latin typeface="Calibri"/>
              </a:rPr>
              <a:t>[r14] Fortier LM et al. Knee Surg Sports Traumatol Arthrosc. 2023. doi:10.1007/s00167-023-07582-x</a:t>
            </a:r>
          </a:p>
          <a:p>
            <a:r>
              <a:rPr sz="800">
                <a:solidFill>
                  <a:srgbClr val="5A6469"/>
                </a:solidFill>
                <a:latin typeface="Calibri"/>
              </a:rPr>
              <a:t>[r15] Klasan A et al. Knee Surg Sports Traumatol Arthrosc. 2025. doi:10.1002/ksa.12442</a:t>
            </a:r>
          </a:p>
          <a:p>
            <a:r>
              <a:rPr sz="800">
                <a:solidFill>
                  <a:srgbClr val="5A6469"/>
                </a:solidFill>
                <a:latin typeface="Calibri"/>
              </a:rPr>
              <a:t>[r20] British Orthopaedic Association. 2026.</a:t>
            </a:r>
          </a:p>
          <a:p>
            <a:r>
              <a:rPr sz="800">
                <a:solidFill>
                  <a:srgbClr val="5A6469"/>
                </a:solidFill>
                <a:latin typeface="Calibri"/>
              </a:rPr>
              <a:t>[r25] Green JS et al. Orthop J Sports Med. 2024. doi:10.1177/23259671241264214</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Qué hace</a:t>
                      </a:r>
                    </a:p>
                  </a:txBody>
                  <a:tcPr>
                    <a:solidFill>
                      <a:srgbClr val="0F5F6B"/>
                    </a:solidFill>
                  </a:tcPr>
                </a:tc>
                <a:tc>
                  <a:txBody>
                    <a:bodyPr/>
                    <a:lstStyle/>
                    <a:p>
                      <a:r>
                        <a:rPr sz="1600" b="1">
                          <a:solidFill>
                            <a:srgbClr val="FFFFFF"/>
                          </a:solidFill>
                          <a:latin typeface="Calibri"/>
                        </a:rPr>
                        <a:t>Por qué importa en la luxación</a:t>
                      </a:r>
                    </a:p>
                  </a:txBody>
                  <a:tcPr>
                    <a:solidFill>
                      <a:srgbClr val="0F5F6B"/>
                    </a:solidFill>
                  </a:tcPr>
                </a:tc>
              </a:tr>
              <a:tr h="457200">
                <a:tc>
                  <a:txBody>
                    <a:bodyPr/>
                    <a:lstStyle/>
                    <a:p>
                      <a:r>
                        <a:rPr sz="1600">
                          <a:solidFill>
                            <a:srgbClr val="263238"/>
                          </a:solidFill>
                          <a:latin typeface="Calibri"/>
                        </a:rPr>
                        <a:t>Ligamento colateral medial superficial</a:t>
                      </a:r>
                    </a:p>
                  </a:txBody>
                  <a:tcPr>
                    <a:solidFill>
                      <a:srgbClr val="EEF3F4"/>
                    </a:solidFill>
                  </a:tcPr>
                </a:tc>
                <a:tc>
                  <a:txBody>
                    <a:bodyPr/>
                    <a:lstStyle/>
                    <a:p>
                      <a:r>
                        <a:rPr sz="1600">
                          <a:solidFill>
                            <a:srgbClr val="263238"/>
                          </a:solidFill>
                          <a:latin typeface="Calibri"/>
                        </a:rPr>
                        <a:t>Estabilizador principal en valgo</a:t>
                      </a:r>
                    </a:p>
                  </a:txBody>
                  <a:tcPr>
                    <a:solidFill>
                      <a:srgbClr val="EEF3F4"/>
                    </a:solidFill>
                  </a:tcPr>
                </a:tc>
                <a:tc>
                  <a:txBody>
                    <a:bodyPr/>
                    <a:lstStyle/>
                    <a:p>
                      <a:r>
                        <a:rPr sz="1600">
                          <a:solidFill>
                            <a:srgbClr val="263238"/>
                          </a:solidFill>
                          <a:latin typeface="Calibri"/>
                        </a:rPr>
                        <a:t>Su avulsión tibial (signo de la onda) o femoral atrapada pueden ser urgencias quirúrgicas [r8]</a:t>
                      </a:r>
                    </a:p>
                  </a:txBody>
                  <a:tcPr>
                    <a:solidFill>
                      <a:srgbClr val="EEF3F4"/>
                    </a:solidFill>
                  </a:tcPr>
                </a:tc>
              </a:tr>
              <a:tr h="457200">
                <a:tc>
                  <a:txBody>
                    <a:bodyPr/>
                    <a:lstStyle/>
                    <a:p>
                      <a:r>
                        <a:rPr sz="1600">
                          <a:solidFill>
                            <a:srgbClr val="263238"/>
                          </a:solidFill>
                          <a:latin typeface="Calibri"/>
                        </a:rPr>
                        <a:t>Ligamento oblicuo posterior</a:t>
                      </a:r>
                    </a:p>
                  </a:txBody>
                  <a:tcPr>
                    <a:solidFill>
                      <a:srgbClr val="FFFFFF"/>
                    </a:solidFill>
                  </a:tcPr>
                </a:tc>
                <a:tc>
                  <a:txBody>
                    <a:bodyPr/>
                    <a:lstStyle/>
                    <a:p>
                      <a:r>
                        <a:rPr sz="1600">
                          <a:solidFill>
                            <a:srgbClr val="263238"/>
                          </a:solidFill>
                          <a:latin typeface="Calibri"/>
                        </a:rPr>
                        <a:t>Frena la rotación interna de la tibia y ayuda al valgo en extensión</a:t>
                      </a:r>
                    </a:p>
                  </a:txBody>
                  <a:tcPr>
                    <a:solidFill>
                      <a:srgbClr val="FFFFFF"/>
                    </a:solidFill>
                  </a:tcPr>
                </a:tc>
                <a:tc>
                  <a:txBody>
                    <a:bodyPr/>
                    <a:lstStyle/>
                    <a:p>
                      <a:r>
                        <a:rPr sz="1600">
                          <a:solidFill>
                            <a:srgbClr val="263238"/>
                          </a:solidFill>
                          <a:latin typeface="Calibri"/>
                        </a:rPr>
                        <a:t>Se repara o reconstruye junto con el colateral medial; no hay técnica superior [r8]</a:t>
                      </a:r>
                    </a:p>
                  </a:txBody>
                  <a:tcPr>
                    <a:solidFill>
                      <a:srgbClr val="FFFFFF"/>
                    </a:solidFill>
                  </a:tcPr>
                </a:tc>
              </a:tr>
              <a:tr h="457200">
                <a:tc>
                  <a:txBody>
                    <a:bodyPr/>
                    <a:lstStyle/>
                    <a:p>
                      <a:r>
                        <a:rPr sz="1600">
                          <a:solidFill>
                            <a:srgbClr val="263238"/>
                          </a:solidFill>
                          <a:latin typeface="Calibri"/>
                        </a:rPr>
                        <a:t>Esquina posterolateral</a:t>
                      </a:r>
                    </a:p>
                  </a:txBody>
                  <a:tcPr>
                    <a:solidFill>
                      <a:srgbClr val="EEF3F4"/>
                    </a:solidFill>
                  </a:tcPr>
                </a:tc>
                <a:tc>
                  <a:txBody>
                    <a:bodyPr/>
                    <a:lstStyle/>
                    <a:p>
                      <a:r>
                        <a:rPr sz="1600">
                          <a:solidFill>
                            <a:srgbClr val="263238"/>
                          </a:solidFill>
                          <a:latin typeface="Calibri"/>
                        </a:rPr>
                        <a:t>Estabiliza el varo y la rotación externa</a:t>
                      </a:r>
                    </a:p>
                  </a:txBody>
                  <a:tcPr>
                    <a:solidFill>
                      <a:srgbClr val="EEF3F4"/>
                    </a:solidFill>
                  </a:tcPr>
                </a:tc>
                <a:tc>
                  <a:txBody>
                    <a:bodyPr/>
                    <a:lstStyle/>
                    <a:p>
                      <a:r>
                        <a:rPr sz="1600">
                          <a:solidFill>
                            <a:srgbClr val="263238"/>
                          </a:solidFill>
                          <a:latin typeface="Calibri"/>
                        </a:rPr>
                        <a:t>Su reparación falla más que su reconstrucción [r14]</a:t>
                      </a:r>
                    </a:p>
                  </a:txBody>
                  <a:tcPr>
                    <a:solidFill>
                      <a:srgbClr val="EEF3F4"/>
                    </a:solidFill>
                  </a:tcPr>
                </a:tc>
              </a:tr>
              <a:tr h="457200">
                <a:tc>
                  <a:txBody>
                    <a:bodyPr/>
                    <a:lstStyle/>
                    <a:p>
                      <a:r>
                        <a:rPr sz="1600">
                          <a:solidFill>
                            <a:srgbClr val="263238"/>
                          </a:solidFill>
                          <a:latin typeface="Calibri"/>
                        </a:rPr>
                        <a:t>Ligamento cruzado posterior</a:t>
                      </a:r>
                    </a:p>
                  </a:txBody>
                  <a:tcPr>
                    <a:solidFill>
                      <a:srgbClr val="FFFFFF"/>
                    </a:solidFill>
                  </a:tcPr>
                </a:tc>
                <a:tc>
                  <a:txBody>
                    <a:bodyPr/>
                    <a:lstStyle/>
                    <a:p>
                      <a:r>
                        <a:rPr sz="1600">
                          <a:solidFill>
                            <a:srgbClr val="263238"/>
                          </a:solidFill>
                          <a:latin typeface="Calibri"/>
                        </a:rPr>
                        <a:t>Evita la traslación posterior de la tibia</a:t>
                      </a:r>
                    </a:p>
                  </a:txBody>
                  <a:tcPr>
                    <a:solidFill>
                      <a:srgbClr val="FFFFFF"/>
                    </a:solidFill>
                  </a:tcPr>
                </a:tc>
                <a:tc>
                  <a:txBody>
                    <a:bodyPr/>
                    <a:lstStyle/>
                    <a:p>
                      <a:r>
                        <a:rPr sz="1600">
                          <a:solidFill>
                            <a:srgbClr val="263238"/>
                          </a:solidFill>
                          <a:latin typeface="Calibri"/>
                        </a:rPr>
                        <a:t>Las lesiones con LCP tienen peores resultados a 2 años [r15]</a:t>
                      </a:r>
                    </a:p>
                  </a:txBody>
                  <a:tcPr>
                    <a:solidFill>
                      <a:srgbClr val="FFFFFF"/>
                    </a:solidFill>
                  </a:tcPr>
                </a:tc>
              </a:tr>
              <a:tr h="457200">
                <a:tc>
                  <a:txBody>
                    <a:bodyPr/>
                    <a:lstStyle/>
                    <a:p>
                      <a:r>
                        <a:rPr sz="1600">
                          <a:solidFill>
                            <a:srgbClr val="263238"/>
                          </a:solidFill>
                          <a:latin typeface="Calibri"/>
                        </a:rPr>
                        <a:t>Arteria poplítea</a:t>
                      </a:r>
                    </a:p>
                  </a:txBody>
                  <a:tcPr>
                    <a:solidFill>
                      <a:srgbClr val="EEF3F4"/>
                    </a:solidFill>
                  </a:tcPr>
                </a:tc>
                <a:tc>
                  <a:txBody>
                    <a:bodyPr/>
                    <a:lstStyle/>
                    <a:p>
                      <a:r>
                        <a:rPr sz="1600">
                          <a:solidFill>
                            <a:srgbClr val="263238"/>
                          </a:solidFill>
                          <a:latin typeface="Calibri"/>
                        </a:rPr>
                        <a:t>Irriga la pierna; anclada en el aductor mayor y el arco del sóleo</a:t>
                      </a:r>
                    </a:p>
                  </a:txBody>
                  <a:tcPr>
                    <a:solidFill>
                      <a:srgbClr val="EEF3F4"/>
                    </a:solidFill>
                  </a:tcPr>
                </a:tc>
                <a:tc>
                  <a:txBody>
                    <a:bodyPr/>
                    <a:lstStyle/>
                    <a:p>
                      <a:r>
                        <a:rPr sz="1600">
                          <a:solidFill>
                            <a:srgbClr val="263238"/>
                          </a:solidFill>
                          <a:latin typeface="Calibri"/>
                        </a:rPr>
                        <a:t>Se lesiona por estiramiento; la isquemia manda el orden de todo [r25][r20]</a:t>
                      </a:r>
                    </a:p>
                  </a:txBody>
                  <a:tcPr>
                    <a:solidFill>
                      <a:srgbClr val="EEF3F4"/>
                    </a:solidFill>
                  </a:tcPr>
                </a:tc>
              </a:tr>
              <a:tr h="457200">
                <a:tc>
                  <a:txBody>
                    <a:bodyPr/>
                    <a:lstStyle/>
                    <a:p>
                      <a:r>
                        <a:rPr sz="1600">
                          <a:solidFill>
                            <a:srgbClr val="263238"/>
                          </a:solidFill>
                          <a:latin typeface="Calibri"/>
                        </a:rPr>
                        <a:t>Nervio peroneo común</a:t>
                      </a:r>
                    </a:p>
                  </a:txBody>
                  <a:tcPr>
                    <a:solidFill>
                      <a:srgbClr val="FFFFFF"/>
                    </a:solidFill>
                  </a:tcPr>
                </a:tc>
                <a:tc>
                  <a:txBody>
                    <a:bodyPr/>
                    <a:lstStyle/>
                    <a:p>
                      <a:r>
                        <a:rPr sz="1600">
                          <a:solidFill>
                            <a:srgbClr val="263238"/>
                          </a:solidFill>
                          <a:latin typeface="Calibri"/>
                        </a:rPr>
                        <a:t>Dorsiflexión del tobillo y sensibilidad del dorso del pie</a:t>
                      </a:r>
                    </a:p>
                  </a:txBody>
                  <a:tcPr>
                    <a:solidFill>
                      <a:srgbClr val="FFFFFF"/>
                    </a:solidFill>
                  </a:tcPr>
                </a:tc>
                <a:tc>
                  <a:txBody>
                    <a:bodyPr/>
                    <a:lstStyle/>
                    <a:p>
                      <a:r>
                        <a:rPr sz="1600">
                          <a:solidFill>
                            <a:srgbClr val="263238"/>
                          </a:solidFill>
                          <a:latin typeface="Calibri"/>
                        </a:rPr>
                        <a:t>Se lesiona por tracción con la esquina posterolateral [r8]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clasificación anatómica de Schenck ordena la luxación por los ligamentos rotos.</a:t>
            </a:r>
          </a:p>
          <a:p>
            <a:pPr marL="347472" indent="-347472">
              <a:spcAft>
                <a:spcPts val="1400"/>
              </a:spcAft>
              <a:buChar char="•"/>
            </a:pPr>
            <a:r>
              <a:rPr sz="2400">
                <a:solidFill>
                  <a:srgbClr val="263238"/>
                </a:solidFill>
                <a:latin typeface="Calibri"/>
              </a:rPr>
              <a:t>Se decide con el examen físico y no solo con la resonancia, y los números mayores reflejan más energía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neurovascular según haya luxación documentada o no (misma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Kahan JB et al. J Bone Joint Surg Am. 2021. doi:10.2106/JBJS.20.01151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anatómica de Schenck (con la dirección de Kennedy como complemento)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Hantes M et al. EFORT Open Rev. 2026. doi:10.1530/EOR-2026-0053</a:t>
            </a:r>
          </a:p>
          <a:p>
            <a:r>
              <a:rPr sz="800">
                <a:solidFill>
                  <a:srgbClr val="5A6469"/>
                </a:solidFill>
                <a:latin typeface="Calibri"/>
              </a:rPr>
              <a:t>[r14] Fortier LM et al. Knee Surg Sports Traumatol Arthrosc. 2023. doi:10.1007/s00167-023-07582-x</a:t>
            </a:r>
          </a:p>
          <a:p>
            <a:r>
              <a:rPr sz="800">
                <a:solidFill>
                  <a:srgbClr val="5A6469"/>
                </a:solidFill>
                <a:latin typeface="Calibri"/>
              </a:rPr>
              <a:t>[r24] Stannard JP et al. J Bone Joint Surg Am. 2004. PMID 15118031</a:t>
            </a:r>
          </a:p>
          <a:p>
            <a:r>
              <a:rPr sz="800">
                <a:solidFill>
                  <a:srgbClr val="5A6469"/>
                </a:solidFill>
                <a:latin typeface="Calibri"/>
              </a:rPr>
              <a:t>[r25] Green JS et al. Orthop J Sports Med. 2024. doi:10.1177/23259671241264214</a:t>
            </a:r>
          </a:p>
          <a:p>
            <a:r>
              <a:rPr sz="800">
                <a:solidFill>
                  <a:srgbClr val="5A6469"/>
                </a:solidFill>
                <a:latin typeface="Calibri"/>
              </a:rPr>
              <a:t>[r33] Medvecky MJ et al. J Bone Joint Surg Am. 2023. doi:10.2106/JBJS.23.00039</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Qué se rompió</a:t>
                      </a:r>
                    </a:p>
                  </a:txBody>
                  <a:tcPr>
                    <a:solidFill>
                      <a:srgbClr val="0F5F6B"/>
                    </a:solidFill>
                  </a:tcPr>
                </a:tc>
                <a:tc>
                  <a:txBody>
                    <a:bodyPr/>
                    <a:lstStyle/>
                    <a:p>
                      <a:r>
                        <a:rPr sz="1600" b="1">
                          <a:solidFill>
                            <a:srgbClr val="FFFFFF"/>
                          </a:solidFill>
                          <a:latin typeface="Calibri"/>
                        </a:rPr>
                        <a:t>Comentario práctico</a:t>
                      </a:r>
                    </a:p>
                  </a:txBody>
                  <a:tcPr>
                    <a:solidFill>
                      <a:srgbClr val="0F5F6B"/>
                    </a:solidFill>
                  </a:tcPr>
                </a:tc>
              </a:tr>
              <a:tr h="457200">
                <a:tc>
                  <a:txBody>
                    <a:bodyPr/>
                    <a:lstStyle/>
                    <a:p>
                      <a:r>
                        <a:rPr sz="1600">
                          <a:solidFill>
                            <a:srgbClr val="263238"/>
                          </a:solidFill>
                          <a:latin typeface="Calibri"/>
                        </a:rPr>
                        <a:t>KD I</a:t>
                      </a:r>
                    </a:p>
                  </a:txBody>
                  <a:tcPr>
                    <a:solidFill>
                      <a:srgbClr val="EEF3F4"/>
                    </a:solidFill>
                  </a:tcPr>
                </a:tc>
                <a:tc>
                  <a:txBody>
                    <a:bodyPr/>
                    <a:lstStyle/>
                    <a:p>
                      <a:r>
                        <a:rPr sz="1600">
                          <a:solidFill>
                            <a:srgbClr val="263238"/>
                          </a:solidFill>
                          <a:latin typeface="Calibri"/>
                        </a:rPr>
                        <a:t>Un cruzado (LCA o LCP) más otro ligamento</a:t>
                      </a:r>
                    </a:p>
                  </a:txBody>
                  <a:tcPr>
                    <a:solidFill>
                      <a:srgbClr val="EEF3F4"/>
                    </a:solidFill>
                  </a:tcPr>
                </a:tc>
                <a:tc>
                  <a:txBody>
                    <a:bodyPr/>
                    <a:lstStyle/>
                    <a:p>
                      <a:r>
                        <a:rPr sz="1600">
                          <a:solidFill>
                            <a:srgbClr val="263238"/>
                          </a:solidFill>
                          <a:latin typeface="Calibri"/>
                        </a:rPr>
                        <a:t>Casi nunca es una luxación verdadera: 0,9 % tuvo luxación confirmada [r25]</a:t>
                      </a:r>
                    </a:p>
                  </a:txBody>
                  <a:tcPr>
                    <a:solidFill>
                      <a:srgbClr val="EEF3F4"/>
                    </a:solidFill>
                  </a:tcPr>
                </a:tc>
              </a:tr>
              <a:tr h="457200">
                <a:tc>
                  <a:txBody>
                    <a:bodyPr/>
                    <a:lstStyle/>
                    <a:p>
                      <a:r>
                        <a:rPr sz="1600">
                          <a:solidFill>
                            <a:srgbClr val="263238"/>
                          </a:solidFill>
                          <a:latin typeface="Calibri"/>
                        </a:rPr>
                        <a:t>KD II</a:t>
                      </a:r>
                    </a:p>
                  </a:txBody>
                  <a:tcPr>
                    <a:solidFill>
                      <a:srgbClr val="FFFFFF"/>
                    </a:solidFill>
                  </a:tcPr>
                </a:tc>
                <a:tc>
                  <a:txBody>
                    <a:bodyPr/>
                    <a:lstStyle/>
                    <a:p>
                      <a:r>
                        <a:rPr sz="1600">
                          <a:solidFill>
                            <a:srgbClr val="263238"/>
                          </a:solidFill>
                          <a:latin typeface="Calibri"/>
                        </a:rPr>
                        <a:t>Ambos cruzados, colaterales intactas</a:t>
                      </a:r>
                    </a:p>
                  </a:txBody>
                  <a:tcPr>
                    <a:solidFill>
                      <a:srgbClr val="FFFFFF"/>
                    </a:solidFill>
                  </a:tcPr>
                </a:tc>
                <a:tc>
                  <a:txBody>
                    <a:bodyPr/>
                    <a:lstStyle/>
                    <a:p>
                      <a:r>
                        <a:rPr sz="1600">
                          <a:solidFill>
                            <a:srgbClr val="263238"/>
                          </a:solidFill>
                          <a:latin typeface="Calibri"/>
                        </a:rPr>
                        <a:t>Rara; típica de hiperextensión extrema [r8]</a:t>
                      </a:r>
                    </a:p>
                  </a:txBody>
                  <a:tcPr>
                    <a:solidFill>
                      <a:srgbClr val="FFFFFF"/>
                    </a:solidFill>
                  </a:tcPr>
                </a:tc>
              </a:tr>
              <a:tr h="457200">
                <a:tc>
                  <a:txBody>
                    <a:bodyPr/>
                    <a:lstStyle/>
                    <a:p>
                      <a:r>
                        <a:rPr sz="1600">
                          <a:solidFill>
                            <a:srgbClr val="263238"/>
                          </a:solidFill>
                          <a:latin typeface="Calibri"/>
                        </a:rPr>
                        <a:t>KD III-M</a:t>
                      </a:r>
                    </a:p>
                  </a:txBody>
                  <a:tcPr>
                    <a:solidFill>
                      <a:srgbClr val="EEF3F4"/>
                    </a:solidFill>
                  </a:tcPr>
                </a:tc>
                <a:tc>
                  <a:txBody>
                    <a:bodyPr/>
                    <a:lstStyle/>
                    <a:p>
                      <a:r>
                        <a:rPr sz="1600">
                          <a:solidFill>
                            <a:srgbClr val="263238"/>
                          </a:solidFill>
                          <a:latin typeface="Calibri"/>
                        </a:rPr>
                        <a:t>Ambos cruzados y el complejo medial</a:t>
                      </a:r>
                    </a:p>
                  </a:txBody>
                  <a:tcPr>
                    <a:solidFill>
                      <a:srgbClr val="EEF3F4"/>
                    </a:solidFill>
                  </a:tcPr>
                </a:tc>
                <a:tc>
                  <a:txBody>
                    <a:bodyPr/>
                    <a:lstStyle/>
                    <a:p>
                      <a:r>
                        <a:rPr sz="1600">
                          <a:solidFill>
                            <a:srgbClr val="263238"/>
                          </a:solidFill>
                          <a:latin typeface="Calibri"/>
                        </a:rPr>
                        <a:t>Examen en valgo; pensar en avulsión tibial tipo Stener [r8]</a:t>
                      </a:r>
                    </a:p>
                  </a:txBody>
                  <a:tcPr>
                    <a:solidFill>
                      <a:srgbClr val="EEF3F4"/>
                    </a:solidFill>
                  </a:tcPr>
                </a:tc>
              </a:tr>
              <a:tr h="457200">
                <a:tc>
                  <a:txBody>
                    <a:bodyPr/>
                    <a:lstStyle/>
                    <a:p>
                      <a:r>
                        <a:rPr sz="1600">
                          <a:solidFill>
                            <a:srgbClr val="263238"/>
                          </a:solidFill>
                          <a:latin typeface="Calibri"/>
                        </a:rPr>
                        <a:t>KD III-L</a:t>
                      </a:r>
                    </a:p>
                  </a:txBody>
                  <a:tcPr>
                    <a:solidFill>
                      <a:srgbClr val="FFFFFF"/>
                    </a:solidFill>
                  </a:tcPr>
                </a:tc>
                <a:tc>
                  <a:txBody>
                    <a:bodyPr/>
                    <a:lstStyle/>
                    <a:p>
                      <a:r>
                        <a:rPr sz="1600">
                          <a:solidFill>
                            <a:srgbClr val="263238"/>
                          </a:solidFill>
                          <a:latin typeface="Calibri"/>
                        </a:rPr>
                        <a:t>Ambos cruzados y el ligamento colateral lateral con la esquina posterolateral</a:t>
                      </a:r>
                    </a:p>
                  </a:txBody>
                  <a:tcPr>
                    <a:solidFill>
                      <a:srgbClr val="FFFFFF"/>
                    </a:solidFill>
                  </a:tcPr>
                </a:tc>
                <a:tc>
                  <a:txBody>
                    <a:bodyPr/>
                    <a:lstStyle/>
                    <a:p>
                      <a:r>
                        <a:rPr sz="1600">
                          <a:solidFill>
                            <a:srgbClr val="263238"/>
                          </a:solidFill>
                          <a:latin typeface="Calibri"/>
                        </a:rPr>
                        <a:t>Vigilar al nervio peroneo; la reconstrucción de la esquina falla menos que la reparación [r8][r14]</a:t>
                      </a:r>
                    </a:p>
                  </a:txBody>
                  <a:tcPr>
                    <a:solidFill>
                      <a:srgbClr val="FFFFFF"/>
                    </a:solidFill>
                  </a:tcPr>
                </a:tc>
              </a:tr>
              <a:tr h="457200">
                <a:tc>
                  <a:txBody>
                    <a:bodyPr/>
                    <a:lstStyle/>
                    <a:p>
                      <a:r>
                        <a:rPr sz="1600">
                          <a:solidFill>
                            <a:srgbClr val="263238"/>
                          </a:solidFill>
                          <a:latin typeface="Calibri"/>
                        </a:rPr>
                        <a:t>KD IV</a:t>
                      </a:r>
                    </a:p>
                  </a:txBody>
                  <a:tcPr>
                    <a:solidFill>
                      <a:srgbClr val="EEF3F4"/>
                    </a:solidFill>
                  </a:tcPr>
                </a:tc>
                <a:tc>
                  <a:txBody>
                    <a:bodyPr/>
                    <a:lstStyle/>
                    <a:p>
                      <a:r>
                        <a:rPr sz="1600">
                          <a:solidFill>
                            <a:srgbClr val="263238"/>
                          </a:solidFill>
                          <a:latin typeface="Calibri"/>
                        </a:rPr>
                        <a:t>Los 4 ligamentos principales</a:t>
                      </a:r>
                    </a:p>
                  </a:txBody>
                  <a:tcPr>
                    <a:solidFill>
                      <a:srgbClr val="EEF3F4"/>
                    </a:solidFill>
                  </a:tcPr>
                </a:tc>
                <a:tc>
                  <a:txBody>
                    <a:bodyPr/>
                    <a:lstStyle/>
                    <a:p>
                      <a:r>
                        <a:rPr sz="1600">
                          <a:solidFill>
                            <a:srgbClr val="263238"/>
                          </a:solidFill>
                          <a:latin typeface="Calibri"/>
                        </a:rPr>
                        <a:t>7 de las 9 lesiones poplíteas con flujo limitado de una serie [r24]</a:t>
                      </a:r>
                    </a:p>
                  </a:txBody>
                  <a:tcPr>
                    <a:solidFill>
                      <a:srgbClr val="EEF3F4"/>
                    </a:solidFill>
                  </a:tcPr>
                </a:tc>
              </a:tr>
              <a:tr h="457200">
                <a:tc>
                  <a:txBody>
                    <a:bodyPr/>
                    <a:lstStyle/>
                    <a:p>
                      <a:r>
                        <a:rPr sz="1600">
                          <a:solidFill>
                            <a:srgbClr val="263238"/>
                          </a:solidFill>
                          <a:latin typeface="Calibri"/>
                        </a:rPr>
                        <a:t>KD V</a:t>
                      </a:r>
                    </a:p>
                  </a:txBody>
                  <a:tcPr>
                    <a:solidFill>
                      <a:srgbClr val="FFFFFF"/>
                    </a:solidFill>
                  </a:tcPr>
                </a:tc>
                <a:tc>
                  <a:txBody>
                    <a:bodyPr/>
                    <a:lstStyle/>
                    <a:p>
                      <a:r>
                        <a:rPr sz="1600">
                          <a:solidFill>
                            <a:srgbClr val="263238"/>
                          </a:solidFill>
                          <a:latin typeface="Calibri"/>
                        </a:rPr>
                        <a:t>Luxación con fractura periarticular</a:t>
                      </a:r>
                    </a:p>
                  </a:txBody>
                  <a:tcPr>
                    <a:solidFill>
                      <a:srgbClr val="FFFFFF"/>
                    </a:solidFill>
                  </a:tcPr>
                </a:tc>
                <a:tc>
                  <a:txBody>
                    <a:bodyPr/>
                    <a:lstStyle/>
                    <a:p>
                      <a:r>
                        <a:rPr sz="1600">
                          <a:solidFill>
                            <a:srgbClr val="263238"/>
                          </a:solidFill>
                          <a:latin typeface="Calibri"/>
                        </a:rPr>
                        <a:t>Delphi: 11 patrones incluidos y 14 excluidos [r33]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cómo sospechar y qué debe quedar escrito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Moatshe G et al. Dan Med J. 2024. doi:10.61409/A08230529</a:t>
            </a:r>
          </a:p>
          <a:p>
            <a:r>
              <a:rPr sz="800">
                <a:solidFill>
                  <a:srgbClr val="5A6469"/>
                </a:solidFill>
                <a:latin typeface="Calibri"/>
              </a:rPr>
              <a:t>[r8] Hantes M et al. EFORT Open Rev. 2026. doi:10.1530/EOR-2026-0053</a:t>
            </a:r>
          </a:p>
          <a:p>
            <a:r>
              <a:rPr sz="800">
                <a:solidFill>
                  <a:srgbClr val="5A6469"/>
                </a:solidFill>
                <a:latin typeface="Calibri"/>
              </a:rPr>
              <a:t>[r10] Ng JWG et al. EFORT Open Rev. 2020. doi:10.1302/2058-5241.5.190012</a:t>
            </a:r>
          </a:p>
          <a:p>
            <a:r>
              <a:rPr sz="800">
                <a:solidFill>
                  <a:srgbClr val="5A6469"/>
                </a:solidFill>
                <a:latin typeface="Calibri"/>
              </a:rPr>
              <a:t>[r11] Wharton MG et al. J Am Acad Orthop Surg. 2026. doi:10.5435/JAAOS-D-25-00400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rodilla deformada, que se ve y se reduce.</a:t>
            </a:r>
          </a:p>
          <a:p>
            <a:pPr marL="347472" indent="-347472">
              <a:spcAft>
                <a:spcPts val="1400"/>
              </a:spcAft>
              <a:buChar char="•"/>
            </a:pPr>
            <a:r>
              <a:rPr sz="2400">
                <a:solidFill>
                  <a:srgbClr val="263238"/>
                </a:solidFill>
                <a:latin typeface="Calibri"/>
              </a:rPr>
              <a:t>La rodilla alineada pero inestable, con derrame y equimosis, que parece un esguince grave.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cómo sospechar y qué debe quedar escrito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Ng JWG et al. EFORT Open Rev. 2020. doi:10.1302/2058-5241.5.190012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práctica, se anota el llenado capilar, los pulsos distales, la función de los compartimentos de la pierna y la función de los nervios peroneo común y tibial…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descartar siempre, y cómo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Hantes M et al. EFORT Open Rev. 2026. doi:10.1530/EOR-2026-0053</a:t>
            </a:r>
          </a:p>
          <a:p>
            <a:r>
              <a:rPr sz="800">
                <a:solidFill>
                  <a:srgbClr val="5A6469"/>
                </a:solidFill>
                <a:latin typeface="Calibri"/>
              </a:rPr>
              <a:t>[r10] Ng JWG et al. EFORT Open Rev. 2020. doi:10.1302/2058-5241.5.190012</a:t>
            </a:r>
          </a:p>
          <a:p>
            <a:r>
              <a:rPr sz="800">
                <a:solidFill>
                  <a:srgbClr val="5A6469"/>
                </a:solidFill>
                <a:latin typeface="Calibri"/>
              </a:rPr>
              <a:t>[r11] Wharton MG et al. J Am Acad Orthop Surg. 2026. doi:10.5435/JAAOS-D-25-00400</a:t>
            </a:r>
          </a:p>
          <a:p>
            <a:r>
              <a:rPr sz="800">
                <a:solidFill>
                  <a:srgbClr val="5A6469"/>
                </a:solidFill>
                <a:latin typeface="Calibri"/>
              </a:rPr>
              <a:t>[r17] Medvecky MJ et al. J Bone Joint Surg Am. 2023. doi:10.2106/JBJS.23.00079</a:t>
            </a:r>
          </a:p>
          <a:p>
            <a:r>
              <a:rPr sz="800">
                <a:solidFill>
                  <a:srgbClr val="5A6469"/>
                </a:solidFill>
                <a:latin typeface="Calibri"/>
              </a:rPr>
              <a:t>[r24] Stannard JP et al. J Bone Joint Surg Am. 2004. PMID 15118031</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Cómo se descarta</a:t>
                      </a:r>
                    </a:p>
                  </a:txBody>
                  <a:tcPr>
                    <a:solidFill>
                      <a:srgbClr val="0F5F6B"/>
                    </a:solidFill>
                  </a:tcPr>
                </a:tc>
                <a:tc>
                  <a:txBody>
                    <a:bodyPr/>
                    <a:lstStyle/>
                    <a:p>
                      <a:r>
                        <a:rPr sz="1600" b="1">
                          <a:solidFill>
                            <a:srgbClr val="FFFFFF"/>
                          </a:solidFill>
                          <a:latin typeface="Calibri"/>
                        </a:rPr>
                        <a:t>Cuándo se repite</a:t>
                      </a:r>
                    </a:p>
                  </a:txBody>
                  <a:tcPr>
                    <a:solidFill>
                      <a:srgbClr val="0F5F6B"/>
                    </a:solidFill>
                  </a:tcPr>
                </a:tc>
              </a:tr>
              <a:tr h="457200">
                <a:tc>
                  <a:txBody>
                    <a:bodyPr/>
                    <a:lstStyle/>
                    <a:p>
                      <a:r>
                        <a:rPr sz="1600">
                          <a:solidFill>
                            <a:srgbClr val="263238"/>
                          </a:solidFill>
                          <a:latin typeface="Calibri"/>
                        </a:rPr>
                        <a:t>Arteria poplítea</a:t>
                      </a:r>
                    </a:p>
                  </a:txBody>
                  <a:tcPr>
                    <a:solidFill>
                      <a:srgbClr val="EEF3F4"/>
                    </a:solidFill>
                  </a:tcPr>
                </a:tc>
                <a:tc>
                  <a:txBody>
                    <a:bodyPr/>
                    <a:lstStyle/>
                    <a:p>
                      <a:r>
                        <a:rPr sz="1600">
                          <a:solidFill>
                            <a:srgbClr val="263238"/>
                          </a:solidFill>
                          <a:latin typeface="Calibri"/>
                        </a:rPr>
                        <a:t>Pulsos pedio y tibial posterior comparados con el otro lado, color, temperatura, llenado capilar, ITB [r8][r10]</a:t>
                      </a:r>
                    </a:p>
                  </a:txBody>
                  <a:tcPr>
                    <a:solidFill>
                      <a:srgbClr val="EEF3F4"/>
                    </a:solidFill>
                  </a:tcPr>
                </a:tc>
                <a:tc>
                  <a:txBody>
                    <a:bodyPr/>
                    <a:lstStyle/>
                    <a:p>
                      <a:r>
                        <a:rPr sz="1600">
                          <a:solidFill>
                            <a:srgbClr val="263238"/>
                          </a:solidFill>
                          <a:latin typeface="Calibri"/>
                        </a:rPr>
                        <a:t>Examen seriado; en KD IV, al menos 48 h [r24]</a:t>
                      </a:r>
                    </a:p>
                  </a:txBody>
                  <a:tcPr>
                    <a:solidFill>
                      <a:srgbClr val="EEF3F4"/>
                    </a:solidFill>
                  </a:tcPr>
                </a:tc>
              </a:tr>
              <a:tr h="457200">
                <a:tc>
                  <a:txBody>
                    <a:bodyPr/>
                    <a:lstStyle/>
                    <a:p>
                      <a:r>
                        <a:rPr sz="1600">
                          <a:solidFill>
                            <a:srgbClr val="263238"/>
                          </a:solidFill>
                          <a:latin typeface="Calibri"/>
                        </a:rPr>
                        <a:t>Nervio peroneo común</a:t>
                      </a:r>
                    </a:p>
                  </a:txBody>
                  <a:tcPr>
                    <a:solidFill>
                      <a:srgbClr val="FFFFFF"/>
                    </a:solidFill>
                  </a:tcPr>
                </a:tc>
                <a:tc>
                  <a:txBody>
                    <a:bodyPr/>
                    <a:lstStyle/>
                    <a:p>
                      <a:r>
                        <a:rPr sz="1600">
                          <a:solidFill>
                            <a:srgbClr val="263238"/>
                          </a:solidFill>
                          <a:latin typeface="Calibri"/>
                        </a:rPr>
                        <a:t>Dorsiflexión del tobillo, extensión de los dedos y sensibilidad del dorso del pie [r8]</a:t>
                      </a:r>
                    </a:p>
                  </a:txBody>
                  <a:tcPr>
                    <a:solidFill>
                      <a:srgbClr val="FFFFFF"/>
                    </a:solidFill>
                  </a:tcPr>
                </a:tc>
                <a:tc>
                  <a:txBody>
                    <a:bodyPr/>
                    <a:lstStyle/>
                    <a:p>
                      <a:r>
                        <a:rPr sz="1600">
                          <a:solidFill>
                            <a:srgbClr val="263238"/>
                          </a:solidFill>
                          <a:latin typeface="Calibri"/>
                        </a:rPr>
                        <a:t>Después de reducir y antes de cualquier cirugía</a:t>
                      </a:r>
                    </a:p>
                  </a:txBody>
                  <a:tcPr>
                    <a:solidFill>
                      <a:srgbClr val="FFFFFF"/>
                    </a:solidFill>
                  </a:tcPr>
                </a:tc>
              </a:tr>
              <a:tr h="457200">
                <a:tc>
                  <a:txBody>
                    <a:bodyPr/>
                    <a:lstStyle/>
                    <a:p>
                      <a:r>
                        <a:rPr sz="1600">
                          <a:solidFill>
                            <a:srgbClr val="263238"/>
                          </a:solidFill>
                          <a:latin typeface="Calibri"/>
                        </a:rPr>
                        <a:t>Compartimentos de la pierna</a:t>
                      </a:r>
                    </a:p>
                  </a:txBody>
                  <a:tcPr>
                    <a:solidFill>
                      <a:srgbClr val="EEF3F4"/>
                    </a:solidFill>
                  </a:tcPr>
                </a:tc>
                <a:tc>
                  <a:txBody>
                    <a:bodyPr/>
                    <a:lstStyle/>
                    <a:p>
                      <a:r>
                        <a:rPr sz="1600">
                          <a:solidFill>
                            <a:srgbClr val="263238"/>
                          </a:solidFill>
                          <a:latin typeface="Calibri"/>
                        </a:rPr>
                        <a:t>Función de todos los compartimentos de la pierna [r10]; dolor desproporcionado y tensión (práctica habitual)</a:t>
                      </a:r>
                    </a:p>
                  </a:txBody>
                  <a:tcPr>
                    <a:solidFill>
                      <a:srgbClr val="EEF3F4"/>
                    </a:solidFill>
                  </a:tcPr>
                </a:tc>
                <a:tc>
                  <a:txBody>
                    <a:bodyPr/>
                    <a:lstStyle/>
                    <a:p>
                      <a:r>
                        <a:rPr sz="1600">
                          <a:solidFill>
                            <a:srgbClr val="263238"/>
                          </a:solidFill>
                          <a:latin typeface="Calibri"/>
                        </a:rPr>
                        <a:t>Vigilancia seriada tras la reducción y la revascularización [r11]</a:t>
                      </a:r>
                    </a:p>
                  </a:txBody>
                  <a:tcPr>
                    <a:solidFill>
                      <a:srgbClr val="EEF3F4"/>
                    </a:solidFill>
                  </a:tcPr>
                </a:tc>
              </a:tr>
              <a:tr h="457200">
                <a:tc>
                  <a:txBody>
                    <a:bodyPr/>
                    <a:lstStyle/>
                    <a:p>
                      <a:r>
                        <a:rPr sz="1600">
                          <a:solidFill>
                            <a:srgbClr val="263238"/>
                          </a:solidFill>
                          <a:latin typeface="Calibri"/>
                        </a:rPr>
                        <a:t>Aparato extensor</a:t>
                      </a:r>
                    </a:p>
                  </a:txBody>
                  <a:tcPr>
                    <a:solidFill>
                      <a:srgbClr val="FFFFFF"/>
                    </a:solidFill>
                  </a:tcPr>
                </a:tc>
                <a:tc>
                  <a:txBody>
                    <a:bodyPr/>
                    <a:lstStyle/>
                    <a:p>
                      <a:r>
                        <a:rPr sz="1600">
                          <a:solidFill>
                            <a:srgbClr val="263238"/>
                          </a:solidFill>
                          <a:latin typeface="Calibri"/>
                        </a:rPr>
                        <a:t>Extensión activa de la rodilla y palpación de los tendones cuadricipital y rotuliano (práctica habitual); su lesión cambia el orden de la cirugía [r17]</a:t>
                      </a:r>
                    </a:p>
                  </a:txBody>
                  <a:tcPr>
                    <a:solidFill>
                      <a:srgbClr val="FFFFFF"/>
                    </a:solidFill>
                  </a:tcPr>
                </a:tc>
                <a:tc>
                  <a:txBody>
                    <a:bodyPr/>
                    <a:lstStyle/>
                    <a:p>
                      <a:r>
                        <a:rPr sz="1600">
                          <a:solidFill>
                            <a:srgbClr val="263238"/>
                          </a:solidFill>
                          <a:latin typeface="Calibri"/>
                        </a:rPr>
                        <a:t>En el examen bajo anestesia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pulsos, ITB y ligamentos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Capa 1: mirar y palpar.</a:t>
            </a:r>
          </a:p>
          <a:p>
            <a:pPr marL="347472" indent="-347472">
              <a:spcAft>
                <a:spcPts val="1400"/>
              </a:spcAft>
              <a:buChar char="•"/>
            </a:pPr>
            <a:r>
              <a:rPr sz="2400">
                <a:solidFill>
                  <a:srgbClr val="263238"/>
                </a:solidFill>
                <a:latin typeface="Calibri"/>
              </a:rPr>
              <a:t>Color, temperatura, llenado capilar y pulsos pedio y tibial posterior, siempre comparados con el miembro sano [r8].</a:t>
            </a:r>
          </a:p>
          <a:p>
            <a:pPr marL="347472" indent="-347472">
              <a:spcAft>
                <a:spcPts val="1400"/>
              </a:spcAft>
              <a:buChar char="•"/>
            </a:pPr>
            <a:r>
              <a:rPr sz="2400">
                <a:solidFill>
                  <a:srgbClr val="263238"/>
                </a:solidFill>
                <a:latin typeface="Calibri"/>
              </a:rPr>
              <a:t>Pero el pulso solo es una prueba floja.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Cribado vascular en la luxación de rodilla: sensibilidad y especificidad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Barnes CJ et al. J Trauma. 2002. doi:10.1097/00005373-200212000-00013</a:t>
            </a:r>
          </a:p>
          <a:p>
            <a:r>
              <a:rPr sz="1000">
                <a:solidFill>
                  <a:srgbClr val="5A6469"/>
                </a:solidFill>
                <a:latin typeface="Calibri"/>
              </a:rPr>
              <a:t>[r4] Mills WJ et al. J Trauma. 2004. doi:10.1097/01.ta.0000068995.63201.0b</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Pruebas clínicas del LCA en rodillas sin otra lesión ligamentaria (no extrapolar a la luxación)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Sokal PA et al. Knee Surg Sports Traumatol Arthrosc. 2022. doi:10.1007/s00167-022-06898-4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angio-TC y resonancia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Moatshe G et al. Dan Med J. 2024. doi:10.61409/A08230529</a:t>
            </a:r>
          </a:p>
          <a:p>
            <a:r>
              <a:rPr sz="800">
                <a:solidFill>
                  <a:srgbClr val="5A6469"/>
                </a:solidFill>
                <a:latin typeface="Calibri"/>
              </a:rPr>
              <a:t>[r6] Jens S et al. Eur J Vasc Endovasc Surg. 2013. doi:10.1016/j.ejvs.2013.04.034</a:t>
            </a:r>
          </a:p>
          <a:p>
            <a:r>
              <a:rPr sz="800">
                <a:solidFill>
                  <a:srgbClr val="5A6469"/>
                </a:solidFill>
                <a:latin typeface="Calibri"/>
              </a:rPr>
              <a:t>[r7] Murray IR et al. Br J Sports Med. 2024. doi:10.1136/bjsports-2024-108089</a:t>
            </a:r>
          </a:p>
          <a:p>
            <a:r>
              <a:rPr sz="800">
                <a:solidFill>
                  <a:srgbClr val="5A6469"/>
                </a:solidFill>
                <a:latin typeface="Calibri"/>
              </a:rPr>
              <a:t>[r8]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Radiografías de la rodilla en 2 proyecciones antes y después de la reducción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angio-TC y resonancia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Hantes M et al. EFORT Open Rev. 2026. doi:10.1530/EOR-2026-0053</a:t>
            </a:r>
          </a:p>
          <a:p>
            <a:r>
              <a:rPr sz="1000">
                <a:solidFill>
                  <a:srgbClr val="5A6469"/>
                </a:solidFill>
                <a:latin typeface="Calibri"/>
              </a:rPr>
              <a:t>[r37] Patterson BM et al. J Trauma. 2007. doi:10.1097/TA.0b013e31806915a7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Cuándo no esperar a la imagen. Si la isquemia que amenaza el miembro es clara, se va a quirófano sin esperar estudios: en ese escenario la reparación arterial directa… [r8]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Angio-TC en trauma arterial de extremidades: sensibilidad y especificidad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Jens S et al. Eur J Vasc Endovasc Surg. 2013. doi:10.1016/j.ejvs.2013.04.034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urgencias con la arteria como prioridad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British Orthopaedic Association. 2026.</a:t>
            </a:r>
          </a:p>
          <a:p>
            <a:r>
              <a:rPr sz="800">
                <a:solidFill>
                  <a:srgbClr val="5A6469"/>
                </a:solidFill>
                <a:latin typeface="Calibri"/>
              </a:rPr>
              <a:t>[r5] Moatshe G et al. Dan Med J. 2024. doi:10.61409/A08230529</a:t>
            </a:r>
          </a:p>
          <a:p>
            <a:r>
              <a:rPr sz="800">
                <a:solidFill>
                  <a:srgbClr val="5A6469"/>
                </a:solidFill>
                <a:latin typeface="Calibri"/>
              </a:rPr>
              <a:t>[r8] Hantes M et al. EFORT Open Rev. 2026. doi:10.1530/EOR-2026-0053</a:t>
            </a:r>
          </a:p>
          <a:p>
            <a:r>
              <a:rPr sz="800">
                <a:solidFill>
                  <a:srgbClr val="5A6469"/>
                </a:solidFill>
                <a:latin typeface="Calibri"/>
              </a:rPr>
              <a:t>[r10] Ng JWG et al. EFORT Open Rev. 2020. doi:10.1302/2058-5241.5.190012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flujo ordena las primeras horas.</a:t>
            </a:r>
          </a:p>
          <a:p>
            <a:pPr marL="347472" indent="-347472">
              <a:spcAft>
                <a:spcPts val="1400"/>
              </a:spcAft>
              <a:buChar char="•"/>
            </a:pPr>
            <a:r>
              <a:rPr sz="2400">
                <a:solidFill>
                  <a:srgbClr val="263238"/>
                </a:solidFill>
                <a:latin typeface="Calibri"/>
              </a:rPr>
              <a:t>Es una síntesis del redactor a partir de la BOAST 2026 [r20], la revisión de Moatshe [r5], la lección de EFORT 2026 [r8] y la revisión de EFORT 2020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Rodilla con sospecha de luxación: qué hacer en las primeras horas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Ng JWG et al. EFORT Open Rev. 2020. doi:10.1302/2058-5241.5.190012</a:t>
            </a:r>
          </a:p>
          <a:p>
            <a:r>
              <a:rPr sz="800">
                <a:solidFill>
                  <a:srgbClr val="5A6469"/>
                </a:solidFill>
                <a:latin typeface="Calibri"/>
              </a:rPr>
              <a:t>[r20] British Orthopaedic Association. 2026.</a:t>
            </a:r>
          </a:p>
          <a:p>
            <a:r>
              <a:rPr sz="800">
                <a:solidFill>
                  <a:srgbClr val="5A6469"/>
                </a:solidFill>
                <a:latin typeface="Calibri"/>
              </a:rPr>
              <a:t>[r8] Hantes M et al. EFORT Open Rev. 2026. doi:10.1530/EOR-2026-0053</a:t>
            </a:r>
          </a:p>
          <a:p>
            <a:r>
              <a:rPr sz="800">
                <a:solidFill>
                  <a:srgbClr val="5A6469"/>
                </a:solidFill>
                <a:latin typeface="Calibri"/>
              </a:rPr>
              <a:t>[r9] Malik SS et al. Orthop Traumatol Surg Res. 2022. doi:10.1016/j.otsr.2022.103415</a:t>
            </a:r>
          </a:p>
          <a:p>
            <a:r>
              <a:rPr sz="800">
                <a:solidFill>
                  <a:srgbClr val="5A6469"/>
                </a:solidFill>
                <a:latin typeface="Calibri"/>
              </a:rPr>
              <a:t>[r5] Moatshe G et al. Dan Med J. 2024. doi:10.61409/A08230529</a:t>
            </a:r>
          </a:p>
          <a:p>
            <a:r>
              <a:rPr sz="800">
                <a:solidFill>
                  <a:srgbClr val="5A6469"/>
                </a:solidFill>
                <a:latin typeface="Calibri"/>
              </a:rPr>
              <a:t>(+3 referencias más en las láminas finales)</a:t>
            </a:r>
          </a:p>
        </p:txBody>
      </p:sp>
      <p:sp>
        <p:nvSpPr>
          <p:cNvPr id="6" name="Rounded Rectangle 5"/>
          <p:cNvSpPr/>
          <p:nvPr/>
        </p:nvSpPr>
        <p:spPr>
          <a:xfrm>
            <a:off x="4754880" y="1508760"/>
            <a:ext cx="2743200" cy="19909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Rodilla con sospecha de luxación (deformidad, derrame, mecanismo de energía)</a:t>
            </a:r>
          </a:p>
        </p:txBody>
      </p:sp>
      <p:sp>
        <p:nvSpPr>
          <p:cNvPr id="7" name="Rectangle 6"/>
          <p:cNvSpPr/>
          <p:nvPr/>
        </p:nvSpPr>
        <p:spPr>
          <a:xfrm>
            <a:off x="4754880" y="1817584"/>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ABC y control de hemorragia; si hay deformidad, reducir con tracción suave y entablillar en extensión; documentar pulsos y nervios antes y después [r10][r20]</a:t>
            </a:r>
          </a:p>
        </p:txBody>
      </p:sp>
      <p:sp>
        <p:nvSpPr>
          <p:cNvPr id="8" name="Decision 7"/>
          <p:cNvSpPr/>
          <p:nvPr/>
        </p:nvSpPr>
        <p:spPr>
          <a:xfrm>
            <a:off x="4572000" y="2126408"/>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¿Hoyuelo medial o no reduce con tracción suave?</a:t>
            </a:r>
          </a:p>
        </p:txBody>
      </p:sp>
      <p:sp>
        <p:nvSpPr>
          <p:cNvPr id="9" name="Rectangle 8"/>
          <p:cNvSpPr/>
          <p:nvPr/>
        </p:nvSpPr>
        <p:spPr>
          <a:xfrm>
            <a:off x="4754880" y="2541203"/>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Reducción abierta urgente por abordaje medial; no insistir con fuerza [r8][r9]</a:t>
            </a:r>
          </a:p>
        </p:txBody>
      </p:sp>
      <p:sp>
        <p:nvSpPr>
          <p:cNvPr id="10" name="Decision 9"/>
          <p:cNvSpPr/>
          <p:nvPr/>
        </p:nvSpPr>
        <p:spPr>
          <a:xfrm>
            <a:off x="4572000" y="2850027"/>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¿Isquemia franca que amenaza el miembro tras realinear y entablillar, o sangrado que no se controla? [r8][r20]</a:t>
            </a:r>
          </a:p>
        </p:txBody>
      </p:sp>
      <p:sp>
        <p:nvSpPr>
          <p:cNvPr id="11" name="Rectangle 10"/>
          <p:cNvSpPr/>
          <p:nvPr/>
        </p:nvSpPr>
        <p:spPr>
          <a:xfrm>
            <a:off x="4754880" y="3264822"/>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Pulsos comparados con el otro lado e ITB [r5]</a:t>
            </a:r>
          </a:p>
        </p:txBody>
      </p:sp>
      <p:sp>
        <p:nvSpPr>
          <p:cNvPr id="12" name="Decision 11"/>
          <p:cNvSpPr/>
          <p:nvPr/>
        </p:nvSpPr>
        <p:spPr>
          <a:xfrm>
            <a:off x="4572000" y="3573646"/>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¿Pulso disminuido o distinto al del otro lado, ITB menor de 0,9, hematoma expansivo o paciente de alto riesgo? [r5][r8][r20]</a:t>
            </a:r>
          </a:p>
        </p:txBody>
      </p:sp>
      <p:sp>
        <p:nvSpPr>
          <p:cNvPr id="13" name="Rectangle 12"/>
          <p:cNvSpPr/>
          <p:nvPr/>
        </p:nvSpPr>
        <p:spPr>
          <a:xfrm>
            <a:off x="4754880" y="3988441"/>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Angio-TC urgente, al mismo tiempo que la TC de cuerpo entero si esta se indica [r20][r7]</a:t>
            </a:r>
          </a:p>
        </p:txBody>
      </p:sp>
      <p:sp>
        <p:nvSpPr>
          <p:cNvPr id="14" name="Decision 13"/>
          <p:cNvSpPr/>
          <p:nvPr/>
        </p:nvSpPr>
        <p:spPr>
          <a:xfrm>
            <a:off x="4572000" y="4297265"/>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 angio-TC muestra lesión arterial?</a:t>
            </a:r>
          </a:p>
        </p:txBody>
      </p:sp>
      <p:sp>
        <p:nvSpPr>
          <p:cNvPr id="15" name="Rectangle 14"/>
          <p:cNvSpPr/>
          <p:nvPr/>
        </p:nvSpPr>
        <p:spPr>
          <a:xfrm>
            <a:off x="2987040" y="4712060"/>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Quirófano ya, con cirugía vascular: control vascular, shunt, estabilización tras reperfundir, reparación o injerto, fasciotomía a considerar; empezar dentro de 1 hora de la llegada [r20]</a:t>
            </a:r>
          </a:p>
        </p:txBody>
      </p:sp>
      <p:sp>
        <p:nvSpPr>
          <p:cNvPr id="16" name="Rectangle 15"/>
          <p:cNvSpPr/>
          <p:nvPr/>
        </p:nvSpPr>
        <p:spPr>
          <a:xfrm>
            <a:off x="6522720" y="4712060"/>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Observación con examen vascular seriado y ITB repetido; en KD IV, al menos 48 h [r24][r5]</a:t>
            </a:r>
          </a:p>
        </p:txBody>
      </p:sp>
      <p:sp>
        <p:nvSpPr>
          <p:cNvPr id="17" name="Decision 16"/>
          <p:cNvSpPr/>
          <p:nvPr/>
        </p:nvSpPr>
        <p:spPr>
          <a:xfrm>
            <a:off x="4572000" y="5020884"/>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 rodilla se mantiene reducida en férula?</a:t>
            </a:r>
          </a:p>
        </p:txBody>
      </p:sp>
      <p:sp>
        <p:nvSpPr>
          <p:cNvPr id="18" name="Rectangle 17"/>
          <p:cNvSpPr/>
          <p:nvPr/>
        </p:nvSpPr>
        <p:spPr>
          <a:xfrm>
            <a:off x="2987040" y="5435679"/>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Inmovilizador o férula en extensión que permita vigilar compartimentos y pulsos [r10]</a:t>
            </a:r>
          </a:p>
        </p:txBody>
      </p:sp>
      <p:sp>
        <p:nvSpPr>
          <p:cNvPr id="19" name="Rectangle 18"/>
          <p:cNvSpPr/>
          <p:nvPr/>
        </p:nvSpPr>
        <p:spPr>
          <a:xfrm>
            <a:off x="6522720" y="5435679"/>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Fijador externo transarticular: lesión vascular, herida abierta, fractura-luxación o reducción que no se mantiene [r10][r11]</a:t>
            </a:r>
          </a:p>
        </p:txBody>
      </p:sp>
      <p:sp>
        <p:nvSpPr>
          <p:cNvPr id="20" name="Rounded Rectangle 19"/>
          <p:cNvSpPr/>
          <p:nvPr/>
        </p:nvSpPr>
        <p:spPr>
          <a:xfrm>
            <a:off x="4754880" y="5744503"/>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Planificar la reconstrucción: urgencias absolutas, piel, nervio peroneo, resonancia y examen bajo anestesia [r8]</a:t>
            </a:r>
          </a:p>
        </p:txBody>
      </p:sp>
      <p:cxnSp>
        <p:nvCxnSpPr>
          <p:cNvPr id="21" name="Connector 20"/>
          <p:cNvCxnSpPr>
            <a:stCxn id="6" idx="2"/>
            <a:endCxn id="7" idx="0"/>
          </p:cNvCxnSpPr>
          <p:nvPr/>
        </p:nvCxnSpPr>
        <p:spPr>
          <a:xfrm flipH="1">
            <a:off x="6126480" y="170785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8" idx="0"/>
          </p:cNvCxnSpPr>
          <p:nvPr/>
        </p:nvCxnSpPr>
        <p:spPr>
          <a:xfrm flipH="1">
            <a:off x="6126480" y="201668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8" idx="2"/>
            <a:endCxn id="9" idx="0"/>
          </p:cNvCxnSpPr>
          <p:nvPr/>
        </p:nvCxnSpPr>
        <p:spPr>
          <a:xfrm flipH="1">
            <a:off x="6126480" y="243147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242415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8" idx="2"/>
            <a:endCxn id="10" idx="0"/>
          </p:cNvCxnSpPr>
          <p:nvPr/>
        </p:nvCxnSpPr>
        <p:spPr>
          <a:xfrm flipH="1">
            <a:off x="6126480" y="2431474"/>
            <a:ext cx="0" cy="41855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253224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0" idx="0"/>
          </p:cNvCxnSpPr>
          <p:nvPr/>
        </p:nvCxnSpPr>
        <p:spPr>
          <a:xfrm flipH="1">
            <a:off x="6126480" y="274029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0" idx="2"/>
            <a:endCxn id="15" idx="0"/>
          </p:cNvCxnSpPr>
          <p:nvPr/>
        </p:nvCxnSpPr>
        <p:spPr>
          <a:xfrm flipH="1">
            <a:off x="4358640" y="3155093"/>
            <a:ext cx="1767840" cy="155696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004816" y="365431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0" idx="2"/>
            <a:endCxn id="11" idx="0"/>
          </p:cNvCxnSpPr>
          <p:nvPr/>
        </p:nvCxnSpPr>
        <p:spPr>
          <a:xfrm flipH="1">
            <a:off x="6126480" y="315509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81344" y="314777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1" idx="2"/>
            <a:endCxn id="12" idx="0"/>
          </p:cNvCxnSpPr>
          <p:nvPr/>
        </p:nvCxnSpPr>
        <p:spPr>
          <a:xfrm flipH="1">
            <a:off x="6126480" y="346391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2" idx="2"/>
            <a:endCxn id="13" idx="0"/>
          </p:cNvCxnSpPr>
          <p:nvPr/>
        </p:nvCxnSpPr>
        <p:spPr>
          <a:xfrm flipH="1">
            <a:off x="6126480" y="387871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181344" y="387139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2" idx="2"/>
            <a:endCxn id="16" idx="0"/>
          </p:cNvCxnSpPr>
          <p:nvPr/>
        </p:nvCxnSpPr>
        <p:spPr>
          <a:xfrm>
            <a:off x="6126480" y="3878712"/>
            <a:ext cx="1767840" cy="83334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800088" y="412466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3" idx="2"/>
            <a:endCxn id="14" idx="0"/>
          </p:cNvCxnSpPr>
          <p:nvPr/>
        </p:nvCxnSpPr>
        <p:spPr>
          <a:xfrm flipH="1">
            <a:off x="6126480" y="418753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4" idx="2"/>
            <a:endCxn id="15" idx="0"/>
          </p:cNvCxnSpPr>
          <p:nvPr/>
        </p:nvCxnSpPr>
        <p:spPr>
          <a:xfrm flipH="1">
            <a:off x="4358640" y="460233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004816" y="459501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4" idx="2"/>
            <a:endCxn id="16" idx="0"/>
          </p:cNvCxnSpPr>
          <p:nvPr/>
        </p:nvCxnSpPr>
        <p:spPr>
          <a:xfrm>
            <a:off x="6126480" y="460233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800088" y="459501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5" idx="2"/>
            <a:endCxn id="19" idx="0"/>
          </p:cNvCxnSpPr>
          <p:nvPr/>
        </p:nvCxnSpPr>
        <p:spPr>
          <a:xfrm>
            <a:off x="4358640" y="4911156"/>
            <a:ext cx="3535680" cy="52452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5650992" y="5049019"/>
            <a:ext cx="457200" cy="274320"/>
          </a:xfrm>
          <a:prstGeom prst="rect">
            <a:avLst/>
          </a:prstGeom>
          <a:noFill/>
        </p:spPr>
        <p:txBody>
          <a:bodyPr wrap="square">
            <a:spAutoFit/>
          </a:bodyPr>
          <a:lstStyle/>
          <a:p>
            <a:r>
              <a:rPr sz="1200" b="1">
                <a:solidFill>
                  <a:srgbClr val="D97706"/>
                </a:solidFill>
                <a:latin typeface="Calibri"/>
              </a:rPr>
              <a:t>protege la reparación</a:t>
            </a:r>
          </a:p>
        </p:txBody>
      </p:sp>
      <p:cxnSp>
        <p:nvCxnSpPr>
          <p:cNvPr id="44" name="Connector 43"/>
          <p:cNvCxnSpPr>
            <a:stCxn id="16" idx="2"/>
            <a:endCxn id="17" idx="0"/>
          </p:cNvCxnSpPr>
          <p:nvPr/>
        </p:nvCxnSpPr>
        <p:spPr>
          <a:xfrm flipH="1">
            <a:off x="6126480" y="491115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a:stCxn id="17" idx="2"/>
            <a:endCxn id="18" idx="0"/>
          </p:cNvCxnSpPr>
          <p:nvPr/>
        </p:nvCxnSpPr>
        <p:spPr>
          <a:xfrm flipH="1">
            <a:off x="4358640" y="532595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5004816" y="531863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7" name="Connector 46"/>
          <p:cNvCxnSpPr>
            <a:stCxn id="17" idx="2"/>
            <a:endCxn id="19" idx="0"/>
          </p:cNvCxnSpPr>
          <p:nvPr/>
        </p:nvCxnSpPr>
        <p:spPr>
          <a:xfrm>
            <a:off x="6126480" y="532595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800088" y="5318635"/>
            <a:ext cx="457200" cy="274320"/>
          </a:xfrm>
          <a:prstGeom prst="rect">
            <a:avLst/>
          </a:prstGeom>
          <a:noFill/>
        </p:spPr>
        <p:txBody>
          <a:bodyPr wrap="square">
            <a:spAutoFit/>
          </a:bodyPr>
          <a:lstStyle/>
          <a:p>
            <a:r>
              <a:rPr sz="1200" b="1">
                <a:solidFill>
                  <a:srgbClr val="D97706"/>
                </a:solidFill>
                <a:latin typeface="Calibri"/>
              </a:rPr>
              <a:t>no</a:t>
            </a:r>
          </a:p>
        </p:txBody>
      </p:sp>
      <p:cxnSp>
        <p:nvCxnSpPr>
          <p:cNvPr id="49" name="Connector 48"/>
          <p:cNvCxnSpPr>
            <a:stCxn id="18" idx="2"/>
            <a:endCxn id="20" idx="0"/>
          </p:cNvCxnSpPr>
          <p:nvPr/>
        </p:nvCxnSpPr>
        <p:spPr>
          <a:xfrm>
            <a:off x="4358640" y="563477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Connector 49"/>
          <p:cNvCxnSpPr>
            <a:stCxn id="19" idx="2"/>
            <a:endCxn id="20" idx="0"/>
          </p:cNvCxnSpPr>
          <p:nvPr/>
        </p:nvCxnSpPr>
        <p:spPr>
          <a:xfrm flipH="1">
            <a:off x="6126480" y="563477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Luxación irreductible y signo del hoyuelo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luxación posterolateral, el cóndilo femoral medial atraviesa como un ojal la cápsula y el retináculo mediales, y el tejido queda estrangulado alrededor del cóndilo…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Luxación irreductible y signo del hoyuelo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Malik SS et al. Orthop Traumatol Surg Res. 2022. doi:10.1016/j.otsr.2022.103415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Hubo lesión neurovascular en 9 % y complicaciones en 14,4 %, sobre todo necrosis de la piel medial y rigidez [r9].</a:t>
            </a:r>
          </a:p>
          <a:p>
            <a:pPr marL="347472" indent="-347472">
              <a:spcAft>
                <a:spcPts val="1400"/>
              </a:spcAft>
              <a:buChar char="•"/>
            </a:pPr>
            <a:r>
              <a:rPr sz="2400">
                <a:solidFill>
                  <a:srgbClr val="263238"/>
                </a:solidFill>
                <a:latin typeface="Calibri"/>
              </a:rPr>
              <a:t>Según esos autores, hasta 4 % de las luxaciones son irreductibles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irreductible: lo que muestran 114 casos (revisión sistemática)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Malik SS et al. Orthop Traumatol Surg Res. 2022. doi:10.1016/j.otsr.2022.103415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de la urgencia a la reconstrucción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Ng JWG et al. EFORT Open Rev. 2020. doi:10.1302/2058-5241.5.190012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se reduce, en el acto y con la exploración neurovascular escrita antes y después; luego, yeso o férula en extensión, que sostienen la reducción y dejan revisar el miembro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Operar o no operar: IKDC excelente o bueno (%) y Lysholm medio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Levy BA et al. Arthroscopy. 2009. doi:10.1016/j.arthro.2009.01.008</a:t>
            </a:r>
          </a:p>
          <a:p>
            <a:r>
              <a:rPr sz="1000">
                <a:solidFill>
                  <a:srgbClr val="5A6469"/>
                </a:solidFill>
                <a:latin typeface="Calibri"/>
              </a:rPr>
              <a:t>[r40] Dedmond BT et al. Am J Knee Surg. 2001. PMID 11216717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Lysholm medio según el momento de la cirugía: dos revisiones que no coinciden (puntos)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Levy BA et al. Arthroscopy. 2009. doi:10.1016/j.arthro.2009.01.008</a:t>
            </a:r>
          </a:p>
          <a:p>
            <a:r>
              <a:rPr sz="1000">
                <a:solidFill>
                  <a:srgbClr val="5A6469"/>
                </a:solidFill>
                <a:latin typeface="Calibri"/>
              </a:rPr>
              <a:t>[r45] Marder RS et al. Orthop J Sports Med. 2021. doi:10.1177/23259671211027855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reducción, fijador externo y principios de la reconstrucción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Hantes M et al. EFORT Open Rev. 2026. doi:10.1530/EOR-2026-0053</a:t>
            </a:r>
          </a:p>
          <a:p>
            <a:r>
              <a:rPr sz="800">
                <a:solidFill>
                  <a:srgbClr val="5A6469"/>
                </a:solidFill>
                <a:latin typeface="Calibri"/>
              </a:rPr>
              <a:t>[r9] Malik SS et al. Orthop Traumatol Surg Res. 2022. doi:10.1016/j.otsr.2022.103415</a:t>
            </a:r>
          </a:p>
          <a:p>
            <a:r>
              <a:rPr sz="800">
                <a:solidFill>
                  <a:srgbClr val="5A6469"/>
                </a:solidFill>
                <a:latin typeface="Calibri"/>
              </a:rPr>
              <a:t>[r10] Ng JWG et al. EFORT Open Rev. 2020. doi:10.1302/2058-5241.5.190012</a:t>
            </a:r>
          </a:p>
          <a:p>
            <a:r>
              <a:rPr sz="800">
                <a:solidFill>
                  <a:srgbClr val="5A6469"/>
                </a:solidFill>
                <a:latin typeface="Calibri"/>
              </a:rPr>
              <a:t>[r11] Wharton MG et al. J Am Acad Orthop Surg. 2026. doi:10.5435/JAAOS-D-25-00400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sección es apoyo de estudio, no sustituye al tutor ni al manual del implante.</a:t>
            </a:r>
          </a:p>
          <a:p>
            <a:pPr marL="347472" indent="-347472">
              <a:spcAft>
                <a:spcPts val="1400"/>
              </a:spcAft>
              <a:buChar char="•"/>
            </a:pPr>
            <a:r>
              <a:rPr sz="2400">
                <a:solidFill>
                  <a:srgbClr val="263238"/>
                </a:solidFill>
                <a:latin typeface="Calibri"/>
              </a:rPr>
              <a:t>Lo que es práctica habitual sin estudio que lo respalde se rotula así y no lleva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reducción, fijador externo y principios de la reconstrucción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Ayhan EM et al. Open Access J Sports Med. 2025. doi:10.2147/OAJSM.S523319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Rigidez: en el banco de pruebas, el montaje más rígido frente al varo, al valgo y al cizallamiento anteroposterior fue el de pines femorales anterolaterales con 2 barras…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Uso del fijador externo transarticular según el contexto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Ayhan EM et al. Open Access J Sports Med. 2025. doi:10.2147/OAJSM.S523319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Randall ZD et al. Injury. 2024. doi:10.1016/j.injury.2024.111904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mayor revisión disponible, la amputación fue de 2,3 %, la mortalidad de 1,9 % y el síndrome compartimental de 2,7 %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complicaciones tras luxación de rodilla (denominadores distintos, orientativo)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Randall ZD et al. Injury. 2024. doi:10.1016/j.injury.2024.111904</a:t>
            </a:r>
          </a:p>
          <a:p>
            <a:r>
              <a:rPr sz="1000">
                <a:solidFill>
                  <a:srgbClr val="5A6469"/>
                </a:solidFill>
                <a:latin typeface="Calibri"/>
              </a:rPr>
              <a:t>[r49] Fahlbusch H et al. Arch Orthop Trauma Surg. 2023. doi:10.1007/s00402-022-04730-9</a:t>
            </a:r>
          </a:p>
          <a:p>
            <a:r>
              <a:rPr sz="1000">
                <a:solidFill>
                  <a:srgbClr val="5A6469"/>
                </a:solidFill>
                <a:latin typeface="Calibri"/>
              </a:rPr>
              <a:t>[r27] Özbek EA et al. Knee Surg Sports Traumatol Arthrosc. 2023. doi:10.1007/s00167-023-07514-9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frecuencia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Medina O et al. Clin Orthop Relat Res. 2014. doi:10.1007/s11999-014-3511-3</a:t>
            </a:r>
          </a:p>
          <a:p>
            <a:r>
              <a:rPr sz="800">
                <a:solidFill>
                  <a:srgbClr val="5A6469"/>
                </a:solidFill>
                <a:latin typeface="Calibri"/>
              </a:rPr>
              <a:t>[r8] Hantes M et al. EFORT Open Rev. 2026. doi:10.1530/EOR-2026-0053</a:t>
            </a:r>
          </a:p>
          <a:p>
            <a:r>
              <a:rPr sz="800">
                <a:solidFill>
                  <a:srgbClr val="5A6469"/>
                </a:solidFill>
                <a:latin typeface="Calibri"/>
              </a:rPr>
              <a:t>[r11] Wharton MG et al. J Am Acad Orthop Surg. 2026. doi:10.5435/JAAOS-D-25-00400</a:t>
            </a:r>
          </a:p>
          <a:p>
            <a:r>
              <a:rPr sz="800">
                <a:solidFill>
                  <a:srgbClr val="5A6469"/>
                </a:solidFill>
                <a:latin typeface="Calibri"/>
              </a:rPr>
              <a:t>[r20] British Orthopaedic Association. 2026.</a:t>
            </a:r>
          </a:p>
          <a:p>
            <a:r>
              <a:rPr sz="800">
                <a:solidFill>
                  <a:srgbClr val="5A6469"/>
                </a:solidFill>
                <a:latin typeface="Calibri"/>
              </a:rPr>
              <a:t>[r21] Ayhan EM et al. Open Access J Sports Med. 2025. doi:10.2147/OAJSM.S523319</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Frecuencia</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Amputación</a:t>
                      </a:r>
                    </a:p>
                  </a:txBody>
                  <a:tcPr>
                    <a:solidFill>
                      <a:srgbClr val="EEF3F4"/>
                    </a:solidFill>
                  </a:tcPr>
                </a:tc>
                <a:tc>
                  <a:txBody>
                    <a:bodyPr/>
                    <a:lstStyle/>
                    <a:p>
                      <a:r>
                        <a:rPr sz="1600">
                          <a:solidFill>
                            <a:srgbClr val="263238"/>
                          </a:solidFill>
                          <a:latin typeface="Calibri"/>
                        </a:rPr>
                        <a:t>2,3 % en la mayor revisión; 12 % tras lesión vascular [r29][r1]</a:t>
                      </a:r>
                    </a:p>
                  </a:txBody>
                  <a:tcPr>
                    <a:solidFill>
                      <a:srgbClr val="EEF3F4"/>
                    </a:solidFill>
                  </a:tcPr>
                </a:tc>
                <a:tc>
                  <a:txBody>
                    <a:bodyPr/>
                    <a:lstStyle/>
                    <a:p>
                      <a:r>
                        <a:rPr sz="1600">
                          <a:solidFill>
                            <a:srgbClr val="263238"/>
                          </a:solidFill>
                          <a:latin typeface="Calibri"/>
                        </a:rPr>
                        <a:t>Prevenir con diagnóstico y reperfusión tempranos [r20]</a:t>
                      </a:r>
                    </a:p>
                  </a:txBody>
                  <a:tcPr>
                    <a:solidFill>
                      <a:srgbClr val="EEF3F4"/>
                    </a:solidFill>
                  </a:tcPr>
                </a:tc>
              </a:tr>
              <a:tr h="457200">
                <a:tc>
                  <a:txBody>
                    <a:bodyPr/>
                    <a:lstStyle/>
                    <a:p>
                      <a:r>
                        <a:rPr sz="1600">
                          <a:solidFill>
                            <a:srgbClr val="263238"/>
                          </a:solidFill>
                          <a:latin typeface="Calibri"/>
                        </a:rPr>
                        <a:t>Síndrome compartimental</a:t>
                      </a:r>
                    </a:p>
                  </a:txBody>
                  <a:tcPr>
                    <a:solidFill>
                      <a:srgbClr val="FFFFFF"/>
                    </a:solidFill>
                  </a:tcPr>
                </a:tc>
                <a:tc>
                  <a:txBody>
                    <a:bodyPr/>
                    <a:lstStyle/>
                    <a:p>
                      <a:r>
                        <a:rPr sz="1600">
                          <a:solidFill>
                            <a:srgbClr val="263238"/>
                          </a:solidFill>
                          <a:latin typeface="Calibri"/>
                        </a:rPr>
                        <a:t>2,7 % [r29]</a:t>
                      </a:r>
                    </a:p>
                  </a:txBody>
                  <a:tcPr>
                    <a:solidFill>
                      <a:srgbClr val="FFFFFF"/>
                    </a:solidFill>
                  </a:tcPr>
                </a:tc>
                <a:tc>
                  <a:txBody>
                    <a:bodyPr/>
                    <a:lstStyle/>
                    <a:p>
                      <a:r>
                        <a:rPr sz="1600">
                          <a:solidFill>
                            <a:srgbClr val="263238"/>
                          </a:solidFill>
                          <a:latin typeface="Calibri"/>
                        </a:rPr>
                        <a:t>Vigilar tras la reducción y la revascularización; fasciotomía siempre considerada [r11][r20]</a:t>
                      </a:r>
                    </a:p>
                  </a:txBody>
                  <a:tcPr>
                    <a:solidFill>
                      <a:srgbClr val="FFFFFF"/>
                    </a:solidFill>
                  </a:tcPr>
                </a:tc>
              </a:tr>
              <a:tr h="457200">
                <a:tc>
                  <a:txBody>
                    <a:bodyPr/>
                    <a:lstStyle/>
                    <a:p>
                      <a:r>
                        <a:rPr sz="1600">
                          <a:solidFill>
                            <a:srgbClr val="263238"/>
                          </a:solidFill>
                          <a:latin typeface="Calibri"/>
                        </a:rPr>
                        <a:t>Lesión del nervio peroneo</a:t>
                      </a:r>
                    </a:p>
                  </a:txBody>
                  <a:tcPr>
                    <a:solidFill>
                      <a:srgbClr val="EEF3F4"/>
                    </a:solidFill>
                  </a:tcPr>
                </a:tc>
                <a:tc>
                  <a:txBody>
                    <a:bodyPr/>
                    <a:lstStyle/>
                    <a:p>
                      <a:r>
                        <a:rPr sz="1600">
                          <a:solidFill>
                            <a:srgbClr val="263238"/>
                          </a:solidFill>
                          <a:latin typeface="Calibri"/>
                        </a:rPr>
                        <a:t>15,3 % a 25 % según la fuente [r29][r1]</a:t>
                      </a:r>
                    </a:p>
                  </a:txBody>
                  <a:tcPr>
                    <a:solidFill>
                      <a:srgbClr val="EEF3F4"/>
                    </a:solidFill>
                  </a:tcPr>
                </a:tc>
                <a:tc>
                  <a:txBody>
                    <a:bodyPr/>
                    <a:lstStyle/>
                    <a:p>
                      <a:r>
                        <a:rPr sz="1600">
                          <a:solidFill>
                            <a:srgbClr val="263238"/>
                          </a:solidFill>
                          <a:latin typeface="Calibri"/>
                        </a:rPr>
                        <a:t>Documentar; transferencia del tibial posterior si no recupera [r8]</a:t>
                      </a:r>
                    </a:p>
                  </a:txBody>
                  <a:tcPr>
                    <a:solidFill>
                      <a:srgbClr val="EEF3F4"/>
                    </a:solidFill>
                  </a:tcPr>
                </a:tc>
              </a:tr>
              <a:tr h="457200">
                <a:tc>
                  <a:txBody>
                    <a:bodyPr/>
                    <a:lstStyle/>
                    <a:p>
                      <a:r>
                        <a:rPr sz="1600">
                          <a:solidFill>
                            <a:srgbClr val="263238"/>
                          </a:solidFill>
                          <a:latin typeface="Calibri"/>
                        </a:rPr>
                        <a:t>Artrofibrosis</a:t>
                      </a:r>
                    </a:p>
                  </a:txBody>
                  <a:tcPr>
                    <a:solidFill>
                      <a:srgbClr val="FFFFFF"/>
                    </a:solidFill>
                  </a:tcPr>
                </a:tc>
                <a:tc>
                  <a:txBody>
                    <a:bodyPr/>
                    <a:lstStyle/>
                    <a:p>
                      <a:r>
                        <a:rPr sz="1600">
                          <a:solidFill>
                            <a:srgbClr val="263238"/>
                          </a:solidFill>
                          <a:latin typeface="Calibri"/>
                        </a:rPr>
                        <a:t>9,8 % a 12,1 % [r27][r49]</a:t>
                      </a:r>
                    </a:p>
                  </a:txBody>
                  <a:tcPr>
                    <a:solidFill>
                      <a:srgbClr val="FFFFFF"/>
                    </a:solidFill>
                  </a:tcPr>
                </a:tc>
                <a:tc>
                  <a:txBody>
                    <a:bodyPr/>
                    <a:lstStyle/>
                    <a:p>
                      <a:r>
                        <a:rPr sz="1600">
                          <a:solidFill>
                            <a:srgbClr val="263238"/>
                          </a:solidFill>
                          <a:latin typeface="Calibri"/>
                        </a:rPr>
                        <a:t>Movimiento precoz; manipulación o artrólisis [r49]</a:t>
                      </a:r>
                    </a:p>
                  </a:txBody>
                  <a:tcPr>
                    <a:solidFill>
                      <a:srgbClr val="FFFFFF"/>
                    </a:solidFill>
                  </a:tcPr>
                </a:tc>
              </a:tr>
              <a:tr h="457200">
                <a:tc>
                  <a:txBody>
                    <a:bodyPr/>
                    <a:lstStyle/>
                    <a:p>
                      <a:r>
                        <a:rPr sz="1600">
                          <a:solidFill>
                            <a:srgbClr val="263238"/>
                          </a:solidFill>
                          <a:latin typeface="Calibri"/>
                        </a:rPr>
                        <a:t>Osificación heterotópica</a:t>
                      </a:r>
                    </a:p>
                  </a:txBody>
                  <a:tcPr>
                    <a:solidFill>
                      <a:srgbClr val="EEF3F4"/>
                    </a:solidFill>
                  </a:tcPr>
                </a:tc>
                <a:tc>
                  <a:txBody>
                    <a:bodyPr/>
                    <a:lstStyle/>
                    <a:p>
                      <a:r>
                        <a:rPr sz="1600">
                          <a:solidFill>
                            <a:srgbClr val="263238"/>
                          </a:solidFill>
                          <a:latin typeface="Calibri"/>
                        </a:rPr>
                        <a:t>21,6 % [r29]</a:t>
                      </a:r>
                    </a:p>
                  </a:txBody>
                  <a:tcPr>
                    <a:solidFill>
                      <a:srgbClr val="EEF3F4"/>
                    </a:solidFill>
                  </a:tcPr>
                </a:tc>
                <a:tc>
                  <a:txBody>
                    <a:bodyPr/>
                    <a:lstStyle/>
                    <a:p>
                      <a:r>
                        <a:rPr sz="1600">
                          <a:solidFill>
                            <a:srgbClr val="263238"/>
                          </a:solidFill>
                          <a:latin typeface="Calibri"/>
                        </a:rPr>
                        <a:t>Seguimiento radiográfico; puede requerir escisión quirúrgica si causa dolor o bloqueo [r21]</a:t>
                      </a:r>
                    </a:p>
                  </a:txBody>
                  <a:tcPr>
                    <a:solidFill>
                      <a:srgbClr val="EEF3F4"/>
                    </a:solidFill>
                  </a:tcPr>
                </a:tc>
              </a:tr>
              <a:tr h="457200">
                <a:tc>
                  <a:txBody>
                    <a:bodyPr/>
                    <a:lstStyle/>
                    <a:p>
                      <a:r>
                        <a:rPr sz="1600">
                          <a:solidFill>
                            <a:srgbClr val="263238"/>
                          </a:solidFill>
                          <a:latin typeface="Calibri"/>
                        </a:rPr>
                        <a:t>Infección profunda</a:t>
                      </a:r>
                    </a:p>
                  </a:txBody>
                  <a:tcPr>
                    <a:solidFill>
                      <a:srgbClr val="FFFFFF"/>
                    </a:solidFill>
                  </a:tcPr>
                </a:tc>
                <a:tc>
                  <a:txBody>
                    <a:bodyPr/>
                    <a:lstStyle/>
                    <a:p>
                      <a:r>
                        <a:rPr sz="1600">
                          <a:solidFill>
                            <a:srgbClr val="263238"/>
                          </a:solidFill>
                          <a:latin typeface="Calibri"/>
                        </a:rPr>
                        <a:t>5,3 % [r29]</a:t>
                      </a:r>
                    </a:p>
                  </a:txBody>
                  <a:tcPr>
                    <a:solidFill>
                      <a:srgbClr val="FFFFFF"/>
                    </a:solidFill>
                  </a:tcPr>
                </a:tc>
                <a:tc>
                  <a:txBody>
                    <a:bodyPr/>
                    <a:lstStyle/>
                    <a:p>
                      <a:r>
                        <a:rPr sz="1600">
                          <a:solidFill>
                            <a:srgbClr val="263238"/>
                          </a:solidFill>
                          <a:latin typeface="Calibri"/>
                        </a:rPr>
                        <a:t>Cuidado de pines y partes blandas [r21]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Klasan A et al. Knee Surg Sports Traumatol Arthrosc. 2025. doi:10.1002/ksa.12442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Klasan agrupó 3571 pacientes de 79 estudios: a los 2 años, el Lysholm medio era de 86,09 y el IKDC de 81,35…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Lysholm e IKDC a los 2 años, con y sin LCP (puntos)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Klasan A et al. Knee Surg Sports Traumatol Arthrosc. 2025. doi:10.1002/ksa.12442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Regreso al deporte y al trabajo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Everhart JS et al. Arthroscopy. 2018. doi:10.1016/j.arthro.2017.12.025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Keeling LE et al. Sports Med Arthrosc Rev. 2021. doi:10.1097/JSA.0000000000000308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un protocolo estándar: cada programa decide distinto cuándo empezar, cuánto cargar, qué ortesis usar y qué fisioterapia aplicar, y faltan ensayos aleatorizados que zanjen el tema [r55].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consenso y con evidencia de bajo nivel, se acepta limitar la carga durante unas 4 a 6 semanas con la ortesis articulada, sin estiramientos pasivos agresivos…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aporta cada fuente a la 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Hantes M et al. EFORT Open Rev. 2026. doi:10.1530/EOR-2026-0053</a:t>
            </a:r>
          </a:p>
          <a:p>
            <a:r>
              <a:rPr sz="800">
                <a:solidFill>
                  <a:srgbClr val="5A6469"/>
                </a:solidFill>
                <a:latin typeface="Calibri"/>
              </a:rPr>
              <a:t>[r44] Mook WR et al. J Bone Joint Surg Am. 2009. doi:10.2106/JBJS.H.01328</a:t>
            </a:r>
          </a:p>
          <a:p>
            <a:r>
              <a:rPr sz="800">
                <a:solidFill>
                  <a:srgbClr val="5A6469"/>
                </a:solidFill>
                <a:latin typeface="Calibri"/>
              </a:rPr>
              <a:t>[r46] Jaibaji M et al. 2025. doi:10.3390/jcm14196897</a:t>
            </a:r>
          </a:p>
          <a:p>
            <a:r>
              <a:rPr sz="800">
                <a:solidFill>
                  <a:srgbClr val="5A6469"/>
                </a:solidFill>
                <a:latin typeface="Calibri"/>
              </a:rPr>
              <a:t>[r49] Fahlbusch H et al. Arch Orthop Trauma Surg. 2023. doi:10.1007/s00402-022-04730-9</a:t>
            </a:r>
          </a:p>
          <a:p>
            <a:r>
              <a:rPr sz="800">
                <a:solidFill>
                  <a:srgbClr val="5A6469"/>
                </a:solidFill>
                <a:latin typeface="Calibri"/>
              </a:rPr>
              <a:t>[r55] Keeling LE et al. Sports Med Arthrosc Rev. 2021. doi:10.1097/JSA.0000000000000308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Aporte</a:t>
                      </a:r>
                    </a:p>
                  </a:txBody>
                  <a:tcPr>
                    <a:solidFill>
                      <a:srgbClr val="0F5F6B"/>
                    </a:solidFill>
                  </a:tcPr>
                </a:tc>
              </a:tr>
              <a:tr h="457200">
                <a:tc>
                  <a:txBody>
                    <a:bodyPr/>
                    <a:lstStyle/>
                    <a:p>
                      <a:r>
                        <a:rPr sz="1600">
                          <a:solidFill>
                            <a:srgbClr val="263238"/>
                          </a:solidFill>
                          <a:latin typeface="Calibri"/>
                        </a:rPr>
                        <a:t>Keeling 2021 (RS)</a:t>
                      </a:r>
                    </a:p>
                  </a:txBody>
                  <a:tcPr>
                    <a:solidFill>
                      <a:srgbClr val="EEF3F4"/>
                    </a:solidFill>
                  </a:tcPr>
                </a:tc>
                <a:tc>
                  <a:txBody>
                    <a:bodyPr/>
                    <a:lstStyle/>
                    <a:p>
                      <a:r>
                        <a:rPr sz="1600">
                          <a:solidFill>
                            <a:srgbClr val="263238"/>
                          </a:solidFill>
                          <a:latin typeface="Calibri"/>
                        </a:rPr>
                        <a:t>Protocolos muy distintos; movimiento y fisioterapia precoces consistentemente mejores; correr a los 6-12 meses y deporte a los 8-12 meses</a:t>
                      </a:r>
                    </a:p>
                  </a:txBody>
                  <a:tcPr>
                    <a:solidFill>
                      <a:srgbClr val="EEF3F4"/>
                    </a:solidFill>
                  </a:tcPr>
                </a:tc>
              </a:tr>
              <a:tr h="457200">
                <a:tc>
                  <a:txBody>
                    <a:bodyPr/>
                    <a:lstStyle/>
                    <a:p>
                      <a:r>
                        <a:rPr sz="1600">
                          <a:solidFill>
                            <a:srgbClr val="263238"/>
                          </a:solidFill>
                          <a:latin typeface="Calibri"/>
                        </a:rPr>
                        <a:t>Mook 2009 (RS)</a:t>
                      </a:r>
                    </a:p>
                  </a:txBody>
                  <a:tcPr>
                    <a:solidFill>
                      <a:srgbClr val="FFFFFF"/>
                    </a:solidFill>
                  </a:tcPr>
                </a:tc>
                <a:tc>
                  <a:txBody>
                    <a:bodyPr/>
                    <a:lstStyle/>
                    <a:p>
                      <a:r>
                        <a:rPr sz="1600">
                          <a:solidFill>
                            <a:srgbClr val="263238"/>
                          </a:solidFill>
                          <a:latin typeface="Calibri"/>
                        </a:rPr>
                        <a:t>En la cirugía aguda, la movilización precoz dio menos déficit de movimiento sin más inestabilidad; no redujo las manipulaciones posteriores</a:t>
                      </a:r>
                    </a:p>
                  </a:txBody>
                  <a:tcPr>
                    <a:solidFill>
                      <a:srgbClr val="FFFFFF"/>
                    </a:solidFill>
                  </a:tcPr>
                </a:tc>
              </a:tr>
              <a:tr h="457200">
                <a:tc>
                  <a:txBody>
                    <a:bodyPr/>
                    <a:lstStyle/>
                    <a:p>
                      <a:r>
                        <a:rPr sz="1600">
                          <a:solidFill>
                            <a:srgbClr val="263238"/>
                          </a:solidFill>
                          <a:latin typeface="Calibri"/>
                        </a:rPr>
                        <a:t>Fahlbusch 2023 (RS)</a:t>
                      </a:r>
                    </a:p>
                  </a:txBody>
                  <a:tcPr>
                    <a:solidFill>
                      <a:srgbClr val="EEF3F4"/>
                    </a:solidFill>
                  </a:tcPr>
                </a:tc>
                <a:tc>
                  <a:txBody>
                    <a:bodyPr/>
                    <a:lstStyle/>
                    <a:p>
                      <a:r>
                        <a:rPr sz="1600">
                          <a:solidFill>
                            <a:srgbClr val="263238"/>
                          </a:solidFill>
                          <a:latin typeface="Calibri"/>
                        </a:rPr>
                        <a:t>Los programas que limitan el movimiento son factor de riesgo de artrofibrosis</a:t>
                      </a:r>
                    </a:p>
                  </a:txBody>
                  <a:tcPr>
                    <a:solidFill>
                      <a:srgbClr val="EEF3F4"/>
                    </a:solidFill>
                  </a:tcPr>
                </a:tc>
              </a:tr>
              <a:tr h="457200">
                <a:tc>
                  <a:txBody>
                    <a:bodyPr/>
                    <a:lstStyle/>
                    <a:p>
                      <a:r>
                        <a:rPr sz="1600">
                          <a:solidFill>
                            <a:srgbClr val="263238"/>
                          </a:solidFill>
                          <a:latin typeface="Calibri"/>
                        </a:rPr>
                        <a:t>Jaibaji 2025 (RS-MA)</a:t>
                      </a:r>
                    </a:p>
                  </a:txBody>
                  <a:tcPr>
                    <a:solidFill>
                      <a:srgbClr val="FFFFFF"/>
                    </a:solidFill>
                  </a:tcPr>
                </a:tc>
                <a:tc>
                  <a:txBody>
                    <a:bodyPr/>
                    <a:lstStyle/>
                    <a:p>
                      <a:r>
                        <a:rPr sz="1600">
                          <a:solidFill>
                            <a:srgbClr val="263238"/>
                          </a:solidFill>
                          <a:latin typeface="Calibri"/>
                        </a:rPr>
                        <a:t>La movilización y la carga precoces no se asociaron con más artrofibrosis</a:t>
                      </a:r>
                    </a:p>
                  </a:txBody>
                  <a:tcPr>
                    <a:solidFill>
                      <a:srgbClr val="FFFFFF"/>
                    </a:solidFill>
                  </a:tcPr>
                </a:tc>
              </a:tr>
              <a:tr h="457200">
                <a:tc>
                  <a:txBody>
                    <a:bodyPr/>
                    <a:lstStyle/>
                    <a:p>
                      <a:r>
                        <a:rPr sz="1600">
                          <a:solidFill>
                            <a:srgbClr val="263238"/>
                          </a:solidFill>
                          <a:latin typeface="Calibri"/>
                        </a:rPr>
                        <a:t>Hantes 2026 (EFORT)</a:t>
                      </a:r>
                    </a:p>
                  </a:txBody>
                  <a:tcPr>
                    <a:solidFill>
                      <a:srgbClr val="EEF3F4"/>
                    </a:solidFill>
                  </a:tcPr>
                </a:tc>
                <a:tc>
                  <a:txBody>
                    <a:bodyPr/>
                    <a:lstStyle/>
                    <a:p>
                      <a:r>
                        <a:rPr sz="1600">
                          <a:solidFill>
                            <a:srgbClr val="263238"/>
                          </a:solidFill>
                          <a:latin typeface="Calibri"/>
                        </a:rPr>
                        <a:t>Carga restringida de unas 4-6 semanas en ortesis; sin estiramiento pasivo agresivo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Boisrenoult P et al. Orthop Traumatol Surg Res. 2009. doi:10.1016/j.otsr.2009.10.002</a:t>
            </a:r>
          </a:p>
          <a:p>
            <a:r>
              <a:rPr sz="1000">
                <a:solidFill>
                  <a:srgbClr val="5A6469"/>
                </a:solidFill>
                <a:latin typeface="Calibri"/>
              </a:rPr>
              <a:t>[r5] Moatshe G et al. Dan Med J. 2024. doi:10.61409/A08230529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Arteria primero: toda rodilla con sospecha de luxación recibe examen vascular seriado e ITB, porque un pulso presente no descarta lesión arterial [r16][r5].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British Orthopaedic Association. 2026.</a:t>
            </a:r>
          </a:p>
          <a:p>
            <a:r>
              <a:rPr sz="1000">
                <a:solidFill>
                  <a:srgbClr val="5A6469"/>
                </a:solidFill>
                <a:latin typeface="Calibri"/>
              </a:rPr>
              <a:t>[r10] Ng JWG et al. EFORT Open Rev. 2020. doi:10.1302/2058-5241.5.190012</a:t>
            </a:r>
          </a:p>
          <a:p>
            <a:r>
              <a:rPr sz="1000">
                <a:solidFill>
                  <a:srgbClr val="5A6469"/>
                </a:solidFill>
                <a:latin typeface="Calibri"/>
              </a:rPr>
              <a:t>[r5] Moatshe G et al. Dan Med J. 2024. doi:10.61409/A08230529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Documente pulsos, ITB, función del nervio peroneo y compartimentos antes y después de reducir [r20][r10].</a:t>
            </a:r>
          </a:p>
          <a:p>
            <a:pPr marL="347472" indent="-347472">
              <a:spcAft>
                <a:spcPts val="1400"/>
              </a:spcAft>
              <a:buChar char="•"/>
            </a:pPr>
            <a:r>
              <a:rPr sz="2400">
                <a:solidFill>
                  <a:srgbClr val="263238"/>
                </a:solidFill>
                <a:latin typeface="Calibri"/>
              </a:rPr>
              <a:t>Una rodilla alineada pero con derrame pudo haberse reducido sola; que no se vea deformidad no le quita gravedad, y la arteria se vigila igual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Moatshe G et al. Dan Med J. 2024. doi:10.61409/A08230529</a:t>
            </a:r>
          </a:p>
          <a:p>
            <a:r>
              <a:rPr sz="800">
                <a:solidFill>
                  <a:srgbClr val="5A6469"/>
                </a:solidFill>
                <a:latin typeface="Calibri"/>
              </a:rPr>
              <a:t>[r16] Boisrenoult P et al. Orthop Traumatol Surg Res. 2009. doi:10.1016/j.otsr.2009.10.002</a:t>
            </a:r>
          </a:p>
          <a:p>
            <a:r>
              <a:rPr sz="800">
                <a:solidFill>
                  <a:srgbClr val="5A6469"/>
                </a:solidFill>
                <a:latin typeface="Calibri"/>
              </a:rPr>
              <a:t>[r8] Hantes M et al. EFORT Open Rev. 2026. doi:10.1530/EOR-2026-0053</a:t>
            </a:r>
          </a:p>
          <a:p>
            <a:r>
              <a:rPr sz="800">
                <a:solidFill>
                  <a:srgbClr val="5A6469"/>
                </a:solidFill>
                <a:latin typeface="Calibri"/>
              </a:rPr>
              <a:t>[r21] Ayhan EM et al. Open Access J Sports Med. 2025. doi:10.2147/OAJSM.S523319</a:t>
            </a:r>
          </a:p>
          <a:p>
            <a:r>
              <a:rPr sz="800">
                <a:solidFill>
                  <a:srgbClr val="5A6469"/>
                </a:solidFill>
                <a:latin typeface="Calibri"/>
              </a:rPr>
              <a:t>[r7] Murray IR et al. Br J Sports Med. 2024. doi:10.1136/bjsports-2024-108089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la arteria, después los ligamentos [r5].</a:t>
            </a:r>
          </a:p>
          <a:p>
            <a:pPr marL="347472" indent="-347472">
              <a:spcAft>
                <a:spcPts val="1400"/>
              </a:spcAft>
              <a:buChar char="•"/>
            </a:pPr>
            <a:r>
              <a:rPr sz="2400">
                <a:solidFill>
                  <a:srgbClr val="263238"/>
                </a:solidFill>
                <a:latin typeface="Calibri"/>
              </a:rPr>
              <a:t>Un pulso presente no excluye lesión arterial [r16].</a:t>
            </a:r>
          </a:p>
          <a:p>
            <a:pPr marL="347472" indent="-347472">
              <a:spcAft>
                <a:spcPts val="1400"/>
              </a:spcAft>
              <a:buChar char="•"/>
            </a:pPr>
            <a:r>
              <a:rPr sz="2400">
                <a:solidFill>
                  <a:srgbClr val="263238"/>
                </a:solidFill>
                <a:latin typeface="Calibri"/>
              </a:rPr>
              <a:t>Ante un hoyuelo, no se insiste: se abre [r8].</a:t>
            </a:r>
          </a:p>
          <a:p>
            <a:pPr marL="347472" indent="-347472">
              <a:spcAft>
                <a:spcPts val="1400"/>
              </a:spcAft>
              <a:buChar char="•"/>
            </a:pPr>
            <a:r>
              <a:rPr sz="2400">
                <a:solidFill>
                  <a:srgbClr val="263238"/>
                </a:solidFill>
                <a:latin typeface="Calibri"/>
              </a:rPr>
              <a:t>El fijador externo y el momento de la cirugía se deciden por el caso, no por la costumbre [r21][r7].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luxación de rodilla · lesión multiligamentaria (MLKI) · clasificación de Schenck (KD I a V) · modificadores C, 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Moatshe G et al. Dan Med J. 2024. doi:10.61409/A08230529</a:t>
            </a:r>
          </a:p>
          <a:p>
            <a:r>
              <a:rPr sz="800">
                <a:solidFill>
                  <a:srgbClr val="5A6469"/>
                </a:solidFill>
                <a:latin typeface="Calibri"/>
              </a:rPr>
              <a:t>[r16] Boisrenoult P et al. Orthop Traumatol Surg Res. 2009. doi:10.1016/j.otsr.2009.10.002</a:t>
            </a:r>
          </a:p>
          <a:p>
            <a:r>
              <a:rPr sz="800">
                <a:solidFill>
                  <a:srgbClr val="5A6469"/>
                </a:solidFill>
                <a:latin typeface="Calibri"/>
              </a:rPr>
              <a:t>[r4] Mills WJ et al. J Trauma. 2004. doi:10.1097/01.ta.0000068995.63201.0b</a:t>
            </a:r>
          </a:p>
          <a:p>
            <a:r>
              <a:rPr sz="800">
                <a:solidFill>
                  <a:srgbClr val="5A6469"/>
                </a:solidFill>
                <a:latin typeface="Calibri"/>
              </a:rPr>
              <a:t>[r8] Hantes M et al. EFORT Open Rev. 2026. doi:10.1530/EOR-2026-0053</a:t>
            </a:r>
          </a:p>
          <a:p>
            <a:r>
              <a:rPr sz="800">
                <a:solidFill>
                  <a:srgbClr val="5A6469"/>
                </a:solidFill>
                <a:latin typeface="Calibri"/>
              </a:rPr>
              <a:t>[r18] Held M et al. J ISAKOS. 2022. doi:10.1016/j.jisako.2022.02.003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Arteria primero, ligamentos después [r5].</a:t>
            </a:r>
          </a:p>
          <a:p>
            <a:pPr marL="347472" indent="-347472">
              <a:spcAft>
                <a:spcPts val="1400"/>
              </a:spcAft>
              <a:buChar char="•"/>
            </a:pPr>
            <a:r>
              <a:rPr sz="2400">
                <a:solidFill>
                  <a:srgbClr val="263238"/>
                </a:solidFill>
                <a:latin typeface="Calibri"/>
              </a:rPr>
              <a:t>Pulso presente no es arteria sana: ITB y examen seriado [r16].</a:t>
            </a:r>
          </a:p>
          <a:p>
            <a:pPr marL="347472" indent="-347472">
              <a:spcAft>
                <a:spcPts val="1400"/>
              </a:spcAft>
              <a:buChar char="•"/>
            </a:pPr>
            <a:r>
              <a:rPr sz="2400">
                <a:solidFill>
                  <a:srgbClr val="263238"/>
                </a:solidFill>
                <a:latin typeface="Calibri"/>
              </a:rPr>
              <a:t>ITB menor de 0,9: angio-TC [r4][r5].</a:t>
            </a:r>
          </a:p>
          <a:p>
            <a:pPr marL="347472" indent="-347472">
              <a:spcAft>
                <a:spcPts val="1400"/>
              </a:spcAft>
              <a:buChar char="•"/>
            </a:pPr>
            <a:r>
              <a:rPr sz="2400">
                <a:solidFill>
                  <a:srgbClr val="263238"/>
                </a:solidFill>
                <a:latin typeface="Calibri"/>
              </a:rPr>
              <a:t>Hoyuelo medial: no insistir, reducción abierta [r8].</a:t>
            </a:r>
          </a:p>
          <a:p>
            <a:pPr marL="347472" indent="-347472">
              <a:spcAft>
                <a:spcPts val="1400"/>
              </a:spcAft>
              <a:buChar char="•"/>
            </a:pPr>
            <a:r>
              <a:rPr sz="2400">
                <a:solidFill>
                  <a:srgbClr val="263238"/>
                </a:solidFill>
                <a:latin typeface="Calibri"/>
              </a:rPr>
              <a:t>Schenck KD I a V, más C, N, -EM y abierta [r8][r18].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la caída de moto, la rodilla deformada y el pie frío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 sin datos de ningún paciente real.</a:t>
            </a:r>
          </a:p>
          <a:p>
            <a:pPr marL="347472" indent="-347472">
              <a:spcAft>
                <a:spcPts val="1400"/>
              </a:spcAft>
              <a:buChar char="•"/>
            </a:pPr>
            <a:r>
              <a:rPr sz="2800">
                <a:solidFill>
                  <a:srgbClr val="263238"/>
                </a:solidFill>
                <a:latin typeface="Calibri"/>
              </a:rPr>
              <a:t>Varón de 27 años, motociclista, llega 90 minutos después de un choque lateral.</a:t>
            </a:r>
          </a:p>
          <a:p>
            <a:pPr marL="347472" indent="-347472">
              <a:spcAft>
                <a:spcPts val="1400"/>
              </a:spcAft>
              <a:buChar char="•"/>
            </a:pPr>
            <a:r>
              <a:rPr sz="2800">
                <a:solidFill>
                  <a:srgbClr val="263238"/>
                </a:solidFill>
                <a:latin typeface="Calibri"/>
              </a:rPr>
              <a:t>Está consciente y estable.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¿Qué hace en los primeros minutos y qué deja escrito antes de mover la rodilla?</a:t>
            </a:r>
          </a:p>
          <a:p>
            <a:pPr marL="347472" indent="-347472">
              <a:spcAft>
                <a:spcPts val="1400"/>
              </a:spcAft>
              <a:buChar char="•"/>
            </a:pPr>
            <a:r>
              <a:rPr sz="2800">
                <a:solidFill>
                  <a:srgbClr val="263238"/>
                </a:solidFill>
                <a:latin typeface="Calibri"/>
              </a:rPr>
              <a:t>2. ¿Espera una angiografía antes de ir a quirófano?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British Orthopaedic Association.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ABC y control de hemorragia; se documentan pulsos y función nerviosa, se realinea y se entabilla el miembro deformado sin pulso y se repite el examen arterial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Medina O, Arom GA, Yeranosian MG, Petrigliano FA, McAllister DR. Vascular and nerve injury after knee dislocation: a systematic review. Clin Orthop Relat Res. 2014;472(9):2621-9. https://doi.org/10.1007/s11999-014-3511-3</a:t>
            </a:r>
          </a:p>
          <a:p>
            <a:pPr>
              <a:spcAft>
                <a:spcPts val="800"/>
              </a:spcAft>
            </a:pPr>
            <a:r>
              <a:rPr sz="1200">
                <a:solidFill>
                  <a:srgbClr val="263238"/>
                </a:solidFill>
                <a:latin typeface="Calibri"/>
              </a:rPr>
              <a:t>[r2] Sillanpää PJ, Kannus P, Niemi ST, Rolf C, Felländer-Tsai L, Mattila VM. Incidence of knee dislocation and concomitant vascular injury requiring surgery: a nationwide study. J Trauma Acute Care Surg. 2014;76(3):715-9. https://doi.org/10.1097/TA.0000000000000136</a:t>
            </a:r>
          </a:p>
          <a:p>
            <a:pPr>
              <a:spcAft>
                <a:spcPts val="800"/>
              </a:spcAft>
            </a:pPr>
            <a:r>
              <a:rPr sz="1200">
                <a:solidFill>
                  <a:srgbClr val="263238"/>
                </a:solidFill>
                <a:latin typeface="Calibri"/>
              </a:rPr>
              <a:t>[r3] Barnes CJ, Pietrobon R, Higgins LD. Does the pulse examination in patients with traumatic knee dislocation predict a surgical arterial injury? A meta-analysis. J Trauma. 2002;53(6):1109-14. https://doi.org/10.1097/00005373-200212000-00013</a:t>
            </a:r>
          </a:p>
          <a:p>
            <a:pPr>
              <a:spcAft>
                <a:spcPts val="800"/>
              </a:spcAft>
            </a:pPr>
            <a:r>
              <a:rPr sz="1200">
                <a:solidFill>
                  <a:srgbClr val="263238"/>
                </a:solidFill>
                <a:latin typeface="Calibri"/>
              </a:rPr>
              <a:t>[r4] Mills WJ, Barei DP, McNair P. The value of the ankle-brachial index for diagnosing arterial injury after knee dislocation: a prospective study. J Trauma. 2004;56(6):1261-5. https://doi.org/10.1097/01.ta.0000068995.63201.0b</a:t>
            </a:r>
          </a:p>
          <a:p>
            <a:pPr>
              <a:spcAft>
                <a:spcPts val="800"/>
              </a:spcAft>
            </a:pPr>
            <a:r>
              <a:rPr sz="1200">
                <a:solidFill>
                  <a:srgbClr val="263238"/>
                </a:solidFill>
                <a:latin typeface="Calibri"/>
              </a:rPr>
              <a:t>[r5] Moatshe G, Engebretsen L. Knee dislocations with vascular injuries - a review article. Dan Med J. 2024;71(3):A08230529. https://doi.org/10.61409/A08230529</a:t>
            </a:r>
          </a:p>
          <a:p>
            <a:pPr>
              <a:spcAft>
                <a:spcPts val="800"/>
              </a:spcAft>
            </a:pPr>
            <a:r>
              <a:rPr sz="1200">
                <a:solidFill>
                  <a:srgbClr val="263238"/>
                </a:solidFill>
                <a:latin typeface="Calibri"/>
              </a:rPr>
              <a:t>[r6] Jens S, Kerstens MK, Legemate DA, Reekers JA, Bipat S, Koelemay MJ. Diagnostic performance of computed tomography angiography in peripheral arterial injury due to trauma: a systematic review and meta-analysis. Eur J Vasc Endovasc Surg. 2013;46(3):329-37. https://doi.org/10.1016/j.ejvs.2013.04.034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Murray IR, Makaram NS, Geeslin AG, Chahla J, Moatshe G, Crossley K, et al. Multiligament knee injury (MLKI): an expert consensus statement on nomenclature, diagnosis, treatment and rehabilitation. Br J Sports Med. 2024;58(23):1385-1400. https://doi.org/10.1136/bjsports-2024-108089</a:t>
            </a:r>
          </a:p>
          <a:p>
            <a:pPr>
              <a:spcAft>
                <a:spcPts val="800"/>
              </a:spcAft>
            </a:pPr>
            <a:r>
              <a:rPr sz="1200">
                <a:solidFill>
                  <a:srgbClr val="263238"/>
                </a:solidFill>
                <a:latin typeface="Calibri"/>
              </a:rPr>
              <a:t>[r8] Hantes M, Raoulis V, Zibis A, Metaxiotis N, Hante A, Stefanou N, et al. Multiligament-injured knee: what the general orthopedic surgeon should know. EFORT Open Rev. 2026;11(5):426-436. https://doi.org/10.1530/EOR-2026-0053</a:t>
            </a:r>
          </a:p>
          <a:p>
            <a:pPr>
              <a:spcAft>
                <a:spcPts val="800"/>
              </a:spcAft>
            </a:pPr>
            <a:r>
              <a:rPr sz="1200">
                <a:solidFill>
                  <a:srgbClr val="263238"/>
                </a:solidFill>
                <a:latin typeface="Calibri"/>
              </a:rPr>
              <a:t>[r9] Malik SS, Osan JK, Aujla R, Aslam N, D'Alessandro P, MacDonald PB. A systematic review on management and outcome of irreducible knee dislocations. Orthop Traumatol Surg Res. 2022;108(8):103415. https://doi.org/10.1016/j.otsr.2022.103415</a:t>
            </a:r>
          </a:p>
          <a:p>
            <a:pPr>
              <a:spcAft>
                <a:spcPts val="800"/>
              </a:spcAft>
            </a:pPr>
            <a:r>
              <a:rPr sz="1200">
                <a:solidFill>
                  <a:srgbClr val="263238"/>
                </a:solidFill>
                <a:latin typeface="Calibri"/>
              </a:rPr>
              <a:t>[r10] Ng JWG, Myint Y, Ali FM. Management of multiligament knee injuries. EFORT Open Rev. 2020;5(3):145-155. https://doi.org/10.1302/2058-5241.5.190012</a:t>
            </a:r>
          </a:p>
          <a:p>
            <a:pPr>
              <a:spcAft>
                <a:spcPts val="800"/>
              </a:spcAft>
            </a:pPr>
            <a:r>
              <a:rPr sz="1200">
                <a:solidFill>
                  <a:srgbClr val="263238"/>
                </a:solidFill>
                <a:latin typeface="Calibri"/>
              </a:rPr>
              <a:t>[r11] Wharton MG, Shultz CL, Schenck RC, Richter DL. Evaluation and Management of Knee Dislocations. J Am Acad Orthop Surg. 2026;34(4):e477-e487. https://doi.org/10.5435/JAAOS-D-25-00400</a:t>
            </a:r>
          </a:p>
          <a:p>
            <a:pPr>
              <a:spcAft>
                <a:spcPts val="800"/>
              </a:spcAft>
            </a:pPr>
            <a:r>
              <a:rPr sz="1200">
                <a:solidFill>
                  <a:srgbClr val="263238"/>
                </a:solidFill>
                <a:latin typeface="Calibri"/>
              </a:rPr>
              <a:t>[r12] Hohmann E, Glatt V, Tetsworth K. Early or delayed reconstruction in multi-ligament knee injuries: A systematic review and meta-analysis. Knee. 2017;24(5):909-916. https://doi.org/10.1016/j.knee.2017.06.011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Vermeijden HD, Yang XA, Rademakers MV, Kerkhoffs GMMJ, van der List JP, DiFelice GS. Early and Delayed Surgery for Isolated ACL and Multiligamentous Knee Injuries Have Equivalent Results: A Systematic Review and Meta-analysis. Am J Sports Med. 2023;51(4):1106-1116. https://doi.org/10.1177/03635465211069356</a:t>
            </a:r>
          </a:p>
          <a:p>
            <a:pPr>
              <a:spcAft>
                <a:spcPts val="800"/>
              </a:spcAft>
            </a:pPr>
            <a:r>
              <a:rPr sz="1200">
                <a:solidFill>
                  <a:srgbClr val="263238"/>
                </a:solidFill>
                <a:latin typeface="Calibri"/>
              </a:rPr>
              <a:t>[r14] Fortier LM, Knapik DM, Condon JJ, DeWald D, Khan Z, Kerzner B, et al. Higher success rate observed in reconstruction techniques of acute posterolateral corner knee injuries as compared to repair: an updated systematic review. Knee Surg Sports Traumatol Arthrosc. 2023;31(12):5565-5578. https://doi.org/10.1007/s00167-023-07582-x</a:t>
            </a:r>
          </a:p>
          <a:p>
            <a:pPr>
              <a:spcAft>
                <a:spcPts val="800"/>
              </a:spcAft>
            </a:pPr>
            <a:r>
              <a:rPr sz="1200">
                <a:solidFill>
                  <a:srgbClr val="263238"/>
                </a:solidFill>
                <a:latin typeface="Calibri"/>
              </a:rPr>
              <a:t>[r15] Klasan A, Maerz A, Putnis SE, Ernat JJ, Ollier E, Neri T. Outcomes after multiligament knee injury worsen over time: A systematic review and meta-analysis. Knee Surg Sports Traumatol Arthrosc. 2025;33(4):1281-1298. https://doi.org/10.1002/ksa.12442</a:t>
            </a:r>
          </a:p>
          <a:p>
            <a:pPr>
              <a:spcAft>
                <a:spcPts val="800"/>
              </a:spcAft>
            </a:pPr>
            <a:r>
              <a:rPr sz="1200">
                <a:solidFill>
                  <a:srgbClr val="263238"/>
                </a:solidFill>
                <a:latin typeface="Calibri"/>
              </a:rPr>
              <a:t>[r16] Boisrenoult P, Lustig S, Bonneviale P, Leray E, Versier G, Neyret P, et al. Vascular lesions associated with bicruciate and knee dislocation ligamentous injury. Orthop Traumatol Surg Res. 2009;95(8):621-6. https://doi.org/10.1016/j.otsr.2009.10.002</a:t>
            </a:r>
          </a:p>
          <a:p>
            <a:pPr>
              <a:spcAft>
                <a:spcPts val="800"/>
              </a:spcAft>
            </a:pPr>
            <a:r>
              <a:rPr sz="1200">
                <a:solidFill>
                  <a:srgbClr val="263238"/>
                </a:solidFill>
                <a:latin typeface="Calibri"/>
              </a:rPr>
              <a:t>[r17] Medvecky MJ, Kahan JB, Richter DL, Islam W, McLaughlin WM, Moran J, et al. Extensor Mechanism Disruption Impacts Treatment of Dislocated and Multiligament Injured Knees: Treatment and Schenck Classification Recommendations Based on a Global Delphi Method. J Bone Joint Surg Am. 2023;105(13):1012-1019. https://doi.org/10.2106/JBJS.23.00079</a:t>
            </a:r>
          </a:p>
          <a:p>
            <a:pPr>
              <a:spcAft>
                <a:spcPts val="800"/>
              </a:spcAft>
            </a:pPr>
            <a:r>
              <a:rPr sz="1200">
                <a:solidFill>
                  <a:srgbClr val="263238"/>
                </a:solidFill>
                <a:latin typeface="Calibri"/>
              </a:rPr>
              <a:t>[r18] Held M, Scheepers W, von Bormann R, Wascher DC, Richter DL, Schenck RC, et al. Inclusion of open injuries in an updated Schenck classification of knee dislocations based on a global Delphi consensus study. J ISAKOS. 2022;7(5):95-99. https://doi.org/10.1016/j.jisako.2022.02.003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Floyd ER, Tollefson LV, Falaas KL, Ebert NJ, Struyk GD, Carlson GB, et al. Evaluation of Knee Outcomes and Anterior Cruciate Ligament Graft Failure When Comparing Medial Collateral Ligament Reconstruction Versus MCL Repair in Patients With Multiple Ligament Knee Injuries: A Systematic Review. Orthop J Sports Med. 2025;13(2):23259671241302095. https://doi.org/10.1177/23259671241302095</a:t>
            </a:r>
          </a:p>
          <a:p>
            <a:pPr>
              <a:spcAft>
                <a:spcPts val="800"/>
              </a:spcAft>
            </a:pPr>
            <a:r>
              <a:rPr sz="1200">
                <a:solidFill>
                  <a:srgbClr val="263238"/>
                </a:solidFill>
                <a:latin typeface="Calibri"/>
              </a:rPr>
              <a:t>[r20] British Orthopaedic Association. BOASt: Diagnosis and management of arterial injuries associated with musculoskeletal trauma [Internet]. London: British Orthopaedic Association; 2026 Jun [cited 2026 Oct 30]. Available from: https://www.boa.ac.uk/resource/diagnosis-and-management-of-arterial-injuries-associated-with-musculoskeletal-trauma.html https://www.boa.ac.uk/resource/diagnosis-and-management-of-arterial-injuries-associated-with-musculoskeletal-trauma.html</a:t>
            </a:r>
          </a:p>
          <a:p>
            <a:pPr>
              <a:spcAft>
                <a:spcPts val="800"/>
              </a:spcAft>
            </a:pPr>
            <a:r>
              <a:rPr sz="1200">
                <a:solidFill>
                  <a:srgbClr val="263238"/>
                </a:solidFill>
                <a:latin typeface="Calibri"/>
              </a:rPr>
              <a:t>[r21] Ayhan EM, Nair M, Levitt SJ, Levy BA, Medvecky MJ. Knee-Spanning External Fixation in the Management of Knee Dislocations and Multiligamentous Knee Injuries: A Narrative Review. Open Access J Sports Med. 2025;16:131-149. https://doi.org/10.2147/OAJSM.S523319</a:t>
            </a:r>
          </a:p>
          <a:p>
            <a:pPr>
              <a:spcAft>
                <a:spcPts val="800"/>
              </a:spcAft>
            </a:pPr>
            <a:r>
              <a:rPr sz="1200">
                <a:solidFill>
                  <a:srgbClr val="263238"/>
                </a:solidFill>
                <a:latin typeface="Calibri"/>
              </a:rPr>
              <a:t>[r22] Azar FM, Brandt JC, Miller RH, Phillips BB. Ultra-low-velocity knee dislocations. Am J Sports Med. 2011;39(10):2170-4. https://doi.org/10.1177/0363546511414855</a:t>
            </a:r>
          </a:p>
          <a:p>
            <a:pPr>
              <a:spcAft>
                <a:spcPts val="800"/>
              </a:spcAft>
            </a:pPr>
            <a:r>
              <a:rPr sz="1200">
                <a:solidFill>
                  <a:srgbClr val="263238"/>
                </a:solidFill>
                <a:latin typeface="Calibri"/>
              </a:rPr>
              <a:t>[r23] Weinberg DS, Scarcella NR, Napora JK, Vallier HA. Can Vascular Injury be Appropriately Assessed With Physical Examination After Knee Dislocation? Clin Orthop Relat Res. 2016;474(6):1453-8. https://doi.org/10.1007/s11999-016-4730-6</a:t>
            </a:r>
          </a:p>
          <a:p>
            <a:pPr>
              <a:spcAft>
                <a:spcPts val="800"/>
              </a:spcAft>
            </a:pPr>
            <a:r>
              <a:rPr sz="1200">
                <a:solidFill>
                  <a:srgbClr val="263238"/>
                </a:solidFill>
                <a:latin typeface="Calibri"/>
              </a:rPr>
              <a:t>[r24] Stannard JP, Sheils TM, Lopez-Ben RR, McGwin G, Robinson JT, Volgas DA. Vascular injuries in knee dislocations: the role of physical examination in determining the need for arteriography. J Bone Joint Surg Am. 2004;86(5):910-5. https://pubmed.ncbi.nlm.nih.gov/15118031/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Green JS, Marcel A, Li ZI, Moran J, Schenck RC, Alaia MJ, et al. Variability in the Spectrum of Reporting on the Schenck KD I Classification in the Orthopaedic Literature: A Systematic Review and Meta-analysis. Orthop J Sports Med. 2024;12(9):23259671241264214. https://doi.org/10.1177/23259671241264214</a:t>
            </a:r>
          </a:p>
          <a:p>
            <a:pPr>
              <a:spcAft>
                <a:spcPts val="800"/>
              </a:spcAft>
            </a:pPr>
            <a:r>
              <a:rPr sz="1200">
                <a:solidFill>
                  <a:srgbClr val="263238"/>
                </a:solidFill>
                <a:latin typeface="Calibri"/>
              </a:rPr>
              <a:t>[r26] Fuller C, Kody M, Castille J, Alvarez I, Soppe C, Navarro R, et al. Initial external fixation after knee dislocation is associated with inferior outcomes following delayed multiligament reconstruction: a retrospective single-surgeon cohort study. Knee. 2026;61:104429. https://doi.org/10.1016/j.knee.2026.104429</a:t>
            </a:r>
          </a:p>
          <a:p>
            <a:pPr>
              <a:spcAft>
                <a:spcPts val="800"/>
              </a:spcAft>
            </a:pPr>
            <a:r>
              <a:rPr sz="1200">
                <a:solidFill>
                  <a:srgbClr val="263238"/>
                </a:solidFill>
                <a:latin typeface="Calibri"/>
              </a:rPr>
              <a:t>[r27] Özbek EA, Dadoo S, Grandberg C, Runer A, Cong T, Hughes JD, et al. Early surgery and number of injured ligaments are associated with postoperative stiffness following multi-ligament knee injury surgery: a systematic review and meta-analysis. Knee Surg Sports Traumatol Arthrosc. 2023;31(10):4448-4457. https://doi.org/10.1007/s00167-023-07514-9</a:t>
            </a:r>
          </a:p>
          <a:p>
            <a:pPr>
              <a:spcAft>
                <a:spcPts val="800"/>
              </a:spcAft>
            </a:pPr>
            <a:r>
              <a:rPr sz="1200">
                <a:solidFill>
                  <a:srgbClr val="263238"/>
                </a:solidFill>
                <a:latin typeface="Calibri"/>
              </a:rPr>
              <a:t>[r28] Kahan JB, Schneble CA, Li D, Petit L, Huang P, Bullock J, et al. Increased Neurovascular Morbidity Is Seen in Documented Knee Dislocation Versus Multiligamentous Knee Injury. J Bone Joint Surg Am. 2021;103(10):921-930. https://doi.org/10.2106/JBJS.20.01151</a:t>
            </a:r>
          </a:p>
          <a:p>
            <a:pPr>
              <a:spcAft>
                <a:spcPts val="800"/>
              </a:spcAft>
            </a:pPr>
            <a:r>
              <a:rPr sz="1200">
                <a:solidFill>
                  <a:srgbClr val="263238"/>
                </a:solidFill>
                <a:latin typeface="Calibri"/>
              </a:rPr>
              <a:t>[r29] Randall ZD, Strok MJ, Mazzola JW, Agrawal R, Yaeger LH, Berkes MB. The known and unknown reality of knee dislocations: A systematic review. Injury. 2024;55(11):111904. https://doi.org/10.1016/j.injury.2024.111904</a:t>
            </a:r>
          </a:p>
          <a:p>
            <a:pPr>
              <a:spcAft>
                <a:spcPts val="800"/>
              </a:spcAft>
            </a:pPr>
            <a:r>
              <a:rPr sz="1200">
                <a:solidFill>
                  <a:srgbClr val="263238"/>
                </a:solidFill>
                <a:latin typeface="Calibri"/>
              </a:rPr>
              <a:t>[r30] Bernhoff K, Michaëlsson K, Björck M. Incidence and Outcome of Popliteal Artery Injury Associated with Knee Dislocations, Ligamentous Injuries, and Close to Knee Fractures: A Nationwide Population Based Cohort Study. Eur J Vasc Endovasc Surg. 2021;61(2):297-304. https://doi.org/10.1016/j.ejvs.2020.10.017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Dubin JA, Bains SS, Remily E, Salem H, Sax O, Hameed D, et al. The current epidemiology of vascular injuries associated with knee dislocation in the United States from 2010 to 2022. J Orthop. 2025;59:8-12. https://doi.org/10.1016/j.jor.2024.07.006</a:t>
            </a:r>
          </a:p>
          <a:p>
            <a:pPr>
              <a:spcAft>
                <a:spcPts val="800"/>
              </a:spcAft>
            </a:pPr>
            <a:r>
              <a:rPr sz="1200">
                <a:solidFill>
                  <a:srgbClr val="263238"/>
                </a:solidFill>
                <a:latin typeface="Calibri"/>
              </a:rPr>
              <a:t>[r32] Scheu M, Espinoza GF, Mellado CA, Díaz PA, Garín AF, O'Connell LA. Varus mechanism is associated with high incidence of popliteal artery lesions in multiligament knee injuries. Int Orthop. 2020;44(6):1195-1200. https://doi.org/10.1007/s00264-020-04517-w</a:t>
            </a:r>
          </a:p>
          <a:p>
            <a:pPr>
              <a:spcAft>
                <a:spcPts val="800"/>
              </a:spcAft>
            </a:pPr>
            <a:r>
              <a:rPr sz="1200">
                <a:solidFill>
                  <a:srgbClr val="263238"/>
                </a:solidFill>
                <a:latin typeface="Calibri"/>
              </a:rPr>
              <a:t>[r33] Medvecky MJ, Kahan JB, Richter DL, McLaughlin WM, Moran J, Islam W, et al. Establishing a Consensus Definition of a Knee Fracture-Dislocation (Schenck Knee Dislocation V) Using a Global Modified Delphi Method. J Bone Joint Surg Am. 2023;105(15):1182-1192. https://doi.org/10.2106/JBJS.23.00039</a:t>
            </a:r>
          </a:p>
          <a:p>
            <a:pPr>
              <a:spcAft>
                <a:spcPts val="800"/>
              </a:spcAft>
            </a:pPr>
            <a:r>
              <a:rPr sz="1200">
                <a:solidFill>
                  <a:srgbClr val="263238"/>
                </a:solidFill>
                <a:latin typeface="Calibri"/>
              </a:rPr>
              <a:t>[r34] Sokal PA, Norris R, Maddox TW, Oldershaw RA. The diagnostic accuracy of clinical tests for anterior cruciate ligament tears are comparable but the Lachman test has been previously overestimated: a systematic review and meta-analysis. Knee Surg Sports Traumatol Arthrosc. 2022;30(10):3287-3303. https://doi.org/10.1007/s00167-022-06898-4</a:t>
            </a:r>
          </a:p>
          <a:p>
            <a:pPr>
              <a:spcAft>
                <a:spcPts val="800"/>
              </a:spcAft>
            </a:pPr>
            <a:r>
              <a:rPr sz="1200">
                <a:solidFill>
                  <a:srgbClr val="263238"/>
                </a:solidFill>
                <a:latin typeface="Calibri"/>
              </a:rPr>
              <a:t>[r35] Kopkow C, Freiberg A, Kirschner S, Seidler A, Schmitt J. Physical examination tests for the diagnosis of posterior cruciate ligament rupture: a systematic review. J Orthop Sports Phys Ther. 2013;43(11):804-13. https://doi.org/10.2519/jospt.2013.4906</a:t>
            </a:r>
          </a:p>
          <a:p>
            <a:pPr>
              <a:spcAft>
                <a:spcPts val="800"/>
              </a:spcAft>
            </a:pPr>
            <a:r>
              <a:rPr sz="1200">
                <a:solidFill>
                  <a:srgbClr val="263238"/>
                </a:solidFill>
                <a:latin typeface="Calibri"/>
              </a:rPr>
              <a:t>[r36] Levitt S, Sabzevari S, Marcel A, Chalem I, Katz LD, Hantes M, et al. Uniplanar Coronal Tibiofemoral Subluxation in Patients After Multiligament Knee Injuries: A Multicenter Retrospective Case Series. Orthop J Sports Med. 2025;13(3):23259671251320981. https://doi.org/10.1177/23259671251320981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Patterson BM, Agel J, Swiontkowski MF, Mackenzie EJ, Bosse MJ, LEAP Study Group. Knee dislocations with vascular injury: outcomes in the Lower Extremity Assessment Project (LEAP) Study. J Trauma. 2007;63(4):855-8. https://doi.org/10.1097/TA.0b013e31806915a7</a:t>
            </a:r>
          </a:p>
          <a:p>
            <a:pPr>
              <a:spcAft>
                <a:spcPts val="800"/>
              </a:spcAft>
            </a:pPr>
            <a:r>
              <a:rPr sz="1200">
                <a:solidFill>
                  <a:srgbClr val="263238"/>
                </a:solidFill>
                <a:latin typeface="Calibri"/>
              </a:rPr>
              <a:t>[r38] Teissier V, Tresson P, Gaudric J, Davaine JM, Scemama C, Raux M, et al. Importance of Early Diagnosis and Care in Knee Dislocations Associated with Vascular Injuries. Ann Vasc Surg. 2019;61:238-245. https://doi.org/10.1016/j.avsg.2019.04.016</a:t>
            </a:r>
          </a:p>
          <a:p>
            <a:pPr>
              <a:spcAft>
                <a:spcPts val="800"/>
              </a:spcAft>
            </a:pPr>
            <a:r>
              <a:rPr sz="1200">
                <a:solidFill>
                  <a:srgbClr val="263238"/>
                </a:solidFill>
                <a:latin typeface="Calibri"/>
              </a:rPr>
              <a:t>[r39] Levy BA, Dajani KA, Whelan DB, Stannard JP, Fanelli GC, Stuart MJ, et al. Decision making in the multiligament-injured knee: an evidence-based systematic review. Arthroscopy. 2009;25(4):430-8. https://doi.org/10.1016/j.arthro.2009.01.008</a:t>
            </a:r>
          </a:p>
          <a:p>
            <a:pPr>
              <a:spcAft>
                <a:spcPts val="800"/>
              </a:spcAft>
            </a:pPr>
            <a:r>
              <a:rPr sz="1200">
                <a:solidFill>
                  <a:srgbClr val="263238"/>
                </a:solidFill>
                <a:latin typeface="Calibri"/>
              </a:rPr>
              <a:t>[r40] Dedmond BT, Almekinders LC. Operative versus nonoperative treatment of knee dislocations: a meta-analysis. Am J Knee Surg. 2001;14(1):33-8. https://pubmed.ncbi.nlm.nih.gov/11216717/</a:t>
            </a:r>
          </a:p>
          <a:p>
            <a:pPr>
              <a:spcAft>
                <a:spcPts val="800"/>
              </a:spcAft>
            </a:pPr>
            <a:r>
              <a:rPr sz="1200">
                <a:solidFill>
                  <a:srgbClr val="263238"/>
                </a:solidFill>
                <a:latin typeface="Calibri"/>
              </a:rPr>
              <a:t>[r41] Geeslin AG, Moulton SG, LaPrade RF. A Systematic Review of the Outcomes of Posterolateral Corner Knee Injuries, Part 1: Surgical Treatment of Acute Injuries. Am J Sports Med. 2016;44(5):1336-42. https://doi.org/10.1177/0363546515592828</a:t>
            </a:r>
          </a:p>
          <a:p>
            <a:pPr>
              <a:spcAft>
                <a:spcPts val="800"/>
              </a:spcAft>
            </a:pPr>
            <a:r>
              <a:rPr sz="1200">
                <a:solidFill>
                  <a:srgbClr val="263238"/>
                </a:solidFill>
                <a:latin typeface="Calibri"/>
              </a:rPr>
              <a:t>[r42] Randall A, Pearse R, Khan S, Atkinson H. Use of Internal Bracing in Multi-ligamentous Knee Injury Reconstruction: A Systematic Review. Indian J Orthop. 2024;58(11):1518-1527. https://doi.org/10.1007/s43465-024-01260-x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Woodmass JM, Romatowski NP, Esposito JG, Mohtadi NG, Longino PD. A systematic review of peroneal nerve palsy and recovery following traumatic knee dislocation. Knee Surg Sports Traumatol Arthrosc. 2015;23(10):2992-3002. https://doi.org/10.1007/s00167-015-3676-7</a:t>
            </a:r>
          </a:p>
          <a:p>
            <a:pPr>
              <a:spcAft>
                <a:spcPts val="800"/>
              </a:spcAft>
            </a:pPr>
            <a:r>
              <a:rPr sz="1200">
                <a:solidFill>
                  <a:srgbClr val="263238"/>
                </a:solidFill>
                <a:latin typeface="Calibri"/>
              </a:rPr>
              <a:t>[r44] Mook WR, Miller MD, Diduch DR, Hertel J, Boachie-Adjei Y, Hart JM. Multiple-ligament knee injuries: a systematic review of the timing of operative intervention and postoperative rehabilitation. J Bone Joint Surg Am. 2009;91(12):2946-57. https://doi.org/10.2106/JBJS.H.01328</a:t>
            </a:r>
          </a:p>
          <a:p>
            <a:pPr>
              <a:spcAft>
                <a:spcPts val="800"/>
              </a:spcAft>
            </a:pPr>
            <a:r>
              <a:rPr sz="1200">
                <a:solidFill>
                  <a:srgbClr val="263238"/>
                </a:solidFill>
                <a:latin typeface="Calibri"/>
              </a:rPr>
              <a:t>[r45] Marder RS, Poonawala H, Pincay JI, Nguyen F, Cleary PF, Persaud CS, et al. Acute Versus Delayed Surgical Intervention in Multiligament Knee Injuries: A Systematic Review. Orthop J Sports Med. 2021;9(10):23259671211027855. https://doi.org/10.1177/23259671211027855</a:t>
            </a:r>
          </a:p>
          <a:p>
            <a:pPr>
              <a:spcAft>
                <a:spcPts val="800"/>
              </a:spcAft>
            </a:pPr>
            <a:r>
              <a:rPr sz="1200">
                <a:solidFill>
                  <a:srgbClr val="263238"/>
                </a:solidFill>
                <a:latin typeface="Calibri"/>
              </a:rPr>
              <a:t>[r46] Jaibaji M, Najim O, Alali H, Wood L, Van Niekerk L, Bonner T, et al. Single-Stage vs. Multi-Stage Reconstruction in Multi-Ligament Knee Injuries: A Systematic Review and Meta-Analysis of Outcomes and Complications. J Clin Med. 2025;14(19):6897. https://doi.org/10.3390/jcm14196897</a:t>
            </a:r>
          </a:p>
          <a:p>
            <a:pPr>
              <a:spcAft>
                <a:spcPts val="800"/>
              </a:spcAft>
            </a:pPr>
            <a:r>
              <a:rPr sz="1200">
                <a:solidFill>
                  <a:srgbClr val="263238"/>
                </a:solidFill>
                <a:latin typeface="Calibri"/>
              </a:rPr>
              <a:t>[r47] Stannard JP, Nuelle CW, McGwin G, Volgas DA. Hinged external fixation in the treatment of knee dislocations: a prospective randomized study. J Bone Joint Surg Am. 2014;96(3):184-91. https://doi.org/10.2106/JBJS.L.01603</a:t>
            </a:r>
          </a:p>
          <a:p>
            <a:pPr>
              <a:spcAft>
                <a:spcPts val="800"/>
              </a:spcAft>
            </a:pPr>
            <a:r>
              <a:rPr sz="1200">
                <a:solidFill>
                  <a:srgbClr val="263238"/>
                </a:solidFill>
                <a:latin typeface="Calibri"/>
              </a:rPr>
              <a:t>[r48] Worley JR, Brimmo O, Nuelle CW, Cook JL, Stannard JP. Incidence of Concurrent Peroneal Nerve Injury in Multiligament Knee Injuries and Outcomes after Knee Reconstruction. J Knee Surg. 2019;32(6):560-564. https://doi.org/10.1055/s-0038-1660512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Fahlbusch H, Krivec L, Müller S, Reiter A, Frosch KH, Krause M. Arthrofibrosis is a common but poorly defined complication in multiligament knee injuries: a systematic review. Arch Orthop Trauma Surg. 2023;143(8):5117-5132. https://doi.org/10.1007/s00402-022-04730-9</a:t>
            </a:r>
          </a:p>
          <a:p>
            <a:pPr>
              <a:spcAft>
                <a:spcPts val="800"/>
              </a:spcAft>
            </a:pPr>
            <a:r>
              <a:rPr sz="1200">
                <a:solidFill>
                  <a:srgbClr val="263238"/>
                </a:solidFill>
                <a:latin typeface="Calibri"/>
              </a:rPr>
              <a:t>[r50] Hunter CDR, Sternbauer J, Kammerlander C, Grillari J, Neuper O, Ernat JJ, et al. Posterior cruciate ligament involvement leads to inferior outcomes in multiligament knee injuries involving the medial collateral ligament: A systematic review and meta-analysis. Knee Surg Sports Traumatol Arthrosc. 2025. doi:10.1002/ksa.70232. https://doi.org/10.1002/ksa.70232</a:t>
            </a:r>
          </a:p>
          <a:p>
            <a:pPr>
              <a:spcAft>
                <a:spcPts val="800"/>
              </a:spcAft>
            </a:pPr>
            <a:r>
              <a:rPr sz="1200">
                <a:solidFill>
                  <a:srgbClr val="263238"/>
                </a:solidFill>
                <a:latin typeface="Calibri"/>
              </a:rPr>
              <a:t>[r51] Everhart JS, Du A, Chalasani R, Kirven JC, Magnussen RA, Flanigan DC. Return to Work or Sport After Multiligament Knee Injury: A Systematic Review of 21 Studies and 524 Patients. Arthroscopy. 2018;34(5):1708-1716. https://doi.org/10.1016/j.arthro.2017.12.025</a:t>
            </a:r>
          </a:p>
          <a:p>
            <a:pPr>
              <a:spcAft>
                <a:spcPts val="800"/>
              </a:spcAft>
            </a:pPr>
            <a:r>
              <a:rPr sz="1200">
                <a:solidFill>
                  <a:srgbClr val="263238"/>
                </a:solidFill>
                <a:latin typeface="Calibri"/>
              </a:rPr>
              <a:t>[r52] Dworsky-Fried J, Kotipalli S, Vivekanantha P, Alomari M, Tapasvi S, Moatshe G, et al. Rates of Return to Sport After Surgical Management of Multiligament Knee Injuries Are Higher Than Previously Described yet Highly Heterogeneous: A Systematic Review. Arthroscopy. 2025;41(11):4911-4927.e13. https://doi.org/10.1016/j.arthro.2025.06.006</a:t>
            </a:r>
          </a:p>
          <a:p>
            <a:pPr>
              <a:spcAft>
                <a:spcPts val="800"/>
              </a:spcAft>
            </a:pPr>
            <a:r>
              <a:rPr sz="1200">
                <a:solidFill>
                  <a:srgbClr val="263238"/>
                </a:solidFill>
                <a:latin typeface="Calibri"/>
              </a:rPr>
              <a:t>[r53] Niall DM, Nutton RW, Keating JF. Palsy of the common peroneal nerve after traumatic dislocation of the knee. J Bone Joint Surg Br. 2005;87(5):664-7. https://doi.org/10.1302/0301-620X.87B5.15607</a:t>
            </a:r>
          </a:p>
          <a:p>
            <a:pPr>
              <a:spcAft>
                <a:spcPts val="800"/>
              </a:spcAft>
            </a:pPr>
            <a:r>
              <a:rPr sz="1200">
                <a:solidFill>
                  <a:srgbClr val="263238"/>
                </a:solidFill>
                <a:latin typeface="Calibri"/>
              </a:rPr>
              <a:t>[r54] Krych AJ, Giuseffi SA, Kuzma SA, Stuart MJ, Levy BA. Is peroneal nerve injury associated with worse function after knee dislocation? Clin Orthop Relat Res. 2014;472(9):2630-6. https://doi.org/10.1007/s11999-014-3542-9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Keeling LE, Powell SN, Purvis E, Willauer TJ, Postma WF. Postoperative Rehabilitation of Multiligament Knee Reconstruction: A Systematic Review. Sports Med Arthrosc Rev. 2021;29(2):94-109. https://doi.org/10.1097/JSA.0000000000000308</a:t>
            </a:r>
          </a:p>
          <a:p>
            <a:pPr>
              <a:spcAft>
                <a:spcPts val="800"/>
              </a:spcAft>
            </a:pPr>
            <a:r>
              <a:rPr sz="1200">
                <a:solidFill>
                  <a:srgbClr val="263238"/>
                </a:solidFill>
                <a:latin typeface="Calibri"/>
              </a:rPr>
              <a:t>[r56] Nielsen WW, Monson JK, LaPrade RF, Geeslin AG. Recovery Stages After Multiligament Knee Reconstruction. Arthroscopy. 2025;41(12):4965-4967. https://doi.org/10.1016/j.arthro.2025.09.001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Luxación de rodilla: la arteria primero, los ligamentos después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