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Sheet1!$A$2:$A$8</c:f>
              <c:strCache>
                <c:ptCount val="7"/>
                <c:pt idx="0">
                  <c:v>Fractura acetabular</c:v>
                </c:pt>
                <c:pt idx="1">
                  <c:v>Otras fracturas de extremidades</c:v>
                </c:pt>
                <c:pt idx="2">
                  <c:v>Craneoencefálica cerrada</c:v>
                </c:pt>
                <c:pt idx="3">
                  <c:v>Torácica</c:v>
                </c:pt>
                <c:pt idx="4">
                  <c:v>Craneofacial</c:v>
                </c:pt>
                <c:pt idx="5">
                  <c:v>Abdominal</c:v>
                </c:pt>
                <c:pt idx="6">
                  <c:v>Fractura de cabeza femoral</c:v>
                </c:pt>
              </c:strCache>
            </c:strRef>
          </c:cat>
          <c:val>
            <c:numRef>
              <c:f>Sheet1!$B$2:$B$8</c:f>
              <c:numCache>
                <c:formatCode>General</c:formatCode>
                <c:ptCount val="7"/>
                <c:pt idx="0">
                  <c:v>70</c:v>
                </c:pt>
                <c:pt idx="1">
                  <c:v>39</c:v>
                </c:pt>
                <c:pt idx="2">
                  <c:v>24</c:v>
                </c:pt>
                <c:pt idx="3">
                  <c:v>21</c:v>
                </c:pt>
                <c:pt idx="4">
                  <c:v>21</c:v>
                </c:pt>
                <c:pt idx="5">
                  <c:v>15</c:v>
                </c:pt>
                <c:pt idx="6">
                  <c:v>14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Con luxación traumática de cadera</c:v>
                </c:pt>
                <c:pt idx="1">
                  <c:v>Sin luxación</c:v>
                </c:pt>
              </c:strCache>
            </c:strRef>
          </c:cat>
          <c:val>
            <c:numRef>
              <c:f>Sheet1!$B$2:$B$3</c:f>
              <c:numCache>
                <c:formatCode>General</c:formatCode>
                <c:ptCount val="2"/>
                <c:pt idx="0">
                  <c:v>48.7</c:v>
                </c:pt>
                <c:pt idx="1">
                  <c:v>4.4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Desgarro labral (n = 27)</c:v>
                </c:pt>
                <c:pt idx="1">
                  <c:v>Lesión condral</c:v>
                </c:pt>
                <c:pt idx="2">
                  <c:v>Desgarro del ligamento redondo (n = 25)</c:v>
                </c:pt>
                <c:pt idx="3">
                  <c:v>Desgarro capsular</c:v>
                </c:pt>
              </c:strCache>
            </c:strRef>
          </c:cat>
          <c:val>
            <c:numRef>
              <c:f>Sheet1!$B$2:$B$5</c:f>
              <c:numCache>
                <c:formatCode>General</c:formatCode>
                <c:ptCount val="4"/>
                <c:pt idx="0">
                  <c:v>100</c:v>
                </c:pt>
                <c:pt idx="1">
                  <c:v>92</c:v>
                </c:pt>
                <c:pt idx="2">
                  <c:v>84</c:v>
                </c:pt>
                <c:pt idx="3">
                  <c:v>20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Pipkin I</c:v>
                </c:pt>
                <c:pt idx="1">
                  <c:v>Pipkin II</c:v>
                </c:pt>
                <c:pt idx="2">
                  <c:v>Pipkin III</c:v>
                </c:pt>
                <c:pt idx="3">
                  <c:v>Pipkin IV</c:v>
                </c:pt>
              </c:strCache>
            </c:strRef>
          </c:cat>
          <c:val>
            <c:numRef>
              <c:f>Sheet1!$B$2:$B$5</c:f>
              <c:numCache>
                <c:formatCode>General</c:formatCode>
                <c:ptCount val="4"/>
                <c:pt idx="0">
                  <c:v>12</c:v>
                </c:pt>
                <c:pt idx="1">
                  <c:v>15</c:v>
                </c:pt>
                <c:pt idx="2">
                  <c:v>50</c:v>
                </c:pt>
                <c:pt idx="3">
                  <c:v>27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Primera lectura</c:v>
                </c:pt>
                <c:pt idx="1">
                  <c:v>Segunda lectura</c:v>
                </c:pt>
              </c:strCache>
            </c:strRef>
          </c:cat>
          <c:val>
            <c:numRef>
              <c:f>Sheet1!$B$2:$B$3</c:f>
              <c:numCache>
                <c:formatCode>General</c:formatCode>
                <c:ptCount val="2"/>
                <c:pt idx="0">
                  <c:v>100</c:v>
                </c:pt>
                <c:pt idx="1">
                  <c:v>57</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Primera lectura</c:v>
                </c:pt>
                <c:pt idx="1">
                  <c:v>Segunda lectura</c:v>
                </c:pt>
              </c:strCache>
            </c:strRef>
          </c:cat>
          <c:val>
            <c:numRef>
              <c:f>Sheet1!$C$2:$C$3</c:f>
              <c:numCache>
                <c:formatCode>General</c:formatCode>
                <c:ptCount val="2"/>
                <c:pt idx="0">
                  <c:v>13</c:v>
                </c:pt>
                <c:pt idx="1">
                  <c:v>47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RM</c:v>
                </c:pt>
                <c:pt idx="1">
                  <c:v>TC</c:v>
                </c:pt>
              </c:strCache>
            </c:strRef>
          </c:cat>
          <c:val>
            <c:numRef>
              <c:f>Sheet1!$B$2:$B$3</c:f>
              <c:numCache>
                <c:formatCode>General</c:formatCode>
                <c:ptCount val="2"/>
                <c:pt idx="0">
                  <c:v>62.5</c:v>
                </c:pt>
                <c:pt idx="1">
                  <c:v>56.3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OR</c:v>
                </c:pt>
              </c:strCache>
            </c:strRef>
          </c:tx>
          <c:spPr>
            <a:solidFill>
              <a:srgbClr val="0F5F6B"/>
            </a:solidFill>
          </c:spPr>
          <c:cat>
            <c:strRef>
              <c:f>Sheet1!$A$2:$A$3</c:f>
              <c:strCache>
                <c:ptCount val="2"/>
                <c:pt idx="0">
                  <c:v>Más de 6 h frente a menos (Ahmed)</c:v>
                </c:pt>
                <c:pt idx="1">
                  <c:v>Más de 12 h frente a menos (Kellam y Ostrum)</c:v>
                </c:pt>
              </c:strCache>
            </c:strRef>
          </c:cat>
          <c:val>
            <c:numRef>
              <c:f>Sheet1!$B$2:$B$3</c:f>
              <c:numCache>
                <c:formatCode>General</c:formatCode>
                <c:ptCount val="2"/>
                <c:pt idx="0">
                  <c:v>5.0</c:v>
                </c:pt>
                <c:pt idx="1">
                  <c:v>5.627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OR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Menos de 6 h (n = 39)</c:v>
                </c:pt>
                <c:pt idx="1">
                  <c:v>6 a 12 h (n = 32)</c:v>
                </c:pt>
              </c:strCache>
            </c:strRef>
          </c:cat>
          <c:val>
            <c:numRef>
              <c:f>Sheet1!$B$2:$B$3</c:f>
              <c:numCache>
                <c:formatCode>General</c:formatCode>
                <c:ptCount val="2"/>
                <c:pt idx="0">
                  <c:v>5.1</c:v>
                </c:pt>
                <c:pt idx="1">
                  <c:v>15.6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Osificación heterotópica</c:v>
                </c:pt>
                <c:pt idx="1">
                  <c:v>Osteoartritis</c:v>
                </c:pt>
                <c:pt idx="2">
                  <c:v>Necrosis avascular</c:v>
                </c:pt>
                <c:pt idx="3">
                  <c:v>Bursitis trocantérica</c:v>
                </c:pt>
                <c:pt idx="4">
                  <c:v>Falta de unión de la osteotomía</c:v>
                </c:pt>
              </c:strCache>
            </c:strRef>
          </c:cat>
          <c:val>
            <c:numRef>
              <c:f>Sheet1!$B$2:$B$6</c:f>
              <c:numCache>
                <c:formatCode>General</c:formatCode>
                <c:ptCount val="5"/>
                <c:pt idx="0">
                  <c:v>25</c:v>
                </c:pt>
                <c:pt idx="1">
                  <c:v>16</c:v>
                </c:pt>
                <c:pt idx="2">
                  <c:v>12</c:v>
                </c:pt>
                <c:pt idx="3">
                  <c:v>3.8</c:v>
                </c:pt>
                <c:pt idx="4">
                  <c:v>3.4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Abordaje anterior</c:v>
                </c:pt>
                <c:pt idx="1">
                  <c:v>Luxación quirúrgica</c:v>
                </c:pt>
              </c:strCache>
            </c:strRef>
          </c:cat>
          <c:val>
            <c:numRef>
              <c:f>Sheet1!$B$2:$B$3</c:f>
              <c:numCache>
                <c:formatCode>General</c:formatCode>
                <c:ptCount val="2"/>
                <c:pt idx="0">
                  <c:v>77</c:v>
                </c:pt>
                <c:pt idx="1">
                  <c:v>37.8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Luxaciones de cadera, 45 % con prótesis (77 pacientes)</c:v>
                </c:pt>
                <c:pt idx="1">
                  <c:v>Captain Morgan, 13 casos de esa serie</c:v>
                </c:pt>
                <c:pt idx="2">
                  <c:v>Fractura-luxación posterior nativa (55 pacientes)</c:v>
                </c:pt>
              </c:strCache>
            </c:strRef>
          </c:cat>
          <c:val>
            <c:numRef>
              <c:f>Sheet1!$B$2:$B$4</c:f>
              <c:numCache>
                <c:formatCode>General</c:formatCode>
                <c:ptCount val="3"/>
                <c:pt idx="0">
                  <c:v>87</c:v>
                </c:pt>
                <c:pt idx="1">
                  <c:v>92</c:v>
                </c:pt>
                <c:pt idx="2">
                  <c:v>69.1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Artrosis postraumática</c:v>
                </c:pt>
                <c:pt idx="1">
                  <c:v>Osificación heterotópica</c:v>
                </c:pt>
                <c:pt idx="2">
                  <c:v>Necrosis avascular</c:v>
                </c:pt>
                <c:pt idx="3">
                  <c:v>Parálisis ciática</c:v>
                </c:pt>
                <c:pt idx="4">
                  <c:v>Infección de herida</c:v>
                </c:pt>
              </c:strCache>
            </c:strRef>
          </c:cat>
          <c:val>
            <c:numRef>
              <c:f>Sheet1!$B$2:$B$6</c:f>
              <c:numCache>
                <c:formatCode>General</c:formatCode>
                <c:ptCount val="5"/>
                <c:pt idx="0">
                  <c:v>20</c:v>
                </c:pt>
                <c:pt idx="1">
                  <c:v>16.8</c:v>
                </c:pt>
                <c:pt idx="2">
                  <c:v>11.9</c:v>
                </c:pt>
                <c:pt idx="3">
                  <c:v>3.95</c:v>
                </c:pt>
                <c:pt idx="4">
                  <c:v>3.2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Luxación posterior aislada (n = 21)</c:v>
                </c:pt>
                <c:pt idx="1">
                  <c:v>Fractura-luxación posterior (n = 23)</c:v>
                </c:pt>
              </c:strCache>
            </c:strRef>
          </c:cat>
          <c:val>
            <c:numRef>
              <c:f>Sheet1!$B$2:$B$3</c:f>
              <c:numCache>
                <c:formatCode>General</c:formatCode>
                <c:ptCount val="2"/>
                <c:pt idx="0">
                  <c:v>4.76</c:v>
                </c:pt>
                <c:pt idx="1">
                  <c:v>34.78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Excelente</c:v>
                </c:pt>
                <c:pt idx="1">
                  <c:v>Bueno</c:v>
                </c:pt>
                <c:pt idx="2">
                  <c:v>Regular</c:v>
                </c:pt>
                <c:pt idx="3">
                  <c:v>Malo</c:v>
                </c:pt>
              </c:strCache>
            </c:strRef>
          </c:cat>
          <c:val>
            <c:numRef>
              <c:f>Sheet1!$B$2:$B$5</c:f>
              <c:numCache>
                <c:formatCode>General</c:formatCode>
                <c:ptCount val="4"/>
                <c:pt idx="0">
                  <c:v>14.3</c:v>
                </c:pt>
                <c:pt idx="1">
                  <c:v>39.8</c:v>
                </c:pt>
                <c:pt idx="2">
                  <c:v>19.3</c:v>
                </c:pt>
                <c:pt idx="3">
                  <c:v>26.5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Artrosis postraumática</c:v>
                </c:pt>
                <c:pt idx="1">
                  <c:v>Lesión ciática</c:v>
                </c:pt>
                <c:pt idx="2">
                  <c:v>Artroplastia total posterior</c:v>
                </c:pt>
                <c:pt idx="3">
                  <c:v>Osteonecrosis</c:v>
                </c:pt>
              </c:strCache>
            </c:strRef>
          </c:cat>
          <c:val>
            <c:numRef>
              <c:f>Sheet1!$B$2:$B$5</c:f>
              <c:numCache>
                <c:formatCode>General</c:formatCode>
                <c:ptCount val="4"/>
                <c:pt idx="0">
                  <c:v>31.9</c:v>
                </c:pt>
                <c:pt idx="1">
                  <c:v>27.5</c:v>
                </c:pt>
                <c:pt idx="2">
                  <c:v>19</c:v>
                </c:pt>
                <c:pt idx="3">
                  <c:v>13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Luxación traumática de cadera: Thompson-Epstein, reducción urgente, necrosis avascular y Pipkin.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Mecanismo de lesión; Lesiones asociadas; La luxación en el paciente politraumatizado; Anatomía que hay que tener en la cabeza; Variantes según la dirección; Clasificaciones; Diagnóstico; Examen físico; Imágenes; Algoritmo de decisión; Urgencia de la reducción: qué dice la evidencia sobre el tiempo; Tratamiento; Técnica: reducción cerrada y cirugía; Complicaciones; Pronóstico; Poblaciones especiales; Rehabilitación y seguimiento. Estructura sugerida por el autor para diez minutos: Lámina 1 (minuto 1) · Caso didáctico inventado: conductor joven, choque frontal, cadera acortada y rotada hacia adentro. Pregunta: ¿qué hace usted en la primera hora? [r33]. Lámina 2 (minuto 2) · Definición: simple frente a compleja; la dirección posterior es la más común [r7][r53]. Lámina 3 (minuto 3) · Mecanismo: salpicadero, cadera en flexión y aducción; la rodilla se examina siempre [r18][r33]. Lámina 4 (minuto 4) · Lesiones asociadas: acetábulo en 48,7 % de los luxados por trauma mayor, rodilla en 29 %, ciático en cerca de 10 % de adultos [r29][r5][r6]. Lámina 5 (minuto 5) · Clasificaciones: Thompson-Epstein (acetábulo, tipos I a V) y Pipkin (cabeza, tipos 1 a 4); cuidado con el doble uso de Thompson-Epstein [r38][r37][r8]. Lámina 6 (minuto 6) · El reloj: razón de momios de 5,627 después de 12 h y de 5,00 después de 6 h; cada hora de retraso suma 3,4 % de riesgo de necrosis [r1][r2][r3]. Lámina 7 (minuto 7) · Lo que complica el reloj: necrosis de 13 % independiente del tiempo en una serie, y el tipo IV con complicaciones aun con reducción temprana [r5][r15]. Lámina 8 (minuto 8) · Reducir: sedación, pelvis fija, maniobra de Allis o Captain Morgan, comprobar y probar estabilidad; pasadas 3,5 h desde la lesión el éxito junto a la cama baja, así que el quirófano debe estar listo [r39][r33][r11]. Lámina 9 (minuto 9) · Después de reducir: radiografía y TC; una reducción concéntrica no descarta daño intraarticular; los expertos no leen bien la estabilidad con imágenes (kappa 0,12) [r7][r31]. Lámina 10 (minuto 10) · Pipkin y pronóstico: conservador solo si hay congruencia; la evidencia sobre fijar o extirpar discrepa; 35 % de resultados adversos en el metaanálisis de 2026 [r33][r10][r35][r34].</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La luxación traumática de cadera es una urgencia ortopédica: se reduce de inmediato en cuanto el paciente esté clínicamente estable, haya o no fractura de la cabeza femoral (fuente: Dunseath OA y colaboradores, 2026). El tiempo importa: reducir después de 12 horas se asoció con una razón de momios de necrosis avascular de 5,627 (fuente: Kellam P y colaboradores, 2016), y después de 6 horas con una de 5,00 (fuente: Ahmed G y colaboradores, 2017). Casi todos llegan con otras lesiones: 95 % tuvo lesiones asociadas en una serie de colisiones vehiculares (fuente: Hak DJ y colaboradores, 1999), y 48,7 % de los luxados por trauma mayor tenía fractura acetabular (fuente: Weber CD y colaboradores, 2022). Thompson-Epstein ordena las fracturas-luxaciones posteriores por el acetábulo (tipos I a V) (fuente: Söylemez MS y colaboradores, 2022); Pipkin ordena la fractura de la cabeza femoral (tipos 1 a 4) (fuente: Romeo NM y colaboradores, 2018). Tras reducir se confirma la congruencia con radiografía, TC y examen de estabilidad: una reducción que parece concéntrica no descarta daño intraarticular (fuente: Foulk DM y colaboradores, 2010). La luxación simple suele evolucionar mejor que la fractura-luxación, que acumula más artrosis, necrosis y lesión ciática (fuente: Foulk DM y colaboradores, 2010) (fuente: Jaecker V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La luxación traumática de cadera es la salida de la cabeza femoral del acetábulo por un trauma de alta energía. Si alrededor de la cabeza no se rompió nada, la luxación es simple; si se fracturó el acetábulo, la cabeza o el cuello femoral, es compleja (fractura-luxación) (fuente: Foulk DM y colaboradores, 2010). Esa distinción pesa en todo lo que sigue: la artrosis postraumática aparece con mucha menos frecuencia tras una luxación simple que tras una compleja (fuente: Foulk DM y colaboradores, 2010). Según la dirección que toma la cabeza se habla de luxación posterior o anterior (fuente: Dawson-Amoah K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posterior es la más común (fuente: Dawson-Amoah K y colaboradores, 2018). También existe la luxación central, que se describe con fractura de la pared medial del acetábulo (fuente: Söylemez MS y colaboradores, 2022); la clasificación de Pipkin no contempla luxaciones anteriores ni centrales (fuente: Marshall SC y colaboradores, 2026). La cabeza femoral recibe sangre de vasos que se estiran y se retuercen mientras la cadera está luxada, y reducir cuanto antes alivia esa tensión (fuente: Yue JJ y colaboradores, 1996). Esa es la razón fisiopatológica de la regla "reducir ya". Más adelante verá la evidencia que la sostiene y también sus límites.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Ordena el abordaje de la luxación traumática de cadera del adulto, con la fractura de cabeza femoral (Pipkin) como parte del mismo problema. Dos aspectos se tratan aparte en la biblioteca: la luxación de una prótesis de cadera y la fractura del acetábulo. Los niños y los deportistas tienen su propio bloque. Con esto cerramos definición.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Es una lesión poco frecuente y casi siempre de alta energía (fuente: Sanders S y colaboradores, 2010). El perfil típico es un varón (79,5 %) de 43 años de media, con un ISS medio de 22,4; en el registro alemán de trauma mayor (ISS de 9 o más) fueron 1359 de 170 934 pacientes (0,8 %) (fuente: Weber CD y colaboradores, 2022). Los predictores fueron el accidente de vehículo (OR 2,98) y el de motocicleta (OR 1,99) (fuente: Weber CD y colaboradores, 2022). El mecanismo más común es la colisión de vehículo de motor de alta energía (fuente: Foulk DM y colaboradores, 2010). Hay indicios de que su frecuencia aumenta en Norteamérica (fuente: Clegg TE y colaboradores, 2010). Las luxaciones anteriores son 8 a 10 % del total (fuente: Jaecker V y colaboradores, 2025); en un hospital universitario fueron 18 de 237 (7,6 %) (fuente: Jia C y colaboradores, 2020). Las fracturas de cabeza femoral acompañan a 5 a 15 % de las luxaciones posteriores (fuente: Romeo NM y colaboradores, 2018). Entre las fracturas de cabeza con luxación, 75 % son posteriores y 18 % anteriores (fuente: Marshall SC y colaboradores, 2026). En 66 pacientes de un registro de trauma con luxación por colisión, 30 (45 %) iban con cinturón, y su ISS no difirió del de los que no lo llevaban (p = 0,491) (fuente: Hak DJ y colaboradores, 1999).</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«Lesiones asociadas en 66 pacientes con luxación de cadera por colisión vehicular» muestra lo siguiente. Fractura acetabular: 70 por ciento (fuente: Hak DJ y colaboradores, 1999). Otras fracturas de extremidades: 39 por ciento (fuente: Hak DJ y colaboradores, 1999). Craneoencefálica cerrada: 24 por ciento (fuente: Hak DJ y colaboradores, 1999). Torácica: 21 por ciento (fuente: Hak DJ y colaboradores, 1999). Craneofacial: 21 por ciento (fuente: Hak DJ y colaboradores, 1999). Abdominal: 15 por ciento (fuente: Hak DJ y colaboradores, 1999). Fractura de cabeza femoral: 14 por ciento (fuente: Hak DJ y colaboradores, 1999).</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 acetabular en trauma mayor, con y sin luxación de cadera» muestra lo siguiente. Con luxación traumática de cadera: 48.7 por ciento (fuente: Weber CD y colaboradores, 2022). Sin luxación: 4.4 por ciento (fuente: Weber CD y colaboradores, 2022). En el documento Word de este tema encontrarás además: Lo que muestran las series grandes. Con esto cerramos epidemiología. Sigamos con mecanismo de lesión.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El golpe de la rodilla contra el salpicadero con la cadera en flexión y aducción es el mecanismo clásico de la luxación posterior (fuente: Jaecker V y colaboradores, 2025). Por eso, junto a la cadera hay que mirar siempre la rodilla (fuente: Dunseath OA y colaboradores, 2026). La luxación anterior aparece con la cadera en abducción y rotación externa (fuente: Jaecker V y colaboradores, 2025). La flexión decide el destino (fuente: Jaecker V y colaboradores, 2025): con mucha flexión, la cabeza termina en el agujero obturador tras pasar bajo el ligamento pubofemoral (luxación obturatriz); con la cadera casi extendida, escapa hacia arriba entre los ligamentos iliofemoral y pubofemoral (luxación iliaca anterosuperior), que puede arrancar la espina ilíaca anteroinferior (fuente: Jaecker V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mecanismo no basta. Se ha propuesto que la morfología pesa: tras luxación posterior hubo más deformidad cam (ángulos alfa mayores) y más retroversión acetabular que en caderas normales (fuente: Steppacher SD y colaboradores, 2013), y los autores lo explican con un choque precoz de la cabeza no esférica contra un reborde acetabular saliente, que actuaría como punto de apoyo de una palanca (fuente: Steppacher SD y colaboradores, 2013). En deportistas, dos estudios también hallaron mayor deformidad cam y menor cobertura posterior (fuente: Chona DV y colaboradores, 2022). En las anteriores, la anteversión acetabular y el cam fueron factores de riesgo en otra serie (fuente: Jaecker V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un modelo cadavérico de luxación posterior hubo defectos de llenado, sobre todo en la unión de la ilíaca externa con la femoral común y en las circunflejas, por estiramiento y torsión de la arteria (fuente: Yue JJ y colaboradores, 1996). Las arterias glúteas aportan colaterales, y los cambios fuera del hueso no siempre se tradujeron en cambios dentro del hueso (fuente: Yue JJ y colaboradores, 1996). Con esto cerramos mecanismo de lesión. Sigamos con lesiones asociadas.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lesiones asociadas. Son las más frecuentes y las que cambian el pronóstico. En el registro de trauma mayor, 48,7 % de los luxados tenía fractura acetabular, frente a 4,4 % en el grupo sin luxación (fuente: Weber CD y colaboradores, 2022). En una serie de colisiones fue de 70 % (fuente: Hak DJ y colaboradores, 1999), y en otra serie, fractura del borde acetabular en 44 % y de la cabeza femoral en 40 % (fuente: Jaecker V y colaboradores, 2024). Las fracturas de la cabeza se describen en el bloque de clasificación. La rodilla ipsilateral se lesionó en 29 % de los pacientes de una serie (fuente: Jaecker V y colaboradores, 2024) y en 36,8 % de las luxaciones anteriores (fuente: Jaecker V y colaboradores, 2025). Otras fracturas de extremidades ocurrieron en 39 % de las luxaciones por colisión (fuente: Hak DJ y colaboradores, 1999). Una revisión calcula lesión nerviosa en alrededor de 10 % de los adultos y 5 % de los niños; el nervio que cae suele ser el ciático, y dentro de él la rama peronea (fuente: Cornwall R y colaboradores, 2000). El daño del nervio puede ser inmediato (sección, estiramiento o compresión) o tardío, cuando el hueso heterotópico lo atrapa (fuente: Cornwall R y colaboradores, 2000). En el registro de trauma mayor la lesión del nervio isquiático fue de 3,8 % con luxación frente a 0,2 % sin ella (fuente: Weber CD y colaboradores, 2022). En una serie de adultos con seguimiento llegó a 27,5 %, y se asoció con el borde acetabular posterior o con Pipkin IV (fuente: Jaecker V y colaboradores, 2024). Se recupera al menos parcialmente en 60 a 70 % de los pacientes (fuente: Cornwall R y colaboradores, 2000). Aunque la reducción parezca perfecta, el interior de la articulación suele estar dañado. En una revisión sistemática de luxaciones en deportistas, la artroscopia halló desgarro labral en 100 % (n = 27), lesión condral en 92 % y desgarro del ligamento redondo en 84 % (n = 25) (fuente: Chona DV y colaboradores, 2022). En 14 deportistas profesionales todos tenían desgarro labral y defecto condral, y 11 tenían fragmentos osteocondrales sueltos y desgarro del ligamento redondo (fuente: Philippon MJ y colaboradores, 2009). En 17 pacientes operados por síntomas mecánicos se hallaron 14 desgarros labrales anteriores, 16 lesiones condrales acetabulares y 14 fragmentos intraarticulares (fuente: Ilizaliturri VM y colaboradores, 2011). En el registro de trauma mayor la lesión aórtica fue más frecuente con luxación (2,1 % frente a 0,9 %) (fuente: Weber CD y colaboradores, 2022). En las colisiones vehiculares hubo lesiones abdominales en 15 %, torácicas en 21 % y craneoencefálicas cerradas en 24 % (fuente: Hak DJ y colaboradores, 1999).</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«Hallazgos artroscópicos tras luxación de cadera en deportistas (revisión sistemática)» muestra lo siguiente. Desgarro labral (n = 27): 100 por ciento (fuente: Chona DV y colaboradores, 2022). Lesión condral: 92 por ciento (fuente: Chona DV y colaboradores, 2022). Desgarro del ligamento redondo (n = 25): 84 por ciento (fuente: Chona DV y colaboradores, 2022). Desgarro capsular: 20 por ciento (fuente: Chona DV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buscar junto a la luxación y por qué» tiene 3 columnas: Lesión, Frecuencia citada, Por qué importa. Fila 1: Lesión, Fractura acetabular; Frecuencia citada, 48,7 % en trauma mayor; 70 % en colisiones (fuente: Weber CD y colaboradores, 2022) (fuente: Hak DJ y colaboradores, 1999); Por qué importa, Decide estabilidad, abordaje y pronóstico. Fila 2: Lesión, Rodilla ipsilateral; Frecuencia citada, 29 % (fuente: Jaecker V y colaboradores, 2024); Por qué importa, Se pasa por alto fácilmente. Fila 3: Lesión, Lesión ciática; Frecuencia citada, Cerca de 10 % en adultos (fuente: Cornwall R y colaboradores, 2000); 27,5 % en una serie con seguimiento (fuente: Jaecker V y colaboradores, 2024); Por qué importa, Se documenta antes y después de reducir. Fila 4: Lesión, Desgarro del labrum; Frecuencia citada, 100 % en deportistas operados (n = 27) (fuente: Chona DV y colaboradores, 2022); Por qué importa, Explica dolor mecánico y artrosis. Fila 5: Lesión, Lesión aórtica; Frecuencia citada, 2,1 % frente a 0,9 % (fuente: Weber CD y colaboradores, 2022); Por qué importa, Descarte vascular en trauma mayor. (fuente: Jaecker V y colaboradores, 2024) (fuente: Cornwall R y colaboradores, 2000) (fuente: Hak DJ y colaboradores, 1999) (fuente: Weber CD y colaboradores, 2022) (fuente: Chona DV y colaboradores, 2022). Con esto cerramos lesiones asociadas. Sigamos con la luxación en el paciente politraumatizado.</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la luxación en el paciente politraumatizado. La cadera espera su turno: antes se buscan y controlan las lesiones que pueden matar al paciente en cráneo, tórax, abdomen y pelvis (fuente: Dunseath OA y colaboradores, 2026). La undécima edición de ATLS (2025) pone al inicio el control de la hemorragia exanguinante (x-ABCDE) y recomienda hipotensión permisiva, limitar cristaloides y transfundir temprano (fuente: Ramasamy A, 2026). Aun así, una vez que el paciente esté clínicamente estable, la cadera se reduce de inmediato (fuente: Dunseath OA y colaboradores, 2026). La guía NICE NG39 indica, en adultos con trauma cerrado mayor y sospecha de lesiones múltiples, una TC de cuerpo entero (escanograma de vértice a pies y TC de vértice a mitad del muslo) sin reposicionar al paciente (fuente: National Institute for Health and Care Excellence, 2016). Para las extremidades recomienda usar los hallazgos clínicos y el escanograma para dirigir la TC de los miembros (fuente: National Institute for Health and Care Excellence, 2016). No se debe usar FAST ni otra imagen antes de la TC inmediata en trauma mayor (fuente: National Institute for Health and Care Excellence, 2016). Con inestabilidad hemodinámica sin respuesta al volumen se usa cirugía de control de daño (fuente: National Institute for Health and Care Excellence, 2016). Cómo encaja con la placa de pelvis. Si el paciente va a TC inmediata de cuerpo entero, la luxación aparece en esa TC y no se retrasa con placas previas (fuente: National Institute for Health and Care Excellence, 2016); la radiografía AP de pelvis antes y después de reducir es la recomendación del manejo de la cadera cuando no hay TC inmediata y, siempre, para controlar la reducción (fuente: Dunseath OA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conviene fijar todo pronto o solo estabilizar (control de daño ortopédico) se decide con marcadores del estado hemodinámico y de la reanimación (fuente: Stevens NM y colaboradores, 2024). Para la pelvis, la guía de la WSES decide con dos ejes, el estado fisiológico y el patrón anatómico, y con un equipo de varias especialidades (fuente: Coccolini F y colaboradores, 2017). En el politrauma las lesiones omitidas varían de 1,3 a 39 % y entre 15 y 22,3 % de los pacientes con omisiones tuvo omisiones clínicamente significativas (fuente: Pfeifer R y colaboradores, 2008). La encuesta terciaria detectó más lesiones omitidas (OR 2,65; IC 95 % 1,40 a 5,01) y se perdieron menos lesiones con ella (OR 0,63; IC 95 % 0,44 a 0,90) (fuente: Hajibandeh S y colaboradores, 2015). Por eso los autores de la serie de colisiones piden que cirugía general de trauma valore a todo paciente que llegue con la cadera luxada (fuente: Hak DJ y colaboradores, 1999). Reducir la cadera no sustituye la reanimación y tampoco la retrasa si el paciente ya está estable: se hace en paralelo con el equipo de trauma. Registre la hora de la lesión, la hora de llegada y la hora de cada intento, porque la hora de reducción se usa luego para estimar el riesgo (fuente: McGregor PC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va primero según el estado del paciente» tiene 3 columnas: Situación, Conducta, Fuente. Fila 1: Situación, Inestabilidad hemodinámica sin respuesta al volumen; Conducta, Cirugía de control de daño; la cadera se reduce cuando esté clínicamente estable; Fuente, (fuente: National Institute for Health and Care Excellence, 2016) (fuente: Dunseath OA y colaboradores, 2026). Fila 2: Situación, Estable, trauma cerrado mayor y sospecha de lesiones múltiples; Conducta, TC de cuerpo entero sin reposicionar; dirigir la TC de miembros con hallazgos y escanograma; Fuente, (fuente: National Institute for Health and Care Excellence, 2016). Fila 3: Situación, Estable y cadera luxada; Conducta, Reducción inmediata; Fuente, (fuente: Dunseath OA y colaboradores, 2026). Fila 4: Situación, Después de la reanimación; Conducta, Encuesta terciaria para detectar lo omitido; Fuente, (fuente: Hajibandeh S y colaboradores, 2015) (fuente: Pfeifer R y colaboradores, 2008). (fuente: Dunseath OA y colaboradores, 2026) (fuente: National Institute for Health and Care Excellence, 2016) (fuente: Hajibandeh S y colaboradores, 2015) (fuente: Pfeifer R y colaboradores, 2008). Con esto cerramos la luxación en el paciente politraumatizado. Sigamos con anatomía que hay que tener en la cabeza.</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que hay que tener en la cabeza. Sacar la cabeza de un acetábulo tan profundo exige un traumatismo de gran energía (fuente: Dunseath OA y colaboradores, 2026); de ahí que una cadera luxada obligue a pensar en trauma mayor y a buscar otras lesiones (fuente: Dunseath OA y colaboradores, 2026). La cabeza femoral depende sobre todo de la circunfleja medial; la circunfleja lateral completa el aporte (ambas nacen de la femoral profunda), y el ligamento redondo lleva una tercera vía pequeña, la rama foveal de la obturatriz (fuente: Dunseath OA y colaboradores, 2026). Por eso el cirujano que luxa la cadera a propósito protege la circunfleja medial detrás del obturador externo intacto (fuente: Ganz R y colaboradores, 2001).</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Cuando la cadera se luxa, las arterias se estiran y se retuercen: en cadáveres hubo defectos de llenado en la femoral común y en las circunflejas, y las glúteas ofrecieron colaterales (fuente: Yue JJ y colaboradores, 1996). Cuanto más tiempo dura la luxación, más tiempo está sometida la cabeza a esa tensión (fuente: Yue JJ y colaboradores, 1996). El ligamento redondo se inserta en la fóvea de la cabeza. Pipkin usó la fóvea como línea divisoria entre sus tipos 1 y 2 porque, en el tipo 2, el ligamento queda unido al fragmento inferior y ese fragmento puede rotar (fuente: Romeo NM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una buena razón para entender la anatomía antes de memorizar la clasificación. Las dos láminas siguientes son de dominio público (Gray, 1918). La primera sirve para ubicar la cápsula posterior, por donde sale la cabeza en la luxación posterior; la segunda, para ver el ligamento redondo dentro de la articulación abierta. Con esto cerramos anatomía que hay que tener en la cabeza. Sigamos con variantes según la dirección.</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según la dirección. La dirección de la cabeza cambia la postura del miembro, el mecanismo, las lesiones asociadas y la maniobra de reducción. Una advertencia: las posturas típicas pueden faltar cuando coexisten fracturas del cuello, de la cabeza o del acetábulo (fuente: Dunseath OA y colaboradores, 2026). Las anteriores se reducen distinto según adónde fue la cabeza (fuente: Waddell BS y colaboradores, 2016). En la obturatriz primero hay que desenganchar la cabeza del agujero obturador (flexión, aducción y rotación externa) y solo después traccionar en el eje (fuente: Waddell BS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la púbica o anterosuperior la flexión suele ser imposible: se tracciona en línea con la cadera en hiperextensión (fuente: Waddell BS y colaboradores, 2016). En 19 luxaciones anteriores (12 iliacas anterosuperiores y 7 obturatrices), las obturatrices fueron con frecuencia simples y las iliacas más complejas y quirúrgicas (fuente: Jaecker V y colaboradores, 2025). En otra serie, las 3 luxaciones anterosuperiores tuvieron mal resultado, con desgarros de la cápsula superior, del ligamento iliofemoral y del ligamento redondo en la RM (fuente: Jia C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«Posterior, anterior y central» tiene 4 columnas: Variante, Postura del miembro, Mecanismo, Dato clave. Fila 1: Variante, Posterior; Postura del miembro, Acortado, flexionado, aducido y en rotación interna (fuente: Dunseath OA y colaboradores, 2026); Mecanismo, Rodilla contra el salpicadero, cadera en flexión y aducción (fuente: Jaecker V y colaboradores, 2025); Dato clave, La más común (fuente: Dawson-Amoah K y colaboradores, 2018); 5 a 15 % se acompaña de fractura de cabeza (fuente: Romeo NM y colaboradores, 2018). Fila 2: Variante, Anterior obturatriz (anteroinferior); Postura del miembro, Acortado, flexionado, abducido y en rotación externa (fuente: Dunseath OA y colaboradores, 2026); Mecanismo, Abducción y rotación externa, con más flexión (fuente: Jaecker V y colaboradores, 2025); Dato clave, Con frecuencia simple (fuente: Jaecker V y colaboradores, 2025). Fila 3: Variante, Anterior iliaca (anterosuperior); Postura del miembro, Igual que la anterior (fuente: Dunseath OA y colaboradores, 2026); Mecanismo, Abducción y rotación externa, con la cadera más extendida (fuente: Jaecker V y colaboradores, 2025); Dato clave, Más compleja y quirúrgica (fuente: Jaecker V y colaboradores, 2025); malos resultados en una serie (fuente: Jia C y colaboradores, 2020). Fila 4: Variante, Central; Postura del miembro, Sin postura típica descrita en las fuentes abiertas; Mecanismo, Fractura de la pared medial del acetábulo (fuente: Söylemez MS y colaboradores, 2022); Dato clave, Pipkin no la contempla (fuente: Marshall SC y colaboradores, 2026). (fuente: Jaecker V y colaboradores, 2025) (fuente: Dunseath OA y colaboradores, 2026) (fuente: Marshall SC y colaboradores, 2026) (fuente: Romeo NM y colaboradores, 2018) (fuente: Söylemez MS y colaboradores, 2022) (fuente: Jia C y colaboradores, 2020) (fuente: Dawson-Amoah K y colaboradores, 2018). Con esto cerramos variantes según la dirección. Sigamos con clasificaciones.</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clasificaciones. Thompson y Epstein ordenan las fracturas-luxaciones posteriores en cinco tipos según la fractura asociada (fuente: Söylemez MS y colaboradores, 2022). Resumido: I, luxación sola o con un fragmento menor; II, un fragmento grande y único del borde posterior; III, borde conminuto; IV, fractura del piso acetabular; V, fractura de la cabeza femoral (fuente: Söylemez MS y colaboradores, 2022). Trampa de nombre. "Thompson-Epstein" es también la escala de resultado más usada en las fracturas de cabeza femoral, con criterios radiográficos y clínicos (fuente: Marshall SC y colaboradores, 2026) (fuente: Giannoudis PV y colaboradores, 2009). Cuando lea "resultado excelente según Thompson-Epstein" se refiere a esa escala, no al tipo de luxación (fuente: Giannoudis PV y colaboradores, 2009). En una serie de 35 luxaciones posteriores, el tipo IV fue el más frecuente (10 de 35) y produjo más complicaciones, incluso con reducción antes de 12 h, lo que sugiere que refleja la gravedad inicial de la lesión (fuente: Dwyer AJ y colaboradores, 2006). En el metaanálisis de Kellam y Ostrum se estratificó por Thompson-Epstein, y a mayor gravedad hubo más necrosis y más artrosis postraumática (fuente: Kellam P y colaboradores, 2016). Stewart y Milford describieron en 1954 cuatro grados de luxación de cadera, y el grado IV era la luxación con fractura de cabeza o cuello femoral (fuente: Romeo NM y colaboradores, 2018). En 1957 Pipkin subclasificó ese grado IV a partir de 24 pacientes (25 fracturas), 22 de ellas por colisión vehicular (fuente: Romeo NM y colaboradores, 2018). Tipo 1: el trazo queda por debajo de la fóvea; tipo 2: por encima; tipo 3: cualquiera de los dos más una fractura del cuello femoral; tipo 4: cualquiera de los dos más una fractura del borde del acetábulo (fuente: Romeo NM y colaboradores, 2018). Es el sistema más usado: aparece en 86,4 % de los estudios de una revisión de 22 artículos (fuente: Marshall SC y colaboradores, 2026). Límites. No hay estudios de fiabilidad inter ni intraobservador (fuente: Romeo NM y colaboradores, 2018). Por sí sola no basta para decidir la cirugía: importan lograr y mantener la reducción concéntrica, el tamaño del fragmento y su desplazamiento (fuente: Romeo NM y colaboradores, 2018). Otras clasificaciones intentan cubrir lo que Pipkin deja fuera: la de Brumback suma hacia dónde se luxó la cadera, si quedó estable y cuán grave es el acetábulo; la de Yoon mira dónde está el fragmento, cuánto mide y si está conminuto (fuente: Dunseath OA y colaboradores, 2026). Las propuestas nuevas carecen de validación sólida (fuente: Dunseath OA y colaboradores, 2026). Si el fémur proximal y el acetábulo están íntegros, se habla de luxación simple; si alguno está roto, de fractura-luxación o luxación compleja (fuente: Foulk DM y colaboradores, 2010). En una serie con 44 pacientes hubo necrosis en 1 de 21 luxaciones aisladas (4,76 %) y en 8 de 23 fracturas-luxaciones (34,78 %; p = 0,016) (fuente: Milenkovic S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«Resultado malo o regular según el tipo de Pipkin (revisión de Giannoudis, citada por Dunseath)» muestra lo siguiente. Pipkin I: 12 por ciento (fuente: Dunseath OA y colaboradores, 2026). Pipkin II: 15 por ciento (fuente: Dunseath OA y colaboradores, 2026). Pipkin III: 50 por ciento (fuente: Dunseath OA y colaboradores, 2026). Pipkin IV: 27 por ciento (fuente: Dunseath OA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«Thompson-Epstein para fracturas-luxaciones posteriores» tiene 3 columnas: Tipo, Qué hay, Para qué sirve en la decisión. Fila 1: Tipo, I; Qué hay, Luxación con fractura menor o sin ella (fuente: Söylemez MS y colaboradores, 2022); Para qué sirve en la decisión, Reducción cerrada y vigilancia; incluye la luxación simple. Fila 2: Tipo, II; Qué hay, Fragmento único grande del borde posterior (fuente: Söylemez MS y colaboradores, 2022); Para qué sirve en la decisión, Evaluar estabilidad y tamaño del fragmento. Fila 3: Tipo, III; Qué hay, Conminución del borde acetabular (fuente: Söylemez MS y colaboradores, 2022); Para qué sirve en la decisión, Reducción no concéntrica o fragmentos: considerar cirugía o artroscopia (fuente: Foulk DM y colaboradores, 2010). Fila 4: Tipo, IV; Qué hay, Fractura del piso acetabular (fuente: Söylemez MS y colaboradores, 2022); Para qué sirve en la decisión, Peor pronóstico: más complicaciones aun con reducción temprana (fuente: Dwyer AJ y colaboradores, 2006). Fila 5: Tipo, V; Qué hay, Fractura de la cabeza femoral (fuente: Söylemez MS y colaboradores, 2022); Para qué sirve en la decisión, Se subclasifica con Pipkin (fuente: Romeo NM y colaboradores, 2018). (fuente: Foulk DM y colaboradores, 2010) (fuente: Dwyer AJ y colaboradores, 2006) (fuente: Romeo NM y colaboradores, 2018) (fuente: Söylemez MS y colaboradores, 2022). En el documento Word de este tema encontrarás además: Pipkin y su relación con el pronóstico. Con esto cerramos clasificaciones. Sigamos con diagnóstico.</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Piense en luxación ante cualquier trauma de alta energía con dolor de cadera, sobre todo en colisión de vehículo o de motocicleta (fuente: Weber CD y colaboradores, 2022). Los pacientes llegan con varias lesiones, y el diagnóstico precoz de la luxación importa para el pronóstico de los gravemente heridos (fuente: Weber CD y colaboradores, 2022). La postura clásica de la luxación posterior es miembro acortado, flexionado, aducido y en rotación interna; en la anterior, acortado, flexionado, abducido y en rotación externa (fuente: Dunseath OA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Esas posturas pueden no verse si hay fracturas asociadas (fuente: Dunseath OA y colaboradores, 2026). Ninguna maniobra se intenta sin una placa que confirme la luxación y muestre las fracturas acompañantes (fuente: Waddell BS y colaboradores, 2016). La radiografía AP de pelvis se toma antes y después de reducir (fuente: Dunseath OA y colaboradores, 2026). No se espera una TC para reducir: la cadera se reduce apenas el paciente esté clínicamente estable (fuente: Dunseath OA y colaboradores, 2026). Cuidado con el adolescente cuya cadera se luxó y volvió sola a su sitio, pero no del todo: la placa puede parecer casi normal, y basta un espacio articular más ancho que el del otro lado para seguir estudiando (fuente: Herrera-Soto JA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Una revisión observó menos lesiones omitidas de pelvis y cadera en la última década, y sus autores atribuyen a la TC multicorte una posible reducción adicional de las pélvicas (fuente: Pfeifer R y colaboradores, 2008). Con esto cerramos diagnóstico. Sigamos con examen físico.</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El examen de la cadera viene después de la reanimación y se repite antes y después de reducir (fuente: Dunseath OA y colaboradores, 2026) (fuente: Cornwall R y colaboradores, 2000). En las fuentes abiertas revisadas no hay sensibilidad ni especificidad publicadas de las maniobras de examen para la luxación traumática de cadera: es un hueco de evidencia que se declara aquí y no se rellena con cifras de memoria.</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valor del examen está en lo que se documenta, no en una prueba diagnóstica. Explorar el nervio en un paciente recién traumatizado cuesta, y aun así no se omite (fuente: Cornwall R y colaboradores, 2000). Un déficit nervioso no se queda esperando: es una razón más para intentar pronto la reducción cerrada, que deja de distorsionar el nervio (fuente: Cornwall R y colaboradores, 2000). Con esto cerramos examen físico. Sigamos con imágenes.</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Radiografía AP de pelvis antes y después de reducir; vistas oblicuas de Judet para buscar fractura acetabular, y de entrada y salida para el anillo pélvico (fuente: Dunseath OA y colaboradores, 2026). La TC define mejor la configuración de la fractura y la congruencia, y detecta fragmentos pequeños que la radiografía no ve (fuente: Dunseath OA y colaboradores, 2026) (fuente: Droll KP y colaboradores, 2007). La RM se reserva para sospecha de lesión de partes blandas y para seguir complicaciones, entre ellas la necrosis (fuente: Dunseath OA y colaboradores, 2026). Los autores de una serie con seguimiento largo exigen comprobar la concentricidad con la placa de pelvis y sumar TC cuando quede duda (fuente: Sahin V y colaboradores, 2003). Aun así, que la cabeza se vea centrada en la placa y en la TC no garantiza que el interior de la articulación esté sano (fuente: Foulk DM y colaboradores, 2010). En 15 fracturas de pared posterior (20 a 50 % de la pared) con prueba dinámica bajo anestesia como patrón de referencia, cuatro traumatólogos expertos juzgaron la estabilidad con radiografías y TC: la concordancia entre observadores fue mala (kappa 0,12) y el acierto fue de 53 % (32/60) en la primera lectura (fuente: Davis AT y colaboradores, 2013). Los autores recomiendan considerar el examen bajo anestesia y, ante la duda, preferir la fijación abierta (fuente: Davis AT y colaboradores, 2013). En 27 pacientes pediátricos con RM tras luxación posterior, la RM mostró desgarro labral posterior en 17 (62,9 %), atrapamiento labral posterior en 6 (22,2 %) y lesión del ligamento redondo en 8 (29,6 %) (fuente: Thanacharoenpanich S y colaboradores, 2020). En 16 con ambas pruebas, la lesión acetabular posterior se vio en 10 de 16 (62,5 %) con RM y 9 de 16 (56,3 %) con TC, y tres atrapamientos labrales de la RM no se veían en la TC (fuente: Thanacharoenpanich S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«Juicio de estabilidad por expertos con radiografías y TC, frente a la prueba bajo anestesia (15 fracturas de pared posterior)» muestra lo siguiente. Primera lectura: sensibilidad 100 por ciento y especificidad 13 por ciento (fuente: Davis AT y colaboradores, 2013). Segunda lectura: sensibilidad 57 por ciento y especificidad 47 por ciento (fuente: Davis AT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«Lesión acetabular posterior detectada en 16 niños con RM y TC» muestra lo siguiente. RM: 62.5 por ciento (fuente: Thanacharoenpanich S y colaboradores, 2020). TC: 56.3 por ciento (fuente: Thanacharoenpanich S y colaboradores, 2020). En el documento Word de este tema encontrarás además: Qué aporta cada estudio. Con esto cerramos imágenes. Sigamos con algoritmo de decisión.</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Resumen de la secuencia: reanimar, confirmar, reducir, comprobar y decidir. Los puntos de decisión se apoyan en las fuentes citadas en el texto; la hora de reducción es una meta, no un permiso para esperar.</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«Luxación traumática de cadera en el adulto: del ingreso a la decisión» se lee de arriba hacia abajo. Se parte de: Trauma de alta energía con sospecha de luxación de cadera. Se hace: Reanimación y control de hemorragia; tratar primero lo que pone en riesgo la vida (fuente: Ramasamy A, 2026) (fuente: Dunseath OA y colaboradores, 2026). Se hace: Radiografía AP de pelvis: confirmar luxación y buscar fracturas (fuente: Dunseath OA y colaboradores, 2026) (fuente: Waddell BS y colaboradores, 2016). Se decide: ¿Fractura del cuello femoral o irreductible por imagen? Si la respuesta es sí, quirófano: reducción abierta sin intentos forzados (fuente: Dunseath OA y colaboradores, 2026). Si la respuesta es no, sedación y relajación; reducción cerrada atraumática con la maniobra que domine el equipo, lo antes posible (fuente: Dunseath OA y colaboradores, 2026) (fuente: Sanders S y colaboradores, 2010). Se hace: Quirófano: reducción abierta sin intentos forzados (fuente: Dunseath OA y colaboradores, 2026). Se hace: Sedación y relajación; reducción cerrada atraumática con la maniobra que domine el equipo, lo antes posible (fuente: Dunseath OA y colaboradores, 2026) (fuente: Sanders S y colaboradores, 2010). Se decide: ¿Se logró reducir? Si la respuesta es no: al quirófano, quirófano: reducción abierta sin intentos forzados (fuente: Dunseath OA y colaboradores, 2026). Si la respuesta es sí, radiografía, tc y prueba de estabilidad bajo sedación (fuente: Dunseath OA y colaboradores, 2026) (fuente: Foulk DM y colaboradores, 2010). Se hace: Radiografía, TC y prueba de estabilidad bajo sedación (fuente: Dunseath OA y colaboradores, 2026) (fuente: Foulk DM y colaboradores, 2010). Se decide: ¿Reducción concéntrica, estable y sin fragmentos ni fractura que lo impida? Si la respuesta es sí, manejo no quirúrgico con carga protegida y vigilancia de necrosis (fuente: Chona DV y colaboradores, 2022). Si la respuesta es no, cirugía: fijar la fractura, extirpar o fijar fragmentos, artroscopia según el caso (fuente: Foulk DM y colaboradores, 2010). Termina en: Manejo no quirúrgico con carga protegida y vigilancia de necrosis (fuente: Chona DV y colaboradores, 2022). Termina en: Cirugía: fijar la fractura, extirpar o fijar fragmentos, artroscopia según el caso (fuente: Foulk DM y colaboradores, 2010). Con esto cerramos algoritmo de decisión. Sigamos con urgencia de la reducción: qué dice la evidencia sobre el tiempo.</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urgencia de la reducción: qué dice la evidencia sobre el tiempo. La regla es reducir cuanto antes. Su fundamento biológico es que reubicar la cabeza puede devolver antes el flujo al aliviar la tensión sobre los vasos (fuente: Yue JJ y colaboradores, 1996). Sanders y colaboradores aconsejan lograr la reducción, cerrada o abierta, antes de las 6 horas y vigilar de cerca con radiografías (fuente: Sanders S y colaboradores, 2010). Metaanálisis. Kellam y Ostrum hallaron una razón de momios de necrosis avascular de 5,627 para las luxaciones reducidas después de 12 horas frente a las reducidas antes (fuente: Kellam P y colaboradores, 2016). Ahmed y colaboradores, con 5 cohortes retrospectivas y 236 luxaciones, compararon más de 6 horas con menos de 6 y obtuvieron una razón de momios de 5,00 (IC 95 % 1,30 a 19,29) a favor de la reducción temprana (fuente: Ahmed G y colaboradores, 2017). En ese mismo trabajo no hubo diferencia significativa entre luxaciones de bajo y alto grado según el umbral de tiempo (OR 1,71; IC 95 % 0,22 a 13,22) (fuente: Ahmed G y colaboradores, 2017). Cohortes. En 90 pacientes de un centro de trauma, cada hora de retraso aumentó 3,4 % el riesgo de necrosis (p = 0,004), 4,3 % el de artrosis postraumática (p = 0,01) y 4,6 % el de necesitar otra cirugía (p = 0,03) (fuente: McGregor PC y colaboradores, 2023). Los pacientes trasladados desde otro hospital tardaron 13,8 h en promedio frente a 5,7 h los que llegaron directo; de 27 pacientes con más de 12 h de retraso, 26 (96 %) habían sido trasladados (fuente: McGregor PC y colaboradores, 2023). En 71 pacientes con fractura de cabeza y luxación posterior, la necrosis fue de 2 de 39 (5,1 %) con reducción antes de 6 h y de 5 de 32 (15,6 %) entre 6 y 12 h, una diferencia que no alcanzó significación estadística (p = 0,231) (fuente: Wang S y colaboradores, 2021). Con todo, el grupo temprano tuvo menor estancia (12,7 frente a 14,7 días; p = 0,019) y consolidación más rápida (13,1 frente a 14,8 semanas; p = 0,008) (fuente: Wang S y colaboradores, 2021). En fracturas-luxaciones. En una serie de 44 pacientes, en el grupo con fractura-luxación la necrosis se presentó en 1 paciente con reducción a las 6 a 12 h, en 2 con reducción a las 12 a 24 h y en 5 con reducción después de 24 h (fuente: Milenkovic S y colaboradores, 2022); los autores concluyen que el factor principal de necrosis es la reducción tardía (fuente: Milenkovic S y colaboradores, 2022). En niños. Reducir después de 6 h se asoció con un riesgo 20 veces mayor de necrosis (fuente: Mehlman CT y colaboradores, 2000). La evidencia no es unánime. En una serie de 69 pacientes con seguimiento, la osteonecrosis (13 %) y la artrosis postraumática (31,9 %) fueron independientes del momento de la reducción (fuente: Jaecker V y colaboradores, 2024). En otra serie, la necrosis y la artrosis fueron máximas en el tipo IV incluso con reducción en menos de 12 h, lo que puede reflejar la gravedad inicial de la lesión (fuente: Dwyer AJ y colaboradores, 2006). Los estudios son retrospectivos, usan umbrales distintos (6, 12 horas) y agrupan todas las luxaciones traumáticas de cadera (fuente: Ahmed G y colaboradores, 2017) (fuente: McGregor PC y colaboradores, 2023). Reducir lo antes posible es lo que respaldan los metaanálisis (fuente: Kellam P y colaboradores, 2016) (fuente: Ahmed G y colaboradores, 2017); el reloj se cuenta desde la lesión, y en una serie casi todos los retrasos de más de 12 h correspondieron a pacientes trasladados (fuente: McGregor PC y colaboradores, 2023). La probabilidad de reducir junto a la cama cae cuanto más tarde se hace el primer intento: el punto de corte fue 3,5 h (fuente: Lai PJ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«Razón de momios de necrosis avascular con reducción tardía (dos metaanálisis, umbrales distintos)» muestra lo siguiente. Más de 12 h frente a menos (Kellam y Ostrum): 5.6 OR (fuente: Kellam P y colaboradores, 2016). Más de 6 h frente a menos (Ahmed): 5 OR (fuente: Ahmed G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«Necrosis de la cabeza femoral según el momento de la reducción (fractura de cabeza con luxación posterior, 71 pacientes)» muestra lo siguiente. Menos de 6 h (n = 39): 5.1 por ciento (fuente: Wang S y colaboradores, 2021). 6 a 12 h (n = 32): 15.6 por ciento (fuente: Wang S y colaboradores, 2021). En el documento Word de este tema encontrarás además: Aumento del riesgo por cada hora de retraso en la reducción (90 pacientes); Estudios sobre el tiempo hasta la reducción. Con esto cerramos urgencia de la reducción: qué dice la evidencia sobre el tiempo. Sigamos con tratamiento.</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La luxación se reduce de urgencia y de forma atraumática (fuente: Foulk DM y colaboradores, 2010). Después se decide según si la cadera es simple o compleja (fuente: Foulk DM y colaboradores, 2010). En la revisión de Giannoudis, casi todas las fracturas-luxaciones empezaron con una reducción cerrada de urgencia; el tratamiento definitivo vino después, con o sin cirugía, y su objetivo fue devolver la anatomía de la fractura y la congruencia de la articulación (fuente: Giannoudis PV y colaboradores, 2009). Con reducción concéntrica y sin fracturas importantes, la literatura deportiva respalda el manejo no quirúrgico con carga protegida (fuente: Chona DV y colaboradores, 2022). En una serie de 30 caderas, todas las luxaciones simples tuvieron resultado excelente sin signos radiológicos de artrosis, pero 3 de 5 pacientes con fragmentos intraarticulares tratados sin cirugía desarrollaron artrosis (fuente: Moreta J y colaboradores, 2017). Por eso, ante fragmentos intraarticulares, la cirugía o la artroscopia son una opción razonable (fuente: Moreta J y colaboradores, 2017) (fuente: Ilizaliturri VM y colaboradores, 2011). Tres situaciones empujan al quirófano: la cadera que no queda concéntrica, la fractura del cuello o de la cabeza que acompaña a la luxación, y la fractura acetabular que deja la cadera inestable (fuente: Foulk DM y colaboradores, 2010). Para decidir si la pared posterior es estable no basta con las imágenes: ni los expertos concuerdan (fuente: Davis AT y colaboradores, 2013), y por eso se recomienda considerar el examen bajo anestesia y, si hay duda, preferir la fijación abierta (fuente: Davis AT y colaboradores, 2013). En fractura acetabular pueden hacer falta vistas de estrés intraoperatorias (fuente: Foulk DM y colaboradores, 2010). Manejo conservador. Es la excepción, no la regla: se reserva para Pipkin I o II con una articulación congruente tras la reducción, sin cuerpos libres dentro y con desplazamiento del fragmento de 1 mm o menos (fuente: Dunseath OA y colaboradores, 2026). La vieja receta de cama y tracción prolongadas se abandonó porque favorece la condrólisis (fuente: Dunseath OA y colaboradores, 2026); hoy el paciente camina con carga parcial y sin aducir ni rotar hacia adentro más allá de la posición neutra durante 4 a 6 semanas (fuente: Dunseath OA y colaboradores, 2026). Fijar o extirpar. La evidencia discrepa. Un metaanálisis de estudios comparativos en Pipkin I y II halló mejor resultado con fijación que con escisión del fragmento y con cirugía que con tratamiento conservador (fuente: Bettinelli G y colaboradores, 2021). Otra revisión de Pipkin I, de 8 estudios (7 series y 1 ECA), encontró que la escisión dio la mejor función, la fijación la mayor tasa de necrosis (11 %) y el tratamiento conservador la mayor tasa de artrosis (67 %), con intervalos de confianza amplísimos (fuente: Tsai SHL y colaboradores, 2022). Giannoudis encontró en Pipkin I una tendencia a favor de extirpar frente a fijar (p = 0,07), sin significación; para Pipkin II su consejo es reducir de forma anatómica y fijar de forma estable (fuente: Giannoudis PV y colaboradores, 2009). En la práctica se escinden los fragmentos pequeños, conminutos o fuera de la zona de carga, y se fijan los de más de 2 cm (fuente: Dunseath OA y colaboradores, 2026). Abordajes. Como el fragmento de Pipkin I y II casi siempre queda en la parte anteromedial de la cabeza, el Smith-Petersen llega a él de frente y evita luxar la cadera del todo (fuente: Dunseath OA y colaboradores, 2026). Comparado con los abordajes posteriores, el anterior se asoció con cirugías más cortas, menos sangrado y menos necrosis, a cambio de bastante más osificación heterotópica (fuente: Dunseath OA y colaboradores, 2026). Cuando además está rota la pared o la columna posterior del acetábulo, la recomendación pasa a ser el Kocher-Langenbeck (fuente: Dunseath OA y colaboradores, 2026). La luxación quirúrgica de Ganz, con osteotomía trocantérica en volteo, permite ver toda la cabeza sin seccionar los rotadores externos y protegiendo la circunfleja medial (fuente: Ganz R y colaboradores, 2001); en 213 caderas no hubo necrosis (fuente: Ganz R y colaboradores, 2001). En una serie prospectiva de 28 pacientes con Pipkin I y II reducidos en 6 h y operados por luxación quirúrgica, ninguno de los 26 seguidos (media de 36 meses) desarrolló osteonecrosis (fuente: Gavaskar AS y colaboradores, 2015). Una revisión narrativa de 2024 la propone como primera elección porque tuvo la menor tasa de complicaciones mayores entre los abordajes frecuentes (37,8 % frente a 77 % del anterior) (fuente: Kloub M y colaboradores, 2024). Pipkin III. Con el cuello roto, la maniobra cerrada casi nunca consigue reducir; se va a reducción abierta sin demora (fuente: Dunseath OA y colaboradores, 2026). Se prefiere fijación en jóvenes y artroplastia total en mayores o frágiles (fuente: Dunseath OA y colaboradores, 2026). La reconstrucción debe reservarse para pacientes muy jóvenes por la alta tasa de complicaciones (fuente: Kloub M y colaboradores, 2024). Pipkin IV. Se discute el abordaje, y a veces se necesitan dos (fuente: Dunseath OA y colaboradores, 2026). Una opción es ampliar el Kocher-Langenbeck con osteotomía trocantérica: se ve más cabeza sin sacrificar su irrigación (fuente: Dunseath OA y colaboradores, 2026). Artroscopia. Una revisión de 19 estudios (15 reportes de caso y 4 series, sin ECA) sobre fijación asistida por artroscopia halló técnicas heterogéneas y sin consenso de indicaciones (fuente: Söylemez MS y colaboradores, 2022). La complicación de la artroscopia de cadera es baja, de 1 a 6 % (fuente: Dunseath OA y colaboradores, 2026). Sirve sobre todo para cuerpos libres, defectos condrales y desgarros labrales (fuente: Foulk DM y colaboradores, 2010). En 17 pacientes operados a los 3 meses por síntomas mecánicos, la puntuación WOMAC subió de 46 a 87 (fuente: Ilizaliturri VM y colaboradores, 2011). El tratamiento de base es la reducción cerrada con tracción en línea y rotación externa (fuente: Dawson-Amoah K y colaboradores, 2018). En una serie de 10 luxaciones anteriores, los autores sugieren operar cuando la cabeza tiene una impactación profunda o el acetábulo un fragmento grande, porque podría mejorar el resultado (fuente: Bastian JD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tras luxación quirúrgica de Ganz en fractura de cabeza (metaanálisis de 129 fracturas)» muestra lo siguiente. Osificación heterotópica: 25 por ciento (fuente: Khalifa AA y colaboradores, 2021). Osteoartritis: 16 por ciento (fuente: Khalifa AA y colaboradores, 2021). Necrosis avascular: 12 por ciento (fuente: Khalifa AA y colaboradores, 2021). Bursitis trocantérica: 3.8 por ciento (fuente: Khalifa AA y colaboradores, 2021). Falta de unión de la osteotomía: 3.4 por ciento (fuente: Khalifa AA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mayores según el abordaje (revisión narrativa; análisis de abordajes en 38 artículos con 856 fracturas)» muestra lo siguiente. Abordaje anterior: 77 por ciento (fuente: Kloub M y colaboradores, 2024). Luxación quirúrgica: 37.8 por ciento (fuente: Kloub M y colaboradores, 2024). En el documento Word de este tema encontrarás además: Complicaciones por abordaje en fractura de cabeza femoral (revisiones sistemáticas citadas por Dunseath). Con esto cerramos tratamiento. Sigamos con técnica: reducción cerrada y cirugía.</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reducción cerrada y cirugía. &gt; Apoyo de estudio. No sustituye al tutor ni a los protocolos de su servicio. Lo que no tiene estudio que lo respalde está rotulado como práctica habitual / opinión experta y no lleva cifras. Principio. Las maniobras para la luxación posterior varían en la postura del médico, pero comparten tres movimientos de la cadera: flexión, aducción y rotación interna (fuente: Waddell BS y colaboradores, 2016). Antes de tocar la pierna: placas que confirmen la luxación y muestren lo que la acompaña, y sedación intravenosa que alivie al paciente y afloje la musculatura de la cadera (fuente: Waddell BS y colaboradores, 2016). Maniobras clásicas. Allis. Paciente en supino y un ayudante empujando la pelvis contra la camilla. El médico toma la rodilla doblada a 90 grados, lleva la cadera hacia 90 grados de flexión y tracciona siguiendo el eje del fémur; al sentir que entra, baja la pierna con suavidad en extensión y rotación externa (fuente: Waddell BS y colaboradores, 2016). Bigelow. Posición de partida: cadera a 90 grados de flexión, en aducción y rotación interna, con la pelvis fija por un ayudante (fuente: Waddell BS y colaboradores, 2016). La tracción en el eje del fémur se combina con un arco de abducción, rotación externa y extensión (fuente: Waddell BS y colaboradores, 2016). Captain Morgan. El médico flexiona la pierna del paciente sobre su muslo y levanta detrás de la rodilla, rotando el tobillo según haga falta (fuente: Waddell BS y colaboradores, 2016). Se probó en urgencias en una serie de 77 pacientes, de los cuales 45 % tenían prótesis de cadera; la reducción tuvo éxito en 67 (87 %) y con la técnica Captain Morgan en 12 de 13 (92 %) (fuente: Hendey GW y colaboradores, 2011). Stimson (gravedad). Decúbito prono con las piernas fuera de la camilla, a 90 grados; exige proteger la vía aérea del paciente sedado y evitar que se caiga (fuente: Waddell BS y colaboradores, 2016). Waddell. Variante de Allis y Bigelow pensada para cuidar la espalda del médico (fuente: Waddell BS y colaboradores, 2016). Cómo saber que se redujo. La señal de éxito es un golpe seco que se siente en la mano; entonces la pierna descansa extendida y se repiten las placas (fuente: Waddell BS y colaboradores, 2016). Después se comprueba la reducción concéntrica con radiografías y la estabilidad con el paciente sedado (fuente: Dunseath OA y colaboradores, 2026). Cuándo no insistir. Con fractura del cuello femoral, la reducción cerrada está contraindicada (fuente: Dunseath OA y colaboradores, 2026). Los intentos múltiples se asociaron con osificación heterotópica en 5 de 10 pacientes con tipo IV (fuente: Dwyer AJ y colaboradores, 2006), y Pipkin atribuyó los peores resultados quirúrgicos a los intentos repetidos de reducción cerrada, al retraso y al trauma de la cirugía (fuente: Romeo NM y colaboradores, 2018). En 12 niños con fractura-luxación de cabeza femoral, 6 no se redujeron de forma cerrada y en esos intentos sufrieron fractura del cuello (2) o separación de la epífisis proximal (4) (fuente: Lu Y y colaboradores, 2026). En 55 fracturas-luxaciones posteriores, 38 (69,1 %) se redujeron en urgencias y 17 (30,9 %) fracasaron; con más de 3,5 h desde la lesión conviene preparar el quirófano (fuente: Lai PJ y colaboradores, 2022). Abordaje posterior (Kocher-Langenbeck). Incisión oblicua que une la región de la espina ilíaca posterosuperior con el trocánter mayor; al dividir el glúteo mayor en el sentido de sus fibras aparece la pared posterior del acetábulo (fuente: Dunseath OA y colaboradores, 2026). Su punto débil es el fragmento anteromedial, al que cuesta llegar con un tornillo desde atrás: se resuelve sumando una vía anterior o ampliando con osteotomía trocantérica (fuente: Dunseath OA y colaboradores, 2026). Sumar la osteotomía trocantérica en volteo da más campo sobre la cabeza sin comprometer su aporte vascular (fuente: Dunseath OA y colaboradores, 2026). Abordaje anterior (Smith-Petersen). Unos 10 cm de incisión sobre el tensor de la fascia lata, desde la zona de la espina ilíaca anterosuperior hacia distal (fuente: Dunseath OA y colaboradores, 2026). La cápsula queda a la vista al llevar el recto femoral a medial y el glúteo medio a lateral (fuente: Dunseath OA y colaboradores, 2026). Anterolateral (Watson-Jones). Usa el plano entre tensor de la fascia lata y glúteo medio (fuente: Dunseath OA y colaboradores, 2026). Es el preferido cuando hay que fijar el cuello (Pipkin III) y el menos útil si el problema está en el acetábulo o atrás (fuente: Dunseath OA y colaboradores, 2026). Luxación quirúrgica de Ganz. Se entra por detrás, se levanta el trocánter con una osteotomía en volteo y la cabeza se saca hacia delante (fuente: Ganz R y colaboradores, 2001). Los rotadores externos no se cortan, y el obturador externo intacto es lo que protege a la circunfleja medial (fuente: Ganz R y colaboradores, 2001). Gardner y colaboradores la usaron en fracturas de cabeza por su mejor visualización frente a la incisión anterior (fuente: Gardner MJ y colaboradores, 2005). Henle y colaboradores obtuvieron resultados buenos o excelentes en 10 de 12 pacientes (fuente: Henle P y colaboradores, 2007). Fijación. Los fragmentos se fijan con tornillos de compresión enterrados o sin cabeza (fuente: Dunseath OA y colaboradores, 2026). Los tornillos canulados de 3 mm con arandela se asociaron con peores resultados funcionales por desacople (fuente: Dunseath OA y colaboradores, 2026). Para Henle y colaboradores, lo que más pesa en el resultado es dejar todos los fragmentos en su sitio exacto (fuente: Henle P y colaboradores, 2007). Cierre y rehabilitación inmediata. Práctica habitual / opinión experta: cierre por planos, reinserción firme del trocánter si se hizo osteotomía, drenaje según el caso. Los protocolos de carga están en el bloque de rehabilitación. Retrasar la reducción por esperar estudios que no cambian la conducta inicial (fuente: Dunseath OA y colaboradores, 2026). Reducir sin sedación suficiente y con fuerza excesiva, en vez de relajar y rotar (fuente: Waddell BS y colaboradores, 2016). No explorar ni documentar el ciático antes de reducir (fuente: Cornwall R y colaboradores, 2000). Dar por concéntrica una reducción sin TC (fuente: Foulk DM y colaboradores, 2010) (fuente: Sahin V y colaboradores, 2003). No probar la estabilidad bajo sedación en una fractura de pared posterior (fuente: Davis AT y colaboradores, 2013). Dejar que el traslado retrase la reducción: los trasladados tardaron 13,8 h frente a 5,7 h (fuente: McGregor PC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«Éxito de la reducción cerrada en urgencias según la serie (poblaciones distintas, no comparables entre sí)» muestra lo siguiente. Luxaciones de cadera, 45 % con prótesis (77 pacientes): 87 por ciento (fuente: Hendey GW y colaboradores, 2011). Captain Morgan, 13 casos de esa serie: 92 por ciento (fuente: Hendey GW y colaboradores, 2011). Fractura-luxación posterior nativa (55 pacientes): 69.1 por ciento (fuente: Lai PJ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«Maniobras de reducción de la luxación posterior» tiene 4 columnas: Maniobra, Posición, Idea, Cuidado. Fila 1: Maniobra, Allis; Posición, Supino; Idea, Tracción en línea con flexión de cadera hasta 90 grados (fuente: Waddell BS y colaboradores, 2016); Cuidado, Requiere un ayudante para la pelvis (fuente: Waddell BS y colaboradores, 2016). Fila 2: Maniobra, Bigelow; Posición, Supino; Idea, Flexión a 90 grados, aducción y rotación interna, luego abducir y extender (fuente: Waddell BS y colaboradores, 2016); Cuidado, Puede exigir subir a la camilla (fuente: Waddell BS y colaboradores, 2016). Fila 3: Maniobra, Captain Morgan; Posición, Supino, pelvis fija; Idea, Palanca con el muslo del médico detrás de la rodilla (fuente: Waddell BS y colaboradores, 2016); Cuidado, Falló en una fractura acetabular con fragmento (fuente: Hendey GW y colaboradores, 2011). Fila 4: Maniobra, Stimson; Posición, Prono, piernas fuera de la camilla; Idea, Peso de la pierna más fuerza hacia abajo (fuente: Waddell BS y colaboradores, 2016); Cuidado, Vía aérea del paciente sedado (fuente: Waddell BS y colaboradores, 2016). Fila 5: Maniobra, Luxación anterior; Posición, Supino; Idea, Tracción en línea y rotación externa (fuente: Dawson-Amoah K y colaboradores, 2018); Cuidado, Obturatriz: flexión, aducción y rotación externa (fuente: Waddell BS y colaboradores, 2016). (fuente: Hendey GW y colaboradores, 2011) (fuente: Waddell BS y colaboradores, 2016) (fuente: Dawson-Amoah K y colaboradores, 2018). Con esto cerramos técnica: reducción cerrada y cirugía.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En el metaanálisis de Kellam y Ostrum, la tasa de necrosis tras luxación posterior varió de 0,106 a 0,430 y la de artrosis postraumática de 0,194 a 0,586; en las anteriores, de 0,087 a 0,333 y de 0,125 a 0,700 (fuente: Kellam P y colaboradores, 2016). A mayor gravedad de la lesión, más necrosis y más artrosis (fuente: Kellam P y colaboradores, 2016). La diferencia entre luxación simple y fractura-luxación es marcada: en una serie, 1 de 21 luxaciones aisladas (4,76 %) y 8 de 23 fracturas-luxaciones (34,78 %; p = 0,016) (fuente: Milenkovic S y colaboradores, 2022). Entre las fracturas de cabeza femoral, la necrosis fue de 11,9 % (fuente: Giannoudis PV y colaboradores, 2009) y de 10,8 % (fuente: Kloub M y colaboradores, 2024). En la revisión sistemática de Giannoudis fue de 20 % entre las fracturas de cabeza (fuente: Giannoudis PV y colaboradores, 2009). En una serie de 62 pacientes revisados a 9,6 años de seguimiento medio, 10 (16,1 %) desarrollaron artrosis tardía (fuente: Sahin V y colaboradores, 2003). En 69 pacientes con seguimiento, fue de 31,9 % y llevó a artroplastia total en 19 % (fuente: Jaecker V y colaboradores, 2024). Fue de 16,8 % en la revisión de Giannoudis (fuente: Giannoudis PV y colaboradores, 2009) y de 20,8 % en la de Kloub (fuente: Kloub M y colaboradores, 2024). Apareció en 5 de 10 pacientes con tipo IV y se asoció con intentos múltiples de reducción (fuente: Dwyer AJ y colaboradores, 2006). El abordaje anterior tiene mucho más riesgo (fuente: Dunseath OA y colaboradores, 2026), y la radioterapia se ha propuesto para tratarla y, en casos escogidos, para prevenirla (fuente: Dunseath OA y colaboradores, 2026). Cerca de 10 % en adultos y 5 % en niños (fuente: Cornwall R y colaboradores, 2000). La parálisis ciática complicó 3,95 % de las fracturas-luxaciones, a menudo en su división peronea, con recuperación espontánea en 60 a 70 % (fuente: Dunseath OA y colaboradores, 2026). En una serie con seguimiento, la lesión ciática llegó a 27,5 % y se asoció con el borde acetabular posterior o con Pipkin IV (fuente: Jaecker V y colaboradores, 2024). La lesión ciática no siempre se recuperó del todo, sobre todo si la reducción se retrasó más de 12 h (fuente: Dwyer AJ y colaboradores, 2006). Infección de herida: 3,2 % de los casos quirúrgicos de fractura de cabeza (fuente: Giannoudis PV y colaboradores, 2009). Recurrencia (luxación repetida) en deportistas: 3 % (fuente: Chona DV y colaboradores, 2022). Disfunción sexual: 27,5 % (fuente: Jaecker V y colaboradores, 2024) y 39 % (fuente: Regenbogen S y colaboradores, 2025) en las series con seguimiento. Fractura iatrogénica del cuello o separación epifisaria durante la reducción cerrada de niños con fractura de cabeza irreductible (fuente: Lu Y y colaboradores, 2026). Condrólisis: el riesgo que motivó abandonar la cama prolongada con tracción (fuente: Dunseath OA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de la fractura de cabeza femoral (revisión sistemática de 453 fracturas)» muestra lo siguiente. Artrosis postraumática: 20 por ciento (fuente: Giannoudis PV y colaboradores, 2009). Osificación heterotópica: 16.8 por ciento (fuente: Giannoudis PV y colaboradores, 2009). Necrosis avascular: 11.9 por ciento (fuente: Giannoudis PV y colaboradores, 2009). Parálisis ciática: 4 por ciento (fuente: Giannoudis PV y colaboradores, 2009). Infección de herida: 3.2 por ciento (fuente: Giannoudis PV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«Necrosis avascular en luxación aislada frente a fractura-luxación posterior (44 pacientes)» muestra lo siguiente. Luxación posterior aislada (n = 21): 4.8 por ciento (fuente: Milenkovic S y colaboradores, 2022). Fractura-luxación posterior (n = 23): 34.8 por ciento (fuente: Milenkovic S y colaboradores, 2022). En el documento Word de este tema encontrarás además: Complicaciones tras luxación de cadera: cifras de las fuentes.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En la serie de Sahin, el tiempo entre la lesión y la reducción y las lesiones asociadas fueron los factores pronósticos más importantes (fuente: Sahin V y colaboradores, 2003). Con 62 pacientes revisados, 44 (71 %) tuvieron resultados muy buenos, buenos o medios (fuente: Sahin V y colaboradores, 2003). La gravedad de la fractura asociada pesa mucho: la artroplastia total y la lesión ciática se asociaron con el borde acetabular posterior o con Pipkin IV (fuente: Jaecker V y colaboradores, 2024). Las luxaciones simples evolucionan mejor. En 30 caderas con seguimiento medio de 11 años, todas las simples tuvieron resultado excelente sin signos radiológicos de artrosis, y globalmente hubo artrosis en 4 pacientes (13,3 %) y necrosis en 3 (10 %) (fuente: Moreta J y colaboradores, 2017). En 112 adultos, con 69 en seguimiento de unos 6 años, la osteonecrosis fue de 13 % y la artrosis postraumática de 31,9 %, con artroplastia total en 19 % (fuente: Jaecker V y colaboradores, 2024). Solo 33,3 % volvió a su nivel deportivo previo, 24,6 % no volvió a trabajar y 27,5 % refirió disfunción sexual (fuente: Jaecker V y colaboradores, 2024). A más de 10 años, de 18 pacientes, 6 (33 %) tenían artrosis, 2 (11 %) necrosis y 3 (17 %) prótesis total; 10 (56 %) no volvió a su nivel deportivo (fuente: Regenbogen S y colaboradores, 2025). Entre las fracturas de cabeza femoral, un metaanálisis de 22 estudios halló 35 % de resultados adversos y no encontró relación entre el tipo de fractura, el tratamiento y el buen resultado (fuente: Marshall SC y colaboradores, 2026). Marchetti halló buenos resultados Thompson-Epstein en 76 % de Pipkin I y II frente a 56 % de III y IV (fuente: Romeo NM y colaboradores, 2018). Con tipo IV de Thompson-Epstein la conversación debe incluir el pronóstico desde el inicio, porque tuvo más complicaciones aun con reducción temprana (fuente: Dwyer AJ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«Resultado según los criterios de Thompson-Epstein en fracturas de cabeza femoral (revisión de Giannoudis, citada por Dunseath)» muestra lo siguiente. Excelente: 14.3 por ciento (fuente: Dunseath OA y colaboradores, 2026). Bueno: 39.8 por ciento (fuente: Dunseath OA y colaboradores, 2026). Regular: 19.3 por ciento (fuente: Dunseath OA y colaboradores, 2026). Malo: 26.5 por ciento (fuente: Dunseath OA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«Evolución en 69 adultos con luxación traumática de cadera (seguimiento de unos 6 años)» muestra lo siguiente. Artrosis postraumática: 31.9 por ciento (fuente: Jaecker V y colaboradores, 2024). Lesión ciática: 27.5 por ciento (fuente: Jaecker V y colaboradores, 2024). Artroplastia total posterior: 19 por ciento (fuente: Jaecker V y colaboradores, 2024). Osteonecrosis: 13 por ciento (fuente: Jaecker V y colaboradores, 2024). En el documento Word de este tema encontrarás además: Evolución a más de 10 años en 18 pacientes; Criterios de Thompson-Epstein en 71 fracturas de cabeza con luxación posterior, según el momento de la reducción. Con esto cerramos pronóstico. Sigamos con poblaciones especiales.</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poblaciones especiales. En 42 niños (edad media de 9 años 10 meses, seguimiento medio de 10 años), 64 % de las luxaciones fue por traumas de baja energía y 17 % tuvo fracturas ipsilaterales alrededor de la cadera (fuente: Mehlman CT y colaboradores, 2000). La necrosis fue de 12 %, el tiempo luxada fue el único factor de riesgo probado, y la reducción retrasada más de 6 h se asoció con un riesgo 20 veces mayor (fuente: Mehlman CT y colaboradores, 2000). La TC se apoya cuando la asimetría articular es de 3 mm o más (fuente: Mehlman CT y colaboradores, 2000). En niños también rige el reloj: reducir dentro de 6 h baja el riesgo de osteonecrosis (fuente: Herrera-Soto JA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el adolescente la maniobra cerrada se hace con suavidad, porque puede desplazar la cabeza femoral (fuente: Herrera-Soto JA y colaboradores, 2009). Si no se logra, o queda hueso o tejido blando interpuesto, se pasa a la reducción abierta (fuente: Herrera-Soto JA y colaboradores, 2009). En 12 niños con fractura-luxación de cabeza femoral, los 6 en que falló la reducción cerrada sufrieron fractura del cuello (2) o separación de la epífisis proximal (4), y los autores advierten que con un fragmento de más de 10 % las reducciones repetidas o forzadas pueden causar esa fractura (fuente: Lu Y y colaboradores, 2026). Tras la reducción, la RM detectó más que la TC (atrapamiento labral, fragmentos no osificados) (fuente: Thanacharoenpanich S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protocolos pediátricos completos se tratan aparte. En una revisión sistemática de 145 deportistas hubo recurrencia en 3 %, 86 % sin dolor al final del seguimiento, 87 % de retorno al juego y 11 % de osteonecrosis radiográfica (fuente: Chona DV y colaboradores, 2022). Se recomienda RM a las 4 a 6 semanas (fuente: Chona DV y colaboradores, 2022). En 14 profesionales, la reubicación tardó en promedio 3,56 h (fuente: Philippon MJ y colaboradores, 2009). En Pipkin III, la artroplastia total se reserva para mayores y frágiles, con mayor riesgo de luxación de la prótesis que en la artrosis (fuente: Dunseath OA y colaboradores, 2026). Con esto cerramos poblaciones especiales. Sigamos con rehabilitación y seguimiento.</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seguimiento. No hay un protocolo universal. En la revisión sistemática de deportistas la carga protegida se indicó con más frecuencia por 2 a 6 semanas, y 65 % de los autores recomendó toque de puntillas o muletas (fuente: Chona DV y colaboradores, 2022). En la serie de Sahin, la carga completa se retomó entre 2 y 10 semanas (promedio de 8) (fuente: Sahin V y colaboradores, 2003). Si la fijación de la cabeza quedó estable, la revisión propone muletas con 20 kg de carga desde el inicio por 6 a 8 semanas; la carga total suele alcanzarse hacia los 3 meses (fuente: Dunseath OA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el manejo conservador de Pipkin I y II, carga parcial y restricción de la aducción y la rotación interna durante 4 a 6 semanas (fuente: Dunseath OA y colaboradores, 2026). Para la osteonecrosis, la revisión de deportistas propone una RM a las 4 a 6 semanas y, si la cabeza muestra algo dudoso, un nuevo control a los 3 meses (fuente: Chona DV y colaboradores, 2022). Tras cirugía, la radiografía seriada vigila la consolidación y los signos de necrosis y artrosis (fuente: Dunseath OA y colaboradores, 2026). Cuánto tiempo seguir la cadera luxada no tiene un plazo respaldado en las fuentes abiertas revisadas (hueco declarado); los estudios de seguimiento largo llegaron a más de 10 años (fuente: Regenbogen S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el ciático quedó lesionado, la rehabilitación arranca desde el principio con una meta concreta: que no se instale un pie equino (fuente: Cornwall R y colaboradores, 2000). Solo 33,3 % volvió a su nivel deportivo previo y 24,6 % no volvió a trabajar en la serie de Jaecker (fuente: Jaecker V y colaboradores, 2024). Conviene hablarlo desde el inicio. Con esto cerramos rehabilitación y seguimiento.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Reducir primero y clasificar después: la reducción es atraumática, bajo sedación suficiente, y no espera a la TC (fuente: Dunseath OA y colaboradores, 2026) (fuente: Foulk DM y colaboradores, 2010). El reloj cuenta, pero no lo explica todo: reducir temprano baja el riesgo de necrosis (fuente: Kellam P y colaboradores, 2016) (fuente: Ahmed G y colaboradores, 2017) (fuente: McGregor PC y colaboradores, 2023), y aun así la gravedad de la lesión inicial pesa en el pronóstico (fuente: Jaecker V y colaboradores, 2024) (fuente: Dwyer AJ y colaboradores, 2006). Toda luxación de cadera es un politrauma hasta demostrar lo contrario: abdomen, tórax, cráneo, acetábulo, rodilla y nervio ciático (fuente: Hak DJ y colaboradores, 1999) (fuente: Weber CD y colaboradores, 2022). Después de reducir se prueba la reducción: radiografía de pelvis, TC y estabilidad bajo sedación; ni siquiera un experto juzga bien la estabilidad solo con imágenes (fuente: Dunseath OA y colaboradores, 2026) (fuente: Davis AT y colaboradores, 2013). La cadera luxada tiene dos escalas con el mismo apellido: Thompson-Epstein clasifica la luxación y también puntúa el resultado; no las mezcle (fuente: Söylemez MS y colaboradores, 2022) (fuente: Giannoudis PV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Explore y deje escrito el nervio ciático, sobre todo su rama peronea, antes y después de reducir (fuente: Cornwall R y colaboradores, 2000). Explore la rodilla ipsilateral: el mecanismo típico es el golpe contra el salpicadero (fuente: Dunseath OA y colaboradores, 2026), y en una serie la rodilla fue la lesión concomitante más frecuente (29 % de los pacientes) (fuente: Jaecker V y colaboradores, 2024). Con una fractura del cuello femoral asociada no se hace reducción cerrada (fuente: Dunseath OA y colaboradores, 2026). Si la reducción cerrada no sale, no insista con fuerza: los intentos múltiples se asociaron con osificación heterotópica (fuente: Dwyer AJ y colaboradores, 2006), y en niños con fractura iatrogénica (fuente: Lu Y y colaboradores, 2026). Avise al paciente del seguimiento: la necrosis, la artrosis y la lesión nerviosa pueden aparecer o persistir años después (fuente: Regenbogen S y colaboradores, 2025) (fuente: Jaecker V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Reducir primero, clasificar después, y reducir solo cuando el paciente esté clínicamente estable (fuente: Dunseath OA y colaboradores, 2026). El tiempo a la reducción se asocia con la necrosis, pero no explica todo el pronóstico (fuente: Kellam P y colaboradores, 2016) (fuente: Jaecker V y colaboradores, 2024) (fuente: Dwyer AJ y colaboradores, 2006). Toda luxación es un politrauma: busque acetábulo, rodilla y ciático (fuente: Weber CD y colaboradores, 2022) (fuente: Jaecker V y colaboradores, 2024) (fuente: Cornwall R y colaboradores, 2000). Comprobar la reducción es parte de la reducción: radiografía, TC y estabilidad (fuente: Foulk DM y colaboradores, 2010) (fuente: Davis AT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luxación traumática de cadera · luxación posterior · luxación anterior · luxación central · Thompson-Epstein (tipos I a V) · Stewart y Milford · clasificación de Pipkin · fractura de cabeza femoral · reducción cerrada urgente · maniobra de Allis · maniobra de Bigelow · Captain Morgan · necrosis avascular · artrosis postraumática · nervio ciático · ligamento redondo · labrum acetabular · luxación quirúrgica de Ganz · osteotomía trocantérica en volteo · lesión de salpicadero (dashboard) · politrauma · encuesta terciaria.</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Luxación de cadera: reducir primero, clasificar después (fuente: Dunseath OA y colaboradores, 2026). Más de 12 horas sin reducir: razón de momios de necrosis de 5,627 (fuente: Kellam P y colaboradores, 2016). El peroneo es la rama del ciático que más sufre: explórelo antes y después (fuente: Cornwall R y colaboradores, 2000). Thompson-Epstein mira el acetábulo; Pipkin mira la cabeza femoral (fuente: Söylemez MS y colaboradores, 2022) (fuente: Romeo NM y colaboradores, 2018). Una reducción concéntrica en la placa no descarta lesión intraarticular (fuente: Foulk DM y colaboradores, 2010). Fractura de cuello femoral asociada: nunca reducción cerrada (fuente: Dunseath OA y colaboradores, 2026). Salpicadero: rodilla golpea, cadera en flexión y aducción, luxa hacia atrás (fuente: Jaecker V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sin datos de ningún paciente real. Varón de 30 años, conductor sin cinturón en una colisión frontal. Llega a las 2 horas, consciente, con presión arterial estable. La cadera derecha está acortada, flexionada, aducida y rotada hacia adentro; no levanta el pie derecho y refiere hormigueo en el dorso del pie; la rodilla derecha está dolorosa y con derrame. La radiografía de pelvis muestra una luxación posterior con un fragmento único grande del borde posterior del acetábulo.</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hace antes de pensar en la cadera?. ¿Qué examina y deja escrito antes de reducir?. ¿Cuándo y cómo reduce, y qué hace si el primer intento falla?. ¿Qué estudios pide después y qué tipo de Thompson-Epstein tiene?.</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Primero ABCDE y control de hemorragia, tratando lo que pone en riesgo la vida; la cadera se reduce en cuanto el paciente esté clínicamente estable (fuente: Ramasamy A, 2026) (fuente: Dunseath OA y colaboradores, 2026). Antes de reducir se explora y se documenta el ciático, sobre todo su rama peronea, y la rodilla ipsilateral (fuente: Cornwall R y colaboradores, 2000) (fuente: Dunseath OA y colaboradores, 2026). La reducción es cerrada, bajo sedación y atraumática, con la meta de hacerlo cuanto antes y no pasar de 6 horas (fuente: Sanders S y colaboradores, 2010) (fuente: Dunseath OA y colaboradores, 2026); si el primer intento se hace tarde, el éxito junto a la cama baja y el punto de corte fue 3,5 h, por lo que conviene tener el quirófano listo (fuente: Lai PJ y colaboradores, 2022). Después se pide radiografía de pelvis, TC y prueba de estabilidad bajo sedación (fuente: Dunseath OA y colaboradores, 2026) (fuente: Davis AT y colaboradores, 2013). Un fragmento único grande del borde posterior corresponde al tipo II de Thompson-Epstein (fuente: Söylemez MS y colaboradores, 2022). La fractura-luxación tiene peor pronóstico que la simple (fuente: Foulk DM y colaboradores, 2010), y la lesión de rodilla es frecuente (29 %) (fuente: Jaecker V y colaboradores, 2024). La misma radiografía de luxación puede ser un caso simple o una fractura-luxación; lo que decide es lo que se descubre después de reducir (fuente: Foulk DM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chart" Target="../charts/char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chart" Target="../charts/char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chart" Target="../charts/char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chart" Target="../charts/chart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chart" Target="../charts/char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chart" Target="../charts/char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 Id="rId3" Type="http://schemas.openxmlformats.org/officeDocument/2006/relationships/chart" Target="../charts/chart1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chart" Target="../charts/chart1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Luxación traumática de cadera: reducir ya, comprobar después y pensar en el pronóstico</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urgencias-politrauma · luxaciones-urgencia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de lesión</a:t>
            </a:r>
          </a:p>
          <a:p>
            <a:pPr marL="347472" indent="-347472">
              <a:spcAft>
                <a:spcPts val="1400"/>
              </a:spcAft>
              <a:buChar char="•"/>
            </a:pPr>
            <a:r>
              <a:rPr sz="2200">
                <a:solidFill>
                  <a:srgbClr val="263238"/>
                </a:solidFill>
                <a:latin typeface="Calibri"/>
              </a:rPr>
              <a:t>4. Lesiones asociadas</a:t>
            </a:r>
          </a:p>
          <a:p>
            <a:pPr marL="347472" indent="-347472">
              <a:spcAft>
                <a:spcPts val="1400"/>
              </a:spcAft>
              <a:buChar char="•"/>
            </a:pPr>
            <a:r>
              <a:rPr sz="2200">
                <a:solidFill>
                  <a:srgbClr val="263238"/>
                </a:solidFill>
                <a:latin typeface="Calibri"/>
              </a:rPr>
              <a:t>5. La luxación en el paciente politraumatizado</a:t>
            </a:r>
          </a:p>
          <a:p>
            <a:pPr marL="347472" indent="-347472">
              <a:spcAft>
                <a:spcPts val="1400"/>
              </a:spcAft>
              <a:buChar char="•"/>
            </a:pPr>
            <a:r>
              <a:rPr sz="2200">
                <a:solidFill>
                  <a:srgbClr val="263238"/>
                </a:solidFill>
                <a:latin typeface="Calibri"/>
              </a:rPr>
              <a:t>6. Anatomía que hay que tener en la cabeza</a:t>
            </a:r>
          </a:p>
          <a:p>
            <a:pPr marL="347472" indent="-347472">
              <a:spcAft>
                <a:spcPts val="1400"/>
              </a:spcAft>
              <a:buChar char="•"/>
            </a:pPr>
            <a:r>
              <a:rPr sz="2200">
                <a:solidFill>
                  <a:srgbClr val="263238"/>
                </a:solidFill>
                <a:latin typeface="Calibri"/>
              </a:rPr>
              <a:t>7. Variantes según la dirección</a:t>
            </a:r>
          </a:p>
          <a:p>
            <a:pPr marL="347472" indent="-347472">
              <a:spcAft>
                <a:spcPts val="1400"/>
              </a:spcAft>
              <a:buChar char="•"/>
            </a:pPr>
            <a:r>
              <a:rPr sz="2200">
                <a:solidFill>
                  <a:srgbClr val="263238"/>
                </a:solidFill>
                <a:latin typeface="Calibri"/>
              </a:rPr>
              <a:t>8. Clasificaciones</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Diagnóstico</a:t>
            </a:r>
          </a:p>
          <a:p>
            <a:pPr marL="347472" indent="-347472">
              <a:spcAft>
                <a:spcPts val="1400"/>
              </a:spcAft>
              <a:buChar char="•"/>
            </a:pPr>
            <a:r>
              <a:rPr sz="2200">
                <a:solidFill>
                  <a:srgbClr val="263238"/>
                </a:solidFill>
                <a:latin typeface="Calibri"/>
              </a:rPr>
              <a:t>10. Examen físico</a:t>
            </a:r>
          </a:p>
          <a:p>
            <a:pPr marL="347472" indent="-347472">
              <a:spcAft>
                <a:spcPts val="1400"/>
              </a:spcAft>
              <a:buChar char="•"/>
            </a:pPr>
            <a:r>
              <a:rPr sz="2200">
                <a:solidFill>
                  <a:srgbClr val="263238"/>
                </a:solidFill>
                <a:latin typeface="Calibri"/>
              </a:rPr>
              <a:t>11. Imágenes</a:t>
            </a:r>
          </a:p>
          <a:p>
            <a:pPr marL="347472" indent="-347472">
              <a:spcAft>
                <a:spcPts val="1400"/>
              </a:spcAft>
              <a:buChar char="•"/>
            </a:pPr>
            <a:r>
              <a:rPr sz="2200">
                <a:solidFill>
                  <a:srgbClr val="263238"/>
                </a:solidFill>
                <a:latin typeface="Calibri"/>
              </a:rPr>
              <a:t>12. Algoritmo de decisión</a:t>
            </a:r>
          </a:p>
          <a:p>
            <a:pPr marL="347472" indent="-347472">
              <a:spcAft>
                <a:spcPts val="1400"/>
              </a:spcAft>
              <a:buChar char="•"/>
            </a:pPr>
            <a:r>
              <a:rPr sz="2200">
                <a:solidFill>
                  <a:srgbClr val="263238"/>
                </a:solidFill>
                <a:latin typeface="Calibri"/>
              </a:rPr>
              <a:t>13. Urgencia de la reducción: qué dice la evidencia sobre el tiempo</a:t>
            </a:r>
          </a:p>
          <a:p>
            <a:pPr marL="347472" indent="-347472">
              <a:spcAft>
                <a:spcPts val="1400"/>
              </a:spcAft>
              <a:buChar char="•"/>
            </a:pPr>
            <a:r>
              <a:rPr sz="2200">
                <a:solidFill>
                  <a:srgbClr val="263238"/>
                </a:solidFill>
                <a:latin typeface="Calibri"/>
              </a:rPr>
              <a:t>14. Tratamiento</a:t>
            </a:r>
          </a:p>
          <a:p>
            <a:pPr marL="347472" indent="-347472">
              <a:spcAft>
                <a:spcPts val="1400"/>
              </a:spcAft>
              <a:buChar char="•"/>
            </a:pPr>
            <a:r>
              <a:rPr sz="2200">
                <a:solidFill>
                  <a:srgbClr val="263238"/>
                </a:solidFill>
                <a:latin typeface="Calibri"/>
              </a:rPr>
              <a:t>15. Técnica: reducción cerrada y cirugía</a:t>
            </a:r>
          </a:p>
          <a:p>
            <a:pPr marL="347472" indent="-347472">
              <a:spcAft>
                <a:spcPts val="1400"/>
              </a:spcAft>
              <a:buChar char="•"/>
            </a:pPr>
            <a:r>
              <a:rPr sz="2200">
                <a:solidFill>
                  <a:srgbClr val="263238"/>
                </a:solidFill>
                <a:latin typeface="Calibri"/>
              </a:rPr>
              <a:t>16. Complicaciones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75</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Dunseath OA et al. EFORT Open Rev. 2026. doi:10.1530/EOR-2025-0026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luxación traumática de cadera es una urgencia ortopédica: se reduce de inmediato en cuanto el paciente esté clínicamente estable, haya o no fractura de la cabeza femoral [r33].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Foulk DM et al. J Am Acad Orthop Surg. 2010. doi:10.5435/00124635-201004000-00003</a:t>
            </a:r>
          </a:p>
          <a:p>
            <a:r>
              <a:rPr sz="800">
                <a:solidFill>
                  <a:srgbClr val="5A6469"/>
                </a:solidFill>
                <a:latin typeface="Calibri"/>
              </a:rPr>
              <a:t>[r17] Yue JJ et al. J Orthop Trauma. 1996. doi:10.1097/00005131-199610000-00001</a:t>
            </a:r>
          </a:p>
          <a:p>
            <a:r>
              <a:rPr sz="800">
                <a:solidFill>
                  <a:srgbClr val="5A6469"/>
                </a:solidFill>
                <a:latin typeface="Calibri"/>
              </a:rPr>
              <a:t>[r34] Marshall SC et al. Eur J Orthop Surg Traumatol. 2026. doi:10.1007/s00590-026-04821-y</a:t>
            </a:r>
          </a:p>
          <a:p>
            <a:r>
              <a:rPr sz="800">
                <a:solidFill>
                  <a:srgbClr val="5A6469"/>
                </a:solidFill>
                <a:latin typeface="Calibri"/>
              </a:rPr>
              <a:t>[r38] Söylemez MS et al. Orthop Surg. 2022. doi:10.1111/os.13245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luxación traumática de cadera es la salida de la cabeza femoral del acetábulo por un trauma de alta energía.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[r53] Dawson-Amoah K et al. Ochsner J. 2018. doi:10.31486/toj.17.0079</a:t>
            </a:r>
          </a:p>
          <a:p>
            <a:r>
              <a:rPr sz="1000">
                <a:solidFill>
                  <a:srgbClr val="5A6469"/>
                </a:solidFill>
                <a:latin typeface="Calibri"/>
              </a:rPr>
              <a:t>[r38] Söylemez MS et al. Orthop Surg. 2022. doi:10.1111/os.13245</a:t>
            </a:r>
          </a:p>
          <a:p>
            <a:r>
              <a:rPr sz="1000">
                <a:solidFill>
                  <a:srgbClr val="5A6469"/>
                </a:solidFill>
                <a:latin typeface="Calibri"/>
              </a:rPr>
              <a:t>[r34] Marshall SC et al. Eur J Orthop Surg Traumatol. 2026. doi:10.1007/s00590-026-04821-y</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posterior es la más común [r53].</a:t>
            </a:r>
          </a:p>
          <a:p>
            <a:pPr marL="347472" indent="-347472">
              <a:spcAft>
                <a:spcPts val="1400"/>
              </a:spcAft>
              <a:buChar char="•"/>
            </a:pPr>
            <a:r>
              <a:rPr sz="2400">
                <a:solidFill>
                  <a:srgbClr val="263238"/>
                </a:solidFill>
                <a:latin typeface="Calibri"/>
              </a:rPr>
              <a:t>También existe la luxación central, que se describe con fractura de la pared medial del acetábulo [r38]; la clasificación de Pipkin no contempla luxaciones anteriores ni centrales [r34].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Foulk DM et al. J Am Acad Orthop Surg. 2010. doi:10.5435/00124635-201004000-00003</a:t>
            </a:r>
          </a:p>
          <a:p>
            <a:r>
              <a:rPr sz="800">
                <a:solidFill>
                  <a:srgbClr val="5A6469"/>
                </a:solidFill>
                <a:latin typeface="Calibri"/>
              </a:rPr>
              <a:t>[r17] Yue JJ et al. J Orthop Trauma. 1996. doi:10.1097/00005131-199610000-00001</a:t>
            </a:r>
          </a:p>
          <a:p>
            <a:r>
              <a:rPr sz="800">
                <a:solidFill>
                  <a:srgbClr val="5A6469"/>
                </a:solidFill>
                <a:latin typeface="Calibri"/>
              </a:rPr>
              <a:t>[r34] Marshall SC et al. Eur J Orthop Surg Traumatol. 2026. doi:10.1007/s00590-026-04821-y</a:t>
            </a:r>
          </a:p>
          <a:p>
            <a:r>
              <a:rPr sz="800">
                <a:solidFill>
                  <a:srgbClr val="5A6469"/>
                </a:solidFill>
                <a:latin typeface="Calibri"/>
              </a:rPr>
              <a:t>[r38] Söylemez MS et al. Orthop Surg. 2022. doi:10.1111/os.13245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Ordena el abordaje de la luxación traumática de cadera del adulto, con la fractura de cabeza femoral (Pipkin) como parte del mismo problema.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Sanders S et al. Bull NYU Hosp Jt Dis. 2010. PMID 20632983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una lesión poco frecuente y casi siempre de alta energía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Lesiones asociadas en 66 pacientes con luxación de cadera por colisión vehicular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Hak DJ et al. J Trauma. 1999. doi:10.1097/00005373-199907000-00014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 acetabular en trauma mayor, con y sin luxación de cadera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Weber CD et al. J Clin Med. 2022. doi:10.3390/jcm11030472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Jaecker V et al. Eur J Trauma Emerg Surg. 2025. doi:10.1007/s00068-025-02885-9</a:t>
            </a:r>
          </a:p>
          <a:p>
            <a:r>
              <a:rPr sz="1000">
                <a:solidFill>
                  <a:srgbClr val="5A6469"/>
                </a:solidFill>
                <a:latin typeface="Calibri"/>
              </a:rPr>
              <a:t>[r33] Dunseath OA et al. EFORT Open Rev. 2026. doi:10.1530/EOR-2025-0026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golpe de la rodilla contra el salpicadero con la cadera en flexión y aducción es el mecanismo clásico de la luxación posterior [r18].</a:t>
            </a:r>
          </a:p>
          <a:p>
            <a:pPr marL="347472" indent="-347472">
              <a:spcAft>
                <a:spcPts val="1400"/>
              </a:spcAft>
              <a:buChar char="•"/>
            </a:pPr>
            <a:r>
              <a:rPr sz="2400">
                <a:solidFill>
                  <a:srgbClr val="263238"/>
                </a:solidFill>
                <a:latin typeface="Calibri"/>
              </a:rPr>
              <a:t>Por eso, junto a la cadera hay que mirar siempre la rodilla [r33].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[r17] Yue JJ et al. J Orthop Trauma. 1996. doi:10.1097/00005131-199610000-00001</a:t>
            </a:r>
          </a:p>
          <a:p>
            <a:r>
              <a:rPr sz="800">
                <a:solidFill>
                  <a:srgbClr val="5A6469"/>
                </a:solidFill>
                <a:latin typeface="Calibri"/>
              </a:rPr>
              <a:t>[r18] Jaecker V et al. Eur J Trauma Emerg Surg. 2025. doi:10.1007/s00068-025-02885-9</a:t>
            </a:r>
          </a:p>
          <a:p>
            <a:r>
              <a:rPr sz="800">
                <a:solidFill>
                  <a:srgbClr val="5A6469"/>
                </a:solidFill>
                <a:latin typeface="Calibri"/>
              </a:rPr>
              <a:t>[r26] Steppacher SD et al. Clin Orthop Relat Res. 2013. doi:10.1007/s11999-013-2863-4</a:t>
            </a:r>
          </a:p>
          <a:p>
            <a:r>
              <a:rPr sz="800">
                <a:solidFill>
                  <a:srgbClr val="5A6469"/>
                </a:solidFill>
                <a:latin typeface="Calibri"/>
              </a:rPr>
              <a:t>[r30] Chona DV et al. Am J Sports Med. 2022. doi:10.1177/03635465211036104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mecanismo no basta.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Yue JJ et al. J Orthop Trauma. 1996. doi:10.1097/00005131-199610000-00001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un modelo cadavérico de luxación posterior hubo defectos de llenado, sobre todo en la unión de la ilíaca externa con la femoral común y en las circunflejas…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Lesiones asociadas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Weber CD et al. J Clin Med. 2022. doi:10.3390/jcm11030472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Son las más frecuentes y las que cambian el pronóstico.</a:t>
            </a:r>
          </a:p>
          <a:p>
            <a:pPr marL="347472" indent="-347472">
              <a:spcAft>
                <a:spcPts val="1400"/>
              </a:spcAft>
              <a:buChar char="•"/>
            </a:pPr>
            <a:r>
              <a:rPr sz="2400">
                <a:solidFill>
                  <a:srgbClr val="263238"/>
                </a:solidFill>
                <a:latin typeface="Calibri"/>
              </a:rPr>
              <a:t>En el registro de trauma mayor, 48,7 % de los luxados tenía fractura acetabular, frente a 4,4 % en el grupo sin luxación [r29].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Hallazgos artroscópicos tras luxación de cadera en deportistas (revisión sistemática)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Chona DV et al. Am J Sports Med. 2022. doi:10.1177/03635465211036104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75</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buscar junto a la luxación y por qué</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Jaecker V et al. J Bone Joint Surg Am. 2024. doi:10.2106/JBJS.23.00660</a:t>
            </a:r>
          </a:p>
          <a:p>
            <a:r>
              <a:rPr sz="800">
                <a:solidFill>
                  <a:srgbClr val="5A6469"/>
                </a:solidFill>
                <a:latin typeface="Calibri"/>
              </a:rPr>
              <a:t>[r6] Cornwall R et al. Clin Orthop Relat Res. 2000. doi:10.1097/00003086-200008000-00012</a:t>
            </a:r>
          </a:p>
          <a:p>
            <a:r>
              <a:rPr sz="800">
                <a:solidFill>
                  <a:srgbClr val="5A6469"/>
                </a:solidFill>
                <a:latin typeface="Calibri"/>
              </a:rPr>
              <a:t>[r23] Hak DJ et al. J Trauma. 1999. doi:10.1097/00005373-199907000-00014</a:t>
            </a:r>
          </a:p>
          <a:p>
            <a:r>
              <a:rPr sz="800">
                <a:solidFill>
                  <a:srgbClr val="5A6469"/>
                </a:solidFill>
                <a:latin typeface="Calibri"/>
              </a:rPr>
              <a:t>[r29] Weber CD et al. J Clin Med. 2022. doi:10.3390/jcm11030472</a:t>
            </a:r>
          </a:p>
          <a:p>
            <a:r>
              <a:rPr sz="800">
                <a:solidFill>
                  <a:srgbClr val="5A6469"/>
                </a:solidFill>
                <a:latin typeface="Calibri"/>
              </a:rPr>
              <a:t>[r30] Chona DV et al. Am J Sports Med. 2022. doi:10.1177/03635465211036104</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Lesión</a:t>
                      </a:r>
                    </a:p>
                  </a:txBody>
                  <a:tcPr>
                    <a:solidFill>
                      <a:srgbClr val="0F5F6B"/>
                    </a:solidFill>
                  </a:tcPr>
                </a:tc>
                <a:tc>
                  <a:txBody>
                    <a:bodyPr/>
                    <a:lstStyle/>
                    <a:p>
                      <a:r>
                        <a:rPr sz="1600" b="1">
                          <a:solidFill>
                            <a:srgbClr val="FFFFFF"/>
                          </a:solidFill>
                          <a:latin typeface="Calibri"/>
                        </a:rPr>
                        <a:t>Frecuencia citada</a:t>
                      </a:r>
                    </a:p>
                  </a:txBody>
                  <a:tcPr>
                    <a:solidFill>
                      <a:srgbClr val="0F5F6B"/>
                    </a:solidFill>
                  </a:tcPr>
                </a:tc>
                <a:tc>
                  <a:txBody>
                    <a:bodyPr/>
                    <a:lstStyle/>
                    <a:p>
                      <a:r>
                        <a:rPr sz="1600" b="1">
                          <a:solidFill>
                            <a:srgbClr val="FFFFFF"/>
                          </a:solidFill>
                          <a:latin typeface="Calibri"/>
                        </a:rPr>
                        <a:t>Por qué importa</a:t>
                      </a:r>
                    </a:p>
                  </a:txBody>
                  <a:tcPr>
                    <a:solidFill>
                      <a:srgbClr val="0F5F6B"/>
                    </a:solidFill>
                  </a:tcPr>
                </a:tc>
              </a:tr>
              <a:tr h="457200">
                <a:tc>
                  <a:txBody>
                    <a:bodyPr/>
                    <a:lstStyle/>
                    <a:p>
                      <a:r>
                        <a:rPr sz="1600">
                          <a:solidFill>
                            <a:srgbClr val="263238"/>
                          </a:solidFill>
                          <a:latin typeface="Calibri"/>
                        </a:rPr>
                        <a:t>Fractura acetabular</a:t>
                      </a:r>
                    </a:p>
                  </a:txBody>
                  <a:tcPr>
                    <a:solidFill>
                      <a:srgbClr val="EEF3F4"/>
                    </a:solidFill>
                  </a:tcPr>
                </a:tc>
                <a:tc>
                  <a:txBody>
                    <a:bodyPr/>
                    <a:lstStyle/>
                    <a:p>
                      <a:r>
                        <a:rPr sz="1600">
                          <a:solidFill>
                            <a:srgbClr val="263238"/>
                          </a:solidFill>
                          <a:latin typeface="Calibri"/>
                        </a:rPr>
                        <a:t>48,7 % en trauma mayor; 70 % en colisiones [r29][r23]</a:t>
                      </a:r>
                    </a:p>
                  </a:txBody>
                  <a:tcPr>
                    <a:solidFill>
                      <a:srgbClr val="EEF3F4"/>
                    </a:solidFill>
                  </a:tcPr>
                </a:tc>
                <a:tc>
                  <a:txBody>
                    <a:bodyPr/>
                    <a:lstStyle/>
                    <a:p>
                      <a:r>
                        <a:rPr sz="1600">
                          <a:solidFill>
                            <a:srgbClr val="263238"/>
                          </a:solidFill>
                          <a:latin typeface="Calibri"/>
                        </a:rPr>
                        <a:t>Decide estabilidad, abordaje y pronóstico</a:t>
                      </a:r>
                    </a:p>
                  </a:txBody>
                  <a:tcPr>
                    <a:solidFill>
                      <a:srgbClr val="EEF3F4"/>
                    </a:solidFill>
                  </a:tcPr>
                </a:tc>
              </a:tr>
              <a:tr h="457200">
                <a:tc>
                  <a:txBody>
                    <a:bodyPr/>
                    <a:lstStyle/>
                    <a:p>
                      <a:r>
                        <a:rPr sz="1600">
                          <a:solidFill>
                            <a:srgbClr val="263238"/>
                          </a:solidFill>
                          <a:latin typeface="Calibri"/>
                        </a:rPr>
                        <a:t>Rodilla ipsilateral</a:t>
                      </a:r>
                    </a:p>
                  </a:txBody>
                  <a:tcPr>
                    <a:solidFill>
                      <a:srgbClr val="FFFFFF"/>
                    </a:solidFill>
                  </a:tcPr>
                </a:tc>
                <a:tc>
                  <a:txBody>
                    <a:bodyPr/>
                    <a:lstStyle/>
                    <a:p>
                      <a:r>
                        <a:rPr sz="1600">
                          <a:solidFill>
                            <a:srgbClr val="263238"/>
                          </a:solidFill>
                          <a:latin typeface="Calibri"/>
                        </a:rPr>
                        <a:t>29 % [r5]</a:t>
                      </a:r>
                    </a:p>
                  </a:txBody>
                  <a:tcPr>
                    <a:solidFill>
                      <a:srgbClr val="FFFFFF"/>
                    </a:solidFill>
                  </a:tcPr>
                </a:tc>
                <a:tc>
                  <a:txBody>
                    <a:bodyPr/>
                    <a:lstStyle/>
                    <a:p>
                      <a:r>
                        <a:rPr sz="1600">
                          <a:solidFill>
                            <a:srgbClr val="263238"/>
                          </a:solidFill>
                          <a:latin typeface="Calibri"/>
                        </a:rPr>
                        <a:t>Se pasa por alto fácilmente</a:t>
                      </a:r>
                    </a:p>
                  </a:txBody>
                  <a:tcPr>
                    <a:solidFill>
                      <a:srgbClr val="FFFFFF"/>
                    </a:solidFill>
                  </a:tcPr>
                </a:tc>
              </a:tr>
              <a:tr h="457200">
                <a:tc>
                  <a:txBody>
                    <a:bodyPr/>
                    <a:lstStyle/>
                    <a:p>
                      <a:r>
                        <a:rPr sz="1600">
                          <a:solidFill>
                            <a:srgbClr val="263238"/>
                          </a:solidFill>
                          <a:latin typeface="Calibri"/>
                        </a:rPr>
                        <a:t>Lesión ciática</a:t>
                      </a:r>
                    </a:p>
                  </a:txBody>
                  <a:tcPr>
                    <a:solidFill>
                      <a:srgbClr val="EEF3F4"/>
                    </a:solidFill>
                  </a:tcPr>
                </a:tc>
                <a:tc>
                  <a:txBody>
                    <a:bodyPr/>
                    <a:lstStyle/>
                    <a:p>
                      <a:r>
                        <a:rPr sz="1600">
                          <a:solidFill>
                            <a:srgbClr val="263238"/>
                          </a:solidFill>
                          <a:latin typeface="Calibri"/>
                        </a:rPr>
                        <a:t>Cerca de 10 % en adultos [r6]; 27,5 % en una serie con seguimiento [r5]</a:t>
                      </a:r>
                    </a:p>
                  </a:txBody>
                  <a:tcPr>
                    <a:solidFill>
                      <a:srgbClr val="EEF3F4"/>
                    </a:solidFill>
                  </a:tcPr>
                </a:tc>
                <a:tc>
                  <a:txBody>
                    <a:bodyPr/>
                    <a:lstStyle/>
                    <a:p>
                      <a:r>
                        <a:rPr sz="1600">
                          <a:solidFill>
                            <a:srgbClr val="263238"/>
                          </a:solidFill>
                          <a:latin typeface="Calibri"/>
                        </a:rPr>
                        <a:t>Se documenta antes y después de reducir</a:t>
                      </a:r>
                    </a:p>
                  </a:txBody>
                  <a:tcPr>
                    <a:solidFill>
                      <a:srgbClr val="EEF3F4"/>
                    </a:solidFill>
                  </a:tcPr>
                </a:tc>
              </a:tr>
              <a:tr h="457200">
                <a:tc>
                  <a:txBody>
                    <a:bodyPr/>
                    <a:lstStyle/>
                    <a:p>
                      <a:r>
                        <a:rPr sz="1600">
                          <a:solidFill>
                            <a:srgbClr val="263238"/>
                          </a:solidFill>
                          <a:latin typeface="Calibri"/>
                        </a:rPr>
                        <a:t>Desgarro del labrum</a:t>
                      </a:r>
                    </a:p>
                  </a:txBody>
                  <a:tcPr>
                    <a:solidFill>
                      <a:srgbClr val="FFFFFF"/>
                    </a:solidFill>
                  </a:tcPr>
                </a:tc>
                <a:tc>
                  <a:txBody>
                    <a:bodyPr/>
                    <a:lstStyle/>
                    <a:p>
                      <a:r>
                        <a:rPr sz="1600">
                          <a:solidFill>
                            <a:srgbClr val="263238"/>
                          </a:solidFill>
                          <a:latin typeface="Calibri"/>
                        </a:rPr>
                        <a:t>100 % en deportistas operados (n = 27) [r30]</a:t>
                      </a:r>
                    </a:p>
                  </a:txBody>
                  <a:tcPr>
                    <a:solidFill>
                      <a:srgbClr val="FFFFFF"/>
                    </a:solidFill>
                  </a:tcPr>
                </a:tc>
                <a:tc>
                  <a:txBody>
                    <a:bodyPr/>
                    <a:lstStyle/>
                    <a:p>
                      <a:r>
                        <a:rPr sz="1600">
                          <a:solidFill>
                            <a:srgbClr val="263238"/>
                          </a:solidFill>
                          <a:latin typeface="Calibri"/>
                        </a:rPr>
                        <a:t>Explica dolor mecánico y artrosis</a:t>
                      </a:r>
                    </a:p>
                  </a:txBody>
                  <a:tcPr>
                    <a:solidFill>
                      <a:srgbClr val="FFFFFF"/>
                    </a:solidFill>
                  </a:tcPr>
                </a:tc>
              </a:tr>
              <a:tr h="457200">
                <a:tc>
                  <a:txBody>
                    <a:bodyPr/>
                    <a:lstStyle/>
                    <a:p>
                      <a:r>
                        <a:rPr sz="1600">
                          <a:solidFill>
                            <a:srgbClr val="263238"/>
                          </a:solidFill>
                          <a:latin typeface="Calibri"/>
                        </a:rPr>
                        <a:t>Lesión aórtica</a:t>
                      </a:r>
                    </a:p>
                  </a:txBody>
                  <a:tcPr>
                    <a:solidFill>
                      <a:srgbClr val="EEF3F4"/>
                    </a:solidFill>
                  </a:tcPr>
                </a:tc>
                <a:tc>
                  <a:txBody>
                    <a:bodyPr/>
                    <a:lstStyle/>
                    <a:p>
                      <a:r>
                        <a:rPr sz="1600">
                          <a:solidFill>
                            <a:srgbClr val="263238"/>
                          </a:solidFill>
                          <a:latin typeface="Calibri"/>
                        </a:rPr>
                        <a:t>2,1 % frente a 0,9 % [r29]</a:t>
                      </a:r>
                    </a:p>
                  </a:txBody>
                  <a:tcPr>
                    <a:solidFill>
                      <a:srgbClr val="EEF3F4"/>
                    </a:solidFill>
                  </a:tcPr>
                </a:tc>
                <a:tc>
                  <a:txBody>
                    <a:bodyPr/>
                    <a:lstStyle/>
                    <a:p>
                      <a:r>
                        <a:rPr sz="1600">
                          <a:solidFill>
                            <a:srgbClr val="263238"/>
                          </a:solidFill>
                          <a:latin typeface="Calibri"/>
                        </a:rPr>
                        <a:t>Descarte vascular en trauma mayor</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La luxación en el paciente politraumatizado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Dunseath OA et al. EFORT Open Rev. 2026. doi:10.1530/EOR-2025-0026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cadera espera su turno: antes se buscan y controlan las lesiones que pueden matar al paciente en cráneo, tórax, abdomen y pelvis [r33].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La luxación en el paciente politraumatizado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[r45] Stevens NM et al. J Trauma Acute Care Surg. 2024. doi:10.1097/TA.0000000000004250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 conviene fijar todo pronto o solo estabilizar (control de daño ortopédico) se decide con marcadores del estado hemodinámico y de la reanimación [r45].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75</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va primero según el estado del paciente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[r33] Dunseath OA et al. EFORT Open Rev. 2026. doi:10.1530/EOR-2025-0026</a:t>
            </a:r>
          </a:p>
          <a:p>
            <a:r>
              <a:rPr sz="800">
                <a:solidFill>
                  <a:srgbClr val="5A6469"/>
                </a:solidFill>
                <a:latin typeface="Calibri"/>
              </a:rPr>
              <a:t>[r40] National Institute for Health and Care Excellence. NICE guideline NG39. 2016.</a:t>
            </a:r>
          </a:p>
          <a:p>
            <a:r>
              <a:rPr sz="800">
                <a:solidFill>
                  <a:srgbClr val="5A6469"/>
                </a:solidFill>
                <a:latin typeface="Calibri"/>
              </a:rPr>
              <a:t>[r42] Hajibandeh S et al. Injury. 2015. doi:10.1016/j.injury.2015.09.019</a:t>
            </a:r>
          </a:p>
          <a:p>
            <a:r>
              <a:rPr sz="800">
                <a:solidFill>
                  <a:srgbClr val="5A6469"/>
                </a:solidFill>
                <a:latin typeface="Calibri"/>
              </a:rPr>
              <a:t>[r43] Pfeifer R et al. Patient Saf Surg. 2008. doi:10.1186/1754-9493-2-20</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Situación</a:t>
                      </a:r>
                    </a:p>
                  </a:txBody>
                  <a:tcPr>
                    <a:solidFill>
                      <a:srgbClr val="0F5F6B"/>
                    </a:solidFill>
                  </a:tcPr>
                </a:tc>
                <a:tc>
                  <a:txBody>
                    <a:bodyPr/>
                    <a:lstStyle/>
                    <a:p>
                      <a:r>
                        <a:rPr sz="1600" b="1">
                          <a:solidFill>
                            <a:srgbClr val="FFFFFF"/>
                          </a:solidFill>
                          <a:latin typeface="Calibri"/>
                        </a:rPr>
                        <a:t>Conducta</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Inestabilidad hemodinámica sin respuesta al volumen</a:t>
                      </a:r>
                    </a:p>
                  </a:txBody>
                  <a:tcPr>
                    <a:solidFill>
                      <a:srgbClr val="EEF3F4"/>
                    </a:solidFill>
                  </a:tcPr>
                </a:tc>
                <a:tc>
                  <a:txBody>
                    <a:bodyPr/>
                    <a:lstStyle/>
                    <a:p>
                      <a:r>
                        <a:rPr sz="1600">
                          <a:solidFill>
                            <a:srgbClr val="263238"/>
                          </a:solidFill>
                          <a:latin typeface="Calibri"/>
                        </a:rPr>
                        <a:t>Cirugía de control de daño; la cadera se reduce cuando esté clínicamente estable</a:t>
                      </a:r>
                    </a:p>
                  </a:txBody>
                  <a:tcPr>
                    <a:solidFill>
                      <a:srgbClr val="EEF3F4"/>
                    </a:solidFill>
                  </a:tcPr>
                </a:tc>
                <a:tc>
                  <a:txBody>
                    <a:bodyPr/>
                    <a:lstStyle/>
                    <a:p>
                      <a:r>
                        <a:rPr sz="1600">
                          <a:solidFill>
                            <a:srgbClr val="263238"/>
                          </a:solidFill>
                          <a:latin typeface="Calibri"/>
                        </a:rPr>
                        <a:t>[r40][r33]</a:t>
                      </a:r>
                    </a:p>
                  </a:txBody>
                  <a:tcPr>
                    <a:solidFill>
                      <a:srgbClr val="EEF3F4"/>
                    </a:solidFill>
                  </a:tcPr>
                </a:tc>
              </a:tr>
              <a:tr h="457200">
                <a:tc>
                  <a:txBody>
                    <a:bodyPr/>
                    <a:lstStyle/>
                    <a:p>
                      <a:r>
                        <a:rPr sz="1600">
                          <a:solidFill>
                            <a:srgbClr val="263238"/>
                          </a:solidFill>
                          <a:latin typeface="Calibri"/>
                        </a:rPr>
                        <a:t>Estable, trauma cerrado mayor y sospecha de lesiones múltiples</a:t>
                      </a:r>
                    </a:p>
                  </a:txBody>
                  <a:tcPr>
                    <a:solidFill>
                      <a:srgbClr val="FFFFFF"/>
                    </a:solidFill>
                  </a:tcPr>
                </a:tc>
                <a:tc>
                  <a:txBody>
                    <a:bodyPr/>
                    <a:lstStyle/>
                    <a:p>
                      <a:r>
                        <a:rPr sz="1600">
                          <a:solidFill>
                            <a:srgbClr val="263238"/>
                          </a:solidFill>
                          <a:latin typeface="Calibri"/>
                        </a:rPr>
                        <a:t>TC de cuerpo entero sin reposicionar; dirigir la TC de miembros con hallazgos y escanograma</a:t>
                      </a:r>
                    </a:p>
                  </a:txBody>
                  <a:tcPr>
                    <a:solidFill>
                      <a:srgbClr val="FFFFFF"/>
                    </a:solidFill>
                  </a:tcPr>
                </a:tc>
                <a:tc>
                  <a:txBody>
                    <a:bodyPr/>
                    <a:lstStyle/>
                    <a:p>
                      <a:r>
                        <a:rPr sz="1600">
                          <a:solidFill>
                            <a:srgbClr val="263238"/>
                          </a:solidFill>
                          <a:latin typeface="Calibri"/>
                        </a:rPr>
                        <a:t>[r40]</a:t>
                      </a:r>
                    </a:p>
                  </a:txBody>
                  <a:tcPr>
                    <a:solidFill>
                      <a:srgbClr val="FFFFFF"/>
                    </a:solidFill>
                  </a:tcPr>
                </a:tc>
              </a:tr>
              <a:tr h="457200">
                <a:tc>
                  <a:txBody>
                    <a:bodyPr/>
                    <a:lstStyle/>
                    <a:p>
                      <a:r>
                        <a:rPr sz="1600">
                          <a:solidFill>
                            <a:srgbClr val="263238"/>
                          </a:solidFill>
                          <a:latin typeface="Calibri"/>
                        </a:rPr>
                        <a:t>Estable y cadera luxada</a:t>
                      </a:r>
                    </a:p>
                  </a:txBody>
                  <a:tcPr>
                    <a:solidFill>
                      <a:srgbClr val="EEF3F4"/>
                    </a:solidFill>
                  </a:tcPr>
                </a:tc>
                <a:tc>
                  <a:txBody>
                    <a:bodyPr/>
                    <a:lstStyle/>
                    <a:p>
                      <a:r>
                        <a:rPr sz="1600">
                          <a:solidFill>
                            <a:srgbClr val="263238"/>
                          </a:solidFill>
                          <a:latin typeface="Calibri"/>
                        </a:rPr>
                        <a:t>Reducción inmediata</a:t>
                      </a:r>
                    </a:p>
                  </a:txBody>
                  <a:tcPr>
                    <a:solidFill>
                      <a:srgbClr val="EEF3F4"/>
                    </a:solidFill>
                  </a:tcPr>
                </a:tc>
                <a:tc>
                  <a:txBody>
                    <a:bodyPr/>
                    <a:lstStyle/>
                    <a:p>
                      <a:r>
                        <a:rPr sz="1600">
                          <a:solidFill>
                            <a:srgbClr val="263238"/>
                          </a:solidFill>
                          <a:latin typeface="Calibri"/>
                        </a:rPr>
                        <a:t>[r33]</a:t>
                      </a:r>
                    </a:p>
                  </a:txBody>
                  <a:tcPr>
                    <a:solidFill>
                      <a:srgbClr val="EEF3F4"/>
                    </a:solidFill>
                  </a:tcPr>
                </a:tc>
              </a:tr>
              <a:tr h="457200">
                <a:tc>
                  <a:txBody>
                    <a:bodyPr/>
                    <a:lstStyle/>
                    <a:p>
                      <a:r>
                        <a:rPr sz="1600">
                          <a:solidFill>
                            <a:srgbClr val="263238"/>
                          </a:solidFill>
                          <a:latin typeface="Calibri"/>
                        </a:rPr>
                        <a:t>Después de la reanimación</a:t>
                      </a:r>
                    </a:p>
                  </a:txBody>
                  <a:tcPr>
                    <a:solidFill>
                      <a:srgbClr val="FFFFFF"/>
                    </a:solidFill>
                  </a:tcPr>
                </a:tc>
                <a:tc>
                  <a:txBody>
                    <a:bodyPr/>
                    <a:lstStyle/>
                    <a:p>
                      <a:r>
                        <a:rPr sz="1600">
                          <a:solidFill>
                            <a:srgbClr val="263238"/>
                          </a:solidFill>
                          <a:latin typeface="Calibri"/>
                        </a:rPr>
                        <a:t>Encuesta terciaria para detectar lo omitido</a:t>
                      </a:r>
                    </a:p>
                  </a:txBody>
                  <a:tcPr>
                    <a:solidFill>
                      <a:srgbClr val="FFFFFF"/>
                    </a:solidFill>
                  </a:tcPr>
                </a:tc>
                <a:tc>
                  <a:txBody>
                    <a:bodyPr/>
                    <a:lstStyle/>
                    <a:p>
                      <a:r>
                        <a:rPr sz="1600">
                          <a:solidFill>
                            <a:srgbClr val="263238"/>
                          </a:solidFill>
                          <a:latin typeface="Calibri"/>
                        </a:rPr>
                        <a:t>[r42][r43]</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75</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hay que tener en la cabeza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Dunseath OA et al. EFORT Open Rev. 2026. doi:10.1530/EOR-2025-0026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Sacar la cabeza de un acetábulo tan profundo exige un traumatismo de gran energía… [r33]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75</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hay que tener en la cabeza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Yue JJ et al. J Orthop Trauma. 1996. doi:10.1097/00005131-199610000-00001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Cuando la cadera se luxa, las arterias se estiran y se retuercen: en cadáveres hubo defectos de llenado en la femoral común y en las circunflejas…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75</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hay que tener en la cabeza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[r17] Yue JJ et al. J Orthop Trauma. 1996. doi:10.1097/00005131-199610000-00001</a:t>
            </a:r>
          </a:p>
          <a:p>
            <a:r>
              <a:rPr sz="800">
                <a:solidFill>
                  <a:srgbClr val="5A6469"/>
                </a:solidFill>
                <a:latin typeface="Calibri"/>
              </a:rPr>
              <a:t>[r33] Dunseath OA et al. EFORT Open Rev. 2026. doi:10.1530/EOR-2025-0026</a:t>
            </a:r>
          </a:p>
          <a:p>
            <a:r>
              <a:rPr sz="800">
                <a:solidFill>
                  <a:srgbClr val="5A6469"/>
                </a:solidFill>
                <a:latin typeface="Calibri"/>
              </a:rPr>
              <a:t>[r37] Romeo NM et al. Clin Orthop Relat Res. 2018. doi:10.1007/s11999.0000000000000045</a:t>
            </a:r>
          </a:p>
          <a:p>
            <a:r>
              <a:rPr sz="800">
                <a:solidFill>
                  <a:srgbClr val="5A6469"/>
                </a:solidFill>
                <a:latin typeface="Calibri"/>
              </a:rPr>
              <a:t>[r47] Ganz R et al. J Bone Joint Surg Br. 2001. doi:10.1302/0301-620x.83b8.11964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una buena razón para entender la anatomía antes de memorizar la clasificación.</a:t>
            </a:r>
          </a:p>
          <a:p>
            <a:pPr marL="347472" indent="-347472">
              <a:spcAft>
                <a:spcPts val="1400"/>
              </a:spcAft>
              <a:buChar char="•"/>
            </a:pPr>
            <a:r>
              <a:rPr sz="2400">
                <a:solidFill>
                  <a:srgbClr val="263238"/>
                </a:solidFill>
                <a:latin typeface="Calibri"/>
              </a:rPr>
              <a:t>Las dos láminas siguientes son de dominio público (Gray, 1918).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75</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según la dirección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[r18] Jaecker V et al. Eur J Trauma Emerg Surg. 2025. doi:10.1007/s00068-025-02885-9</a:t>
            </a:r>
          </a:p>
          <a:p>
            <a:r>
              <a:rPr sz="800">
                <a:solidFill>
                  <a:srgbClr val="5A6469"/>
                </a:solidFill>
                <a:latin typeface="Calibri"/>
              </a:rPr>
              <a:t>[r33] Dunseath OA et al. EFORT Open Rev. 2026. doi:10.1530/EOR-2025-0026</a:t>
            </a:r>
          </a:p>
          <a:p>
            <a:r>
              <a:rPr sz="800">
                <a:solidFill>
                  <a:srgbClr val="5A6469"/>
                </a:solidFill>
                <a:latin typeface="Calibri"/>
              </a:rPr>
              <a:t>[r34] Marshall SC et al. Eur J Orthop Surg Traumatol. 2026. doi:10.1007/s00590-026-04821-y</a:t>
            </a:r>
          </a:p>
          <a:p>
            <a:r>
              <a:rPr sz="800">
                <a:solidFill>
                  <a:srgbClr val="5A6469"/>
                </a:solidFill>
                <a:latin typeface="Calibri"/>
              </a:rPr>
              <a:t>[r37] Romeo NM et al. Clin Orthop Relat Res. 2018. doi:10.1007/s11999.0000000000000045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dirección de la cabeza cambia la postura del miembro, el mecanismo, las lesiones asociadas y la maniobra de reducción.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75</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según la dirección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Waddell BS et al. Orthop Rev (Pavia). 2016. doi:10.4081/or.2016.6253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la púbica o anterosuperior la flexión suele ser imposible: se tracciona en línea con la cadera en hiperextensión [r39].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75</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Posterior, anterior y central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[r18] Jaecker V et al. Eur J Trauma Emerg Surg. 2025. doi:10.1007/s00068-025-02885-9</a:t>
            </a:r>
          </a:p>
          <a:p>
            <a:r>
              <a:rPr sz="800">
                <a:solidFill>
                  <a:srgbClr val="5A6469"/>
                </a:solidFill>
                <a:latin typeface="Calibri"/>
              </a:rPr>
              <a:t>[r33] Dunseath OA et al. EFORT Open Rev. 2026. doi:10.1530/EOR-2025-0026</a:t>
            </a:r>
          </a:p>
          <a:p>
            <a:r>
              <a:rPr sz="800">
                <a:solidFill>
                  <a:srgbClr val="5A6469"/>
                </a:solidFill>
                <a:latin typeface="Calibri"/>
              </a:rPr>
              <a:t>[r34] Marshall SC et al. Eur J Orthop Surg Traumatol. 2026. doi:10.1007/s00590-026-04821-y</a:t>
            </a:r>
          </a:p>
          <a:p>
            <a:r>
              <a:rPr sz="800">
                <a:solidFill>
                  <a:srgbClr val="5A6469"/>
                </a:solidFill>
                <a:latin typeface="Calibri"/>
              </a:rPr>
              <a:t>[r37] Romeo NM et al. Clin Orthop Relat Res. 2018. doi:10.1007/s11999.0000000000000045</a:t>
            </a:r>
          </a:p>
          <a:p>
            <a:r>
              <a:rPr sz="800">
                <a:solidFill>
                  <a:srgbClr val="5A6469"/>
                </a:solidFill>
                <a:latin typeface="Calibri"/>
              </a:rPr>
              <a:t>[r38] Söylemez MS et al. Orthop Surg. 2022. doi:10.1111/os.13245</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Variante</a:t>
                      </a:r>
                    </a:p>
                  </a:txBody>
                  <a:tcPr>
                    <a:solidFill>
                      <a:srgbClr val="0F5F6B"/>
                    </a:solidFill>
                  </a:tcPr>
                </a:tc>
                <a:tc>
                  <a:txBody>
                    <a:bodyPr/>
                    <a:lstStyle/>
                    <a:p>
                      <a:r>
                        <a:rPr sz="1400" b="1">
                          <a:solidFill>
                            <a:srgbClr val="FFFFFF"/>
                          </a:solidFill>
                          <a:latin typeface="Calibri"/>
                        </a:rPr>
                        <a:t>Postura del miembro</a:t>
                      </a:r>
                    </a:p>
                  </a:txBody>
                  <a:tcPr>
                    <a:solidFill>
                      <a:srgbClr val="0F5F6B"/>
                    </a:solidFill>
                  </a:tcPr>
                </a:tc>
                <a:tc>
                  <a:txBody>
                    <a:bodyPr/>
                    <a:lstStyle/>
                    <a:p>
                      <a:r>
                        <a:rPr sz="1400" b="1">
                          <a:solidFill>
                            <a:srgbClr val="FFFFFF"/>
                          </a:solidFill>
                          <a:latin typeface="Calibri"/>
                        </a:rPr>
                        <a:t>Mecanismo</a:t>
                      </a:r>
                    </a:p>
                  </a:txBody>
                  <a:tcPr>
                    <a:solidFill>
                      <a:srgbClr val="0F5F6B"/>
                    </a:solidFill>
                  </a:tcPr>
                </a:tc>
                <a:tc>
                  <a:txBody>
                    <a:bodyPr/>
                    <a:lstStyle/>
                    <a:p>
                      <a:r>
                        <a:rPr sz="1400" b="1">
                          <a:solidFill>
                            <a:srgbClr val="FFFFFF"/>
                          </a:solidFill>
                          <a:latin typeface="Calibri"/>
                        </a:rPr>
                        <a:t>Dato clave</a:t>
                      </a:r>
                    </a:p>
                  </a:txBody>
                  <a:tcPr>
                    <a:solidFill>
                      <a:srgbClr val="0F5F6B"/>
                    </a:solidFill>
                  </a:tcPr>
                </a:tc>
              </a:tr>
              <a:tr h="457200">
                <a:tc>
                  <a:txBody>
                    <a:bodyPr/>
                    <a:lstStyle/>
                    <a:p>
                      <a:r>
                        <a:rPr sz="1400">
                          <a:solidFill>
                            <a:srgbClr val="263238"/>
                          </a:solidFill>
                          <a:latin typeface="Calibri"/>
                        </a:rPr>
                        <a:t>Posterior</a:t>
                      </a:r>
                    </a:p>
                  </a:txBody>
                  <a:tcPr>
                    <a:solidFill>
                      <a:srgbClr val="EEF3F4"/>
                    </a:solidFill>
                  </a:tcPr>
                </a:tc>
                <a:tc>
                  <a:txBody>
                    <a:bodyPr/>
                    <a:lstStyle/>
                    <a:p>
                      <a:r>
                        <a:rPr sz="1400">
                          <a:solidFill>
                            <a:srgbClr val="263238"/>
                          </a:solidFill>
                          <a:latin typeface="Calibri"/>
                        </a:rPr>
                        <a:t>Acortado, flexionado, aducido y en rotación interna [r33]</a:t>
                      </a:r>
                    </a:p>
                  </a:txBody>
                  <a:tcPr>
                    <a:solidFill>
                      <a:srgbClr val="EEF3F4"/>
                    </a:solidFill>
                  </a:tcPr>
                </a:tc>
                <a:tc>
                  <a:txBody>
                    <a:bodyPr/>
                    <a:lstStyle/>
                    <a:p>
                      <a:r>
                        <a:rPr sz="1400">
                          <a:solidFill>
                            <a:srgbClr val="263238"/>
                          </a:solidFill>
                          <a:latin typeface="Calibri"/>
                        </a:rPr>
                        <a:t>Rodilla contra el salpicadero, cadera en flexión y aducción [r18]</a:t>
                      </a:r>
                    </a:p>
                  </a:txBody>
                  <a:tcPr>
                    <a:solidFill>
                      <a:srgbClr val="EEF3F4"/>
                    </a:solidFill>
                  </a:tcPr>
                </a:tc>
                <a:tc>
                  <a:txBody>
                    <a:bodyPr/>
                    <a:lstStyle/>
                    <a:p>
                      <a:r>
                        <a:rPr sz="1400">
                          <a:solidFill>
                            <a:srgbClr val="263238"/>
                          </a:solidFill>
                          <a:latin typeface="Calibri"/>
                        </a:rPr>
                        <a:t>La más común [r53]; 5 a 15 % se acompaña de fractura de cabeza [r37]</a:t>
                      </a:r>
                    </a:p>
                  </a:txBody>
                  <a:tcPr>
                    <a:solidFill>
                      <a:srgbClr val="EEF3F4"/>
                    </a:solidFill>
                  </a:tcPr>
                </a:tc>
              </a:tr>
              <a:tr h="457200">
                <a:tc>
                  <a:txBody>
                    <a:bodyPr/>
                    <a:lstStyle/>
                    <a:p>
                      <a:r>
                        <a:rPr sz="1400">
                          <a:solidFill>
                            <a:srgbClr val="263238"/>
                          </a:solidFill>
                          <a:latin typeface="Calibri"/>
                        </a:rPr>
                        <a:t>Anterior obturatriz (anteroinferior)</a:t>
                      </a:r>
                    </a:p>
                  </a:txBody>
                  <a:tcPr>
                    <a:solidFill>
                      <a:srgbClr val="FFFFFF"/>
                    </a:solidFill>
                  </a:tcPr>
                </a:tc>
                <a:tc>
                  <a:txBody>
                    <a:bodyPr/>
                    <a:lstStyle/>
                    <a:p>
                      <a:r>
                        <a:rPr sz="1400">
                          <a:solidFill>
                            <a:srgbClr val="263238"/>
                          </a:solidFill>
                          <a:latin typeface="Calibri"/>
                        </a:rPr>
                        <a:t>Acortado, flexionado, abducido y en rotación externa [r33]</a:t>
                      </a:r>
                    </a:p>
                  </a:txBody>
                  <a:tcPr>
                    <a:solidFill>
                      <a:srgbClr val="FFFFFF"/>
                    </a:solidFill>
                  </a:tcPr>
                </a:tc>
                <a:tc>
                  <a:txBody>
                    <a:bodyPr/>
                    <a:lstStyle/>
                    <a:p>
                      <a:r>
                        <a:rPr sz="1400">
                          <a:solidFill>
                            <a:srgbClr val="263238"/>
                          </a:solidFill>
                          <a:latin typeface="Calibri"/>
                        </a:rPr>
                        <a:t>Abducción y rotación externa, con más flexión [r18]</a:t>
                      </a:r>
                    </a:p>
                  </a:txBody>
                  <a:tcPr>
                    <a:solidFill>
                      <a:srgbClr val="FFFFFF"/>
                    </a:solidFill>
                  </a:tcPr>
                </a:tc>
                <a:tc>
                  <a:txBody>
                    <a:bodyPr/>
                    <a:lstStyle/>
                    <a:p>
                      <a:r>
                        <a:rPr sz="1400">
                          <a:solidFill>
                            <a:srgbClr val="263238"/>
                          </a:solidFill>
                          <a:latin typeface="Calibri"/>
                        </a:rPr>
                        <a:t>Con frecuencia simple [r18]</a:t>
                      </a:r>
                    </a:p>
                  </a:txBody>
                  <a:tcPr>
                    <a:solidFill>
                      <a:srgbClr val="FFFFFF"/>
                    </a:solidFill>
                  </a:tcPr>
                </a:tc>
              </a:tr>
              <a:tr h="457200">
                <a:tc>
                  <a:txBody>
                    <a:bodyPr/>
                    <a:lstStyle/>
                    <a:p>
                      <a:r>
                        <a:rPr sz="1400">
                          <a:solidFill>
                            <a:srgbClr val="263238"/>
                          </a:solidFill>
                          <a:latin typeface="Calibri"/>
                        </a:rPr>
                        <a:t>Anterior iliaca (anterosuperior)</a:t>
                      </a:r>
                    </a:p>
                  </a:txBody>
                  <a:tcPr>
                    <a:solidFill>
                      <a:srgbClr val="EEF3F4"/>
                    </a:solidFill>
                  </a:tcPr>
                </a:tc>
                <a:tc>
                  <a:txBody>
                    <a:bodyPr/>
                    <a:lstStyle/>
                    <a:p>
                      <a:r>
                        <a:rPr sz="1400">
                          <a:solidFill>
                            <a:srgbClr val="263238"/>
                          </a:solidFill>
                          <a:latin typeface="Calibri"/>
                        </a:rPr>
                        <a:t>Igual que la anterior [r33]</a:t>
                      </a:r>
                    </a:p>
                  </a:txBody>
                  <a:tcPr>
                    <a:solidFill>
                      <a:srgbClr val="EEF3F4"/>
                    </a:solidFill>
                  </a:tcPr>
                </a:tc>
                <a:tc>
                  <a:txBody>
                    <a:bodyPr/>
                    <a:lstStyle/>
                    <a:p>
                      <a:r>
                        <a:rPr sz="1400">
                          <a:solidFill>
                            <a:srgbClr val="263238"/>
                          </a:solidFill>
                          <a:latin typeface="Calibri"/>
                        </a:rPr>
                        <a:t>Abducción y rotación externa, con la cadera más extendida [r18]</a:t>
                      </a:r>
                    </a:p>
                  </a:txBody>
                  <a:tcPr>
                    <a:solidFill>
                      <a:srgbClr val="EEF3F4"/>
                    </a:solidFill>
                  </a:tcPr>
                </a:tc>
                <a:tc>
                  <a:txBody>
                    <a:bodyPr/>
                    <a:lstStyle/>
                    <a:p>
                      <a:r>
                        <a:rPr sz="1400">
                          <a:solidFill>
                            <a:srgbClr val="263238"/>
                          </a:solidFill>
                          <a:latin typeface="Calibri"/>
                        </a:rPr>
                        <a:t>Más compleja y quirúrgica [r18]; malos resultados en una serie [r51]</a:t>
                      </a:r>
                    </a:p>
                  </a:txBody>
                  <a:tcPr>
                    <a:solidFill>
                      <a:srgbClr val="EEF3F4"/>
                    </a:solidFill>
                  </a:tcPr>
                </a:tc>
              </a:tr>
              <a:tr h="457200">
                <a:tc>
                  <a:txBody>
                    <a:bodyPr/>
                    <a:lstStyle/>
                    <a:p>
                      <a:r>
                        <a:rPr sz="1400">
                          <a:solidFill>
                            <a:srgbClr val="263238"/>
                          </a:solidFill>
                          <a:latin typeface="Calibri"/>
                        </a:rPr>
                        <a:t>Central</a:t>
                      </a:r>
                    </a:p>
                  </a:txBody>
                  <a:tcPr>
                    <a:solidFill>
                      <a:srgbClr val="FFFFFF"/>
                    </a:solidFill>
                  </a:tcPr>
                </a:tc>
                <a:tc>
                  <a:txBody>
                    <a:bodyPr/>
                    <a:lstStyle/>
                    <a:p>
                      <a:r>
                        <a:rPr sz="1400">
                          <a:solidFill>
                            <a:srgbClr val="263238"/>
                          </a:solidFill>
                          <a:latin typeface="Calibri"/>
                        </a:rPr>
                        <a:t>Sin postura típica descrita en las fuentes abiertas</a:t>
                      </a:r>
                    </a:p>
                  </a:txBody>
                  <a:tcPr>
                    <a:solidFill>
                      <a:srgbClr val="FFFFFF"/>
                    </a:solidFill>
                  </a:tcPr>
                </a:tc>
                <a:tc>
                  <a:txBody>
                    <a:bodyPr/>
                    <a:lstStyle/>
                    <a:p>
                      <a:r>
                        <a:rPr sz="1400">
                          <a:solidFill>
                            <a:srgbClr val="263238"/>
                          </a:solidFill>
                          <a:latin typeface="Calibri"/>
                        </a:rPr>
                        <a:t>Fractura de la pared medial del acetábulo [r38]</a:t>
                      </a:r>
                    </a:p>
                  </a:txBody>
                  <a:tcPr>
                    <a:solidFill>
                      <a:srgbClr val="FFFFFF"/>
                    </a:solidFill>
                  </a:tcPr>
                </a:tc>
                <a:tc>
                  <a:txBody>
                    <a:bodyPr/>
                    <a:lstStyle/>
                    <a:p>
                      <a:r>
                        <a:rPr sz="1400">
                          <a:solidFill>
                            <a:srgbClr val="263238"/>
                          </a:solidFill>
                          <a:latin typeface="Calibri"/>
                        </a:rPr>
                        <a:t>Pipkin no la contempla [r34]</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75</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Söylemez MS et al. Orthop Surg. 2022. doi:10.1111/os.13245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Thompson y Epstein ordenan las fracturas-luxaciones posteriores en cinco tipos según la fractura asociada [r38].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Resultado malo o regular según el tipo de Pipkin (revisión de Giannoudis, citada por Dunseath)</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Dunseath OA et al. EFORT Open Rev. 2026. doi:10.1530/EOR-2025-0026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75</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Thompson-Epstein para fracturas-luxaciones posteriores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Foulk DM et al. J Am Acad Orthop Surg. 2010. doi:10.5435/00124635-201004000-00003</a:t>
            </a:r>
          </a:p>
          <a:p>
            <a:r>
              <a:rPr sz="800">
                <a:solidFill>
                  <a:srgbClr val="5A6469"/>
                </a:solidFill>
                <a:latin typeface="Calibri"/>
              </a:rPr>
              <a:t>[r15] Dwyer AJ et al. Int Orthop. 2006. doi:10.1007/s00264-005-0056-9</a:t>
            </a:r>
          </a:p>
          <a:p>
            <a:r>
              <a:rPr sz="800">
                <a:solidFill>
                  <a:srgbClr val="5A6469"/>
                </a:solidFill>
                <a:latin typeface="Calibri"/>
              </a:rPr>
              <a:t>[r37] Romeo NM et al. Clin Orthop Relat Res. 2018. doi:10.1007/s11999.0000000000000045</a:t>
            </a:r>
          </a:p>
          <a:p>
            <a:r>
              <a:rPr sz="800">
                <a:solidFill>
                  <a:srgbClr val="5A6469"/>
                </a:solidFill>
                <a:latin typeface="Calibri"/>
              </a:rPr>
              <a:t>[r38] Söylemez MS et al. Orthop Surg. 2022. doi:10.1111/os.13245</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Tipo</a:t>
                      </a:r>
                    </a:p>
                  </a:txBody>
                  <a:tcPr>
                    <a:solidFill>
                      <a:srgbClr val="0F5F6B"/>
                    </a:solidFill>
                  </a:tcPr>
                </a:tc>
                <a:tc>
                  <a:txBody>
                    <a:bodyPr/>
                    <a:lstStyle/>
                    <a:p>
                      <a:r>
                        <a:rPr sz="1600" b="1">
                          <a:solidFill>
                            <a:srgbClr val="FFFFFF"/>
                          </a:solidFill>
                          <a:latin typeface="Calibri"/>
                        </a:rPr>
                        <a:t>Qué hay</a:t>
                      </a:r>
                    </a:p>
                  </a:txBody>
                  <a:tcPr>
                    <a:solidFill>
                      <a:srgbClr val="0F5F6B"/>
                    </a:solidFill>
                  </a:tcPr>
                </a:tc>
                <a:tc>
                  <a:txBody>
                    <a:bodyPr/>
                    <a:lstStyle/>
                    <a:p>
                      <a:r>
                        <a:rPr sz="1600" b="1">
                          <a:solidFill>
                            <a:srgbClr val="FFFFFF"/>
                          </a:solidFill>
                          <a:latin typeface="Calibri"/>
                        </a:rPr>
                        <a:t>Para qué sirve en la decisión</a:t>
                      </a:r>
                    </a:p>
                  </a:txBody>
                  <a:tcPr>
                    <a:solidFill>
                      <a:srgbClr val="0F5F6B"/>
                    </a:solidFill>
                  </a:tcPr>
                </a:tc>
              </a:tr>
              <a:tr h="457200">
                <a:tc>
                  <a:txBody>
                    <a:bodyPr/>
                    <a:lstStyle/>
                    <a:p>
                      <a:r>
                        <a:rPr sz="1600">
                          <a:solidFill>
                            <a:srgbClr val="263238"/>
                          </a:solidFill>
                          <a:latin typeface="Calibri"/>
                        </a:rPr>
                        <a:t>I</a:t>
                      </a:r>
                    </a:p>
                  </a:txBody>
                  <a:tcPr>
                    <a:solidFill>
                      <a:srgbClr val="EEF3F4"/>
                    </a:solidFill>
                  </a:tcPr>
                </a:tc>
                <a:tc>
                  <a:txBody>
                    <a:bodyPr/>
                    <a:lstStyle/>
                    <a:p>
                      <a:r>
                        <a:rPr sz="1600">
                          <a:solidFill>
                            <a:srgbClr val="263238"/>
                          </a:solidFill>
                          <a:latin typeface="Calibri"/>
                        </a:rPr>
                        <a:t>Luxación con fractura menor o sin ella [r38]</a:t>
                      </a:r>
                    </a:p>
                  </a:txBody>
                  <a:tcPr>
                    <a:solidFill>
                      <a:srgbClr val="EEF3F4"/>
                    </a:solidFill>
                  </a:tcPr>
                </a:tc>
                <a:tc>
                  <a:txBody>
                    <a:bodyPr/>
                    <a:lstStyle/>
                    <a:p>
                      <a:r>
                        <a:rPr sz="1600">
                          <a:solidFill>
                            <a:srgbClr val="263238"/>
                          </a:solidFill>
                          <a:latin typeface="Calibri"/>
                        </a:rPr>
                        <a:t>Reducción cerrada y vigilancia; incluye la luxación simple</a:t>
                      </a:r>
                    </a:p>
                  </a:txBody>
                  <a:tcPr>
                    <a:solidFill>
                      <a:srgbClr val="EEF3F4"/>
                    </a:solidFill>
                  </a:tcPr>
                </a:tc>
              </a:tr>
              <a:tr h="457200">
                <a:tc>
                  <a:txBody>
                    <a:bodyPr/>
                    <a:lstStyle/>
                    <a:p>
                      <a:r>
                        <a:rPr sz="1600">
                          <a:solidFill>
                            <a:srgbClr val="263238"/>
                          </a:solidFill>
                          <a:latin typeface="Calibri"/>
                        </a:rPr>
                        <a:t>II</a:t>
                      </a:r>
                    </a:p>
                  </a:txBody>
                  <a:tcPr>
                    <a:solidFill>
                      <a:srgbClr val="FFFFFF"/>
                    </a:solidFill>
                  </a:tcPr>
                </a:tc>
                <a:tc>
                  <a:txBody>
                    <a:bodyPr/>
                    <a:lstStyle/>
                    <a:p>
                      <a:r>
                        <a:rPr sz="1600">
                          <a:solidFill>
                            <a:srgbClr val="263238"/>
                          </a:solidFill>
                          <a:latin typeface="Calibri"/>
                        </a:rPr>
                        <a:t>Fragmento único grande del borde posterior [r38]</a:t>
                      </a:r>
                    </a:p>
                  </a:txBody>
                  <a:tcPr>
                    <a:solidFill>
                      <a:srgbClr val="FFFFFF"/>
                    </a:solidFill>
                  </a:tcPr>
                </a:tc>
                <a:tc>
                  <a:txBody>
                    <a:bodyPr/>
                    <a:lstStyle/>
                    <a:p>
                      <a:r>
                        <a:rPr sz="1600">
                          <a:solidFill>
                            <a:srgbClr val="263238"/>
                          </a:solidFill>
                          <a:latin typeface="Calibri"/>
                        </a:rPr>
                        <a:t>Evaluar estabilidad y tamaño del fragmento</a:t>
                      </a:r>
                    </a:p>
                  </a:txBody>
                  <a:tcPr>
                    <a:solidFill>
                      <a:srgbClr val="FFFFFF"/>
                    </a:solidFill>
                  </a:tcPr>
                </a:tc>
              </a:tr>
              <a:tr h="457200">
                <a:tc>
                  <a:txBody>
                    <a:bodyPr/>
                    <a:lstStyle/>
                    <a:p>
                      <a:r>
                        <a:rPr sz="1600">
                          <a:solidFill>
                            <a:srgbClr val="263238"/>
                          </a:solidFill>
                          <a:latin typeface="Calibri"/>
                        </a:rPr>
                        <a:t>III</a:t>
                      </a:r>
                    </a:p>
                  </a:txBody>
                  <a:tcPr>
                    <a:solidFill>
                      <a:srgbClr val="EEF3F4"/>
                    </a:solidFill>
                  </a:tcPr>
                </a:tc>
                <a:tc>
                  <a:txBody>
                    <a:bodyPr/>
                    <a:lstStyle/>
                    <a:p>
                      <a:r>
                        <a:rPr sz="1600">
                          <a:solidFill>
                            <a:srgbClr val="263238"/>
                          </a:solidFill>
                          <a:latin typeface="Calibri"/>
                        </a:rPr>
                        <a:t>Conminución del borde acetabular [r38]</a:t>
                      </a:r>
                    </a:p>
                  </a:txBody>
                  <a:tcPr>
                    <a:solidFill>
                      <a:srgbClr val="EEF3F4"/>
                    </a:solidFill>
                  </a:tcPr>
                </a:tc>
                <a:tc>
                  <a:txBody>
                    <a:bodyPr/>
                    <a:lstStyle/>
                    <a:p>
                      <a:r>
                        <a:rPr sz="1600">
                          <a:solidFill>
                            <a:srgbClr val="263238"/>
                          </a:solidFill>
                          <a:latin typeface="Calibri"/>
                        </a:rPr>
                        <a:t>Reducción no concéntrica o fragmentos: considerar cirugía o artroscopia [r7]</a:t>
                      </a:r>
                    </a:p>
                  </a:txBody>
                  <a:tcPr>
                    <a:solidFill>
                      <a:srgbClr val="EEF3F4"/>
                    </a:solidFill>
                  </a:tcPr>
                </a:tc>
              </a:tr>
              <a:tr h="457200">
                <a:tc>
                  <a:txBody>
                    <a:bodyPr/>
                    <a:lstStyle/>
                    <a:p>
                      <a:r>
                        <a:rPr sz="1600">
                          <a:solidFill>
                            <a:srgbClr val="263238"/>
                          </a:solidFill>
                          <a:latin typeface="Calibri"/>
                        </a:rPr>
                        <a:t>IV</a:t>
                      </a:r>
                    </a:p>
                  </a:txBody>
                  <a:tcPr>
                    <a:solidFill>
                      <a:srgbClr val="FFFFFF"/>
                    </a:solidFill>
                  </a:tcPr>
                </a:tc>
                <a:tc>
                  <a:txBody>
                    <a:bodyPr/>
                    <a:lstStyle/>
                    <a:p>
                      <a:r>
                        <a:rPr sz="1600">
                          <a:solidFill>
                            <a:srgbClr val="263238"/>
                          </a:solidFill>
                          <a:latin typeface="Calibri"/>
                        </a:rPr>
                        <a:t>Fractura del piso acetabular [r38]</a:t>
                      </a:r>
                    </a:p>
                  </a:txBody>
                  <a:tcPr>
                    <a:solidFill>
                      <a:srgbClr val="FFFFFF"/>
                    </a:solidFill>
                  </a:tcPr>
                </a:tc>
                <a:tc>
                  <a:txBody>
                    <a:bodyPr/>
                    <a:lstStyle/>
                    <a:p>
                      <a:r>
                        <a:rPr sz="1600">
                          <a:solidFill>
                            <a:srgbClr val="263238"/>
                          </a:solidFill>
                          <a:latin typeface="Calibri"/>
                        </a:rPr>
                        <a:t>Peor pronóstico: más complicaciones aun con reducción temprana [r15]</a:t>
                      </a:r>
                    </a:p>
                  </a:txBody>
                  <a:tcPr>
                    <a:solidFill>
                      <a:srgbClr val="FFFFFF"/>
                    </a:solidFill>
                  </a:tcPr>
                </a:tc>
              </a:tr>
              <a:tr h="457200">
                <a:tc>
                  <a:txBody>
                    <a:bodyPr/>
                    <a:lstStyle/>
                    <a:p>
                      <a:r>
                        <a:rPr sz="1600">
                          <a:solidFill>
                            <a:srgbClr val="263238"/>
                          </a:solidFill>
                          <a:latin typeface="Calibri"/>
                        </a:rPr>
                        <a:t>V</a:t>
                      </a:r>
                    </a:p>
                  </a:txBody>
                  <a:tcPr>
                    <a:solidFill>
                      <a:srgbClr val="EEF3F4"/>
                    </a:solidFill>
                  </a:tcPr>
                </a:tc>
                <a:tc>
                  <a:txBody>
                    <a:bodyPr/>
                    <a:lstStyle/>
                    <a:p>
                      <a:r>
                        <a:rPr sz="1600">
                          <a:solidFill>
                            <a:srgbClr val="263238"/>
                          </a:solidFill>
                          <a:latin typeface="Calibri"/>
                        </a:rPr>
                        <a:t>Fractura de la cabeza femoral [r38]</a:t>
                      </a:r>
                    </a:p>
                  </a:txBody>
                  <a:tcPr>
                    <a:solidFill>
                      <a:srgbClr val="EEF3F4"/>
                    </a:solidFill>
                  </a:tcPr>
                </a:tc>
                <a:tc>
                  <a:txBody>
                    <a:bodyPr/>
                    <a:lstStyle/>
                    <a:p>
                      <a:r>
                        <a:rPr sz="1600">
                          <a:solidFill>
                            <a:srgbClr val="263238"/>
                          </a:solidFill>
                          <a:latin typeface="Calibri"/>
                        </a:rPr>
                        <a:t>Se subclasifica con Pipkin [r37]</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75</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Weber CD et al. J Clin Med. 2022. doi:10.3390/jcm11030472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Piense en luxación ante cualquier trauma de alta energía con dolor de cadera, sobre todo en colisión de vehículo o de motocicleta [r29].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75</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Dunseath OA et al. EFORT Open Rev. 2026. doi:10.1530/EOR-2025-0026</a:t>
            </a:r>
          </a:p>
          <a:p>
            <a:r>
              <a:rPr sz="1000">
                <a:solidFill>
                  <a:srgbClr val="5A6469"/>
                </a:solidFill>
                <a:latin typeface="Calibri"/>
              </a:rPr>
              <a:t>[r39] Waddell BS et al. Orthop Rev (Pavia). 2016. doi:10.4081/or.2016.6253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Esas posturas pueden no verse si hay fracturas asociadas [r33].</a:t>
            </a:r>
          </a:p>
          <a:p>
            <a:pPr marL="347472" indent="-347472">
              <a:spcAft>
                <a:spcPts val="1400"/>
              </a:spcAft>
              <a:buChar char="•"/>
            </a:pPr>
            <a:r>
              <a:rPr sz="2400">
                <a:solidFill>
                  <a:srgbClr val="263238"/>
                </a:solidFill>
                <a:latin typeface="Calibri"/>
              </a:rPr>
              <a:t>Ninguna maniobra se intenta sin una placa que confirme la luxación y muestre las fracturas acompañantes [r39].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75</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Pfeifer R et al. Patient Saf Surg. 2008. doi:10.1186/1754-9493-2-20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revisión observó menos lesiones omitidas de pelvis y cadera en la última década, y sus autores atribuyen a la TC multicorte una posible reducción adicional de las pélvicas [r43].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75</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Dunseath OA et al. EFORT Open Rev. 2026. doi:10.1530/EOR-2025-0026</a:t>
            </a:r>
          </a:p>
          <a:p>
            <a:r>
              <a:rPr sz="1000">
                <a:solidFill>
                  <a:srgbClr val="5A6469"/>
                </a:solidFill>
                <a:latin typeface="Calibri"/>
              </a:rPr>
              <a:t>[r6] Cornwall R et al. Clin Orthop Relat Res. 2000. doi:10.1097/00003086-200008000-00012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examen de la cadera viene después de la reanimación y se repite antes y después de reducir [r33][r6].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75</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Cornwall R et al. Clin Orthop Relat Res. 2000. doi:10.1097/00003086-200008000-00012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valor del examen está en lo que se documenta, no en una prueba diagnóstica.</a:t>
            </a:r>
          </a:p>
          <a:p>
            <a:pPr marL="347472" indent="-347472">
              <a:spcAft>
                <a:spcPts val="1400"/>
              </a:spcAft>
              <a:buChar char="•"/>
            </a:pPr>
            <a:r>
              <a:rPr sz="2400">
                <a:solidFill>
                  <a:srgbClr val="263238"/>
                </a:solidFill>
                <a:latin typeface="Calibri"/>
              </a:rPr>
              <a:t>Explorar el nervio en un paciente recién traumatizado cuesta, y aun así no se omite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75</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Dunseath OA et al. EFORT Open Rev. 2026. doi:10.1530/EOR-2025-0026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Radiografía AP de pelvis antes y después de reducir; vistas oblicuas de Judet para buscar fractura acetabular, y de entrada y salida para el anillo pélvico [r33].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75</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Juicio de estabilidad por expertos con radiografías y TC, frente a la prueba bajo anestesia (15 fracturas de pared posterior)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Davis AT et al. 2013. doi:10.1097/BOT.0b013e318284760b</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75</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Lesión acetabular posterior detectada en 16 niños con RM y TC</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Thanacharoenpanich S et al. J Pediatr Orthop. 2020. doi:10.1097/BPO.0000000000001127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75</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Sanders S et al. Bull NYU Hosp Jt Dis. 2010. PMID 20632983</a:t>
            </a:r>
          </a:p>
          <a:p>
            <a:r>
              <a:rPr sz="800">
                <a:solidFill>
                  <a:srgbClr val="5A6469"/>
                </a:solidFill>
                <a:latin typeface="Calibri"/>
              </a:rPr>
              <a:t>[r7] Foulk DM et al. J Am Acad Orthop Surg. 2010. doi:10.5435/00124635-201004000-00003</a:t>
            </a:r>
          </a:p>
          <a:p>
            <a:r>
              <a:rPr sz="800">
                <a:solidFill>
                  <a:srgbClr val="5A6469"/>
                </a:solidFill>
                <a:latin typeface="Calibri"/>
              </a:rPr>
              <a:t>[r30] Chona DV et al. Am J Sports Med. 2022. doi:10.1177/03635465211036104</a:t>
            </a:r>
          </a:p>
          <a:p>
            <a:r>
              <a:rPr sz="800">
                <a:solidFill>
                  <a:srgbClr val="5A6469"/>
                </a:solidFill>
                <a:latin typeface="Calibri"/>
              </a:rPr>
              <a:t>[r33] Dunseath OA et al. EFORT Open Rev. 2026. doi:10.1530/EOR-2025-0026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Resumen de la secuencia: reanimar, confirmar, reducir, comprobar y decidir.</a:t>
            </a:r>
          </a:p>
          <a:p>
            <a:pPr marL="347472" indent="-347472">
              <a:spcAft>
                <a:spcPts val="1400"/>
              </a:spcAft>
              <a:buChar char="•"/>
            </a:pPr>
            <a:r>
              <a:rPr sz="2400">
                <a:solidFill>
                  <a:srgbClr val="263238"/>
                </a:solidFill>
                <a:latin typeface="Calibri"/>
              </a:rPr>
              <a:t>Los puntos de decisión se apoyan en las fuentes citadas en el texto; la hora de reducción es una meta, no un permiso para esperar.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75</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Luxación traumática de cadera en el adulto: del ingreso a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[r41] Ramasamy A. Injury. 2026. doi:10.1016/j.injury.2026.113079</a:t>
            </a:r>
          </a:p>
          <a:p>
            <a:r>
              <a:rPr sz="800">
                <a:solidFill>
                  <a:srgbClr val="5A6469"/>
                </a:solidFill>
                <a:latin typeface="Calibri"/>
              </a:rPr>
              <a:t>[r33] Dunseath OA et al. EFORT Open Rev. 2026. doi:10.1530/EOR-2025-0026</a:t>
            </a:r>
          </a:p>
          <a:p>
            <a:r>
              <a:rPr sz="800">
                <a:solidFill>
                  <a:srgbClr val="5A6469"/>
                </a:solidFill>
                <a:latin typeface="Calibri"/>
              </a:rPr>
              <a:t>[r39] Waddell BS et al. Orthop Rev (Pavia). 2016. doi:10.4081/or.2016.6253</a:t>
            </a:r>
          </a:p>
          <a:p>
            <a:r>
              <a:rPr sz="800">
                <a:solidFill>
                  <a:srgbClr val="5A6469"/>
                </a:solidFill>
                <a:latin typeface="Calibri"/>
              </a:rPr>
              <a:t>[r4] Sanders S et al. Bull NYU Hosp Jt Dis. 2010. PMID 20632983</a:t>
            </a:r>
          </a:p>
          <a:p>
            <a:r>
              <a:rPr sz="800">
                <a:solidFill>
                  <a:srgbClr val="5A6469"/>
                </a:solidFill>
                <a:latin typeface="Calibri"/>
              </a:rPr>
              <a:t>[r7] Foulk DM et al. J Am Acad Orthop Surg. 2010. doi:10.5435/00124635-201004000-00003</a:t>
            </a:r>
          </a:p>
          <a:p>
            <a:r>
              <a:rPr sz="800">
                <a:solidFill>
                  <a:srgbClr val="5A6469"/>
                </a:solidFill>
                <a:latin typeface="Calibri"/>
              </a:rPr>
              <a:t>(+1 referencias más en las láminas finales)</a:t>
            </a:r>
          </a:p>
        </p:txBody>
      </p:sp>
      <p:sp>
        <p:nvSpPr>
          <p:cNvPr id="6" name="Rounded Rectangle 5"/>
          <p:cNvSpPr/>
          <p:nvPr/>
        </p:nvSpPr>
        <p:spPr>
          <a:xfrm>
            <a:off x="4754880" y="1508760"/>
            <a:ext cx="2743200" cy="297262"/>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Trauma de alta energía con sospecha de luxación de cadera</a:t>
            </a:r>
          </a:p>
        </p:txBody>
      </p:sp>
      <p:sp>
        <p:nvSpPr>
          <p:cNvPr id="7" name="Rectangle 6"/>
          <p:cNvSpPr/>
          <p:nvPr/>
        </p:nvSpPr>
        <p:spPr>
          <a:xfrm>
            <a:off x="4754880" y="1915750"/>
            <a:ext cx="2743200" cy="29726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Reanimación y control de hemorragia; tratar primero lo que pone en riesgo la vida [r41][r33]</a:t>
            </a:r>
          </a:p>
        </p:txBody>
      </p:sp>
      <p:sp>
        <p:nvSpPr>
          <p:cNvPr id="8" name="Rectangle 7"/>
          <p:cNvSpPr/>
          <p:nvPr/>
        </p:nvSpPr>
        <p:spPr>
          <a:xfrm>
            <a:off x="4754880" y="2322741"/>
            <a:ext cx="2743200" cy="29726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Radiografía AP de pelvis: confirmar luxación y buscar fracturas [r33][r39]</a:t>
            </a:r>
          </a:p>
        </p:txBody>
      </p:sp>
      <p:sp>
        <p:nvSpPr>
          <p:cNvPr id="9" name="Decision 8"/>
          <p:cNvSpPr/>
          <p:nvPr/>
        </p:nvSpPr>
        <p:spPr>
          <a:xfrm>
            <a:off x="4572000" y="2729731"/>
            <a:ext cx="3108960" cy="455483"/>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del cuello femoral o irreductible por imagen?</a:t>
            </a:r>
          </a:p>
        </p:txBody>
      </p:sp>
      <p:sp>
        <p:nvSpPr>
          <p:cNvPr id="10" name="Rectangle 9"/>
          <p:cNvSpPr/>
          <p:nvPr/>
        </p:nvSpPr>
        <p:spPr>
          <a:xfrm>
            <a:off x="4754880" y="3294943"/>
            <a:ext cx="2743200" cy="29726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Sedación y relajación; reducción cerrada atraumática con la maniobra que domine el equipo, lo antes posible [r33][r4]</a:t>
            </a:r>
          </a:p>
        </p:txBody>
      </p:sp>
      <p:sp>
        <p:nvSpPr>
          <p:cNvPr id="11" name="Decision 10"/>
          <p:cNvSpPr/>
          <p:nvPr/>
        </p:nvSpPr>
        <p:spPr>
          <a:xfrm>
            <a:off x="4572000" y="3701933"/>
            <a:ext cx="3108960" cy="455483"/>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¿Se logró reducir?</a:t>
            </a:r>
          </a:p>
        </p:txBody>
      </p:sp>
      <p:sp>
        <p:nvSpPr>
          <p:cNvPr id="12" name="Rectangle 11"/>
          <p:cNvSpPr/>
          <p:nvPr/>
        </p:nvSpPr>
        <p:spPr>
          <a:xfrm>
            <a:off x="4754880" y="4267144"/>
            <a:ext cx="2743200" cy="29726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Quirófano: reducción abierta sin intentos forzados [r33]</a:t>
            </a:r>
          </a:p>
        </p:txBody>
      </p:sp>
      <p:sp>
        <p:nvSpPr>
          <p:cNvPr id="13" name="Rectangle 12"/>
          <p:cNvSpPr/>
          <p:nvPr/>
        </p:nvSpPr>
        <p:spPr>
          <a:xfrm>
            <a:off x="4754880" y="4674135"/>
            <a:ext cx="2743200" cy="29726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Radiografía, TC y prueba de estabilidad bajo sedación [r33][r7]</a:t>
            </a:r>
          </a:p>
        </p:txBody>
      </p:sp>
      <p:sp>
        <p:nvSpPr>
          <p:cNvPr id="14" name="Decision 13"/>
          <p:cNvSpPr/>
          <p:nvPr/>
        </p:nvSpPr>
        <p:spPr>
          <a:xfrm>
            <a:off x="4572000" y="5081126"/>
            <a:ext cx="3108960" cy="455483"/>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¿Reducción concéntrica, estable y sin fragmentos ni fractura que lo impida?</a:t>
            </a:r>
          </a:p>
        </p:txBody>
      </p:sp>
      <p:sp>
        <p:nvSpPr>
          <p:cNvPr id="15" name="Rounded Rectangle 14"/>
          <p:cNvSpPr/>
          <p:nvPr/>
        </p:nvSpPr>
        <p:spPr>
          <a:xfrm>
            <a:off x="2987040" y="5646337"/>
            <a:ext cx="2743200" cy="297262"/>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Manejo no quirúrgico con carga protegida y vigilancia de necrosis [r30]</a:t>
            </a:r>
          </a:p>
        </p:txBody>
      </p:sp>
      <p:sp>
        <p:nvSpPr>
          <p:cNvPr id="16" name="Rounded Rectangle 15"/>
          <p:cNvSpPr/>
          <p:nvPr/>
        </p:nvSpPr>
        <p:spPr>
          <a:xfrm>
            <a:off x="6522720" y="5646337"/>
            <a:ext cx="2743200" cy="297262"/>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Cirugía: fijar la fractura, extirpar o fijar fragmentos, artroscopia según el caso [r7]</a:t>
            </a:r>
          </a:p>
        </p:txBody>
      </p:sp>
      <p:cxnSp>
        <p:nvCxnSpPr>
          <p:cNvPr id="17" name="Connector 16"/>
          <p:cNvCxnSpPr>
            <a:stCxn id="6" idx="2"/>
            <a:endCxn id="7" idx="0"/>
          </p:cNvCxnSpPr>
          <p:nvPr/>
        </p:nvCxnSpPr>
        <p:spPr>
          <a:xfrm flipH="1">
            <a:off x="6126480" y="1806022"/>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8" name="Connector 17"/>
          <p:cNvCxnSpPr>
            <a:stCxn id="7" idx="2"/>
            <a:endCxn id="8" idx="0"/>
          </p:cNvCxnSpPr>
          <p:nvPr/>
        </p:nvCxnSpPr>
        <p:spPr>
          <a:xfrm flipH="1">
            <a:off x="6126480" y="2213012"/>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Connector 18"/>
          <p:cNvCxnSpPr>
            <a:stCxn id="8" idx="2"/>
            <a:endCxn id="9" idx="0"/>
          </p:cNvCxnSpPr>
          <p:nvPr/>
        </p:nvCxnSpPr>
        <p:spPr>
          <a:xfrm flipH="1">
            <a:off x="6126480" y="262000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a:stCxn id="9" idx="2"/>
            <a:endCxn id="12" idx="0"/>
          </p:cNvCxnSpPr>
          <p:nvPr/>
        </p:nvCxnSpPr>
        <p:spPr>
          <a:xfrm flipH="1">
            <a:off x="6126480" y="3185214"/>
            <a:ext cx="0" cy="108193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181344" y="351816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2" name="Connector 21"/>
          <p:cNvCxnSpPr>
            <a:stCxn id="9" idx="2"/>
            <a:endCxn id="10" idx="0"/>
          </p:cNvCxnSpPr>
          <p:nvPr/>
        </p:nvCxnSpPr>
        <p:spPr>
          <a:xfrm flipH="1">
            <a:off x="6126480" y="318521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181344" y="3177899"/>
            <a:ext cx="457200" cy="274320"/>
          </a:xfrm>
          <a:prstGeom prst="rect">
            <a:avLst/>
          </a:prstGeom>
          <a:noFill/>
        </p:spPr>
        <p:txBody>
          <a:bodyPr wrap="square">
            <a:spAutoFit/>
          </a:bodyPr>
          <a:lstStyle/>
          <a:p>
            <a:r>
              <a:rPr sz="1200" b="1">
                <a:solidFill>
                  <a:srgbClr val="D97706"/>
                </a:solidFill>
                <a:latin typeface="Calibri"/>
              </a:rPr>
              <a:t>no</a:t>
            </a:r>
          </a:p>
        </p:txBody>
      </p:sp>
      <p:cxnSp>
        <p:nvCxnSpPr>
          <p:cNvPr id="24" name="Connector 23"/>
          <p:cNvCxnSpPr>
            <a:stCxn id="10" idx="2"/>
            <a:endCxn id="11" idx="0"/>
          </p:cNvCxnSpPr>
          <p:nvPr/>
        </p:nvCxnSpPr>
        <p:spPr>
          <a:xfrm flipH="1">
            <a:off x="6126480" y="3592205"/>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5" name="Connector 24"/>
          <p:cNvCxnSpPr>
            <a:stCxn id="11" idx="2"/>
            <a:endCxn id="12" idx="0"/>
          </p:cNvCxnSpPr>
          <p:nvPr/>
        </p:nvCxnSpPr>
        <p:spPr>
          <a:xfrm flipH="1">
            <a:off x="6126480" y="415741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181344" y="4150100"/>
            <a:ext cx="457200" cy="274320"/>
          </a:xfrm>
          <a:prstGeom prst="rect">
            <a:avLst/>
          </a:prstGeom>
          <a:noFill/>
        </p:spPr>
        <p:txBody>
          <a:bodyPr wrap="square">
            <a:spAutoFit/>
          </a:bodyPr>
          <a:lstStyle/>
          <a:p>
            <a:r>
              <a:rPr sz="1200" b="1">
                <a:solidFill>
                  <a:srgbClr val="D97706"/>
                </a:solidFill>
                <a:latin typeface="Calibri"/>
              </a:rPr>
              <a:t>no: al quirófano</a:t>
            </a:r>
          </a:p>
        </p:txBody>
      </p:sp>
      <p:cxnSp>
        <p:nvCxnSpPr>
          <p:cNvPr id="27" name="Connector 26"/>
          <p:cNvCxnSpPr>
            <a:stCxn id="11" idx="2"/>
            <a:endCxn id="13" idx="0"/>
          </p:cNvCxnSpPr>
          <p:nvPr/>
        </p:nvCxnSpPr>
        <p:spPr>
          <a:xfrm flipH="1">
            <a:off x="6126480" y="4157416"/>
            <a:ext cx="0" cy="51671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181344" y="4292547"/>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9" name="Connector 28"/>
          <p:cNvCxnSpPr>
            <a:stCxn id="13" idx="2"/>
            <a:endCxn id="14" idx="0"/>
          </p:cNvCxnSpPr>
          <p:nvPr/>
        </p:nvCxnSpPr>
        <p:spPr>
          <a:xfrm flipH="1">
            <a:off x="6126480" y="4971397"/>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0" name="Connector 29"/>
          <p:cNvCxnSpPr>
            <a:stCxn id="14" idx="2"/>
            <a:endCxn id="15" idx="0"/>
          </p:cNvCxnSpPr>
          <p:nvPr/>
        </p:nvCxnSpPr>
        <p:spPr>
          <a:xfrm flipH="1">
            <a:off x="4358640" y="5536609"/>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5004816" y="5529293"/>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2" name="Connector 31"/>
          <p:cNvCxnSpPr>
            <a:stCxn id="14" idx="2"/>
            <a:endCxn id="16" idx="0"/>
          </p:cNvCxnSpPr>
          <p:nvPr/>
        </p:nvCxnSpPr>
        <p:spPr>
          <a:xfrm>
            <a:off x="6126480" y="5536609"/>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6800088" y="5529293"/>
            <a:ext cx="457200" cy="274320"/>
          </a:xfrm>
          <a:prstGeom prst="rect">
            <a:avLst/>
          </a:prstGeom>
          <a:noFill/>
        </p:spPr>
        <p:txBody>
          <a:bodyPr wrap="square">
            <a:spAutoFit/>
          </a:bodyPr>
          <a:lstStyle/>
          <a:p>
            <a:r>
              <a:rPr sz="1200" b="1">
                <a:solidFill>
                  <a:srgbClr val="D97706"/>
                </a:solidFill>
                <a:latin typeface="Calibri"/>
              </a:rPr>
              <a:t>no</a:t>
            </a:r>
          </a:p>
        </p:txBody>
      </p:sp>
      <p:cxnSp>
        <p:nvCxnSpPr>
          <p:cNvPr id="34" name="Connector 33"/>
          <p:cNvCxnSpPr>
            <a:stCxn id="12" idx="2"/>
            <a:endCxn id="13" idx="0"/>
          </p:cNvCxnSpPr>
          <p:nvPr/>
        </p:nvCxnSpPr>
        <p:spPr>
          <a:xfrm flipH="1">
            <a:off x="6126480" y="4564406"/>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75</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Urgencia de la reducción: qué dice la evidencia sobre el tiempo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Yue JJ et al. J Orthop Trauma. 1996. doi:10.1097/00005131-199610000-00001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regla es reducir cuanto antes.</a:t>
            </a:r>
          </a:p>
          <a:p>
            <a:pPr marL="347472" indent="-347472">
              <a:spcAft>
                <a:spcPts val="1400"/>
              </a:spcAft>
              <a:buChar char="•"/>
            </a:pPr>
            <a:r>
              <a:rPr sz="2400">
                <a:solidFill>
                  <a:srgbClr val="263238"/>
                </a:solidFill>
                <a:latin typeface="Calibri"/>
              </a:rPr>
              <a:t>Su fundamento biológico es que reubicar la cabeza puede devolver antes el flujo al aliviar la tensión sobre los vasos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75</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Razón de momios de necrosis avascular con reducción tardía (dos metaanálisis, umbrales distintos)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Kellam P et al. J Orthop Trauma. 2016. doi:10.1097/BOT.0000000000000419</a:t>
            </a:r>
          </a:p>
          <a:p>
            <a:r>
              <a:rPr sz="1000">
                <a:solidFill>
                  <a:srgbClr val="5A6469"/>
                </a:solidFill>
                <a:latin typeface="Calibri"/>
              </a:rPr>
              <a:t>[r2] Ahmed G et al. Eur J Orthop Surg Traumatol. 2017. doi:10.1007/s00590-017-1988-7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75</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Necrosis de la cabeza femoral según el momento de la reducción (fractura de cabeza con luxación posterior, 71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Wang S et al. BMC Musculoskelet Disord. 2021. doi:10.1186/s12891-021-04968-1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75</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Foulk DM et al. J Am Acad Orthop Surg. 2010. doi:10.5435/00124635-201004000-00003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luxación se reduce de urgencia y de forma atraumática [r7].</a:t>
            </a:r>
          </a:p>
          <a:p>
            <a:pPr marL="347472" indent="-347472">
              <a:spcAft>
                <a:spcPts val="1400"/>
              </a:spcAft>
              <a:buChar char="•"/>
            </a:pPr>
            <a:r>
              <a:rPr sz="2800">
                <a:solidFill>
                  <a:srgbClr val="263238"/>
                </a:solidFill>
                <a:latin typeface="Calibri"/>
              </a:rPr>
              <a:t>Después se decide según si la cadera es simple o compleja [r7].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75</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tras luxación quirúrgica de Ganz en fractura de cabeza (metaanálisis de 129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Khalifa AA et al. World J Orthop. 2021. doi:10.5312/wjo.v12.i8.604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75</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mayores según el abordaje (revisión narrativa; análisis de abordajes en 38 artículos con 856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Kloub M et al. Injury. 2024. doi:10.1016/j.injury.2024.111473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75</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reducción cerrada y cirugía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McGregor PC et al. Arch Orthop Trauma Surg. 2023. doi:10.1007/s00402-023-04768-3</a:t>
            </a:r>
          </a:p>
          <a:p>
            <a:r>
              <a:rPr sz="800">
                <a:solidFill>
                  <a:srgbClr val="5A6469"/>
                </a:solidFill>
                <a:latin typeface="Calibri"/>
              </a:rPr>
              <a:t>[r6] Cornwall R et al. Clin Orthop Relat Res. 2000. doi:10.1097/00003086-200008000-00012</a:t>
            </a:r>
          </a:p>
          <a:p>
            <a:r>
              <a:rPr sz="800">
                <a:solidFill>
                  <a:srgbClr val="5A6469"/>
                </a:solidFill>
                <a:latin typeface="Calibri"/>
              </a:rPr>
              <a:t>[r7] Foulk DM et al. J Am Acad Orthop Surg. 2010. doi:10.5435/00124635-201004000-00003</a:t>
            </a:r>
          </a:p>
          <a:p>
            <a:r>
              <a:rPr sz="800">
                <a:solidFill>
                  <a:srgbClr val="5A6469"/>
                </a:solidFill>
                <a:latin typeface="Calibri"/>
              </a:rPr>
              <a:t>[r11] Lai PJ et al. 2022. doi:10.1186/s10195-022-00677-0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&gt; Apoyo de estudio.</a:t>
            </a:r>
          </a:p>
          <a:p>
            <a:pPr marL="347472" indent="-347472">
              <a:spcAft>
                <a:spcPts val="1400"/>
              </a:spcAft>
              <a:buChar char="•"/>
            </a:pPr>
            <a:r>
              <a:rPr sz="2400">
                <a:solidFill>
                  <a:srgbClr val="263238"/>
                </a:solidFill>
                <a:latin typeface="Calibri"/>
              </a:rPr>
              <a:t>No sustituye al tutor ni a los protocolos de su servicio.</a:t>
            </a:r>
          </a:p>
          <a:p>
            <a:pPr marL="347472" indent="-347472">
              <a:spcAft>
                <a:spcPts val="1400"/>
              </a:spcAft>
              <a:buChar char="•"/>
            </a:pPr>
            <a:r>
              <a:rPr sz="2400">
                <a:solidFill>
                  <a:srgbClr val="263238"/>
                </a:solidFill>
                <a:latin typeface="Calibri"/>
              </a:rPr>
              <a:t>Lo que no tiene estudio que lo respalde está rotulado como práctica habitual / opinión experta y no lleva cifras.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75</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Éxito de la reducción cerrada en urgencias según la serie (poblaciones distintas, no comparables entre sí)</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Hendey GW et al. Ann Emerg Med. 2011. doi:10.1016/j.annemergmed.2011.07.010</a:t>
            </a:r>
          </a:p>
          <a:p>
            <a:r>
              <a:rPr sz="1000">
                <a:solidFill>
                  <a:srgbClr val="5A6469"/>
                </a:solidFill>
                <a:latin typeface="Calibri"/>
              </a:rPr>
              <a:t>[r11] Lai PJ et al. 2022. doi:10.1186/s10195-022-00677-0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75</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Maniobras de reducción de la luxación posterior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Hendey GW et al. Ann Emerg Med. 2011. doi:10.1016/j.annemergmed.2011.07.010</a:t>
            </a:r>
          </a:p>
          <a:p>
            <a:r>
              <a:rPr sz="1000">
                <a:solidFill>
                  <a:srgbClr val="5A6469"/>
                </a:solidFill>
                <a:latin typeface="Calibri"/>
              </a:rPr>
              <a:t>[r39] Waddell BS et al. Orthop Rev (Pavia). 2016. doi:10.4081/or.2016.6253</a:t>
            </a:r>
          </a:p>
          <a:p>
            <a:r>
              <a:rPr sz="1000">
                <a:solidFill>
                  <a:srgbClr val="5A6469"/>
                </a:solidFill>
                <a:latin typeface="Calibri"/>
              </a:rPr>
              <a:t>[r53] Dawson-Amoah K et al. Ochsner J. 2018. doi:10.31486/toj.17.0079</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Maniobra</a:t>
                      </a:r>
                    </a:p>
                  </a:txBody>
                  <a:tcPr>
                    <a:solidFill>
                      <a:srgbClr val="0F5F6B"/>
                    </a:solidFill>
                  </a:tcPr>
                </a:tc>
                <a:tc>
                  <a:txBody>
                    <a:bodyPr/>
                    <a:lstStyle/>
                    <a:p>
                      <a:r>
                        <a:rPr sz="1400" b="1">
                          <a:solidFill>
                            <a:srgbClr val="FFFFFF"/>
                          </a:solidFill>
                          <a:latin typeface="Calibri"/>
                        </a:rPr>
                        <a:t>Posición</a:t>
                      </a:r>
                    </a:p>
                  </a:txBody>
                  <a:tcPr>
                    <a:solidFill>
                      <a:srgbClr val="0F5F6B"/>
                    </a:solidFill>
                  </a:tcPr>
                </a:tc>
                <a:tc>
                  <a:txBody>
                    <a:bodyPr/>
                    <a:lstStyle/>
                    <a:p>
                      <a:r>
                        <a:rPr sz="1400" b="1">
                          <a:solidFill>
                            <a:srgbClr val="FFFFFF"/>
                          </a:solidFill>
                          <a:latin typeface="Calibri"/>
                        </a:rPr>
                        <a:t>Idea</a:t>
                      </a:r>
                    </a:p>
                  </a:txBody>
                  <a:tcPr>
                    <a:solidFill>
                      <a:srgbClr val="0F5F6B"/>
                    </a:solidFill>
                  </a:tcPr>
                </a:tc>
                <a:tc>
                  <a:txBody>
                    <a:bodyPr/>
                    <a:lstStyle/>
                    <a:p>
                      <a:r>
                        <a:rPr sz="1400" b="1">
                          <a:solidFill>
                            <a:srgbClr val="FFFFFF"/>
                          </a:solidFill>
                          <a:latin typeface="Calibri"/>
                        </a:rPr>
                        <a:t>Cuidado</a:t>
                      </a:r>
                    </a:p>
                  </a:txBody>
                  <a:tcPr>
                    <a:solidFill>
                      <a:srgbClr val="0F5F6B"/>
                    </a:solidFill>
                  </a:tcPr>
                </a:tc>
              </a:tr>
              <a:tr h="457200">
                <a:tc>
                  <a:txBody>
                    <a:bodyPr/>
                    <a:lstStyle/>
                    <a:p>
                      <a:r>
                        <a:rPr sz="1400">
                          <a:solidFill>
                            <a:srgbClr val="263238"/>
                          </a:solidFill>
                          <a:latin typeface="Calibri"/>
                        </a:rPr>
                        <a:t>Allis</a:t>
                      </a:r>
                    </a:p>
                  </a:txBody>
                  <a:tcPr>
                    <a:solidFill>
                      <a:srgbClr val="EEF3F4"/>
                    </a:solidFill>
                  </a:tcPr>
                </a:tc>
                <a:tc>
                  <a:txBody>
                    <a:bodyPr/>
                    <a:lstStyle/>
                    <a:p>
                      <a:r>
                        <a:rPr sz="1400">
                          <a:solidFill>
                            <a:srgbClr val="263238"/>
                          </a:solidFill>
                          <a:latin typeface="Calibri"/>
                        </a:rPr>
                        <a:t>Supino</a:t>
                      </a:r>
                    </a:p>
                  </a:txBody>
                  <a:tcPr>
                    <a:solidFill>
                      <a:srgbClr val="EEF3F4"/>
                    </a:solidFill>
                  </a:tcPr>
                </a:tc>
                <a:tc>
                  <a:txBody>
                    <a:bodyPr/>
                    <a:lstStyle/>
                    <a:p>
                      <a:r>
                        <a:rPr sz="1400">
                          <a:solidFill>
                            <a:srgbClr val="263238"/>
                          </a:solidFill>
                          <a:latin typeface="Calibri"/>
                        </a:rPr>
                        <a:t>Tracción en línea con flexión de cadera hasta 90 grados [r39]</a:t>
                      </a:r>
                    </a:p>
                  </a:txBody>
                  <a:tcPr>
                    <a:solidFill>
                      <a:srgbClr val="EEF3F4"/>
                    </a:solidFill>
                  </a:tcPr>
                </a:tc>
                <a:tc>
                  <a:txBody>
                    <a:bodyPr/>
                    <a:lstStyle/>
                    <a:p>
                      <a:r>
                        <a:rPr sz="1400">
                          <a:solidFill>
                            <a:srgbClr val="263238"/>
                          </a:solidFill>
                          <a:latin typeface="Calibri"/>
                        </a:rPr>
                        <a:t>Requiere un ayudante para la pelvis [r39]</a:t>
                      </a:r>
                    </a:p>
                  </a:txBody>
                  <a:tcPr>
                    <a:solidFill>
                      <a:srgbClr val="EEF3F4"/>
                    </a:solidFill>
                  </a:tcPr>
                </a:tc>
              </a:tr>
              <a:tr h="457200">
                <a:tc>
                  <a:txBody>
                    <a:bodyPr/>
                    <a:lstStyle/>
                    <a:p>
                      <a:r>
                        <a:rPr sz="1400">
                          <a:solidFill>
                            <a:srgbClr val="263238"/>
                          </a:solidFill>
                          <a:latin typeface="Calibri"/>
                        </a:rPr>
                        <a:t>Bigelow</a:t>
                      </a:r>
                    </a:p>
                  </a:txBody>
                  <a:tcPr>
                    <a:solidFill>
                      <a:srgbClr val="FFFFFF"/>
                    </a:solidFill>
                  </a:tcPr>
                </a:tc>
                <a:tc>
                  <a:txBody>
                    <a:bodyPr/>
                    <a:lstStyle/>
                    <a:p>
                      <a:r>
                        <a:rPr sz="1400">
                          <a:solidFill>
                            <a:srgbClr val="263238"/>
                          </a:solidFill>
                          <a:latin typeface="Calibri"/>
                        </a:rPr>
                        <a:t>Supino</a:t>
                      </a:r>
                    </a:p>
                  </a:txBody>
                  <a:tcPr>
                    <a:solidFill>
                      <a:srgbClr val="FFFFFF"/>
                    </a:solidFill>
                  </a:tcPr>
                </a:tc>
                <a:tc>
                  <a:txBody>
                    <a:bodyPr/>
                    <a:lstStyle/>
                    <a:p>
                      <a:r>
                        <a:rPr sz="1400">
                          <a:solidFill>
                            <a:srgbClr val="263238"/>
                          </a:solidFill>
                          <a:latin typeface="Calibri"/>
                        </a:rPr>
                        <a:t>Flexión a 90 grados, aducción y rotación interna, luego abducir y extender [r39]</a:t>
                      </a:r>
                    </a:p>
                  </a:txBody>
                  <a:tcPr>
                    <a:solidFill>
                      <a:srgbClr val="FFFFFF"/>
                    </a:solidFill>
                  </a:tcPr>
                </a:tc>
                <a:tc>
                  <a:txBody>
                    <a:bodyPr/>
                    <a:lstStyle/>
                    <a:p>
                      <a:r>
                        <a:rPr sz="1400">
                          <a:solidFill>
                            <a:srgbClr val="263238"/>
                          </a:solidFill>
                          <a:latin typeface="Calibri"/>
                        </a:rPr>
                        <a:t>Puede exigir subir a la camilla [r39]</a:t>
                      </a:r>
                    </a:p>
                  </a:txBody>
                  <a:tcPr>
                    <a:solidFill>
                      <a:srgbClr val="FFFFFF"/>
                    </a:solidFill>
                  </a:tcPr>
                </a:tc>
              </a:tr>
              <a:tr h="457200">
                <a:tc>
                  <a:txBody>
                    <a:bodyPr/>
                    <a:lstStyle/>
                    <a:p>
                      <a:r>
                        <a:rPr sz="1400">
                          <a:solidFill>
                            <a:srgbClr val="263238"/>
                          </a:solidFill>
                          <a:latin typeface="Calibri"/>
                        </a:rPr>
                        <a:t>Captain Morgan</a:t>
                      </a:r>
                    </a:p>
                  </a:txBody>
                  <a:tcPr>
                    <a:solidFill>
                      <a:srgbClr val="EEF3F4"/>
                    </a:solidFill>
                  </a:tcPr>
                </a:tc>
                <a:tc>
                  <a:txBody>
                    <a:bodyPr/>
                    <a:lstStyle/>
                    <a:p>
                      <a:r>
                        <a:rPr sz="1400">
                          <a:solidFill>
                            <a:srgbClr val="263238"/>
                          </a:solidFill>
                          <a:latin typeface="Calibri"/>
                        </a:rPr>
                        <a:t>Supino, pelvis fija</a:t>
                      </a:r>
                    </a:p>
                  </a:txBody>
                  <a:tcPr>
                    <a:solidFill>
                      <a:srgbClr val="EEF3F4"/>
                    </a:solidFill>
                  </a:tcPr>
                </a:tc>
                <a:tc>
                  <a:txBody>
                    <a:bodyPr/>
                    <a:lstStyle/>
                    <a:p>
                      <a:r>
                        <a:rPr sz="1400">
                          <a:solidFill>
                            <a:srgbClr val="263238"/>
                          </a:solidFill>
                          <a:latin typeface="Calibri"/>
                        </a:rPr>
                        <a:t>Palanca con el muslo del médico detrás de la rodilla [r39]</a:t>
                      </a:r>
                    </a:p>
                  </a:txBody>
                  <a:tcPr>
                    <a:solidFill>
                      <a:srgbClr val="EEF3F4"/>
                    </a:solidFill>
                  </a:tcPr>
                </a:tc>
                <a:tc>
                  <a:txBody>
                    <a:bodyPr/>
                    <a:lstStyle/>
                    <a:p>
                      <a:r>
                        <a:rPr sz="1400">
                          <a:solidFill>
                            <a:srgbClr val="263238"/>
                          </a:solidFill>
                          <a:latin typeface="Calibri"/>
                        </a:rPr>
                        <a:t>Falló en una fractura acetabular con fragmento [r16]</a:t>
                      </a:r>
                    </a:p>
                  </a:txBody>
                  <a:tcPr>
                    <a:solidFill>
                      <a:srgbClr val="EEF3F4"/>
                    </a:solidFill>
                  </a:tcPr>
                </a:tc>
              </a:tr>
              <a:tr h="457200">
                <a:tc>
                  <a:txBody>
                    <a:bodyPr/>
                    <a:lstStyle/>
                    <a:p>
                      <a:r>
                        <a:rPr sz="1400">
                          <a:solidFill>
                            <a:srgbClr val="263238"/>
                          </a:solidFill>
                          <a:latin typeface="Calibri"/>
                        </a:rPr>
                        <a:t>Stimson</a:t>
                      </a:r>
                    </a:p>
                  </a:txBody>
                  <a:tcPr>
                    <a:solidFill>
                      <a:srgbClr val="FFFFFF"/>
                    </a:solidFill>
                  </a:tcPr>
                </a:tc>
                <a:tc>
                  <a:txBody>
                    <a:bodyPr/>
                    <a:lstStyle/>
                    <a:p>
                      <a:r>
                        <a:rPr sz="1400">
                          <a:solidFill>
                            <a:srgbClr val="263238"/>
                          </a:solidFill>
                          <a:latin typeface="Calibri"/>
                        </a:rPr>
                        <a:t>Prono, piernas fuera de la camilla</a:t>
                      </a:r>
                    </a:p>
                  </a:txBody>
                  <a:tcPr>
                    <a:solidFill>
                      <a:srgbClr val="FFFFFF"/>
                    </a:solidFill>
                  </a:tcPr>
                </a:tc>
                <a:tc>
                  <a:txBody>
                    <a:bodyPr/>
                    <a:lstStyle/>
                    <a:p>
                      <a:r>
                        <a:rPr sz="1400">
                          <a:solidFill>
                            <a:srgbClr val="263238"/>
                          </a:solidFill>
                          <a:latin typeface="Calibri"/>
                        </a:rPr>
                        <a:t>Peso de la pierna más fuerza hacia abajo [r39]</a:t>
                      </a:r>
                    </a:p>
                  </a:txBody>
                  <a:tcPr>
                    <a:solidFill>
                      <a:srgbClr val="FFFFFF"/>
                    </a:solidFill>
                  </a:tcPr>
                </a:tc>
                <a:tc>
                  <a:txBody>
                    <a:bodyPr/>
                    <a:lstStyle/>
                    <a:p>
                      <a:r>
                        <a:rPr sz="1400">
                          <a:solidFill>
                            <a:srgbClr val="263238"/>
                          </a:solidFill>
                          <a:latin typeface="Calibri"/>
                        </a:rPr>
                        <a:t>Vía aérea del paciente sedado [r39]</a:t>
                      </a:r>
                    </a:p>
                  </a:txBody>
                  <a:tcPr>
                    <a:solidFill>
                      <a:srgbClr val="FFFFFF"/>
                    </a:solidFill>
                  </a:tcPr>
                </a:tc>
              </a:tr>
              <a:tr h="457200">
                <a:tc>
                  <a:txBody>
                    <a:bodyPr/>
                    <a:lstStyle/>
                    <a:p>
                      <a:r>
                        <a:rPr sz="1400">
                          <a:solidFill>
                            <a:srgbClr val="263238"/>
                          </a:solidFill>
                          <a:latin typeface="Calibri"/>
                        </a:rPr>
                        <a:t>Luxación anterior</a:t>
                      </a:r>
                    </a:p>
                  </a:txBody>
                  <a:tcPr>
                    <a:solidFill>
                      <a:srgbClr val="EEF3F4"/>
                    </a:solidFill>
                  </a:tcPr>
                </a:tc>
                <a:tc>
                  <a:txBody>
                    <a:bodyPr/>
                    <a:lstStyle/>
                    <a:p>
                      <a:r>
                        <a:rPr sz="1400">
                          <a:solidFill>
                            <a:srgbClr val="263238"/>
                          </a:solidFill>
                          <a:latin typeface="Calibri"/>
                        </a:rPr>
                        <a:t>Supino</a:t>
                      </a:r>
                    </a:p>
                  </a:txBody>
                  <a:tcPr>
                    <a:solidFill>
                      <a:srgbClr val="EEF3F4"/>
                    </a:solidFill>
                  </a:tcPr>
                </a:tc>
                <a:tc>
                  <a:txBody>
                    <a:bodyPr/>
                    <a:lstStyle/>
                    <a:p>
                      <a:r>
                        <a:rPr sz="1400">
                          <a:solidFill>
                            <a:srgbClr val="263238"/>
                          </a:solidFill>
                          <a:latin typeface="Calibri"/>
                        </a:rPr>
                        <a:t>Tracción en línea y rotación externa [r53]</a:t>
                      </a:r>
                    </a:p>
                  </a:txBody>
                  <a:tcPr>
                    <a:solidFill>
                      <a:srgbClr val="EEF3F4"/>
                    </a:solidFill>
                  </a:tcPr>
                </a:tc>
                <a:tc>
                  <a:txBody>
                    <a:bodyPr/>
                    <a:lstStyle/>
                    <a:p>
                      <a:r>
                        <a:rPr sz="1400">
                          <a:solidFill>
                            <a:srgbClr val="263238"/>
                          </a:solidFill>
                          <a:latin typeface="Calibri"/>
                        </a:rPr>
                        <a:t>Obturatriz: flexión, aducción y rotación externa [r39]</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75</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Kellam P et al. J Orthop Trauma. 2016. doi:10.1097/BOT.0000000000000419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el metaanálisis de Kellam y Ostrum, la tasa de necrosis tras luxación posterior varió de 0,106 a 0,430 y la de artrosis postraumática de 0,194 a 0,586…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75</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de la fractura de cabeza femoral (revisión sistemática de 453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Giannoudis PV et al. Injury. 2009. doi:10.1016/j.injury.2009.10.024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75</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Necrosis avascular en luxación aislada frente a fractura-luxación posterior (44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Milenkovic S et al. Eur J Trauma Emerg Surg. 2022. doi:10.1007/s00068-020-01495-x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75</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Sahin V et al. J Trauma. 2003. doi:10.1097/01.TA.0000020394.32496.52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 serie de Sahin, el tiempo entre la lesión y la reducción y las lesiones asociadas fueron los factores pronósticos más importantes [r20].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75</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Resultado según los criterios de Thompson-Epstein en fracturas de cabeza femoral (revisión de Giannoudis, citada por Dunseath)</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Dunseath OA et al. EFORT Open Rev. 2026. doi:10.1530/EOR-2025-0026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75</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Evolución en 69 adultos con luxación traumática de cadera (seguimiento de unos 6 años)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Jaecker V et al. J Bone Joint Surg Am. 2024. doi:10.2106/JBJS.23.00660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75</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Poblaciones especiales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Mehlman CT et al. Long-term followup of 42 patients. 2000. PMID 10906860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42 niños (edad media de 9 años 10 meses, seguimiento medio de 10 años)… [r27]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75</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Poblaciones especiales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Herrera-Soto JA et al. J Am Acad Orthop Surg. 2009. doi:10.5435/00124635-200901000-00003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el adolescente la maniobra cerrada se hace con suavidad, porque puede desplazar la cabeza femoral [r28].</a:t>
            </a:r>
          </a:p>
          <a:p>
            <a:pPr marL="347472" indent="-347472">
              <a:spcAft>
                <a:spcPts val="1400"/>
              </a:spcAft>
              <a:buChar char="•"/>
            </a:pPr>
            <a:r>
              <a:rPr sz="2400">
                <a:solidFill>
                  <a:srgbClr val="263238"/>
                </a:solidFill>
                <a:latin typeface="Calibri"/>
              </a:rPr>
              <a:t>Si no se logra, o queda hueso o tejido blando interpuesto, se pasa a la reducción abierta [r28].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75</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Poblaciones especiales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[r22] Thanacharoenpanich S et al. J Pediatr Orthop. 2020. doi:10.1097/BPO.0000000000001127</a:t>
            </a:r>
          </a:p>
          <a:p>
            <a:r>
              <a:rPr sz="800">
                <a:solidFill>
                  <a:srgbClr val="5A6469"/>
                </a:solidFill>
                <a:latin typeface="Calibri"/>
              </a:rPr>
              <a:t>[r25] Philippon MJ et al. Arthroscopy. 2009. doi:10.1016/j.arthro.2008.09.013</a:t>
            </a:r>
          </a:p>
          <a:p>
            <a:r>
              <a:rPr sz="800">
                <a:solidFill>
                  <a:srgbClr val="5A6469"/>
                </a:solidFill>
                <a:latin typeface="Calibri"/>
              </a:rPr>
              <a:t>[r27] Mehlman CT et al. Long-term followup of 42 patients. 2000. PMID 10906860</a:t>
            </a:r>
          </a:p>
          <a:p>
            <a:r>
              <a:rPr sz="800">
                <a:solidFill>
                  <a:srgbClr val="5A6469"/>
                </a:solidFill>
                <a:latin typeface="Calibri"/>
              </a:rPr>
              <a:t>[r28] Herrera-Soto JA et al. J Am Acad Orthop Surg. 2009. doi:10.5435/00124635-200901000-00003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Los protocolos pediátricos completos se tratan aparte.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75</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Jaecker V et al. J Bone Joint Surg Am. 2024. doi:10.2106/JBJS.23.00660</a:t>
            </a:r>
          </a:p>
          <a:p>
            <a:r>
              <a:rPr sz="800">
                <a:solidFill>
                  <a:srgbClr val="5A6469"/>
                </a:solidFill>
                <a:latin typeface="Calibri"/>
              </a:rPr>
              <a:t>[r6] Cornwall R et al. Clin Orthop Relat Res. 2000. doi:10.1097/00003086-200008000-00012</a:t>
            </a:r>
          </a:p>
          <a:p>
            <a:r>
              <a:rPr sz="800">
                <a:solidFill>
                  <a:srgbClr val="5A6469"/>
                </a:solidFill>
                <a:latin typeface="Calibri"/>
              </a:rPr>
              <a:t>[r20] Sahin V et al. J Trauma. 2003. doi:10.1097/01.TA.0000020394.32496.52</a:t>
            </a:r>
          </a:p>
          <a:p>
            <a:r>
              <a:rPr sz="800">
                <a:solidFill>
                  <a:srgbClr val="5A6469"/>
                </a:solidFill>
                <a:latin typeface="Calibri"/>
              </a:rPr>
              <a:t>[r30] Chona DV et al. Am J Sports Med. 2022. doi:10.1177/03635465211036104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hay un protocolo universal.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75</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Dunseath OA et al. EFORT Open Rev. 2026. doi:10.1530/EOR-2025-0026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el manejo conservador de Pipkin I y II, carga parcial y restricción de la aducción y la rotación interna durante 4 a 6 semanas [r33].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75</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seguimiento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Cornwall R et al. Clin Orthop Relat Res. 2000. doi:10.1097/00003086-200008000-00012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Si el ciático quedó lesionado, la rehabilitación arranca desde el principio con una meta concreta: que no se instale un pie equino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75</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Dunseath OA et al. EFORT Open Rev. 2026. doi:10.1530/EOR-2025-0026</a:t>
            </a:r>
          </a:p>
          <a:p>
            <a:r>
              <a:rPr sz="1000">
                <a:solidFill>
                  <a:srgbClr val="5A6469"/>
                </a:solidFill>
                <a:latin typeface="Calibri"/>
              </a:rPr>
              <a:t>[r7] Foulk DM et al. J Am Acad Orthop Surg. 2010. doi:10.5435/00124635-201004000-00003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Reducir primero y clasificar después: la reducción es atraumática, bajo sedación suficiente, y no espera a la TC [r33][r7].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75</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Cornwall R et al. Clin Orthop Relat Res. 2000. doi:10.1097/00003086-200008000-00012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Explore y deje escrito el nervio ciático, sobre todo su rama peronea, antes y después de reducir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75</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[r33] Dunseath OA et al. EFORT Open Rev. 2026. doi:10.1530/EOR-2025-0026</a:t>
            </a:r>
          </a:p>
          <a:p>
            <a:r>
              <a:rPr sz="800">
                <a:solidFill>
                  <a:srgbClr val="5A6469"/>
                </a:solidFill>
                <a:latin typeface="Calibri"/>
              </a:rPr>
              <a:t>[r1] Kellam P et al. J Orthop Trauma. 2016. doi:10.1097/BOT.0000000000000419</a:t>
            </a:r>
          </a:p>
          <a:p>
            <a:r>
              <a:rPr sz="800">
                <a:solidFill>
                  <a:srgbClr val="5A6469"/>
                </a:solidFill>
                <a:latin typeface="Calibri"/>
              </a:rPr>
              <a:t>[r5] Jaecker V et al. J Bone Joint Surg Am. 2024. doi:10.2106/JBJS.23.00660</a:t>
            </a:r>
          </a:p>
          <a:p>
            <a:r>
              <a:rPr sz="800">
                <a:solidFill>
                  <a:srgbClr val="5A6469"/>
                </a:solidFill>
                <a:latin typeface="Calibri"/>
              </a:rPr>
              <a:t>[r15] Dwyer AJ et al. Int Orthop. 2006. doi:10.1007/s00264-005-0056-9</a:t>
            </a:r>
          </a:p>
          <a:p>
            <a:r>
              <a:rPr sz="800">
                <a:solidFill>
                  <a:srgbClr val="5A6469"/>
                </a:solidFill>
                <a:latin typeface="Calibri"/>
              </a:rPr>
              <a:t>[r29] Weber CD et al. J Clin Med. 2022. doi:10.3390/jcm11030472</a:t>
            </a:r>
          </a:p>
          <a:p>
            <a:r>
              <a:rPr sz="800">
                <a:solidFill>
                  <a:srgbClr val="5A6469"/>
                </a:solidFill>
                <a:latin typeface="Calibri"/>
              </a:rPr>
              <a:t>(+1 referencias más en las láminas finales)</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Reducir primero, clasificar después, y reducir solo cuando el paciente esté clínicamente estable [r33].</a:t>
            </a:r>
          </a:p>
          <a:p>
            <a:pPr marL="347472" indent="-347472">
              <a:spcAft>
                <a:spcPts val="1400"/>
              </a:spcAft>
              <a:buChar char="•"/>
            </a:pPr>
            <a:r>
              <a:rPr sz="2400">
                <a:solidFill>
                  <a:srgbClr val="263238"/>
                </a:solidFill>
                <a:latin typeface="Calibri"/>
              </a:rPr>
              <a:t>El tiempo a la reducción se asocia con la necrosis, pero no explica todo el pronóstico [r1][r5][r15].</a:t>
            </a:r>
          </a:p>
          <a:p>
            <a:pPr marL="347472" indent="-347472">
              <a:spcAft>
                <a:spcPts val="1400"/>
              </a:spcAft>
              <a:buChar char="•"/>
            </a:pPr>
            <a:r>
              <a:rPr sz="2400">
                <a:solidFill>
                  <a:srgbClr val="263238"/>
                </a:solidFill>
                <a:latin typeface="Calibri"/>
              </a:rPr>
              <a:t>Toda luxación es un politrauma: busque acetábulo, rodilla y ciático [r29][r5][r6].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75</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luxación traumática de cadera · luxación posterior · luxación anterior · luxación central · Thompson-Epstein (tipos I a V) · Stewart y Milford · clasificación de Pipkin · fractura de cabeza femoral · reducción cerrada…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75</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Dunseath OA et al. EFORT Open Rev. 2026. doi:10.1530/EOR-2025-0026</a:t>
            </a:r>
          </a:p>
          <a:p>
            <a:r>
              <a:rPr sz="1000">
                <a:solidFill>
                  <a:srgbClr val="5A6469"/>
                </a:solidFill>
                <a:latin typeface="Calibri"/>
              </a:rPr>
              <a:t>[r1] Kellam P et al. J Orthop Trauma. 2016. doi:10.1097/BOT.0000000000000419</a:t>
            </a:r>
          </a:p>
          <a:p>
            <a:r>
              <a:rPr sz="1000">
                <a:solidFill>
                  <a:srgbClr val="5A6469"/>
                </a:solidFill>
                <a:latin typeface="Calibri"/>
              </a:rPr>
              <a:t>[r6] Cornwall R et al. Clin Orthop Relat Res. 2000. doi:10.1097/00003086-200008000-00012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Luxación de cadera: reducir primero, clasificar después [r33].</a:t>
            </a:r>
          </a:p>
          <a:p>
            <a:pPr marL="347472" indent="-347472">
              <a:spcAft>
                <a:spcPts val="1400"/>
              </a:spcAft>
              <a:buChar char="•"/>
            </a:pPr>
            <a:r>
              <a:rPr sz="2400">
                <a:solidFill>
                  <a:srgbClr val="263238"/>
                </a:solidFill>
                <a:latin typeface="Calibri"/>
              </a:rPr>
              <a:t>Más de 12 horas sin reducir: razón de momios de necrosis de 5,627 [r1].</a:t>
            </a:r>
          </a:p>
          <a:p>
            <a:pPr marL="347472" indent="-347472">
              <a:spcAft>
                <a:spcPts val="1400"/>
              </a:spcAft>
              <a:buChar char="•"/>
            </a:pPr>
            <a:r>
              <a:rPr sz="2400">
                <a:solidFill>
                  <a:srgbClr val="263238"/>
                </a:solidFill>
                <a:latin typeface="Calibri"/>
              </a:rPr>
              <a:t>El peroneo es la rama del ciático que más sufre: explórelo antes y después [r6].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75</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la cadera derecha después de un choque frontal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inventado, sin datos de ningún paciente real.</a:t>
            </a:r>
          </a:p>
          <a:p>
            <a:pPr marL="347472" indent="-347472">
              <a:spcAft>
                <a:spcPts val="1400"/>
              </a:spcAft>
              <a:buChar char="•"/>
            </a:pPr>
            <a:r>
              <a:rPr sz="2400">
                <a:solidFill>
                  <a:srgbClr val="263238"/>
                </a:solidFill>
                <a:latin typeface="Calibri"/>
              </a:rPr>
              <a:t>Varón de 30 años, conductor sin cinturón en una colisión frontal.</a:t>
            </a:r>
          </a:p>
          <a:p>
            <a:pPr marL="347472" indent="-347472">
              <a:spcAft>
                <a:spcPts val="1400"/>
              </a:spcAft>
              <a:buChar char="•"/>
            </a:pPr>
            <a:r>
              <a:rPr sz="2400">
                <a:solidFill>
                  <a:srgbClr val="263238"/>
                </a:solidFill>
                <a:latin typeface="Calibri"/>
              </a:rPr>
              <a:t>Llega a las 2 horas, consciente, con presión arterial estable.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75</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hace antes de pensar en la cadera?</a:t>
            </a:r>
          </a:p>
          <a:p>
            <a:pPr marL="347472" indent="-347472">
              <a:spcAft>
                <a:spcPts val="1400"/>
              </a:spcAft>
              <a:buChar char="•"/>
            </a:pPr>
            <a:r>
              <a:rPr sz="2400">
                <a:solidFill>
                  <a:srgbClr val="263238"/>
                </a:solidFill>
                <a:latin typeface="Calibri"/>
              </a:rPr>
              <a:t>2. ¿Qué examina y deja escrito antes de reducir?</a:t>
            </a:r>
          </a:p>
          <a:p>
            <a:pPr marL="347472" indent="-347472">
              <a:spcAft>
                <a:spcPts val="1400"/>
              </a:spcAft>
              <a:buChar char="•"/>
            </a:pPr>
            <a:r>
              <a:rPr sz="2400">
                <a:solidFill>
                  <a:srgbClr val="263238"/>
                </a:solidFill>
                <a:latin typeface="Calibri"/>
              </a:rPr>
              <a:t>3. ¿Cuándo y cómo reduce, y qué hace si el primer intento falla?</a:t>
            </a:r>
          </a:p>
          <a:p>
            <a:pPr marL="347472" indent="-347472">
              <a:spcAft>
                <a:spcPts val="1400"/>
              </a:spcAft>
              <a:buChar char="•"/>
            </a:pPr>
            <a:r>
              <a:rPr sz="2400">
                <a:solidFill>
                  <a:srgbClr val="263238"/>
                </a:solidFill>
                <a:latin typeface="Calibri"/>
              </a:rPr>
              <a:t>4. ¿Qué estudios pide después y qué tipo de Thompson-Epstein tiene?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75</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Ramasamy A. Injury. 2026. doi:10.1016/j.injury.2026.113079</a:t>
            </a:r>
          </a:p>
          <a:p>
            <a:r>
              <a:rPr sz="1000">
                <a:solidFill>
                  <a:srgbClr val="5A6469"/>
                </a:solidFill>
                <a:latin typeface="Calibri"/>
              </a:rPr>
              <a:t>[r33] Dunseath OA et al. EFORT Open Rev. 2026. doi:10.1530/EOR-2025-0026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Primero ABCDE y control de hemorragia, tratando lo que pone en riesgo la vida; la cadera se reduce en cuanto el paciente esté clínicamente estable [r41][r33].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75</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Kellam P, Ostrum RF. Systematic Review and Meta-Analysis of Avascular Necrosis and Posttraumatic Arthritis After Traumatic Hip Dislocation. J Orthop Trauma. 2016;30(1):10-6. https://doi.org/10.1097/BOT.0000000000000419</a:t>
            </a:r>
          </a:p>
          <a:p>
            <a:pPr>
              <a:spcAft>
                <a:spcPts val="800"/>
              </a:spcAft>
            </a:pPr>
            <a:r>
              <a:rPr sz="1200">
                <a:solidFill>
                  <a:srgbClr val="263238"/>
                </a:solidFill>
                <a:latin typeface="Calibri"/>
              </a:rPr>
              <a:t>[r2] Ahmed G, Shiraz S, Riaz M, Ibrahim T. Late versus early reduction in traumatic hip dislocations: a meta-analysis. Eur J Orthop Surg Traumatol. 2017;27(8):1109-1116. https://doi.org/10.1007/s00590-017-1988-7</a:t>
            </a:r>
          </a:p>
          <a:p>
            <a:pPr>
              <a:spcAft>
                <a:spcPts val="800"/>
              </a:spcAft>
            </a:pPr>
            <a:r>
              <a:rPr sz="1200">
                <a:solidFill>
                  <a:srgbClr val="263238"/>
                </a:solidFill>
                <a:latin typeface="Calibri"/>
              </a:rPr>
              <a:t>[r3] McGregor PC, Meldau JE, Liskutin T, Kelly RF, Levack AE, Cohen J, et al. Hospital transfer and delayed reduction of traumatic hip dislocations. Arch Orthop Trauma Surg. 2023;143(8):4785-4791. https://doi.org/10.1007/s00402-023-04768-3</a:t>
            </a:r>
          </a:p>
          <a:p>
            <a:pPr>
              <a:spcAft>
                <a:spcPts val="800"/>
              </a:spcAft>
            </a:pPr>
            <a:r>
              <a:rPr sz="1200">
                <a:solidFill>
                  <a:srgbClr val="263238"/>
                </a:solidFill>
                <a:latin typeface="Calibri"/>
              </a:rPr>
              <a:t>[r4] Sanders S, Tejwani N, Egol KA. Traumatic hip dislocation--a review. Bull NYU Hosp Jt Dis. 2010;68(2):91-6. https://pubmed.ncbi.nlm.nih.gov/20632983/</a:t>
            </a:r>
          </a:p>
          <a:p>
            <a:pPr>
              <a:spcAft>
                <a:spcPts val="800"/>
              </a:spcAft>
            </a:pPr>
            <a:r>
              <a:rPr sz="1200">
                <a:solidFill>
                  <a:srgbClr val="263238"/>
                </a:solidFill>
                <a:latin typeface="Calibri"/>
              </a:rPr>
              <a:t>[r5] Jaecker V, Zocholl M, Friederichs J, Osten P, Fuchs T, Stuby FM, et al. Intermediate to Long-Term Results Following Traumatic Hip Dislocation: Characteristics, CT-Based Analysis, and Patient-Reported Outcome Measures. J Bone Joint Surg Am. 2024;106(4):346-352. https://doi.org/10.2106/JBJS.23.00660</a:t>
            </a:r>
          </a:p>
          <a:p>
            <a:pPr>
              <a:spcAft>
                <a:spcPts val="800"/>
              </a:spcAft>
            </a:pPr>
            <a:r>
              <a:rPr sz="1200">
                <a:solidFill>
                  <a:srgbClr val="263238"/>
                </a:solidFill>
                <a:latin typeface="Calibri"/>
              </a:rPr>
              <a:t>[r6] Cornwall R, Radomisli TE. Nerve injury in traumatic dislocation of the hip. Clin Orthop Relat Res. 2000(377):84-91. https://doi.org/10.1097/00003086-200008000-00012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75</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Foulk DM, Mullis BH. Hip dislocation: evaluation and management. J Am Acad Orthop Surg. 2010;18(4):199-209. https://doi.org/10.5435/00124635-201004000-00003</a:t>
            </a:r>
          </a:p>
          <a:p>
            <a:pPr>
              <a:spcAft>
                <a:spcPts val="800"/>
              </a:spcAft>
            </a:pPr>
            <a:r>
              <a:rPr sz="1200">
                <a:solidFill>
                  <a:srgbClr val="263238"/>
                </a:solidFill>
                <a:latin typeface="Calibri"/>
              </a:rPr>
              <a:t>[r8] Giannoudis PV, Kontakis G, Christoforakis Z, Akula M, Tosounidis T, Koutras C. Management, complications and clinical results of femoral head fractures. Injury. 2009;40(12):1245-51. https://doi.org/10.1016/j.injury.2009.10.024</a:t>
            </a:r>
          </a:p>
          <a:p>
            <a:pPr>
              <a:spcAft>
                <a:spcPts val="800"/>
              </a:spcAft>
            </a:pPr>
            <a:r>
              <a:rPr sz="1200">
                <a:solidFill>
                  <a:srgbClr val="263238"/>
                </a:solidFill>
                <a:latin typeface="Calibri"/>
              </a:rPr>
              <a:t>[r9] Droll KP, Broekhuyse H, O'Brien P. Fracture of the femoral head. J Am Acad Orthop Surg. 2007;15(12):716-27. https://doi.org/10.5435/00124635-200712000-00005</a:t>
            </a:r>
          </a:p>
          <a:p>
            <a:pPr>
              <a:spcAft>
                <a:spcPts val="800"/>
              </a:spcAft>
            </a:pPr>
            <a:r>
              <a:rPr sz="1200">
                <a:solidFill>
                  <a:srgbClr val="263238"/>
                </a:solidFill>
                <a:latin typeface="Calibri"/>
              </a:rPr>
              <a:t>[r10] Bettinelli G, Placella G, Moharamzadeh D, Belluati A, Salini V. Articular Femoral Head Fracture Management: A Meta-analysis of Literature. Indian J Orthop. 2021;55(Suppl 2):304-313. https://doi.org/10.1007/s43465-021-00431-4</a:t>
            </a:r>
          </a:p>
          <a:p>
            <a:pPr>
              <a:spcAft>
                <a:spcPts val="800"/>
              </a:spcAft>
            </a:pPr>
            <a:r>
              <a:rPr sz="1200">
                <a:solidFill>
                  <a:srgbClr val="263238"/>
                </a:solidFill>
                <a:latin typeface="Calibri"/>
              </a:rPr>
              <a:t>[r11] Lai PJ, Lai CY, Tseng IC, Su CY, Hsu YH, Chou YC, et al. A retrospective study of hip posterior fracture-dislocation: closed reduction at the emergency department or in the operation theater? J Orthop Traumatol. 2022;23(1):55. https://doi.org/10.1186/s10195-022-00677-0</a:t>
            </a:r>
          </a:p>
          <a:p>
            <a:pPr>
              <a:spcAft>
                <a:spcPts val="800"/>
              </a:spcAft>
            </a:pPr>
            <a:r>
              <a:rPr sz="1200">
                <a:solidFill>
                  <a:srgbClr val="263238"/>
                </a:solidFill>
                <a:latin typeface="Calibri"/>
              </a:rPr>
              <a:t>[r12] Milenkovic S, Mitkovic M, Mitkovic M. Avascular necrosis of the femoral head after traumatic posterior hip dislocation with and without acetabular fracture. Eur J Trauma Emerg Surg. 2022;48(1):613-619. https://doi.org/10.1007/s00068-020-01495-x</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75</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Moreta J, Foruria X, Sánchez A, Aguirre U. Factores pronósticos tras una luxación traumática de cadera. Estudio retrospectivo a largo plazo [Prognostic factors after a traumatic hip dislocation. A long-term retrospective study]. Rev Esp Cir Ortop Traumatol. 2017;61(6):367-374. https://doi.org/10.1016/j.recot.2017.07.007</a:t>
            </a:r>
          </a:p>
          <a:p>
            <a:pPr>
              <a:spcAft>
                <a:spcPts val="800"/>
              </a:spcAft>
            </a:pPr>
            <a:r>
              <a:rPr sz="1200">
                <a:solidFill>
                  <a:srgbClr val="263238"/>
                </a:solidFill>
                <a:latin typeface="Calibri"/>
              </a:rPr>
              <a:t>[r14] Ilizaliturri VM, Gonzalez-Gutierrez B, Gonzalez-Ugalde H, Camacho-Galindo J. Hip arthroscopy after traumatic hip dislocation. Am J Sports Med. 2011;39 Suppl:50S-7S. https://doi.org/10.1177/0363546511411642</a:t>
            </a:r>
          </a:p>
          <a:p>
            <a:pPr>
              <a:spcAft>
                <a:spcPts val="800"/>
              </a:spcAft>
            </a:pPr>
            <a:r>
              <a:rPr sz="1200">
                <a:solidFill>
                  <a:srgbClr val="263238"/>
                </a:solidFill>
                <a:latin typeface="Calibri"/>
              </a:rPr>
              <a:t>[r15] Dwyer AJ, John B, Singh SA, Mam MK. Complications after posterior dislocation of the hip. Int Orthop. 2006;30(4):224-7. https://doi.org/10.1007/s00264-005-0056-9</a:t>
            </a:r>
          </a:p>
          <a:p>
            <a:pPr>
              <a:spcAft>
                <a:spcPts val="800"/>
              </a:spcAft>
            </a:pPr>
            <a:r>
              <a:rPr sz="1200">
                <a:solidFill>
                  <a:srgbClr val="263238"/>
                </a:solidFill>
                <a:latin typeface="Calibri"/>
              </a:rPr>
              <a:t>[r16] Hendey GW, Avila A. The Captain Morgan technique for the reduction of the dislocated hip. Ann Emerg Med. 2011;58(6):536-40. https://doi.org/10.1016/j.annemergmed.2011.07.010</a:t>
            </a:r>
          </a:p>
          <a:p>
            <a:pPr>
              <a:spcAft>
                <a:spcPts val="800"/>
              </a:spcAft>
            </a:pPr>
            <a:r>
              <a:rPr sz="1200">
                <a:solidFill>
                  <a:srgbClr val="263238"/>
                </a:solidFill>
                <a:latin typeface="Calibri"/>
              </a:rPr>
              <a:t>[r17] Yue JJ, Wilber JH, Lipuma JP, Murthi A, Carter JR, Marcus RE, et al. Posterior hip dislocations: a cadaveric angiographic study. J Orthop Trauma. 1996;10(7):447-54. https://doi.org/10.1097/00005131-199610000-00001</a:t>
            </a:r>
          </a:p>
          <a:p>
            <a:pPr>
              <a:spcAft>
                <a:spcPts val="800"/>
              </a:spcAft>
            </a:pPr>
            <a:r>
              <a:rPr sz="1200">
                <a:solidFill>
                  <a:srgbClr val="263238"/>
                </a:solidFill>
                <a:latin typeface="Calibri"/>
              </a:rPr>
              <a:t>[r18] Jaecker V, Regenbogen S, Märdian S, Brinkema H, Stöckle U, Shafizadeh S. Risk factors and long-term outcomes in anterior iliac and obturator hip dislocation. Eur J Trauma Emerg Surg. 2025;51(1):205. https://doi.org/10.1007/s00068-025-02885-9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75</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Bastian JD, Turina M, Siebenrock KA, Keel MJ. Long-term outcome after traumatic anterior dislocation of the hip. Arch Orthop Trauma Surg. 2011;131(9):1273-8. https://doi.org/10.1007/s00402-011-1299-0</a:t>
            </a:r>
          </a:p>
          <a:p>
            <a:pPr>
              <a:spcAft>
                <a:spcPts val="800"/>
              </a:spcAft>
            </a:pPr>
            <a:r>
              <a:rPr sz="1200">
                <a:solidFill>
                  <a:srgbClr val="263238"/>
                </a:solidFill>
                <a:latin typeface="Calibri"/>
              </a:rPr>
              <a:t>[r20] Sahin V, Karakaş ES, Aksu S, Atlihan D, Turk CY, Halici M. Traumatic dislocation and fracture-dislocation of the hip: a long-term follow-up study. J Trauma. 2003;54(3):520-9. https://doi.org/10.1097/01.TA.0000020394.32496.52</a:t>
            </a:r>
          </a:p>
          <a:p>
            <a:pPr>
              <a:spcAft>
                <a:spcPts val="800"/>
              </a:spcAft>
            </a:pPr>
            <a:r>
              <a:rPr sz="1200">
                <a:solidFill>
                  <a:srgbClr val="263238"/>
                </a:solidFill>
                <a:latin typeface="Calibri"/>
              </a:rPr>
              <a:t>[r21] Kloub M, Látal P, Giannoudis P. Techniques and results of reconstruction of femoral head fractures: An Update. Injury. 2024;55(6):111473. https://doi.org/10.1016/j.injury.2024.111473</a:t>
            </a:r>
          </a:p>
          <a:p>
            <a:pPr>
              <a:spcAft>
                <a:spcPts val="800"/>
              </a:spcAft>
            </a:pPr>
            <a:r>
              <a:rPr sz="1200">
                <a:solidFill>
                  <a:srgbClr val="263238"/>
                </a:solidFill>
                <a:latin typeface="Calibri"/>
              </a:rPr>
              <a:t>[r22] Thanacharoenpanich S, Bixby S, Breen MA, Kim YJ. MRI Is Better Than CT Scan for Detection of Structural Pathologies After Traumatic Posterior Hip Dislocations in Children and Adolescents. J Pediatr Orthop. 2020;40(2):86-92. https://doi.org/10.1097/BPO.0000000000001127</a:t>
            </a:r>
          </a:p>
          <a:p>
            <a:pPr>
              <a:spcAft>
                <a:spcPts val="800"/>
              </a:spcAft>
            </a:pPr>
            <a:r>
              <a:rPr sz="1200">
                <a:solidFill>
                  <a:srgbClr val="263238"/>
                </a:solidFill>
                <a:latin typeface="Calibri"/>
              </a:rPr>
              <a:t>[r23] Hak DJ, Goulet JA. Severity of injuries associated with traumatic hip dislocation as a result of motor vehicle collisions. J Trauma. 1999;47(1):60-3. https://doi.org/10.1097/00005373-199907000-00014</a:t>
            </a:r>
          </a:p>
          <a:p>
            <a:pPr>
              <a:spcAft>
                <a:spcPts val="800"/>
              </a:spcAft>
            </a:pPr>
            <a:r>
              <a:rPr sz="1200">
                <a:solidFill>
                  <a:srgbClr val="263238"/>
                </a:solidFill>
                <a:latin typeface="Calibri"/>
              </a:rPr>
              <a:t>[r24] Clegg TE, Roberts CS, Greene JW, Prather BA. Hip dislocations--epidemiology, treatment, and outcomes. Injury. 2010;41(4):329-34. https://doi.org/10.1016/j.injury.2009.08.007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75</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Philippon MJ, Kuppersmith DA, Wolff AB, Briggs KK. Arthroscopic findings following traumatic hip dislocation in 14 professional athletes. Arthroscopy. 2009;25(2):169-74. https://doi.org/10.1016/j.arthro.2008.09.013</a:t>
            </a:r>
          </a:p>
          <a:p>
            <a:pPr>
              <a:spcAft>
                <a:spcPts val="800"/>
              </a:spcAft>
            </a:pPr>
            <a:r>
              <a:rPr sz="1200">
                <a:solidFill>
                  <a:srgbClr val="263238"/>
                </a:solidFill>
                <a:latin typeface="Calibri"/>
              </a:rPr>
              <a:t>[r26] Steppacher SD, Albers CE, Siebenrock KA, Tannast M, Ganz R. Femoroacetabular impingement predisposes to traumatic posterior hip dislocation. Clin Orthop Relat Res. 2013;471(6):1937-43. https://doi.org/10.1007/s11999-013-2863-4</a:t>
            </a:r>
          </a:p>
          <a:p>
            <a:pPr>
              <a:spcAft>
                <a:spcPts val="800"/>
              </a:spcAft>
            </a:pPr>
            <a:r>
              <a:rPr sz="1200">
                <a:solidFill>
                  <a:srgbClr val="263238"/>
                </a:solidFill>
                <a:latin typeface="Calibri"/>
              </a:rPr>
              <a:t>[r27] Mehlman CT, Hubbard GW, Crawford AH, Roy DR, Wall EJ. Traumatic hip dislocation in children. Long-term followup of 42 patients. Clin Orthop Relat Res. 2000(376):68-79. https://pubmed.ncbi.nlm.nih.gov/10906860/</a:t>
            </a:r>
          </a:p>
          <a:p>
            <a:pPr>
              <a:spcAft>
                <a:spcPts val="800"/>
              </a:spcAft>
            </a:pPr>
            <a:r>
              <a:rPr sz="1200">
                <a:solidFill>
                  <a:srgbClr val="263238"/>
                </a:solidFill>
                <a:latin typeface="Calibri"/>
              </a:rPr>
              <a:t>[r28] Herrera-Soto JA, Price CT. Traumatic hip dislocations in children and adolescents: pitfalls and complications. J Am Acad Orthop Surg. 2009;17(1):15-21. https://doi.org/10.5435/00124635-200901000-00003</a:t>
            </a:r>
          </a:p>
          <a:p>
            <a:pPr>
              <a:spcAft>
                <a:spcPts val="800"/>
              </a:spcAft>
            </a:pPr>
            <a:r>
              <a:rPr sz="1200">
                <a:solidFill>
                  <a:srgbClr val="263238"/>
                </a:solidFill>
                <a:latin typeface="Calibri"/>
              </a:rPr>
              <a:t>[r29] Weber CD, Lefering R, Sellei RM, Horst K, Migliorini F, Hildebrand F, et al. Traumatic Hip Dislocations in Major Trauma Patients: Epidemiology, Injury Mechanisms, and Concomitant Injuries. J Clin Med. 2022;11(3):472. https://doi.org/10.3390/jcm11030472</a:t>
            </a:r>
          </a:p>
          <a:p>
            <a:pPr>
              <a:spcAft>
                <a:spcPts val="800"/>
              </a:spcAft>
            </a:pPr>
            <a:r>
              <a:rPr sz="1200">
                <a:solidFill>
                  <a:srgbClr val="263238"/>
                </a:solidFill>
                <a:latin typeface="Calibri"/>
              </a:rPr>
              <a:t>[r30] Chona DV, Minetos PD, LaPrade CM, Cinque ME, Abrams GD, Sherman SL, et al. Hip Dislocation and Subluxation in Athletes: A Systematic Review. Am J Sports Med. 2022;50(10):2834-2841. https://doi.org/10.1177/03635465211036104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75</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Davis AT, Moed BR. Can experts in acetabular fracture care determine hip stability after posterior wall fractures using plain radiographs and computed tomography? J Orthop Trauma. 2013;27(10):587-91. https://doi.org/10.1097/BOT.0b013e318284760b</a:t>
            </a:r>
          </a:p>
          <a:p>
            <a:pPr>
              <a:spcAft>
                <a:spcPts val="800"/>
              </a:spcAft>
            </a:pPr>
            <a:r>
              <a:rPr sz="1200">
                <a:solidFill>
                  <a:srgbClr val="263238"/>
                </a:solidFill>
                <a:latin typeface="Calibri"/>
              </a:rPr>
              <a:t>[r32] Wang S, Li B, Zhang Z, Yu X, Li Q, Liu L. Early versus delayed hip reduction in the surgical treatment of femoral head fracture combined with posterior hip dislocation: a comparative study. BMC Musculoskelet Disord. 2021;22(1):1057. https://doi.org/10.1186/s12891-021-04968-1</a:t>
            </a:r>
          </a:p>
          <a:p>
            <a:pPr>
              <a:spcAft>
                <a:spcPts val="800"/>
              </a:spcAft>
            </a:pPr>
            <a:r>
              <a:rPr sz="1200">
                <a:solidFill>
                  <a:srgbClr val="263238"/>
                </a:solidFill>
                <a:latin typeface="Calibri"/>
              </a:rPr>
              <a:t>[r33] Dunseath OA, Al-Obaidi I, Ignatius L, Rudran B, Jordan C. Femoral head fractures: anatomy, diagnosis and management. EFORT Open Rev. 2026;11(3):175-182. https://doi.org/10.1530/EOR-2025-0026</a:t>
            </a:r>
          </a:p>
          <a:p>
            <a:pPr>
              <a:spcAft>
                <a:spcPts val="800"/>
              </a:spcAft>
            </a:pPr>
            <a:r>
              <a:rPr sz="1200">
                <a:solidFill>
                  <a:srgbClr val="263238"/>
                </a:solidFill>
                <a:latin typeface="Calibri"/>
              </a:rPr>
              <a:t>[r34] Marshall SC, Li J, Leary EV, Bischoff CJ, Garlapaty AR, Crist BD. Femoral head fractures systematic review and meta-analysis. Eur J Orthop Surg Traumatol. 2026;36(1):232. https://doi.org/10.1007/s00590-026-04821-y</a:t>
            </a:r>
          </a:p>
          <a:p>
            <a:pPr>
              <a:spcAft>
                <a:spcPts val="800"/>
              </a:spcAft>
            </a:pPr>
            <a:r>
              <a:rPr sz="1200">
                <a:solidFill>
                  <a:srgbClr val="263238"/>
                </a:solidFill>
                <a:latin typeface="Calibri"/>
              </a:rPr>
              <a:t>[r35] Tsai SHL, Tai WC, Fu TS, Tischler EH, Rahman R, Lim YK, et al. Does Surgical Repair Benefit Pipkin Type I Femoral Head Fractures?: A Systematic Review and Meta-Analysis. Life (Basel). 2022;12(1):71. https://doi.org/10.3390/life12010071</a:t>
            </a:r>
          </a:p>
          <a:p>
            <a:pPr>
              <a:spcAft>
                <a:spcPts val="800"/>
              </a:spcAft>
            </a:pPr>
            <a:r>
              <a:rPr sz="1200">
                <a:solidFill>
                  <a:srgbClr val="263238"/>
                </a:solidFill>
                <a:latin typeface="Calibri"/>
              </a:rPr>
              <a:t>[r36] Khalifa AA, Haridy MA, Fergany A. Safety and efficacy of surgical hip dislocation in managing femoral head fractures: A systematic review and meta-analysis. World J Orthop. 2021;12(8):604-619. https://doi.org/10.5312/wjo.v12.i8.604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75</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Romeo NM, Firoozabadi R. Classifications in Brief: The Pipkin Classification of Femoral Head Fractures. Clin Orthop Relat Res. 2018;476(5):1114-1119. https://doi.org/10.1007/s11999.0000000000000045</a:t>
            </a:r>
          </a:p>
          <a:p>
            <a:pPr>
              <a:spcAft>
                <a:spcPts val="800"/>
              </a:spcAft>
            </a:pPr>
            <a:r>
              <a:rPr sz="1200">
                <a:solidFill>
                  <a:srgbClr val="263238"/>
                </a:solidFill>
                <a:latin typeface="Calibri"/>
              </a:rPr>
              <a:t>[r38] Söylemez MS, Kemah B, Poyanli O. Arthroscopy-Assisted Reduction and Fixation of Femoral Head and Acetabulum Fractures: A Systematic Review of the Literature. Orthop Surg. 2022;14(4):652-662. https://doi.org/10.1111/os.13245</a:t>
            </a:r>
          </a:p>
          <a:p>
            <a:pPr>
              <a:spcAft>
                <a:spcPts val="800"/>
              </a:spcAft>
            </a:pPr>
            <a:r>
              <a:rPr sz="1200">
                <a:solidFill>
                  <a:srgbClr val="263238"/>
                </a:solidFill>
                <a:latin typeface="Calibri"/>
              </a:rPr>
              <a:t>[r39] Waddell BS, Mohamed S, Glomset JT, Meyer MS. A Detailed Review of Hip Reduction Maneuvers: A Focus on Physician Safety and Introduction of the Waddell Technique. Orthop Rev (Pavia). 2016;8(1):6253. https://doi.org/10.4081/or.2016.6253</a:t>
            </a:r>
          </a:p>
          <a:p>
            <a:pPr>
              <a:spcAft>
                <a:spcPts val="800"/>
              </a:spcAft>
            </a:pPr>
            <a:r>
              <a:rPr sz="1200">
                <a:solidFill>
                  <a:srgbClr val="263238"/>
                </a:solidFill>
                <a:latin typeface="Calibri"/>
              </a:rPr>
              <a:t>[r40] National Institute for Health and Care Excellence. Major trauma: assessment and initial management. NICE guideline NG39. London: NICE; 2016 [consultado el 12 de octubre de 2026]. https://www.nice.org.uk/guidance/ng39/chapter/Recommendations</a:t>
            </a:r>
          </a:p>
          <a:p>
            <a:pPr>
              <a:spcAft>
                <a:spcPts val="800"/>
              </a:spcAft>
            </a:pPr>
            <a:r>
              <a:rPr sz="1200">
                <a:solidFill>
                  <a:srgbClr val="263238"/>
                </a:solidFill>
                <a:latin typeface="Calibri"/>
              </a:rPr>
              <a:t>[r41] Ramasamy A. Advanced trauma life support 2025: A brief review of updates. Injury. 2026;57(4):113079. https://doi.org/10.1016/j.injury.2026.113079</a:t>
            </a:r>
          </a:p>
          <a:p>
            <a:pPr>
              <a:spcAft>
                <a:spcPts val="800"/>
              </a:spcAft>
            </a:pPr>
            <a:r>
              <a:rPr sz="1200">
                <a:solidFill>
                  <a:srgbClr val="263238"/>
                </a:solidFill>
                <a:latin typeface="Calibri"/>
              </a:rPr>
              <a:t>[r42] Hajibandeh S, Hajibandeh S, Idehen N. Meta-analysis of the effect of tertiary survey on missed injury rate in trauma patients. Injury. 2015;46(12):2474-82. https://doi.org/10.1016/j.injury.2015.09.019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75</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Pfeifer R, Pape HC. Missed injuries in trauma patients: A literature review. Patient Saf Surg. 2008;2:20. https://doi.org/10.1186/1754-9493-2-20</a:t>
            </a:r>
          </a:p>
          <a:p>
            <a:pPr>
              <a:spcAft>
                <a:spcPts val="800"/>
              </a:spcAft>
            </a:pPr>
            <a:r>
              <a:rPr sz="1200">
                <a:solidFill>
                  <a:srgbClr val="263238"/>
                </a:solidFill>
                <a:latin typeface="Calibri"/>
              </a:rPr>
              <a:t>[r44] Coccolini F, Stahel PF, Montori G, Biffl W, Horer TM, Catena F, et al. Pelvic trauma: WSES classification and guidelines. World J Emerg Surg. 2017;12:5. https://doi.org/10.1186/s13017-017-0117-6</a:t>
            </a:r>
          </a:p>
          <a:p>
            <a:pPr>
              <a:spcAft>
                <a:spcPts val="800"/>
              </a:spcAft>
            </a:pPr>
            <a:r>
              <a:rPr sz="1200">
                <a:solidFill>
                  <a:srgbClr val="263238"/>
                </a:solidFill>
                <a:latin typeface="Calibri"/>
              </a:rPr>
              <a:t>[r45] Stevens NM, Tejwani NC. Damage-control orthopedics or early total care: What you need to know. J Trauma Acute Care Surg. 2024;96(5):694-701. https://doi.org/10.1097/TA.0000000000004250</a:t>
            </a:r>
          </a:p>
          <a:p>
            <a:pPr>
              <a:spcAft>
                <a:spcPts val="800"/>
              </a:spcAft>
            </a:pPr>
            <a:r>
              <a:rPr sz="1200">
                <a:solidFill>
                  <a:srgbClr val="263238"/>
                </a:solidFill>
                <a:latin typeface="Calibri"/>
              </a:rPr>
              <a:t>[r46] Regenbogen S, Grützner PA, Beck M, Blum P, Stöckle U, Osten P, et al. Long-term outcomes of traumatic hip dislocation: a minimum 10-year follow-up study in 18 patients. Arch Orthop Trauma Surg. 2025;145(1):430. https://doi.org/10.1007/s00402-025-06048-8</a:t>
            </a:r>
          </a:p>
          <a:p>
            <a:pPr>
              <a:spcAft>
                <a:spcPts val="800"/>
              </a:spcAft>
            </a:pPr>
            <a:r>
              <a:rPr sz="1200">
                <a:solidFill>
                  <a:srgbClr val="263238"/>
                </a:solidFill>
                <a:latin typeface="Calibri"/>
              </a:rPr>
              <a:t>[r47] Ganz R, Gill TJ, Gautier E, Ganz K, Krügel N, Berlemann U. Surgical dislocation of the adult hip a technique with full access to the femoral head and acetabulum without the risk of avascular necrosis. J Bone Joint Surg Br. 2001;83(8):1119-24. https://doi.org/10.1302/0301-620x.83b8.11964</a:t>
            </a:r>
          </a:p>
          <a:p>
            <a:pPr>
              <a:spcAft>
                <a:spcPts val="800"/>
              </a:spcAft>
            </a:pPr>
            <a:r>
              <a:rPr sz="1200">
                <a:solidFill>
                  <a:srgbClr val="263238"/>
                </a:solidFill>
                <a:latin typeface="Calibri"/>
              </a:rPr>
              <a:t>[r48] Gardner MJ, Suk M, Pearle A, Buly RL, Helfet DL, Lorich DG. Surgical dislocation of the hip for fractures of the femoral head. J Orthop Trauma. 2005;19(5):334-42. https://pubmed.ncbi.nlm.nih.gov/15891543/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74 / 75</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Gavaskar AS, Tummala NC. Ganz Surgical Dislocation of the Hip Is a Safe Technique for Operative Treatment of Pipkin Fractures. Results of a Prospective Trial. J Orthop Trauma. 2015;29(12):544-8. https://doi.org/10.1097/BOT.0000000000000399</a:t>
            </a:r>
          </a:p>
          <a:p>
            <a:pPr>
              <a:spcAft>
                <a:spcPts val="800"/>
              </a:spcAft>
            </a:pPr>
            <a:r>
              <a:rPr sz="1200">
                <a:solidFill>
                  <a:srgbClr val="263238"/>
                </a:solidFill>
                <a:latin typeface="Calibri"/>
              </a:rPr>
              <a:t>[r50] Henle P, Kloen P, Siebenrock KA. Femoral head injuries: Which treatment strategy can be recommended? Injury. 2007;38(4):478-88. https://doi.org/10.1016/j.injury.2007.01.023</a:t>
            </a:r>
          </a:p>
          <a:p>
            <a:pPr>
              <a:spcAft>
                <a:spcPts val="800"/>
              </a:spcAft>
            </a:pPr>
            <a:r>
              <a:rPr sz="1200">
                <a:solidFill>
                  <a:srgbClr val="263238"/>
                </a:solidFill>
                <a:latin typeface="Calibri"/>
              </a:rPr>
              <a:t>[r51] Jia C, Crim J. Understanding a Rare Injury: An Observational Study of Anterior-Superior Hip Dislocations. AJR Am J Roentgenol. 2020;214(3):624-629. https://doi.org/10.2214/AJR.19.22122</a:t>
            </a:r>
          </a:p>
          <a:p>
            <a:pPr>
              <a:spcAft>
                <a:spcPts val="800"/>
              </a:spcAft>
            </a:pPr>
            <a:r>
              <a:rPr sz="1200">
                <a:solidFill>
                  <a:srgbClr val="263238"/>
                </a:solidFill>
                <a:latin typeface="Calibri"/>
              </a:rPr>
              <a:t>[r52] Lu Y, Xue C, Canavese F, De Salvo S, Yao H, Huang D, et al. Iatrogenic femoral neck fractures or separation of the proximal femoral epiphysis during closed reduction of irreducible femoral head fracture-dislocations in children: a review of 12 cases. J Orthop Traumatol. 2026;27(1):7. https://doi.org/10.1186/s10195-026-00906-w</a:t>
            </a:r>
          </a:p>
          <a:p>
            <a:pPr>
              <a:spcAft>
                <a:spcPts val="800"/>
              </a:spcAft>
            </a:pPr>
            <a:r>
              <a:rPr sz="1200">
                <a:solidFill>
                  <a:srgbClr val="263238"/>
                </a:solidFill>
                <a:latin typeface="Calibri"/>
              </a:rPr>
              <a:t>[r53] Dawson-Amoah K, Raszewski J, Duplantier N, Waddell BS. Dislocation of the Hip: A Review of Types, Causes, and Treatment. Ochsner J. 2018;18(3):242-252. https://doi.org/10.31486/toj.17.0079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75 / 75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Luxación traumática de cadera: reducir ya, comprobar después y pensar en el pronóstico</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