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Fémur (solo abuso confirmado; sin trauma mayor)</c:v>
                </c:pt>
                <c:pt idx="1">
                  <c:v>Húmero (solo abuso confirmado; menores de 3 años)</c:v>
                </c:pt>
                <c:pt idx="2">
                  <c:v>Cráneo (sospechado o confirmado; sin excluir choques)</c:v>
                </c:pt>
                <c:pt idx="3">
                  <c:v>Costilla (sospechado o confirmado; sin trauma mayor)</c:v>
                </c:pt>
              </c:strCache>
            </c:strRef>
          </c:cat>
          <c:val>
            <c:numRef>
              <c:f>Sheet1!$B$2:$B$5</c:f>
              <c:numCache>
                <c:formatCode>General</c:formatCode>
                <c:ptCount val="4"/>
                <c:pt idx="0">
                  <c:v>28</c:v>
                </c:pt>
                <c:pt idx="1">
                  <c:v>48</c:v>
                </c:pt>
                <c:pt idx="2">
                  <c:v>30</c:v>
                </c:pt>
                <c:pt idx="3">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Menores de 12 meses, mínimo</c:v>
                </c:pt>
                <c:pt idx="1">
                  <c:v>Menores de 12 meses, máximo</c:v>
                </c:pt>
                <c:pt idx="2">
                  <c:v>12 meses o más, mínimo</c:v>
                </c:pt>
                <c:pt idx="3">
                  <c:v>12 meses o más, máximo</c:v>
                </c:pt>
              </c:strCache>
            </c:strRef>
          </c:cat>
          <c:val>
            <c:numRef>
              <c:f>Sheet1!$B$2:$B$5</c:f>
              <c:numCache>
                <c:formatCode>General</c:formatCode>
                <c:ptCount val="4"/>
                <c:pt idx="0">
                  <c:v>16.7</c:v>
                </c:pt>
                <c:pt idx="1">
                  <c:v>35.2</c:v>
                </c:pt>
                <c:pt idx="2">
                  <c:v>1.5</c:v>
                </c:pt>
                <c:pt idx="3">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Trauma del parto</c:v>
                </c:pt>
                <c:pt idx="1">
                  <c:v>Fragilidad ósea</c:v>
                </c:pt>
                <c:pt idx="2">
                  <c:v>Accidente notable</c:v>
                </c:pt>
                <c:pt idx="3">
                  <c:v>Abuso</c:v>
                </c:pt>
              </c:strCache>
            </c:strRef>
          </c:cat>
          <c:val>
            <c:numRef>
              <c:f>Sheet1!$B$2:$B$5</c:f>
              <c:numCache>
                <c:formatCode>General</c:formatCode>
                <c:ptCount val="4"/>
                <c:pt idx="0">
                  <c:v>2.6</c:v>
                </c:pt>
                <c:pt idx="1">
                  <c:v>7.7</c:v>
                </c:pt>
                <c:pt idx="2">
                  <c:v>7.7</c:v>
                </c:pt>
                <c:pt idx="3">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Hemorragia retiniana</c:v>
                </c:pt>
                <c:pt idx="1">
                  <c:v>Hematoma subdural</c:v>
                </c:pt>
                <c:pt idx="2">
                  <c:v>Serie esquelética con fractura previa</c:v>
                </c:pt>
              </c:strCache>
            </c:strRef>
          </c:cat>
          <c:val>
            <c:numRef>
              <c:f>Sheet1!$B$2:$B$4</c:f>
              <c:numCache>
                <c:formatCode>General</c:formatCode>
                <c:ptCount val="3"/>
                <c:pt idx="0">
                  <c:v>0</c:v>
                </c:pt>
                <c:pt idx="1">
                  <c:v>0</c:v>
                </c:pt>
                <c:pt idx="2">
                  <c:v>19</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Hemorragia retiniana</c:v>
                </c:pt>
                <c:pt idx="1">
                  <c:v>Hematoma subdural</c:v>
                </c:pt>
                <c:pt idx="2">
                  <c:v>Serie esquelética con fractura previa</c:v>
                </c:pt>
              </c:strCache>
            </c:strRef>
          </c:cat>
          <c:val>
            <c:numRef>
              <c:f>Sheet1!$C$2:$C$4</c:f>
              <c:numCache>
                <c:formatCode>General</c:formatCode>
                <c:ptCount val="3"/>
                <c:pt idx="0">
                  <c:v>100</c:v>
                </c:pt>
                <c:pt idx="1">
                  <c:v>100</c:v>
                </c:pt>
                <c:pt idx="2">
                  <c:v>100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Niños abusados</c:v>
                </c:pt>
                <c:pt idx="1">
                  <c:v>Niños no abusados</c:v>
                </c:pt>
                <c:pt idx="2">
                  <c:v>Niños sin ningún hematoma en el cuerpo</c:v>
                </c:pt>
              </c:strCache>
            </c:strRef>
          </c:cat>
          <c:val>
            <c:numRef>
              <c:f>Sheet1!$B$2:$B$4</c:f>
              <c:numCache>
                <c:formatCode>General</c:formatCode>
                <c:ptCount val="3"/>
                <c:pt idx="0">
                  <c:v>26</c:v>
                </c:pt>
                <c:pt idx="1">
                  <c:v>25</c:v>
                </c:pt>
                <c:pt idx="2">
                  <c:v>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0 a 5 meses (Wood 2019)</c:v>
                </c:pt>
                <c:pt idx="1">
                  <c:v>12 a 24 meses (Lindberg 2014)</c:v>
                </c:pt>
                <c:pt idx="2">
                  <c:v>24 a 36 meses (Lindberg 2014)</c:v>
                </c:pt>
                <c:pt idx="3">
                  <c:v>18 a 24 meses (Wood 2019)</c:v>
                </c:pt>
                <c:pt idx="4">
                  <c:v>2 a 5 años (McNamara 2024)</c:v>
                </c:pt>
              </c:strCache>
            </c:strRef>
          </c:cat>
          <c:val>
            <c:numRef>
              <c:f>Sheet1!$B$2:$B$6</c:f>
              <c:numCache>
                <c:formatCode>General</c:formatCode>
                <c:ptCount val="5"/>
                <c:pt idx="0">
                  <c:v>24.6</c:v>
                </c:pt>
                <c:pt idx="1">
                  <c:v>12.0</c:v>
                </c:pt>
                <c:pt idx="2">
                  <c:v>10.3</c:v>
                </c:pt>
                <c:pt idx="3">
                  <c:v>3.6</c:v>
                </c:pt>
                <c:pt idx="4">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Lectura radiográfica (Karmazyn 2025)</c:v>
                </c:pt>
                <c:pt idx="1">
                  <c:v>PET (revisión 2024)</c:v>
                </c:pt>
                <c:pt idx="2">
                  <c:v>Ecografía, extremo inferior del rango (revisión 2024)</c:v>
                </c:pt>
              </c:strCache>
            </c:strRef>
          </c:cat>
          <c:val>
            <c:numRef>
              <c:f>Sheet1!$B$2:$B$4</c:f>
              <c:numCache>
                <c:formatCode>General</c:formatCode>
                <c:ptCount val="3"/>
                <c:pt idx="0">
                  <c:v>74.9</c:v>
                </c:pt>
                <c:pt idx="1">
                  <c:v>67</c:v>
                </c:pt>
                <c:pt idx="2">
                  <c:v>55</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Lectura radiográfica (Karmazyn 2025)</c:v>
                </c:pt>
                <c:pt idx="1">
                  <c:v>PET (revisión 2024)</c:v>
                </c:pt>
                <c:pt idx="2">
                  <c:v>Ecografía, extremo inferior del rango (revisión 2024)</c:v>
                </c:pt>
              </c:strCache>
            </c:strRef>
          </c:cat>
          <c:val>
            <c:numRef>
              <c:f>Sheet1!$C$2:$C$4</c:f>
              <c:numCache>
                <c:formatCode>General</c:formatCode>
                <c:ptCount val="3"/>
                <c:pt idx="0">
                  <c:v>90.9</c:v>
                </c:pt>
                <c:pt idx="1">
                  <c:v>99</c:v>
                </c:pt>
                <c:pt idx="2">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RR</c:v>
                </c:pt>
              </c:strCache>
            </c:strRef>
          </c:tx>
          <c:spPr>
            <a:solidFill>
              <a:srgbClr val="0F5F6B"/>
            </a:solidFill>
          </c:spPr>
          <c:cat>
            <c:strRef>
              <c:f>Sheet1!$A$2:$A$3</c:f>
              <c:strCache>
                <c:ptCount val="2"/>
                <c:pt idx="0">
                  <c:v>Consolidación viciosa</c:v>
                </c:pt>
                <c:pt idx="1">
                  <c:v>Eventos adversos graves</c:v>
                </c:pt>
              </c:strCache>
            </c:strRef>
          </c:cat>
          <c:val>
            <c:numRef>
              <c:f>Sheet1!$B$2:$B$3</c:f>
              <c:numCache>
                <c:formatCode>General</c:formatCode>
                <c:ptCount val="2"/>
                <c:pt idx="0">
                  <c:v>0.29</c:v>
                </c:pt>
                <c:pt idx="1">
                  <c:v>2.39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0 a 5 meses</c:v>
                </c:pt>
                <c:pt idx="1">
                  <c:v>6 a 11 meses</c:v>
                </c:pt>
                <c:pt idx="2">
                  <c:v>12 a 17 meses</c:v>
                </c:pt>
                <c:pt idx="3">
                  <c:v>18 a 24 meses</c:v>
                </c:pt>
              </c:strCache>
            </c:strRef>
          </c:cat>
          <c:val>
            <c:numRef>
              <c:f>Sheet1!$B$2:$B$5</c:f>
              <c:numCache>
                <c:formatCode>General</c:formatCode>
                <c:ptCount val="4"/>
                <c:pt idx="0">
                  <c:v>46.3</c:v>
                </c:pt>
                <c:pt idx="1">
                  <c:v>21.1</c:v>
                </c:pt>
                <c:pt idx="2">
                  <c:v>8.0</c:v>
                </c:pt>
                <c:pt idx="3">
                  <c:v>6.2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Fracturas abusivas, menores de 3 años (Ravichandiran)</c:v>
                </c:pt>
                <c:pt idx="1">
                  <c:v>Fracturas abusivas en curación (Thorpe)</c:v>
                </c:pt>
                <c:pt idx="2">
                  <c:v>Traumatismo craneal abusivo (Jenny)</c:v>
                </c:pt>
              </c:strCache>
            </c:strRef>
          </c:cat>
          <c:val>
            <c:numRef>
              <c:f>Sheet1!$B$2:$B$4</c:f>
              <c:numCache>
                <c:formatCode>General</c:formatCode>
                <c:ptCount val="3"/>
                <c:pt idx="0">
                  <c:v>20.9</c:v>
                </c:pt>
                <c:pt idx="1">
                  <c:v>33</c:v>
                </c:pt>
                <c:pt idx="2">
                  <c:v>31.2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Episodio único (registro de Ohio)</c:v>
                </c:pt>
                <c:pt idx="1">
                  <c:v>Episodios recurrentes (registro de Ohio)</c:v>
                </c:pt>
                <c:pt idx="2">
                  <c:v>Niños con abuso hospitalizados (base nacional)</c:v>
                </c:pt>
                <c:pt idx="3">
                  <c:v>Fractura más abuso (base nacional de fracturas)</c:v>
                </c:pt>
              </c:strCache>
            </c:strRef>
          </c:cat>
          <c:val>
            <c:numRef>
              <c:f>Sheet1!$B$2:$B$5</c:f>
              <c:numCache>
                <c:formatCode>General</c:formatCode>
                <c:ptCount val="4"/>
                <c:pt idx="0">
                  <c:v>9.9</c:v>
                </c:pt>
                <c:pt idx="1">
                  <c:v>24.5</c:v>
                </c:pt>
                <c:pt idx="2">
                  <c:v>3.5</c:v>
                </c:pt>
                <c:pt idx="3">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Maltrato infantil: cuándo sospecharlo y qué hacer.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por qué es tema del traumatólogo; Epidemiología: cuánto pesa el abuso entre las fracturas; Mecanismo: cómo se rompe un hueso que el niño no puede romper solo; Anatomía que explica los patrones; Variantes normales que se confunden con fractura; Clasificación: un esquema de riesgo por tipo de lesión; Diagnóstico: la historia y las banderas rojas; Diagnóstico diferencial: lo que también rompe huesos; Examen físico: al niño desnudo y completo; Imágenes: serie esquelética y qué más pedir; Algoritmo de actuación en urgencias; Tratamiento: la fractura y, sobre todo, el niño; Técnica: la evaluación y la inmovilización paso a paso; Qué hacer legalmente: notificar la sospecha; Complicaciones: no ver, ver de más y las de la propia fractura; Pronóstico: mortalidad, recurrencia y consolidación; Seguimiento: lo que ocurre después de la consulta; Controversias: lo que se discute de verdad; Qué dicen las guías vigentes. Estructura sugerida por el autor para diez minutos: Lámina 1. El problema: el niño con una fractura que su historia no explica. Ninguna fractura, sola, distingue el abuso [r1]. Lámina 2. La edad manda: en menores de 3 años con fractura costal, 77 % fue abuso y 96 % si se excluyen los accidentes de tráfico [r2]; con húmero en menores de 18 meses, 48 % [r2]. Lámina 3. El fémur: de 16,7 % a 35,2 % de abuso antes de los 12 meses y de 1,5 % a 6,0 % desde esa edad [r3]; la AAOS recomienda evaluar a los menores de 36 meses [r8]. Lámina 4. Esquema de riesgo por estratos: costillas y lesión metafisaria clásica, especificidad alta; fracturas de distintos estadios, moderada; la diafisaria sola, baja si el relato encaja [r9]. Lámina 5. El mecanismo: la compresión del tórax produce fracturas posteromediales y la sacudida, lesiones metafisarias [r9]; en un registro sueco las caídas fueron el mecanismo más informado en las fracturas diafisarias del primer año, así que el relato se contrasta con la edad y el trazo [r30]. Lámina 6. La historia: en húmero, los cuidadores no dieron mecanismo en la mitad de los abusos y sí en todos los no abusos [r7]; en fémur pesan la presentación tardía y el mecanismo inconsistente [r37]. Lámina 7. La serie esquelética en menores de 24 meses y la repetición a cerca de 2 semanas [r4]; la repetición aportó fracturas nuevas en 15,6 % [r53]. Lámina 8. El diferencial: osteogénesis imperfecta, raquitismo, prematuridad y parto; el raquitismo radiográfico es poco frecuente entre niños con fracturas [r22], y la reanimación casi no causa fracturas costales [r47]. Lámina 9. Qué hacer: tratar la fractura, hablar con el responsable de protección y notificar la sospecha según el protocolo; si hay peligro inmediato, derivar a servicios sociales o a la policía [r5]. Fémur del lactante: Pavlik o espica en 6 meses o menos [r8]. Lámina 10. Lo que cuesta no ver: 20,9 % de niños con fracturas abusivas ya había sido visto sin que se reconociera [r39], y la mortalidad fue de 24,5 % con recurrencia frente a 9,9 % [r64].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 niño con una fractura que su historia no explica puede estar siendo lastimado por quien lo cuida. Ninguna fractura, por sí sola, prueba el abuso ni lo descarta (fuente: Kemp AM y colaboradores, 2008). Lo que decide es la suma: edad, desarrollo motor, tipo de lesión, relato y hallazgos asociados. La edad manda. En menores de 3 años con fractura costal, 77 % resultó abuso y 96 % si se excluyen los accidentes de tráfico (fuente: Mitchell IC y colaboradores, 2021). En menores de 18 meses con fractura de húmero, 48 % (fuente: Mitchell IC y colaboradores, 2021). Con fractura de fémur, entre 16,7 % y 35,2 % antes de los 12 meses y entre 1,5 % y 6,0 % desde esa edad (fuente: Wood JN y colaboradores, 2014). Qué hacer en la guardia: tratar la fractura, anotar el relato con las palabras de los cuidadores, examinar al niño desnudo, pedir serie esquelética completa si tiene menos de 24 meses (fuente: Expert Panel on Pediatric Imaging; Mirsky DM y colaboradores, 2026), repetirla a cerca de 2 semanas si la duda sigue (fuente: Expert Panel on Pediatric Imaging; Mirsky DM y colaboradores, 2026) y hablar con el responsable de protección sin esperar certeza (fuente: National Institute for Health and Care Excellence, 2017). Notificar una sospecha no es acusar a nadie: es activar la evaluación que el niño necesita.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por qué es tema del traumatólogo. El maltrato físico infantil (también llamado abuso físico o trauma no accidental) es la lesión que recibe un niño a manos de quien lo tiene a su cargo. Las fracturas son frecuentes en la infancia y pueden deberse a un accidente, a una enfermedad o a abuso (fuente: Haney S y colaboradores, 2025); hasta un tercio de los niños investigados por abuso físico tiene fracturas (fuente: Kemp AM y colaboradores, 2008). Por eso el ortopedista tiene que saber reconocer los indicadores de abuso y trabajar con el equipo pediátrico multidisciplinario, no por su cuenta (fuente: Jayakumar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Tres ideas organizan todo el capítulo: No hay una prueba única. Una fractura aislada no basta para saber si fue abuso; la probabilidad se estima juntando dónde está, qué trazo tiene y qué sabe hacer el niño según su edad (fuente: Kemp AM y colaboradores, 2008). Se puede fallar de dos maneras. Pasar por alto un abuso puede costarle caro al niño; etiquetar como abuso unas fracturas que tienen otra causa también hace un daño serio (fuente: Haney S y colaboradores, 2025). El objetivo es proteger al niño, no probar un culpable. El pediatra y el cirujano identifican, notifican la sospecha y apoyan a la familia; la investigación la hacen otros (fuente: Christian CW; Committee on Child Abuse and Neglect y colaboradores, 2015). La Convención sobre los Derechos del Niño pide a los Estados medidas de protección que incluyan identificación, notificación, derivación, investigación, tratamiento y seguimiento (fuente: United Nations, 1989).</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capítulo sirve para decidir en la guardia. No sustituye el protocolo de tu hospital ni la valoración del equipo de protección infantil, y tampoco cubre el abuso sexual ni la negligencia. Con esto cerramos definición y por qué es tema del traumatólogo. Sigamos con epidemiología: cuánto pesa el abuso entre las fracturas.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pesa el abuso entre las fracturas. No sabemos con precisión qué proporción de las fracturas infantiles es abuso. En la revisión de Kemp, todos los estudios eran retrospectivos y hospitalarios, y definían "abuso" de maneras distintas; por eso las cifras cambian mucho de una serie a otra (fuente: Kemp AM y colaboradores, 2008). Lo que sí se repite es el gradiente de edad. Las fracturas son frecuentes y la mayoría no es abuso. Del total de fracturas infantiles, solo una fracción pequeña corresponde a niños abusados: lo habitual es que el hueso se rompa en una caída, un accidente de tránsito u otro trauma sin abuso (fuente: Kemp AM y colaboradores, 2008). En menores de 2 años, la incidencia anual de fracturas va de 5,3 a 9,5 por 1000 niños, y en los 4 estudios que describieron el mecanismo, las caídas (de una silla, cama o mesa, desde su propia altura o durante el juego dentro de casa) explicaron de 50 % a 60 % (fuente: Rosendahl K y colaboradores, 2024). Los autores de esa revisión advierten que faltan datos de buena calidad en este grupo (fuente: Rosendahl K y colaboradores, 2024). El abuso se concentra en los más pequeños. En el estudio de Worlock, resumido por Kemp, 80 % de las fracturas por abuso ocurrió en menores de 18 meses, mientras que 85 % de las no abusivas ocurrió en mayores de 5 años (fuente: Kemp AM y colaboradores, 2008). En menores de 18 meses, 1 de cada 9 fracturas era abuso confirmado, frente a 1 de cada 205 entre los 19 y 60 meses (fuente: Kemp AM y colaboradores, 2008). Qué huesos se rompen. En una base nacional hospitalaria de EE. UU., 1794 niños (0,1 %) tenían codificación de abuso, y las lesiones ortopédicas más comunes fueron fracturas de fémur o húmero, la mayoría en menores de 2 años (fuente: Loder RT y colaboradores, 2007). En otra base, 1,54 % de los ingresos pediátricos por fractura tenía diagnóstico concurrente de trauma no accidental, y las fracturas múltiples tuvieron la tasa más alta (2,8 %) (fuente: Zhao C y colaboradores, 2020). Probabilidad de abuso según el hueso. La revisión sistemática de Cardiff (Kemp) calculó las probabilidades de la tabla; en costilla y fémur se excluyeron antes los choques de tránsito y el trauma violento, y en cráneo no fue posible excluir los choques (fuente: Kemp AM y colaboradores, 2008). Mira los intervalos: son anchos porque los estudios comparativos son pocos y heterogéneos (fuente: Kemp AM y colaboradores, 2008). Y según la edad. Una revisión de 2021 recomendó evaluar siempre por abuso, con consulta especializada, a los menores de 3 años con fractura costal y a los menores de 18 meses con fractura de húmero o de fémur sin incidente verificado (fuente: Mitchell IC y colaboradores, 2021). En fracturas de fémur, la proporción de abuso en los estudios revisados fue de 16,7 % a 35,2 % antes de los 12 meses y de 1,5 % a 6,0 % desde esa edad (fuente: Wood JN y colaboradores, 2014). Un dato local que no tenemos: no hay en este capítulo cifras de Ecuador ni de Latinoamérica verificadas en la fuente; todo lo anterior viene de países de ingresos altos y debe leerse con esa reserva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«Probabilidad de abuso según el hueso en la revisión de Kemp (umbrales distintos por hueso)» muestra lo siguiente. Costilla (sospechado o confirmado; sin trauma mayor): 71 por ciento (fuente: Kemp AM y colaboradores, 2008). Cráneo (sospechado o confirmado; sin excluir choques): 30 por ciento (fuente: Kemp AM y colaboradores, 2008). Húmero (solo abuso confirmado; menores de 3 años): 48 por ciento (fuente: Kemp AM y colaboradores, 2008). Fémur (solo abuso confirmado; sin trauma mayor): 28 por ciento (fuente: Kemp AM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de fémur: proporción de abuso según la edad (extremos de los estudios, %)» muestra lo siguiente. Menores de 12 meses, mínimo: 16.7 por ciento (fuente: Wood JN y colaboradores, 2014). Menores de 12 meses, máximo: 35.2 por ciento (fuente: Wood JN y colaboradores, 2014). 12 meses o más, mínimo: 1.5 por ciento (fuente: Wood JN y colaboradores, 2014). 12 meses o más, máximo: 6 por ciento (fuente: Wood JN y colaboradores, 2014). En el documento Word de este tema encontrarás además: Probabilidad de que una fractura sea abuso, según el hueso (revisión sistemática de Cardiff); Proporción de abuso por hueso y edad (revisión sistemática de 2021). Con esto cerramos epidemiología: cuánto pesa el abuso entre las fracturas. Sigamos con mecanismo: cómo se rompe un hueso que el niño no puede romper solo.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se rompe un hueso que el niño no puede romper solo. Piensa el abuso como un conjunto de fuerzas que un lactante no se puede aplicar a sí mismo. Cuatro mecanismos explican casi todo lo que verás: Compresión del tórax. Si el tórax del lactante queda apretado entre las manos de un adulto, de adelante hacia atrás, el arco posterior de cada costilla hace palanca sobre la apófisis transversa y se quiebra junto a la columna (fuente: Dwek JR, 2011). Ese mecanismo no se reproduce en la reanimación, en la que el niño está boca arriba con la espalda apoyada; de ahí el peso diagnóstico de la fractura posteromedial (fuente: Dwek JR, 2011). Sacudida o tracción violenta de la extremidad. El mecanismo aceptado para la lesión metafisaria clásica es un movimiento de latigazo que desprende la zona de calcificación provisional de la metáfisis (fuente: Dwek JR, 2011). Quienes lo defienden argumentan que un niño que no gatea ni camina no puede generar esa fuerza por sí mismo (fuente: Dwek JR, 2011). Esta explicación tiene críticos y los verás en el bloque de controversias.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Torsión del miembro. Produce fracturas diafisarias oblicuas o espirales. La espiral fue la fractura abusiva de fémur más común antes de los 15 meses en un estudio incluido por Kemp (fuente: Kemp AM y colaboradores, 2008), pero espirales y transversas son igual de frecuentes en niños abusados (fuente: Dwek JR, 2011): el trazo no decide. Impacto o golpe. Es el mecanismo habitual de las fracturas craneales (práctica habitual / opinión experta); en el cráneo, el trazo lineal fue el más común tanto en abuso como en no abuso (fuente: Kemp AM y colaboradores, 2008). El mecanismo accidental también rompe huesos pequeños. En un registro sueco, se reportaron caídas en 73 % de las fracturas diafisarias de fémur y en 56 % de las de húmero diagnosticadas durante el primer año (fuente: von Heideken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eso la pregunta no es si una caída "puede" romper un fémur, sino si esta caída, a esta edad y con este trazo es compatible (práctica habitual / opinión experta). Una forma de operar esa pregunta es medir la discordancia: en la serie suiza ya citada, 30,4 % de las fracturas de fémur era incompatible con el mecanismo relatado (fuente: de Marco G y colaboradores, 2024). Con esto cerramos mecanismo: cómo se rompe un hueso que el niño no puede romper solo. Sigamos con anatomía que explica los patrones.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los patrones. Tres estructuras explican por qué las lesiones del abuso son tan reconocibles. La costilla y su unión con la columna. Por detrás, la cabeza de la costilla se articula con los cuerpos vertebrales y el tubérculo con la apófisis transversa; el cuello queda entre ambos puntos. Cuando el tórax se comprime de adelante hacia atrás, la costilla hace palanca sobre la apófisis transversa y la fractura nace cerca de la columna, comenzando en la superficie externa de la costilla (fuente: Dwek JR, 2011). Esa es la fractura posteromedial. La metáfisis y la fisis. En la lesión metafisaria clásica, la línea de fractura corre por el lado metafisario de la zona de calcificación provisional y arranca esa lámina, en general sin desprenderla del todo (fuente: Dwek JR, 2011).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Vista de canto parece una esquina; con una pequeña angulación del haz aparece el "asa de cubo". Son la misma lesión (fuente: Dwek JR, 2011). Los ejemplos de la revisión de Dwek son de la rodilla: fémur distal y tibia proximal (fuente: Dwek JR, 2011). El periostio. El periostio se une con firmeza a la altura de la fisis (fuente: Dwek JR, 2011), y la reacción perióstica es la señal que permite sospechar la edad de una fractura. Las fracturas intraarticulares no forman callo en el foco porque no hay periostio sobre la superficie articular (fuente: Dwek JR, 2011). Y en el codo del lactante, la separación de la fisis del húmero distal se confunde con una luxación; la ecografía lo aclara sin sedación (fuente: Dwek JR, 2011).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 por qué importa y qué lesión produce» tiene 3 columnas: Estructura, Por qué importa, Lesión característica. Fila 1: Estructura, Cabeza, cuello y tubérculo costal; Por qué importa, La cabeza se apoya en los cuerpos vertebrales y el tubérculo en la apófisis transversa; ahí se hace la palanca al comprimir el tórax (fuente: Dwek JR, 2011); Lesión característica, Fractura costal posteromedial. Fila 2: Estructura, Zona de calcificación provisional (metáfisis); Por qué importa, Es el plano más frágil frente a tracción o latigazo (fuente: Dwek JR, 2011); Lesión característica, Lesión metafisaria clásica. Fila 3: Estructura, Periostio; Por qué importa, Reacciona a la fractura y sirve para estimar su edad (fuente: Dwek JR, 2011); Lesión característica, Neoformación perióstica o callo. Fila 4: Estructura, Fisis del húmero distal del lactante; Por qué importa, El plano débil es la fisis, no el ligamento (fuente: Dwek JR, 2011); Lesión característica, Separación epifisaria, a menudo leída como luxación. (fuente: Dwek JR, 2011). Con esto cerramos anatomía que explica los patrones. Sigamos con variantes normales que se confunden con fractura.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normales que se confunden con fractura. Una lectura exagerada también hace daño. Estas son las variantes que más engañan: Neoformación perióstica fisiológica. Entre el mes 1 y el 5 de vida es un hallazgo normal: hueso nuevo de contorno liso, casi siempre en ambos lados y de 2 mm de espesor como máximo (fuente: Dwek JR, 2011). Collar óseo metafisario y espolones. El collar normal mide cerca de 1 a 2 mm y puede formar un pequeño espolón que se confunde con una esquina fracturada (fuente: Dwek JR, 2011). El espolón normal no tiene reacción perióstica ni una línea lúcida que lo separe de la metáfisis (fuente: Dwek JR, 2011). Fragmentación metafisaria de la rodilla. En una cohorte de menores de 1 año, fue la variante más frecuente, presente en 72,4 % de los fémures y en 87,0 % de las tibias analizadas (fuente: Karmazyn B y colaboradores, 2025). En el mismo estudio, 33 de 114 diagnósticos iniciales de lesión metafisaria clásica (28,9 %) se leyeron en el seguimiento como variación o normal (fuente: Karmazyn B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Suturas accesorias y surcos vasculares del cráneo. Si la línea lúcida es corta, llega hasta una sutura y aparece en ambos lados, lo más probable es una sutura accesoria; ante la duda, la TC con reconstrucción 3D aclara si es fractura, sutura o surco vascular (fuente: Dwek JR, 2011). Vértebra con limbus. En una serie de niños evaluados por abuso, se vio una variante limbus a nivel L1-L3 en 6 de 65 (9,2 %), que puede imitar una fractura por compresión (fuente: Supakul N y colaboradores, 2026). Qué hacer con la duda: no se etiqueta la imagen; se revisa con un radiólogo pediátrico (práctica habitual / opinión experta) y, si los estudios iniciales son negativos, se repite la serie a cerca de 2 semanas (fuente: Expert Panel on Pediatric Imaging; Mirsky DM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frecuentes y cómo distinguirlas» tiene 3 columnas: Variante, Cómo se ve, Cómo se distingue. Fila 1: Variante, Neoformación perióstica fisiológica; Cómo se ve, Hueso nuevo liso a lo largo de diáfisis de húmero, fémur o tibia, entre 1 y 5 meses (fuente: Dwek JR, 2011); Cómo se distingue, Suele ser bilateral y de menos de 2 mm (fuente: Dwek JR, 2011). Fila 2: Variante, Espolón del collar metafisario; Cómo se ve, Pequeña prominencia en el borde de la metáfisis (fuente: Dwek JR, 2011); Cómo se distingue, Sin reacción perióstica ni línea lúcida bajo la zona de calcificación (fuente: Dwek JR, 2011). Fila 3: Variante, Fragmentación metafisaria de la rodilla; Cómo se ve, Contorno metafisario fragmentado, sobre todo posterior o medial (fuente: Karmazyn B y colaboradores, 2025); Cómo se distingue, Se interpreta con la edad y con el seguimiento; muchos "hallazgos" iniciales no se confirman (fuente: Karmazyn B y colaboradores, 2025). Fila 4: Variante, Limbus lumbar; Cómo se ve, Pequeño fragmento óseo en el ángulo vertebral, a nivel L1-L3 (fuente: Supakul N y colaboradores, 2026); Cómo se distingue, Se revisa con otra imagen o con resonancia. (fuente: Dwek JR, 2011) (fuente: Karmazyn B y colaboradores, 2025) (fuente: Supakul N y colaboradores, 2026). Con esto cerramos variantes normales que se confunden con fractura. Sigamos con clasificación: un esquema de riesgo por tipo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un esquema de riesgo por tipo de lesión. No existe una clasificación universal ni validada del abuso. En la práctica se usan estratos de especificidad: qué tan raro es que ese tipo de lesión ocurra sin una causa que el niño no podía generar solo. El esquema de abajo es didáctico y propio; se arma con la revisión radiológica de Dwek, la de Kemp, la de Mitchell y el informe de la AAP, y no es un instrumento validado: no sustituye al juicio clínico (fuente: Dwek JR, 2011; Kemp AM y colaboradores, 2008; Mitchell IC y colaboradores, 2021; Haney S y colaboradores, 2025). La idea de fondo es doble. Primero, el estrato dice cuánto pesa el tipo de fractura. Segundo, los modificadores (edad, deambulación, relato) mueven el riesgo hacia arriba o hacia abajo dentro de cada estrato. Una fractura de bajo riesgo con un relato absurdo vale más que una de riesgo moderado con un relato coherente y presenciado.</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Ojo: los estratos ordenan especificidad, no probabilidad; las fracturas de baja especificidad son las más comunes en el abuso y, en la revisión de Kemp, la fractura craneal tuvo una probabilidad de abuso de 0,30 (fuente: Dwek JR, 2011; Kemp AM y colaboradores, 2008). Dos aclaraciones útiles: Las fracturas llamadas de "bajo riesgo" también pueden ser abuso. En niños de 9 a 23 meses con fracturas presuntamente de bajo riesgo (en rodete, de clavícula, supracondílea o del que empieza a caminar), la frecuencia de lesiones sospechosas concomitantes no difirió de forma significativa de la de las fracturas de riesgo moderado (OR 0,9; IC 95 % 0,4 a 2,5) (fuente: Murray L y colaboradores, 2022). Un resumen del informe de la AAP también señala como sospechosas las fracturas de alta energía sin un mecanismo razonable, y recuerda que ninguna fractura es patognomónica (fuente: Arnold MJ, 2026).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«Datos que sostienen cada estrato» tiene 2 columnas: Estrato y lesión, Qué dicen los datos. Fila 1: Estrato y lesión, Alto: fractura costal; Qué dicen los datos, Valor predictivo positivo de 95 % en menores de 3 años (fuente: Barsness KA y colaboradores, 2003); 82 % de abuso entre lactantes menores de 12 meses con fracturas costales (fuente: Bulloch B y colaboradores, 2000). Fila 2: Estrato y lesión, Alto: lesión metafisaria clásica; Qué dicen los datos, Lectura radiológica con especificidad de 90,9 % y sensibilidad de 74,9 % (fuente: Karmazyn B y colaboradores, 2025); su origen traumático es discutido (fuente: Ayoub DM y colaboradores, 2014). Fila 3: Estrato y lesión, Moderado: fracturas múltiples; Qué dicen los datos, 74 % de los niños abusados tenía 2 o más fracturas frente a 16 % de los no abusados (fuente: Kemp AM y colaboradores, 2008); cociente de probabilidad positivo de 3,8 (fuente: Shah SN y colaboradores, 2025). Fila 4: Estrato y lesión, Moderado: húmero y fémur en menores que no caminan; Qué dicen los datos, Húmero: 48 % de abuso en menores de 18 meses (fuente: Mitchell IC y colaboradores, 2021); fémur: de 16,7 % a 35,2 % antes de los 12 meses (fuente: Wood JN y colaboradores, 2014). Fila 5: Estrato y lesión, Moderado: fractura vertebral; Qué dicen los datos, 1,9 % de 751 niños evaluados por abuso, y 9,7 % de las series positivas (fuente: Barber I y colaboradores, 2013). Fila 6: Estrato y lesión, Bajo: cráneo, fractura única; Qué dicen los datos, Baja especificidad no es baja probabilidad: 0,30 en la revisión de Kemp (fuente: Kemp AM y colaboradores, 2008); la serie esquelética halló fracturas adicionales en 1,4 % de los lactantes con fractura craneal aislada (fuente: Wood JN y colaboradores, 2009). Fila 7: Estrato y lesión, Bajo: húmero supracondíleo; Qué dicen los datos, Con fracturas supracondíleas desplazadas, 79 % ocurrió tras una caída y 0,5 % fue abuso (fuente: Kemp AM y colaboradores, 2008). (fuente: Barsness KA y colaboradores, 2003) (fuente: Bulloch B y colaboradores, 2000) (fuente: Karmazyn B y colaboradores, 2025) (fuente: Ayoub DM y colaboradores, 2014) (fuente: Kemp AM y colaboradores, 2008) (fuente: Shah SN y colaboradores, 2025) (fuente: Mitchell IC y colaboradores, 2021) (fuente: Wood JN y colaboradores, 2014) (fuente: Barber I y colaboradores, 2013) (fuente: Wood JN y colaboradores, 2009). Con esto cerramos clasificación: un esquema de riesgo por tipo de lesión. Sigamos con diagnóstico: la historia y las banderas rojas.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la historia y las banderas rojas. La historia es la mitad de la evaluación. Se toma con calma, con preguntas abiertas, sin acusar y escribiendo las palabras de los cuidadores entre comillas, no tu interpretación (práctica habitual / opinión experta). Qué te dice la evidencia sobre el relato. En niños menores de 18 meses con fractura de húmero, los cuidadores no dieron ningún mecanismo en la mitad de los casos abusivos, mientras que en todos los casos no abusivos hubo alguna explicación (fuente: Rosado N y colaboradores, 2017). En menores de 3 años con fractura de fémur, la edad menor de 12 meses, la no deambulación, la presentación tardía, el mecanismo no presenciado o inconsistente y otras lesiones fueron factores de riesgo de abuso (fuente: Hui C y colaboradores, 2008). Una revisión de fracturas de fémur confirmó la edad, la no deambulación, la historia sospechosa y las lesiones adicionales (fuente: Wood JN y colaboradores, 2014). En fracturas de húmero, la lesión previa (física o radiográfica) y una historia sospechosa fueron más frecuentes en el grupo abusivo (fuente: Pandya NK y colaboradores, 2010). Lo que mira NICE.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su guía basta una fractura para sospechar maltrato cuando no hay una enfermedad que vuelva frágil el hueso, o cuando nadie la explica o la explicación no convence; cita como ejemplos las fracturas de edades distintas y las que solo aparecen en la radiografía (fuente: National Institute for Health and Care Excellence, 2025). También manda sospechar abuso físico ante una lesión espinal sin trauma accidental mayor confirmado (fuente: National Institute for Health and Care Excellence, 2025). El primer aviso suele pasar sin que lo veamos. 27,5 % de los lactantes con abuso definitivo había tenido una lesión centinela, sobre todo equimosis (80 %), y los profesionales conocían esa lesión en 41,9 % de los casos (fuente: Sheets LK y colaboradores, 2013). En 1 de cada 5 niños con fracturas abusivas, un médico ya los había visto sin reconocer el abuso: 20,9 % en una cohorte de menores de 3 años, con mediana de 8 días hasta el diagnóstico (fuente: Ravichandiran N y colaboradores, 2010). En 77 niños con fracturas abusivas en curación, 33 % tuvo una consulta previa en que se omitió el abuso, y el motivo más común fue un signo físico de trauma, como una equimosis o un edema (fuente: Thorpe EL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Tres límites del razonamiento. Ningún dato solo decide. Ningún hallazgo aislado ni ningún modelo de probabilidad reemplazan la evaluación; el modelo derivado de una base nacional de ingresos (que incluye, entre otras variables, edad, fractura costal, lesión intracraneal y quemaduras) todavía necesita validarse en la práctica (fuente: Zhao C y colaboradores, 2020). Los datos adicionales no siempre aparecen. En 144 menores de 4 años con fractura diafisaria femoral aislada, se sospechó abuso en 27 (19 %), y las hemorragias retinianas y los hematomas subdurales no aportaron nada en esa serie (fuente: Ina J y colaboradores, 2024). Evita los sesgos. En la revisión de Paine y Wood, a los niños de grupos minoritarios o sin seguro privado se les pedía la serie más a menudo que a los demás, y ninguna evidencia justificaba esa diferencia (fuente: Paine CW y colaboradores, 2018). La indicación depende de la lesión y de la edad, no de la procedencia de la familia. Con esto cerramos diagnóstico: la historia y las banderas rojas. Sigamos con diagnóstico diferencial: lo que también rompe huesos.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diferencial: lo que también rompe huesos. Primero, una regla de oro: dos causas pueden coexistir. En el prematuro con osteopenia o en el niño con enfermedad crónica, una lesión que en otro niño sería sospechosa exige una historia clínica y social detallada para separar lo ocurrido en los cuidados diarios de un abuso (fuente: Dwek JR, 2011). El objetivo es no pasar por alto ni la una ni la otra. Osteogénesis imperfecta (OI). Es la forma genética más común de enfermedad ósea que causa fracturas (fuente: Pepin MG y colaboradores, 2015). Las formas leves (tipos I y IV) se escapan si uno se guía solo por la clínica: a la edad en que se evalúa al lactante, los signos clásicos (escleras azules, dentinogénesis imperfecta, huesos wormianos, familiares afectados) pueden faltar o no verse todavía (fuente: Pepin MG y colaboradores, 2015). Ante fracturas sin explicación, el abuso es más frecuente que la OI, y aun así hay que descartarla siempre (fuente: Pereira EM, 2015). El estudio bioquímico o molecular identifica cerca de 90 % a 95 % de los pacientes con los tipos 1 a 4, de modo que un resultado negativo no la excluye (fuente: Dwek JR, 2011). Para el estudio molecular, una revisión de 2015 propone un panel simultáneo de COL1A1, COL1A2 e IFITM5 con búsqueda de duplicaciones y deleciones; si sale negativo y el niño no tiene un fenotipo anormal, no proponen estudiar otros genes (fuente: Pepin MG y colaboradores, 2015). Algo muy útil para el radiólogo: las lesiones metafisarias clásicas son extraordinariamente raras en la OI (fuente: Dwek JR, 2011). Raquitismo y déficit de vitamina D. El raquitismo se reconoce por la fisis deshilachada y por la pérdida de la línea blanca de calcificación provisional (fuente: Dwek JR, 2011). Encontrar vitamina D baja es frecuente; ver raquitismo en la radiografía no lo es, y cuando aparece puede ser discreto (fuente: Aldana Sierra MC y colaboradores, 2021). En 79 menores de 2 años con fractura, 27 tenían vitamina D baja y ninguno mostró zonas de Looser, rosario raquítico ni cambios metafisarios de raquitismo (fuente: Servaes S y colaboradores, 2020). En un estudio de 203 niños menores de 5 años con medición de 25-OH vitamina D, el 54 % de los deficientes y el 58 % de los suficientes tuvo al menos una fractura (fuente: Dyba G y colaboradores, 2025). Osteopenia del prematuro. Es una causa real. En 1446 prematuros con radiografías de tórax, 1,8 % (26) tuvo fracturas costales, y en 23 de esos 26 había factores de riesgo clásicos; solo a 15 % se le hizo un estudio de abuso (fuente: Lucas-Herald A y colaboradores, 2012). NICE la menciona expresamente entre las condiciones que predisponen a huesos frágiles (fuente: National Institute for Health and Care Excellence, 2025). Lesión del parto. Existe pero es poco frecuente: la incidencia de fracturas diafisarias de húmero relacionadas con el parto fue de 0,101 por 1000 niños y la de fémur de 0,024 por 1000 en un registro sueco (fuente: von Heideken J y colaboradores, 2020). Un recién nacido puede mostrar callo a los 4 días (fuente: Dwek JR, 2011), y un parto difícil es una excepción conocida a la especificidad de la lesión metafisaria clásica (fuente: Dwek JR, 2011). Reanimación cardiopulmonar y fisioterapia respiratoria. En 91 lactantes sin sospecha de abuso que recibieron reanimación antes de morir, ninguno tuvo fracturas costales (fuente: Spevak MR y colaboradores, 1994). La fisioterapia respiratoria es una causa descrita pero muy rara: 5 lactantes, con una prevalencia estimada de 1 por 1000 hospitalizados por bronquiolitis o neumonía (fuente: Chalumeau M y colaboradores, 2002). Accidente verdadero. Los 3 lactantes de una serie con fracturas costales accidentales habían tenido un trauma notable, como un choque, un golpe directo fuerte o una caída de altura (fuente: Bulloch B y colaboradores, 2000). Qué pedir. Las guías no coinciden: 9 (56 %) de las guías esperadas dieron una recomendación sobre pruebas de metabolismo óseo (fuente: Blangis F y colaboradores, 2021). Un resumen del informe de la AAP indica medir calcio, fósforo y fosfatasa alcalina cuando se sospecha abuso en un niño con fractura (fuente: Arnold MJ, 2026). En la práctica se completa con un hemograma con plaquetas (fuente: Blangis F y colaboradores, 2021) y con la consulta a genética si hay datos de OI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«Causas de las fracturas costales en 39 lactantes menores de 12 meses (%)» muestra lo siguiente. Abuso: 82 por ciento (fuente: Bulloch B y colaboradores, 2000). Accidente notable: 7.7 por ciento (fuente: Bulloch B y colaboradores, 2000). Fragilidad ósea: 7.7 por ciento (fuente: Bulloch B y colaboradores, 2000). Trauma del parto: 2.6 por ciento (fuente: Bulloch B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«Diagnóstico diferencial de una fractura sin explicación en el lactante» tiene 3 columnas: Causa, Qué la sugiere, Qué dicen los datos. Fila 1: Causa, Osteogénesis imperfecta; Qué la sugiere, Antecedentes familiares, escleras azules, dentinogénesis imperfecta, huesos wormianos (fuente: Pepin MG y colaboradores, 2015); Qué dicen los datos, Las formas leves pasan inadvertidas con solo la clínica (fuente: Pepin MG y colaboradores, 2015); el estudio molecular identifica de 90 % a 95 % de los tipos 1 a 4 (fuente: Dwek JR, 2011). Fila 2: Causa, Raquitismo o déficit de vitamina D; Qué la sugiere, Fisis deshilachada y pérdida de la línea blanca de calcificación (fuente: Dwek JR, 2011); Qué dicen los datos, Raquitismo radiográfico poco frecuente entre niños con fracturas (fuente: Servaes S y colaboradores, 2020). Fila 3: Causa, Osteopenia del prematuro; Qué la sugiere, Antecedente de prematuridad, hiperbilirrubinemia conjugada o diuréticos (fuente: Lucas-Herald A y colaboradores, 2012); Qué dicen los datos, 1,8 % de 1446 prematuros con radiografías tuvo fracturas costales (fuente: Lucas-Herald A y colaboradores, 2012). Fila 4: Causa, Lesión del parto; Qué la sugiere, Fractura en los primeros días de vida; callo desde los 4 días (fuente: Dwek JR, 2011); Qué dicen los datos, Incidencia de 0,101 por 1000 en húmero diafisario y de 0,024 por 1000 en fémur diafisario (fuente: von Heideken J y colaboradores, 2020). Fila 5: Causa, Reanimación cardiopulmonar; Qué la sugiere, Antecedente documentado de reanimación (fuente: Spevak MR y colaboradores, 1994); Qué dicen los datos, Ninguna fractura costal en 91 lactantes reanimados (fuente: Spevak MR y colaboradores, 1994). Fila 6: Causa, Fisioterapia respiratoria; Qué la sugiere, Bronquiolitis o neumonía con fisioterapia (fuente: Chalumeau M y colaboradores, 2002); Qué dicen los datos, 5 lactantes en una serie; 1 por 1000 hospitalizados (fuente: Chalumeau M y colaboradores, 2002). Fila 7: Causa, Accidente grave; Qué la sugiere, Choque, golpe fuerte directo o caída de altura (fuente: Bulloch B y colaboradores, 2000); Qué dicen los datos, 3 de 39 lactantes con fracturas costales (fuente: Bulloch B y colaboradores, 2000). (fuente: Pepin MG y colaboradores, 2015) (fuente: Dwek JR, 2011) (fuente: Servaes S y colaboradores, 2020) (fuente: Lucas-Herald A y colaboradores, 2012) (fuente: von Heideken J y colaboradores, 2020) (fuente: Spevak MR y colaboradores, 1994) (fuente: Chalumeau M y colaboradores, 2002) (fuente: Bulloch B y colaboradores, 2000). Con esto cerramos diagnóstico diferencial: lo que también rompe huesos. Sigamos con examen físico: al niño desnudo y completo.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al niño desnudo y completo. El examen sirve para encontrar lesiones asociadas, para fechar lo que ves y para documentar. Pero conviene tener claro lo que no puede hacer: un examen normal no descarta el abuso. En los contactos menores de 24 meses, ninguna de las fracturas halladas por serie esquelética tenía hallazgos asociados en el examen (fuente: Lindberg DM y colaboradores, 2012), y un examen normal en menores de 2 años no elimina la necesidad de la serie esquelética si hay sospecha (fuente: Shah SN y colaboradores, 2025). Piel. Un hematoma en un niño que no se desplaza por sí mismo ya es una señal de alerta (fuente: National Institute for Health and Care Excellence, 2025). Pero el hematoma sobre la fractura no ayuda a distinguir: estuvo presente en 26 % de los niños abusados y 25 % de los no abusados, y 61 % no tenía ningún hematoma en el cuerpo (fuente: Valvano TJ y colaboradores, 2009). Como predictor de abuso, encontrar un hematoma en el sitio de la fractura tuvo una sensibilidad de apenas 26 % (fuente: Valvano TJ y colaboradores, 2009). Boca, ojos y cabeza. Un frenillo roto tuvo un cociente de probabilidad positivo de 6,6, y las hemorragias retinianas de 11,0 en niños con traumatismo craneal (fuente: Shah SN y colaboradores, 2025). Estos hallazgos suben el riesgo, pero no son obligatorios: en niños con fractura diafisaria femoral aislada, las hemorragias retinianas y los hematomas subdurales tuvieron sensibilidad de 0 % (fuente: Ina J y colaboradores, 2024). Extremidades y tórax. Palpa cada hueso largo, busca edema, dolor al movilizar, crepitación o deformidad, y examina las costillas con suavidad. Muchas fracturas son ocultas, es decir, no se notan clínicamente; el ejemplo clásico son las costales del lactante (fuente: National Institute for Health and Care Excellence, 2025). Registra con medidas y, según la política de tu hospital, con fotografías (práctica habitual / opinión experta). Desarrollo. Pregunta y observa si rueda, se sienta, gatea o camina. En el fémur, el nivel motor fue el discriminador clave en la revisión de Kemp (fuente: Kemp AM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asociados en 144 niños con fractura diafisaria femoral aislada: sensibilidad y especificidad (%)» muestra lo siguiente. Hemorragia retiniana: sensibilidad 0 por ciento y especificidad 100 por ciento (fuente: Ina J y colaboradores, 2024). Hematoma subdural: sensibilidad 0 por ciento y especificidad 100 por ciento (fuente: Ina J y colaboradores, 2024). Serie esquelética con fractura previa: sensibilidad 19 por ciento y especificidad 100 por ciento (fuente: Ina 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«Hematoma asociado a la fractura (%)» muestra lo siguiente. Niños abusados: 26 por ciento (fuente: Valvano TJ y colaboradores, 2009). Niños no abusados: 25 por ciento (fuente: Valvano TJ y colaboradores, 2009). Niños sin ningún hematoma en el cuerpo: 61 por ciento (fuente: Valvano TJ y colaboradores, 2009). Con esto cerramos examen físico: al niño desnudo y completo. Sigamos con imágenes: serie esquelética y qué más pedir.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serie esquelética y qué más pedir. La imagen no reemplaza la historia ni el examen, pero es la única forma de ver lo que el niño no puede contar. Se organiza alrededor de la serie esquelética (SS). Qué es una buena serie. Cada región va en su propia placa: el cráneo en dos proyecciones (frente y perfil); la columna de perfil, con la cervical por separado de la toracolumbar; tórax, abdomen y pelvis de frente; y cada hueso largo de las extremidades de frente, completo en su placa (fuente: Dwek JR, 2011). Se agregan proyecciones oblicuas de las costillas, que detectan fracturas sutiles; una radiografía única de cuerpo entero ("babygram") no se considera suficiente (fuente: Dwek JR, 2011). Las costillas son el ejemplo de por qué importa la técnica: en un estudio post mórtem, la TC detectó 44,9 % de las fracturas costales y la radiografía 13,5 %, aunque los autores piden estudiar su exactitud en niños vivos (fuente: Shelmerdine SC y colaboradores, 2018). La revisión de Kemp ya señalaba que la serie con oblicuas de tórax es mucho más sensible para costillas que la radiografía estándar (fuente: Kemp AM y colaboradores, 2008). A quién. Para el Colegio Americano de Radiología, en el menor de 24 meses con sospecha de abuso lo indicado de entrada son dos estudios, la serie esquelética y la TC de cráneo sin contraste, aunque no se vea ninguna lesión (fuente: Expert Panel on Pediatric Imaging; Mirsky DM y colaboradores, 2026). Pasados los 24 meses, si no hay signos neurológicos ni de lesión visceral, se radiografían las zonas que preocupan y la serie queda para casos elegidos (fuente: Expert Panel on Pediatric Imaging; Mirsky DM y colaboradores, 2026). Los datos lo respaldan. En 2609 niños menores de 60 meses evaluados por especialistas, 18 % tuvo al menos una fractura nueva, con rendimientos de 12,0 % entre los 12 y 24 meses y de 10,3 % entre los 24 y 36 meses (fuente: Lindberg DM y colaboradores, 2014). En 450 niños de 2 a 5 años con serie, 20 (4 %) tenían una fractura oculta, y entre los diagnosticados con abuso sin ingreso fue 0,3 % (fuente: McNamara CR y colaboradores, 2024). Un resumen de la AAP recomienda la serie en menores de 24 meses con fracturas y en mayores con alta sospecha (fuente: Arnold MJ, 2026). El rendimiento cambia con la lesión de entrada. En una revisión de 32 artículos y 64 983 niños, las fracturas ocultas aparecieron en 23 % a 34 % de los lactantes con traumatismo craneal significativo y en 30 % de los que tenían fracturas de huesos largos, pero solo en 1 % a 6 % de los que tenían una fractura craneal (fuente: Paine CW y colaboradores, 2018). En 341 lactantes con fractura craneal aislada, se hizo serie en 141 y halló fracturas adicionales en 2 (1,4 %), y ambos ya tenían otros hallazgos sospechosos (fuente: Wood JN y colaboradores, 2009). Y se hace poco donde más rinde: en lactantes de 0 a 5 meses, se hizo en 46,3 % y hubo fracturas ocultas en 24,6 % de las series (fuente: Wood JN y colaboradores, 2019). La serie de repetición. Con estudios iniciales negativos y la duda en pie, la guía del ACR considera en general apropiado repetir la serie a cerca de 2 semanas, cuando las lesiones ya muestran signos de curación (fuente: Expert Panel on Pediatric Imaging; Mirsky DM y colaboradores, 2026). De 14 de 20 guías que la mencionan, la mayoría fija el intervalo en 14 días, con un rango de 7 días a 3 semanas (fuente: Blangis F y colaboradores, 2021). En un estudio multicéntrico, la serie de seguimiento aportó información nueva en 21,5 % de los casos, con 15,6 % de fracturas nuevas y 6,9 % de hallazgos tranquilizadores (fuente: Harper NS y colaboradores, 2013). Con una primera serie normal, 4 de 47 niños (8,5 %) mostraron trauma óseo en curación en la segunda (fuente: Bennett BL y colaboradores, 2011). En un estudio prospectivo, de 48 niños que volvieron para la serie de seguimiento, esta aportó información adicional en 22 (46 %) y cambió el resultado del caso en 3 (6 %) (fuente: Zimmerman S y colaboradores, 2005). Y un protocolo de seguimiento con vistas limitadas (sin columna ni pelvis salvo hallazgos previos) habría omitido solo 1 caso de 534 niños (0,2 %), sin cambiar el diagnóstico de abuso (fuente: Hansen KK y colaboradores, 2014). Otras modalidades. Para lesiones metafisarias, una revisión sistemática halló pocos estudios: la PET tuvo sensibilidad de 67 % y especificidad de 99 %, y la ecografía sensibilidad de 55 % a 61 % y especificidad de 96 % a 97 %; la gammagrafía tuvo sensibilidades de 17 % y 35 % (fuente: Alshammari AT y colaboradores, 2024). Para la gammagrafía añadida a una serie negativa, un metaanálisis de baja calidad halló un aumento de 10 puntos porcentuales en la detección, con un número necesario para analizar de 3 (fuente: Blangis F y colaboradores, 2021). Para la columna, la radiografía tuvo sensibilidad de 31,3 % y 62,5 % según el lector, y la resonancia de columna completa 75,0 % y 68,8 %; juntas rinden más (fuente: Supakul N y colaboradores, 2026). Las fracturas vertebrales representaron 9,7 % de las series positivas, y en 5 niños fueron el único hallazgo (fuente: Barber I y colaboradores, 2013). Los contactos. Entre los contactos de un niño abusado, la serie halló al menos una fractura abusiva en 16 de 134 menores de 24 meses (11,9 %), sin hallazgos al examen (fuente: Lindberg DM y colaboradores, 2012); los gemelos tuvieron un riesgo mucho mayor (fuente: Lindberg DM y colaboradores, 2012). Para los contactos, un consenso internacional ordena la imagen por edad: antes de los 12 meses, serie esquelética más neuroimagen, con la resonancia como opción preferida; de 12 a 24 meses, solo la serie; después de los 24 meses, si no hay síntomas, ninguna imagen de rutina (fuente: Mankad K y colaboradores, 2023). Un estudio multicéntrico de 2026 mostró que, entre 316 contactos menores de 24 meses con alta sospecha en el caso índice, 196 (62 %) tuvo serie y 20 mostraron fracturas (fuente: Batista L y colaboradores, 2026). Fechar una fractura. Sirve, pero con margen amplio: una revisión sistemática concluyó que fechar fracturas infantiles por radiografía es impreciso y que hay poca evidencia sólida que lo respalde (fuente: Prosser I y colaboradores, 2005). Un estudio de 2025 en lactantes menores de 1 año propone que sin aposición perióstica ni remodelación la fractura tiene menos de 1 semana; con aposición, probablemente 1 a 8 semanas; con aposición y signos de remodelación, más de 1 mes; y con remodelación sola, más de 2 meses (fuente: Capelli A y colaboradores, 2025). Por eso, la datación se expresa como un rango y se acompaña con la clínica. No hay uniformidad entre guías. Una revisión de 20 guías de 15 países halló que faltaba 41 % de las afirmaciones esperadas, y que coinciden en la indicación de serie esquelética pero difieren en gammagrafía, serie de seguimiento y otras imágenes (fuente: Blangis F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ocultas halladas por la serie esquelética según la edad (%, poblaciones y estudios distintos)» muestra lo siguiente. 0 a 5 meses (Wood 2019): 24.6 por ciento (fuente: Wood JN y colaboradores, 2019). 12 a 24 meses (Lindberg 2014): 12 por ciento (fuente: Lindberg DM y colaboradores, 2014). 24 a 36 meses (Lindberg 2014): 10.3 por ciento (fuente: Lindberg DM y colaboradores, 2014). 18 a 24 meses (Wood 2019): 3.6 por ciento (fuente: Wood JN y colaboradores, 2019). 2 a 5 años (McNamara 2024): 4 por ciento (fuente: McNamara CR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«Detección de lesiones metafisarias clásicas: sensibilidad y especificidad (%)» muestra lo siguiente. Lectura radiográfica (Karmazyn 2025): sensibilidad 74.9 por ciento y especificidad 90.9 por ciento (fuente: Karmazyn B y colaboradores, 2025). PET (revisión 2024): sensibilidad 67 por ciento y especificidad 99 por ciento (fuente: Alshammari AT y colaboradores, 2024). Ecografía, extremo inferior del rango (revisión 2024): sensibilidad 55 por ciento y especificidad 96 por ciento (fuente: Alshammari AT y colaboradores, 2024). En el documento Word de este tema encontrarás además: Rendimiento de la repetición de la serie y de las series en contactos (%); Sensibilidad para fracturas costales en 25 niños, estudio post mórtem (%). Con esto cerramos imágenes: serie esquelética y qué más pedir. Sigamos con algoritmo de actuación en urgencias.</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actuación en urgencias. El algoritmo resume lo anterior para la guardia. Fue construido con las guías citadas y con práctica habitual donde no hay estudio; no sustituye el protocolo de tu hospital.</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«Niño con fractura: cuándo sospechar y qué hacer» se lee de arriba hacia abajo. Se parte de: Niño con una fractura en urgencias o consulta. Se hace: Analgesia, inmovilización y examen neurovascular; tratar primero la lesión (práctica habitual / opinión experta). Se decide: ¿Hay alguna bandera? Menor de 24 meses o niño que no camina (fuente: Expert Panel on Pediatric Imaging; Mirsky DM y colaboradores, 2026; Wood JN y colaboradores, 2014); lesión de estrato alto o moderado (fuente: Dwek JR, 2011); relato ausente, cambiante o incompatible (fuente: Hui C y colaboradores, 2008); otra lesión o lesión previa (fuente: Pandya NK y colaboradores, 2010)? Si la respuesta es no, sin banderas: tratar como una fractura habitual, anotar el relato textual y reevaluar si cambia el cuadro. Si la respuesta es sí, evaluación completa: examen desnudo; serie esquelética en menores de 24 meses y tc craneal según corresponda (fuente: Expert Panel on Pediatric Imaging; Mirsky DM y colaboradores, 2026); calcio, fósforo y fosfatasa alcalina (fuente: Arnold MJ, 2026); diagnóstico diferencial. Se hace: Sin banderas: tratar como una fractura habitual, anotar el relato textual y reevaluar si cambia el cuadro. Se hace: Evaluación completa: examen desnudo; serie esquelética en menores de 24 meses y TC craneal según corresponda (fuente: Expert Panel on Pediatric Imaging; Mirsky DM y colaboradores, 2026); calcio, fósforo y fosfatasa alcalina (fuente: Arnold MJ, 2026); diagnóstico diferencial. Se decide: ¿Hay sospecha razonable de maltrato tras la evaluación? Si la respuesta es sí, hablar con el responsable de protección y el equipo de abuso infantil; derivar y notificar según el protocolo; si hay peligro inmediato, servicios de protección o policía (fuente: National Institute for Health and Care Excellence, 2017); no dar el alta hasta resolverlo (práctica habitual / opinión experta). Si la respuesta es no o con duda, si la duda persiste: repetir la serie a cerca de 2 semanas (fuente: Expert Panel on Pediatric Imaging; Mirsky DM y colaboradores, 2026), revisar a los contactos menores de 24 meses (fuente: Mankad K y colaboradores, 2023) y programar seguimiento corto. Se hace: Hablar con el responsable de protección y el equipo de abuso infantil; derivar y notificar según el protocolo; si hay peligro inmediato, servicios de protección o policía (fuente: National Institute for Health and Care Excellence, 2017); no dar el alta hasta resolverlo (práctica habitual / opinión experta). Se hace: Si la duda persiste: repetir la serie a cerca de 2 semanas (fuente: Expert Panel on Pediatric Imaging; Mirsky DM y colaboradores, 2026), revisar a los contactos menores de 24 meses (fuente: Mankad K y colaboradores, 2023) y programar seguimiento corto. Termina en: Registrar historia textual, hallazgos, a quién se avisó y cuándo; seguimiento ortopédico de la fractura. Con esto cerramos algoritmo de actuación en urgencias. Sigamos con tratamiento: la fractura y, sobre todo, el niño.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la fractura y, sobre todo, el niño. Primero el niño, después el hueso. El tratamiento tiene dos líneas paralelas. Una es el manejo ortopédico de la fractura; la otra es la protección del niño. La segunda no es opcional: la guía de la AAOS para fracturas diafisarias de fémur da una recomendación fuerte de evaluar por abuso a los menores de 36 meses (fuente: American Academy of Orthopaedic Surgeons, 2026). Para esa guía, evaluar no se agota en la historia y el examen de rutina: suma la comunicación directa con el pediatra o médico de familia, la consulta al equipo de abuso infantil donde lo haya y, si el ortopedista lo juzga oportuno, una serie esquelética (fuente: American Academy of Orthopaedic Surgeons, 2026). La fractura se trata, en general, de forma conservadora y según su propio tema (antebrazo, supracondílea, fisarias, tibia, clavícula). Lo que cambia en un niño con sospecha de abuso es dónde se trata y quién más está informado (práctica habitual / opinión experta). Lo que sí tiene evidencia propia es el fémur del lactante. Fémur diafisario en menores de 6 meses. La guía de la AAOS de 2026 encontró evidencia limitada de que el arnés de Pavlik o la espica dan resultados similares en lactantes de 6 meses o menos (fuente: American Academy of Orthopaedic Surgeons, 2026). La razón: a esa edad el hueso crece tan rápido que consolida pronto y remodela hasta corregirse solo, de modo que lo que importa es que el cuidado en casa sea sencillo y que haya pocas complicaciones (fuente: American Academy of Orthopaedic Surgeons, 2026). Un estudio retrospectivo comparó 24 lactantes en arnés de Pavlik con 16 en espica: no hubo diferencias radiográficas, y alrededor de un tercio de los de espica tuvo una complicación cutánea frente a ninguno en el Pavlik (fuente: Podeszwa DA y colaboradores, 2004). El grupo del Pavlik era significativamente más joven (3,6 frente a 6,5 meses de edad media), lo que limita la comparación (fuente: American Academy of Orthopaedic Surgeons, 2026). En la serie de 16 niños con Pavlik, todos lograron una unión estable a las 5 semanas (fuente: American Academy of Orthopaedic Surgeons, 2026). Fémur de 6 meses a 5 años. Con acortamiento menor de 2 cm, hay evidencia moderada a favor de la espica precoz o de la tracción con espica diferida (fuente: American Academy of Orthopaedic Surgeons, 2026). En los estudios comparados, la tracción tuvo más infecciones y la espica precoz más ablandamiento y rotura del yeso, sin diferencias en el tiempo de unión (fuente: American Academy of Orthopaedic Surgeons, 2026). Entre ambas, la guía se inclina por la espica precoz por razones sociales y económicas (cuidado más fácil, menos días de hospital), sin desaconsejar la tracción, y recomienda vigilar clínica y radiográficamente mientras dure el tratamiento (fuente: American Academy of Orthopaedic Surgeons, 2026). Lo que no se debe extrapolar. La revisión Cochrane de fracturas diafisarias de fémur en niños incluyó 10 ensayos y 527 niños; en 4 ensayos con 264 niños de 4 a 12 años, la cirugía redujo el riesgo de consolidación viciosa (RR 0,29) con evidencia moderada (fuente: Madhuri V y colaboradores, 2014), pero con más eventos adversos graves, como infecciones (RR 2,39; evidencia de baja calidad) (fuente: Madhuri V y colaboradores, 2014). Esa comparación de cirugía y tratamiento conservador incluyó niños de 4 a 12 años (fuente: Madhuri V y colaboradores, 2014); no sirve para decidir en el lactante. Una nota de Cochrane de 2019 advierte además que la revisión incumple su política de patrocinio comercial, porque el autor principal recibió apoyo de la AO (fuente: Madhuri V y colaboradores, 2014). Dónde y con quién. La fractura de un niño con sospecha se trata, pero el alta se decide después de haber hablado con el responsable de protección (práctica habitual / opinión experta); NICE indica que, si hay peligro inmediato, se derive a los servicios sociales infantiles o a la policía (fuente: National Institute for Health and Care Excellence, 2017). El cirujano ortopédico no trabaja solo: debe actuar junto con el equipo pediátrico multidisciplinario (fuente: Jayakumar P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«Cirugía frente a tratamiento conservador en el fémur de 4 a 12 años (razón de riesgo)» muestra lo siguiente. Consolidación viciosa: 0.3 RR (fuente: Madhuri V y colaboradores, 2014). Eventos adversos graves: 2.4 RR (fuente: Madhuri V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«Fémur diafisario del niño pequeño: qué dice la evidencia (limitada)» tiene 3 columnas: Edad y situación, Opción, Fuerza de la recomendación. Fila 1: Edad y situación, Menor de 36 meses con fractura diafisaria de fémur; Opción, Evaluar por abuso (historia, examen, consulta con el equipo, serie selectiva); Fuerza de la recomendación, Fuerte (fuente: American Academy of Orthopaedic Surgeons, 2026). Fila 2: Edad y situación, 6 meses o menos; Opción, Arnés de Pavlik o espica: resultados similares; Fuerza de la recomendación, Limitada (fuente: American Academy of Orthopaedic Surgeons, 2026). Fila 3: Edad y situación, 6 meses a 5 años, acortamiento menor de 2 cm; Opción, Espica precoz o tracción con espica diferida; Fuerza de la recomendación, Moderada (fuente: American Academy of Orthopaedic Surgeons, 2026). Fila 4: Edad y situación, 4 a 12 años; Opción, La cirugía reduce la consolidación viciosa pero aumenta los eventos adversos graves; Fuerza de la recomendación, Moderada a baja (fuente: Madhuri V y colaboradores, 2014). (fuente: American Academy of Orthopaedic Surgeons, 2026) (fuente: Madhuri V y colaboradores, 2014). Con esto cerramos tratamiento: la fractura y, sobre todo, el niño. Sigamos con técnica: la evaluación y la inmovilización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la evaluación y la inmovilización paso a paso. Aquí la técnica es doble: cómo se hace la evaluación (lo que el residente hace con las manos y con la historia) y cómo se inmoviliza el fémur del lactante. Son pasos de apoyo al estudio; no sustituyen al tutor ni al protocolo institucional. El error más frecuente no está en el quirófano sino antes: no pedir la serie.</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lactantes de 0 a 5 meses se hizo en 46,3 % de los casos, en 6 a 11 meses en 21,1 %, y en 12 a 17 meses en 8,0 % (fuente: Wood JN y colaboradores, 2019), aunque la prevalencia de fracturas ocultas fue de 24,6 % en los de 0 a 5 meses (fuente: Wood JN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«Serie esquelética realizada en menores de 24 meses con lesiones no relacionadas con choques (%)» muestra lo siguiente. 0 a 5 meses: 46.3 por ciento (fuente: Wood JN y colaboradores, 2019). 6 a 11 meses: 21.1 por ciento (fuente: Wood JN y colaboradores, 2019). 12 a 17 meses: 8 por ciento (fuente: Wood JN y colaboradores, 2019). 18 a 24 meses: 6.2 por ciento (fuente: Wood JN y colaboradores, 2019). Con esto cerramos técnica: la evaluación y la inmovilización paso a paso. Sigamos con qué hacer legalmente: notificar la sospecha.</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hacer legalmente: notificar la sospecha. Un aviso importante sobre este apartado. Describe el principio general. No cita artículos ni plazos de ninguna ley ecuatoriana porque no se revisaron para este capítulo: confirma con el asesor jurídico y con el protocolo de tu hospital qué texto está vigente y cuál es la ruta interna (práctica habitual / opinión experta). El principio. En Ecuador existe una obligación general de poner en conocimiento de las autoridades de protección los casos de maltrato infantil de los que se tiene noticia, y los servicios de salud cuentan con rutas internas para atender a las víctimas de violencia (práctica habitual / opinión experta; verifica la normativa vigente). A escala internacional, la Convención sobre los Derechos del Niño (artículo 19) pide a los Estados medidas de protección que incluyan procedimientos de identificación, notificación, derivación, investigación, tratamiento y seguimiento (fuente: United Nations, 1989). Lo que exige la práctica clínica.</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Sospecha, no prueba. Ante cualquier señal de alerta, NICE pide consultar primero con los colegas designados o con el responsable de protección de la institución; si la señal es de las que obligan a "sospechar", hay que hablar con los servicios sociales infantiles sobre la derivación, siguiendo el procedimiento local (fuente: National Institute for Health and Care Excellence, 2017). Peligro inmediato. Si el niño está en peligro inmediato, se deriva a los servicios sociales infantiles o a la policía (fuente: National Institute for Health and Care Excellence, 2017). Si el niño cuenta. Si el niño dice que fue abusado, se hace la derivación con los procedimientos locales y se le explica a quién habrá que contárselo (fuente: National Institute for Health and Care Excellence, 2017). El papel del médico. El informe de la AAP lo resume: identificar, notificar la sospecha a la agencia de protección y apoyar a la familia (fuente: Christian CW; Committee on Child Abuse and Neglect y colaboradores, 2015). Cómo se redacta. Con hechos, no con juicios. Escribe lo que viste y lo que dijeron, con la edad, el desarrollo del niño, las lesiones y las fechas, y no "el padre le pegó".</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ejemplo de hechos: "lactante que aún no se sienta solo, con fractura transversa del fémur derecho; relato de caída de la cama sin testigos" (práctica habitual / opinión experta). Cómo se habla con la familia. Con franqueza y sin acusar: se explica que las fracturas en esa edad se evalúan siempre, qué estudios se harán y quién seguirá el caso (práctica habitual / opinión experta). La evaluación incluye hablar también con el pediatra del niño (fuente: American Academy of Orthopaedic Surgeons, 2026). Lo que no debe pasar. Que la evaluación dependa de la procedencia de la familia: en una revisión sistemática, la serie se pidió más a niños de minorías o sin seguro privado sin que hubiera una razón clínica que lo justificara (fuente: Paine CW y colaboradores, 2018). Con esto cerramos qué hacer legalmente: notificar la sospecha. Sigamos con complicaciones: no ver, ver de más y las de la propia fractura.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no ver, ver de más y las de la propia fractura. Hay tres tipos de complicaciones en este tema y las tres duelen. No reconocer el abuso a tiempo. En 258 niños menores de 3 años con fracturas abusivas, 54 (20,9 %) ya habían tenido al menos una consulta en la que no se reconoció, con mediana de 8 días hasta el diagnóstico; los predictores fueron el sexo masculino, la fractura de extremidad (frente a axial) y la atención en un servicio de primer nivel o de emergencias general (fuente: Ravichandiran N y colaboradores, 2010). En 77 niños con fracturas abusivas en curación, 48 % había tenido consultas previas y 33 % una consulta con una oportunidad perdida; el motivo más común fue un signo físico de trauma, y ocurrió en todos los ámbitos (fuente: Thorpe EL y colaboradores, 2014). Algo parecido se vio en el traumatismo craneal abusivo: de 173 niños menores de 3 años, 54 (31,2 %) habían sido vistos sin que se reconociera el abuso, 15 (27,8 %) volvieron a ser lesionados, 22 (40,7 %) tuvieron complicaciones médicas y 4 de las 5 muertes de ese grupo podrían haberse evitado con un reconocimiento más temprano (fuente: Jenny C y colaboradores, 1999). Ver abuso donde no lo hay. Diagnosticar abuso por error puede destruir a una familia (fuente: Dwek JR, 2011), y el informe de la AAP lo pone al mismo nivel que no diagnosticarlo (fuente: Haney S y colaboradores, 2025). Por eso el diferencial no es opcional: la osteogénesis imperfecta, el raquitismo y la osteopenia del prematuro existen (fuente: Pepin MG y colaboradores, 2015; Servaes S y colaboradores, 2020; Lucas-Herald A y colaboradores, 2012). Las complicaciones de tratar la fractura. En el fémur del lactante, alrededor de un tercio de los pacientes en espica tuvo una complicación cutánea y ninguno en Pavlik (fuente: Podeszwa DA y colaboradores, 2004). En niños de 4 a 12 años, la cirugía aumentó los eventos adversos graves (RR 2,39) frente al tratamiento conservador (fuente: Madhuri V y colaboradores, 2014). El sesgo en quién se estudia. La misma revisión mostró más series en niños de minorías o sin seguro privado, sin base en la evidencia (fuente: Paine CW y colaboradores, 2018). Quien estudia de más a unos y de menos a otros comete los dos errores a la vez.</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«Consultas previas con abuso no reconocido (%, poblaciones distintas)» muestra lo siguiente. Fracturas abusivas, menores de 3 años (Ravichandiran): 20.9 por ciento (fuente: Ravichandiran N y colaboradores, 2010). Fracturas abusivas en curación (Thorpe): 33 por ciento (fuente: Thorpe EL y colaboradores, 2014). Traumatismo craneal abusivo (Jenny): 31.2 por ciento (fuente: Jenny C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se pierde cuando el abuso no se reconoce» tiene 3 columnas: Estudio, Población, Resultado. Fila 1: Estudio, Ravichandiran 2010; Población, 258 menores de 3 años con fracturas abusivas; Resultado, 54 (20,9 %) con una consulta previa en la que se omitió el abuso (fuente: Ravichandiran N y colaboradores, 2010). Fila 2: Estudio, Thorpe 2014; Población, 77 niños con fracturas abusivas en curación; Resultado, 33 % con una consulta previa en la que se omitió el abuso (fuente: Thorpe EL y colaboradores, 2014). Fila 3: Estudio, Jenny 1999; Población, 173 menores de 3 años con traumatismo craneal abusivo; Resultado, 31,2 % no reconocido; 27,8 % reinjuriado (fuente: Jenny C y colaboradores, 1999). (fuente: Ravichandiran N y colaboradores, 2010) (fuente: Thorpe EL y colaboradores, 2014) (fuente: Jenny C y colaboradores, 1999). Con esto cerramos complicaciones: no ver, ver de más y las de la propia fractura. Sigamos con pronóstico: mortalidad, recurrencia y consolidación.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mortalidad, recurrencia y consolidación. La recurrencia mata. En 1572 pacientes con trauma no accidental en un registro de trauma de Ohio, 53 tuvieron episodios recurrentes, y su mortalidad fue de 24,5 % frente a 9,9 % de los que tuvieron un solo episodio (p = 0,002) (fuente: Deans KJ y colaboradores, 2013). Para los autores, la lección es actuar desde el primer episodio, con recursos y seguimiento, para evitar uno peor (fuente: Deans KJ y colaboradores, 2013). Otros números de contexto. En una base nacional de ingresos pediátricos de EE. UU., 62 (3,5 %) de los niños con abuso hospitalizados murieron, casi todos con traumatismo cerebral (fuente: Loder RT y colaboradores, 2007). En otra base de ingresos por fractura, la mortalidad de los niños con fractura y abuso fue de 1,8 %, el doble que sin abuso (OR 2,0) (fuente: Zhao C y colaboradores, 2020). Cada una de estas cifras parte de una población distinta y no son comparables entre sí. El peso de la muerte infantil por maltrato. Según una revisión de 2025, en EE.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UU. el maltrato causa cerca de 2000 muertes infantiles al año; el abuso físico explica más de 40 % de ellas, la mitad de esas víctimas no había cumplido 1 año, y muchas tenían lesiones previas que nadie identificó como abuso (fuente: Shah SN y colaboradores, 2025). El hueso se cura. En el fémur del menor de 6 meses, la guía de la AAOS espera consolidación rápida y corrección completa por remodelación (fuente: American Academy of Orthopaedic Surgeons, 2026). El pronóstico de la fractura, entonces, suele ser bueno; el pronóstico del niño depende de que se reconozca y se interrumpa la violencia. Lo que no sabemos. No hay en las fuentes revisadas una cifra sólida de cuántos niños con una fractura abusiva no reconocida vuelven a ser lesionados; la más cercana es la del traumatismo craneal abusivo, en que 27,8 % de los niños vistos sin que se reconociera el abuso volvió a ser lesionado (fuente: Jenny C y colaboradores, 1999) (sin dato verificable para fracturas aisladas).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distintas poblaciones de niños con trauma no accidental (%, no comparables entre sí)» muestra lo siguiente. Episodio único (registro de Ohio): 9.9 por ciento (fuente: Deans KJ y colaboradores, 2013). Episodios recurrentes (registro de Ohio): 24.5 por ciento (fuente: Deans KJ y colaboradores, 2013). Niños con abuso hospitalizados (base nacional): 3.5 por ciento (fuente: Loder RT y colaboradores, 2007). Fractura más abuso (base nacional de fracturas): 1.8 por ciento (fuente: Zhao C y colaboradores, 2020). Con esto cerramos pronóstico: mortalidad, recurrencia y consolidación. Sigamos con seguimiento: lo que ocurre después de la consulta.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lo que ocurre después de la consulta. El seguimiento tiene tres frentes y los tres tienen responsable. La fractura. El control ortopédico es el de cualquier fractura infantil según su propio tema; en el fémur del lactante, la guía pide vigilancia clínica y radiográfica a lo largo del tratamiento (fuente: American Academy of Orthopaedic Surgeons, 2026). La duda diagnóstica. Si la primera serie es negativa y la sospecha continúa, se repite a cerca de 2 semanas (fuente: Expert Panel on Pediatric Imaging; Mirsky DM y colaboradores, 2026). Los contactos con hallazgos se investigan como si fueran un caso índice (fuente: Mankad K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protección. Lo que decide el pronóstico no es el yeso: es que alguien se haga cargo después del primer episodio, con recursos y seguimiento (fuente: Deans KJ y colaboradores, 2013). Qué evitar. Que el niño salga de la consulta sin una persona responsable de su seguimiento (práctica habitual / opinión experta). Y que el seguimiento ortopédico se pierda: la cita de control es también una oportunidad de volver a ver al niño y a su familia. Con esto cerramos seguimiento: lo que ocurre después de la consulta. Sigamos con controversias: lo que se discute de verdad.</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controversias: lo que se discute de verdad. Hay cuatro discusiones abiertas. Conócelas, porque en la defensa de un caso (y en un examen) aparecen. 1. La lesión metafisaria clásica. Una revisión crítica de 2014 sostiene que los 9 estudios histopatológicos que la vinculan con el abuso son del mismo investigador principal, con controles inadecuados, y que las lesiones se parecen al raquitismo en curación (fuente: Ayoub DM y colaboradores, 2014). Una cohorte de 2025 muestra que radiólogos pediátricos y de urgencias coinciden bastante (kappa medio de 0,61) y que la especificidad es de 90,9 %, pero que 28,9 % de los diagnósticos iniciales se leyeron en el seguimiento como variación o normal (fuente: Karmazyn B y colaboradores, 2025). La conclusión práctica: la lesión es muy sugestiva en el lactante que no deambula (fuente: Dwek JR, 2011), pero la lectura inicial puede equivocarse y conviene confirmarla. 2. La vitamina D. Una revisión de 2021 sostiene que la gran mayoría de las fracturas de los lactantes abusados no se debe a enfermedad ósea (fuente: Aldana Sierra MC y colaboradores, 2021). En un estudio de 2025 con 203 niños, la fractura fue igual de frecuente con y sin deficiencia de vitamina D (54 % frente a 58 %; p = 0,712) (fuente: Dyba G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 Las costillas del lactante. Una publicación de 2023 plantea la hipótesis de que las fracturas costales asintomáticas del lactante son sobre todo no abusivas, con incidencias estimadas de causas alternativas (fuente: van Gemert MJC y colaboradores, 2023); sus propios autores reconocen incertidumbres evidentes (fuente: van Gemert MJC y colaboradores, 2023). Dos series muestran lo contrario: 82 % de abuso en lactantes con fracturas costales (fuente: Bulloch B y colaboradores, 2000) y valor predictivo de 95 % en menores de 3 años (fuente: Barsness KA y colaboradores, 2003). 4. La enfermedad ósea frágil temporal. Su autor sostuvo que ciertos lactantes menores de 6 meses se fracturan con la manipulación normal y que la fragilidad desaparece con el tiempo; la revisión de Dwek recoge que cada uno de sus argumentos fue rebatido (fuente: Dwek JR, 2011). Cómo leer una controversia. Mira cómo definieron el abuso, si hubo grupo control, si los lectores estaban cegados y si la conclusión pasa de lo que muestran los datos. Y recuerda que una guía puede estar incompleta: en 20 guías de 15 países, faltaba 41 % de las afirmaciones esperadas (fuente: Blangis F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«Controversias: postura, argumento y qué responde la otra parte» tiene 3 columnas: Tema, Postura crítica, Dato de la otra parte. Fila 1: Tema, Lesión metafisaria clásica; Postura crítica, Origen traumático no probado; similar al raquitismo en curación (fuente: Ayoub DM y colaboradores, 2014); Dato de la otra parte, Especificidad de lectura de 90,9 % (fuente: Karmazyn B y colaboradores, 2025); muy rara en OI (fuente: Dwek JR, 2011). Fila 2: Tema, Vitamina D; Postura crítica, El déficit de vitamina D explicaría fracturas atribuidas a abuso; una revisión de 2021 la describe como una teoría popular sin base científica (fuente: Aldana Sierra MC y colaboradores, 2021); Dato de la otra parte, Fractura igual de frecuente con y sin deficiencia (fuente: Dyba G y colaboradores, 2025). Fila 3: Tema, Fracturas costales del lactante; Postura crítica, Probablemente no abusivas, por incidencias estimadas (fuente: van Gemert MJC y colaboradores, 2023); Dato de la otra parte, 82 % de abuso en lactantes (fuente: Bulloch B y colaboradores, 2000); valor predictivo de 95 % (fuente: Barsness KA y colaboradores, 2003). (fuente: Ayoub DM y colaboradores, 2014) (fuente: Karmazyn B y colaboradores, 2025) (fuente: Dwek JR, 2011) (fuente: Aldana Sierra MC y colaboradores, 2021) (fuente: Dyba G y colaboradores, 2025) (fuente: van Gemert MJC y colaboradores, 2023) (fuente: Bulloch B y colaboradores, 2000) (fuente: Barsness KA y colaboradores, 2003). Con esto cerramos controversias: lo que se discute de verdad. Sigamos con qué dicen las guías vigentes.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dicen las guías vigentes. Las guías convergen en lo esencial y difieren en los detalles. Esto es lo que pone cada una, resumido con palabras propias.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«Guías y su mensaje principal» tiene 2 columnas: Guía, Mensaje principal. Fila 1: Guía, NICE CG89 (actualizada el 3 de diciembre de 2025); Mensaje principal, Sospechar maltrato ante una o más fracturas sin enfermedad que fragilice el hueso o con explicación ausente o inadecuada (fuente: National Institute for Health and Care Excellence, 2025). Fila 2: Guía, NICE NG76 (2017); Mensaje principal, Buscar consejo del responsable de protección y discutir la derivación a servicios sociales ante una sospecha; si hay peligro inmediato, derivar a servicios sociales o policía (fuente: National Institute for Health and Care Excellence, 2017). Fila 3: Guía, AAP, informe clínico de 2025 (resumen de la AFP, 2026); Mensaje principal, Ninguna fractura es patognomónica; serie esquelética en menores de 24 meses; calcio, fósforo y fosfatasa alcalina cuando se sospecha abuso (fuente: Haney S y colaboradores, 2025; Arnold MJ, 2026). Fila 4: Guía, ACR (actualización 2025, publicada en 2026); Mensaje principal, Menores de 24 meses: serie esquelética y TC craneal sin contraste; repetir la serie a cerca de 2 semanas si es negativa (fuente: Expert Panel on Pediatric Imaging; Mirsky DM y colaboradores, 2026). Fila 5: Guía, AAOS (2026), fémur diafisario; Mensaje principal, Evaluar por abuso a los menores de 36 meses; Pavlik o espica en 6 meses o menos (fuente: American Academy of Orthopaedic Surgeons, 2026). Fila 6: Guía, Consenso internacional sobre contactos (2023); Mensaje principal, Menores de 12 meses: neuroimagen y serie esquelética; de 12 a 24 meses: serie esquelética (fuente: Mankad K y colaboradores, 2023). (fuente: National Institute for Health and Care Excellence, 2025) (fuente: National Institute for Health and Care Excellence, 2017) (fuente: Haney S y colaboradores, 2025) (fuente: Arnold MJ, 2026) (fuente: Expert Panel on Pediatric Imaging; Mirsky DM y colaboradores, 2026) (fuente: American Academy of Orthopaedic Surgeons, 2026) (fuente: Mankad K y colaboradores, 2023). Con esto cerramos qué dicen las guías vigentes.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relato debe explicar la lesión y lo que el niño sabe hacer. Lo que alerta es la discordancia: relato ausente, cambiante o incompatible con el trazo y con la edad (fuente: National Institute for Health and Care Excellence, 2025; Rosado N y colaboradores, 2017). Cuanto más pequeño y menos móvil es el niño, más pesa una fractura. En el niño que no camina, una fractura de fémur o de húmero obliga a descartar abuso antes de cerrar el caso (fuente: Kemp AM y colaboradores, 2008; American Academy of Orthopaedic Surgeons, 2026). Algunas lesiones son de alta especificidad y deben cambiar tu conducta de inmediato: fracturas costales (sobre todo posteromediales), lesión metafisaria clásica en el lactante, escápula, esternón y apófisis espinosas (fuente: Dwek JR, 2011; Jayakumar P y colaboradores, 2010). Las fracturas múltiples en distintos estadios de curación son de especificidad moderada, pero también obligan a estudiar al niño (fuente: Dwek JR, 2011). La fractura que ves puede ser la punta del iceberg. En menores de 24 meses la serie esquelética completa es la herramienta para buscar las que no se ven (fuente: Expert Panel on Pediatric Imaging; Mirsky DM y colaboradores, 2026; Shah SN y colaboradores, 2025). Hay dos errores igual de dañinos: no ver el abuso y ver abuso donde hay enfermedad ósea. Se previenen con una evaluación estructurada y un diferencial honesto, no con intuición (fuente: Haney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Sospechar no exige certeza. Se comenta con el responsable de protección y se deriva según el procedimiento local, sin esperar a saber quién fue (fuente: National Institute for Health and Care Excellence, 2017). No des de alta a un lactante con una fractura sin explicación antes de haber pensado en la seguridad de ese niño en su casa (práctica habitual / opinión experta). Los hermanos también cuentan. Entre los contactos menores de 24 meses de un niño abusado, la serie esquelética halló fracturas aunque el examen físico fuera normal (fuente: Lindberg DM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Ninguna fractura prueba el abuso por sí sola; la edad, el relato y el patrón deciden (fuente: Kemp AM y colaboradores, 2008). Las costillas posteromediales y la lesión metafisaria clásica son las de mayor especificidad; las fracturas de distintas edades, de especificidad moderada (fuente: Dwek JR, 2011). En menores de 24 meses con sospecha, serie esquelética completa y repetición a cerca de 2 semanas si la duda persiste (fuente: Expert Panel on Pediatric Imaging; Mirsky DM y colaboradores, 2026). Se sospecha y se notifica sin esperar certeza (fuente: National Institute for Health and Care Excellence, 2017).</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maltrato infantil · abuso físico infantil · trauma no accidental · serie esquelética · fractura costal posteromedial · lesión metafisaria clásica · fractura de fémur en lactantes · fractura de húmero en lactantes · fracturas en distintos estadios · lesión centinela · osteogénesis imperfecta · raquitismo · notificación de sospecha · diagnóstico diferencial · contactos y hermanos · datación de fracturas.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Ninguna fractura prueba abuso sola: deciden la edad, el relato y el patrón (fuente: Kemp AM y colaboradores, 2008). Costilla posteromedial y lesión metafisaria clásica: alarma máxima; fracturas de distintas edades: alarma moderada (fuente: Dwek JR, 2011). Menor de 24 meses con sospecha: serie esquelética completa (fuente: Expert Panel on Pediatric Imaging; Mirsky DM y colaboradores, 2026). Serie normal y duda viva: repetirla a cerca de 2 semanas (fuente: Expert Panel on Pediatric Imaging; Mirsky DM y colaboradores, 2026). Sospechas razonables se comentan y se derivan; la certeza no es requisito (fuente: National Institute for Health and Care Excellence, 2017). Piensa en los hermanos menores de 24 meses (fuente: Lindberg DM y colaboradores, 2012). El abuso no reconocido expone al niño a una nueva lesión (fuente: Jenny C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Lactante de 5 meses, 6,5 kg, sano, que sus padres llevan a urgencias 14 horas después de que lo oyeron llorar al cambiarle el pañal. No se sienta solo ni gatea. Presenta el muslo derecho tumefacto y doloroso al movilizarlo, con pulsos y llenado capilar normales. En la radiografía hay una fractura transversa de la diáfisis media del fémur derecho. El relato es que "se cayó de la cama, de unos 50 cm, hace unas horas, y nadie lo vio". No hay moretones visibles. (Caso inventado con fines didácticos; no corresponde a un paciente real.).</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factores del caso aumentan la probabilidad de abuso?. ¿Qué haces además de tratar la fractura?. ¿Qué estudios pides y cuándo repites alguno?. ¿Cómo tratas el fémur y a quién avisas antes de dar el alta?.</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Aumentan la probabilidad la edad menor de 12 meses, la no deambulación, la presentación tardía y el mecanismo no presenciado (fuente: Hui C y colaboradores, 2008; Wood JN y colaboradores, 2014); la fractura diafisaria femoral sola es de bajo estrato, pero en un niño que no camina pesa (fuente: Kemp AM y colaboradores, 2008). Se evalúa por abuso, como recomienda la AAOS para menores de 36 meses (fuente: American Academy of Orthopaedic Surgeons, 2026): historia textual, examen desnudo, serie esquelética con oblicuas de costillas y TC craneal sin contraste, porque en menores de 24 meses son la primera imagen apropiada aun sin lesiones aparentes (fuente: Expert Panel on Pediatric Imaging; Mirsky DM y colaboradores, 2026; Dwek JR, 2011); calcio, fósforo y fosfatasa alcalina (fuente: Arnold MJ, 2026) y consulta con el equipo de abuso infantil (fuente: American Academy of Orthopaedic Surgeons, 2026). La serie se repite a cerca de 2 semanas si los estudios son negativos y la duda continúa (fuente: Expert Panel on Pediatric Imaging; Mirsky DM y colaboradores, 2026). El fémur del lactante de 6 meses o menos puede tratarse con arnés de Pavlik o con espica, con resultados similares (fuente: American Academy of Orthopaedic Surgeons, 2026). Antes del alta se habla con el responsable de protección y se notifica la sospecha según el protocolo; si hay peligro inmediato se deriva a protección o policía (fuente: National Institute for Health and Care Excellence, 2017). Los hermanos menores de 24 meses, si los hay, también se evalúan (fuente: Mankad K y colaboradores, 2023). Un niño que no camina y una fractura de fémur sin testigos no son un caso para el yeso y el alta: son un caso para una evaluación completa (fuente: American Academy of Orthopaedic Surgeons, 2026).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Maltrato infantil en la guardia de traumatología: cuándo sospechar y qué hacer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trauma-pediatrico · principios-pediatricos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por qué es tema del traumatólogo</a:t>
            </a:r>
          </a:p>
          <a:p>
            <a:pPr marL="347472" indent="-347472">
              <a:spcAft>
                <a:spcPts val="1400"/>
              </a:spcAft>
              <a:buChar char="•"/>
            </a:pPr>
            <a:r>
              <a:rPr sz="2200">
                <a:solidFill>
                  <a:srgbClr val="263238"/>
                </a:solidFill>
                <a:latin typeface="Calibri"/>
              </a:rPr>
              <a:t>2. Epidemiología: cuánto pesa el abuso entre las fracturas</a:t>
            </a:r>
          </a:p>
          <a:p>
            <a:pPr marL="347472" indent="-347472">
              <a:spcAft>
                <a:spcPts val="1400"/>
              </a:spcAft>
              <a:buChar char="•"/>
            </a:pPr>
            <a:r>
              <a:rPr sz="2200">
                <a:solidFill>
                  <a:srgbClr val="263238"/>
                </a:solidFill>
                <a:latin typeface="Calibri"/>
              </a:rPr>
              <a:t>3. Mecanismo: cómo se rompe un hueso que el niño no puede romper solo</a:t>
            </a:r>
          </a:p>
          <a:p>
            <a:pPr marL="347472" indent="-347472">
              <a:spcAft>
                <a:spcPts val="1400"/>
              </a:spcAft>
              <a:buChar char="•"/>
            </a:pPr>
            <a:r>
              <a:rPr sz="2200">
                <a:solidFill>
                  <a:srgbClr val="263238"/>
                </a:solidFill>
                <a:latin typeface="Calibri"/>
              </a:rPr>
              <a:t>4. Anatomía que explica los patrones</a:t>
            </a:r>
          </a:p>
          <a:p>
            <a:pPr marL="347472" indent="-347472">
              <a:spcAft>
                <a:spcPts val="1400"/>
              </a:spcAft>
              <a:buChar char="•"/>
            </a:pPr>
            <a:r>
              <a:rPr sz="2200">
                <a:solidFill>
                  <a:srgbClr val="263238"/>
                </a:solidFill>
                <a:latin typeface="Calibri"/>
              </a:rPr>
              <a:t>5. Variantes normales que se confunden con fractura</a:t>
            </a:r>
          </a:p>
          <a:p>
            <a:pPr marL="347472" indent="-347472">
              <a:spcAft>
                <a:spcPts val="1400"/>
              </a:spcAft>
              <a:buChar char="•"/>
            </a:pPr>
            <a:r>
              <a:rPr sz="2200">
                <a:solidFill>
                  <a:srgbClr val="263238"/>
                </a:solidFill>
                <a:latin typeface="Calibri"/>
              </a:rPr>
              <a:t>6. Clasificación: un esquema de riesgo por tipo de lesión</a:t>
            </a:r>
          </a:p>
          <a:p>
            <a:pPr marL="347472" indent="-347472">
              <a:spcAft>
                <a:spcPts val="1400"/>
              </a:spcAft>
              <a:buChar char="•"/>
            </a:pPr>
            <a:r>
              <a:rPr sz="2200">
                <a:solidFill>
                  <a:srgbClr val="263238"/>
                </a:solidFill>
                <a:latin typeface="Calibri"/>
              </a:rPr>
              <a:t>7. Diagnóstico: la historia y las banderas rojas</a:t>
            </a:r>
          </a:p>
          <a:p>
            <a:pPr marL="347472" indent="-347472">
              <a:spcAft>
                <a:spcPts val="1400"/>
              </a:spcAft>
              <a:buChar char="•"/>
            </a:pPr>
            <a:r>
              <a:rPr sz="2200">
                <a:solidFill>
                  <a:srgbClr val="263238"/>
                </a:solidFill>
                <a:latin typeface="Calibri"/>
              </a:rPr>
              <a:t>8. Diagnóstico diferencial: lo que también rompe huesos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al niño desnudo y completo</a:t>
            </a:r>
          </a:p>
          <a:p>
            <a:pPr marL="347472" indent="-347472">
              <a:spcAft>
                <a:spcPts val="1400"/>
              </a:spcAft>
              <a:buChar char="•"/>
            </a:pPr>
            <a:r>
              <a:rPr sz="2200">
                <a:solidFill>
                  <a:srgbClr val="263238"/>
                </a:solidFill>
                <a:latin typeface="Calibri"/>
              </a:rPr>
              <a:t>10. Imágenes: serie esquelética y qué más pedir</a:t>
            </a:r>
          </a:p>
          <a:p>
            <a:pPr marL="347472" indent="-347472">
              <a:spcAft>
                <a:spcPts val="1400"/>
              </a:spcAft>
              <a:buChar char="•"/>
            </a:pPr>
            <a:r>
              <a:rPr sz="2200">
                <a:solidFill>
                  <a:srgbClr val="263238"/>
                </a:solidFill>
                <a:latin typeface="Calibri"/>
              </a:rPr>
              <a:t>11. Algoritmo de actuación en urgencias</a:t>
            </a:r>
          </a:p>
          <a:p>
            <a:pPr marL="347472" indent="-347472">
              <a:spcAft>
                <a:spcPts val="1400"/>
              </a:spcAft>
              <a:buChar char="•"/>
            </a:pPr>
            <a:r>
              <a:rPr sz="2200">
                <a:solidFill>
                  <a:srgbClr val="263238"/>
                </a:solidFill>
                <a:latin typeface="Calibri"/>
              </a:rPr>
              <a:t>12. Tratamiento: la fractura y, sobre todo, el niño</a:t>
            </a:r>
          </a:p>
          <a:p>
            <a:pPr marL="347472" indent="-347472">
              <a:spcAft>
                <a:spcPts val="1400"/>
              </a:spcAft>
              <a:buChar char="•"/>
            </a:pPr>
            <a:r>
              <a:rPr sz="2200">
                <a:solidFill>
                  <a:srgbClr val="263238"/>
                </a:solidFill>
                <a:latin typeface="Calibri"/>
              </a:rPr>
              <a:t>13. Técnica: la evaluación y la inmovilización paso a paso</a:t>
            </a:r>
          </a:p>
          <a:p>
            <a:pPr marL="347472" indent="-347472">
              <a:spcAft>
                <a:spcPts val="1400"/>
              </a:spcAft>
              <a:buChar char="•"/>
            </a:pPr>
            <a:r>
              <a:rPr sz="2200">
                <a:solidFill>
                  <a:srgbClr val="263238"/>
                </a:solidFill>
                <a:latin typeface="Calibri"/>
              </a:rPr>
              <a:t>14. Qué hacer legalmente: notificar la sospecha</a:t>
            </a:r>
          </a:p>
          <a:p>
            <a:pPr marL="347472" indent="-347472">
              <a:spcAft>
                <a:spcPts val="1400"/>
              </a:spcAft>
              <a:buChar char="•"/>
            </a:pPr>
            <a:r>
              <a:rPr sz="2200">
                <a:solidFill>
                  <a:srgbClr val="263238"/>
                </a:solidFill>
                <a:latin typeface="Calibri"/>
              </a:rPr>
              <a:t>15. Complicaciones: no ver, ver de más y las de la propia fractura</a:t>
            </a:r>
          </a:p>
          <a:p>
            <a:pPr marL="347472" indent="-347472">
              <a:spcAft>
                <a:spcPts val="1400"/>
              </a:spcAft>
              <a:buChar char="•"/>
            </a:pPr>
            <a:r>
              <a:rPr sz="2200">
                <a:solidFill>
                  <a:srgbClr val="263238"/>
                </a:solidFill>
                <a:latin typeface="Calibri"/>
              </a:rPr>
              <a:t>16. Pronóstico: mortalidad, recurrencia y consolidación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Kemp AM et al. BMJ. 2008. doi:10.1136/bmj.a1518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niño con una fractura que su historia no explica puede estar siendo lastimado por quien lo cuida. Ninguna fractura, por sí sola…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tema del traumatólogo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[r10] Jayakumar P et al. J Bone Joint Surg Br. 2010. doi:10.1302/0301-620X.92B2.22923</a:t>
            </a:r>
          </a:p>
          <a:p>
            <a:r>
              <a:rPr sz="800">
                <a:solidFill>
                  <a:srgbClr val="5A6469"/>
                </a:solidFill>
                <a:latin typeface="Calibri"/>
              </a:rPr>
              <a:t>[r12] Haney S et al. Pediatrics. 2025. doi:10.1542/peds.2024-070074</a:t>
            </a:r>
          </a:p>
          <a:p>
            <a:r>
              <a:rPr sz="800">
                <a:solidFill>
                  <a:srgbClr val="5A6469"/>
                </a:solidFill>
                <a:latin typeface="Calibri"/>
              </a:rPr>
              <a:t>[r25] Christian CW; Committee on Child Abuse and Neglect et al. Pediatrics. 2015. doi:10.1542/peds.2015-0356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maltrato físico infantil (también llamado abuso físico o trauma no accidental) es la lesión que recibe un niño a manos de quien lo tiene a su cargo.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tema del traumatólogo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[r10] Jayakumar P et al. J Bone Joint Surg Br. 2010. doi:10.1302/0301-620X.92B2.22923</a:t>
            </a:r>
          </a:p>
          <a:p>
            <a:r>
              <a:rPr sz="800">
                <a:solidFill>
                  <a:srgbClr val="5A6469"/>
                </a:solidFill>
                <a:latin typeface="Calibri"/>
              </a:rPr>
              <a:t>[r12] Haney S et al. Pediatrics. 2025. doi:10.1542/peds.2024-070074</a:t>
            </a:r>
          </a:p>
          <a:p>
            <a:r>
              <a:rPr sz="800">
                <a:solidFill>
                  <a:srgbClr val="5A6469"/>
                </a:solidFill>
                <a:latin typeface="Calibri"/>
              </a:rPr>
              <a:t>[r25] Christian CW; Committee on Child Abuse and Neglect et al. Pediatrics. 2015. doi:10.1542/peds.2015-0356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ideas organizan todo el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por qué es tema del traumatólogo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[r10] Jayakumar P et al. J Bone Joint Surg Br. 2010. doi:10.1302/0301-620X.92B2.22923</a:t>
            </a:r>
          </a:p>
          <a:p>
            <a:r>
              <a:rPr sz="800">
                <a:solidFill>
                  <a:srgbClr val="5A6469"/>
                </a:solidFill>
                <a:latin typeface="Calibri"/>
              </a:rPr>
              <a:t>[r12] Haney S et al. Pediatrics. 2025. doi:10.1542/peds.2024-070074</a:t>
            </a:r>
          </a:p>
          <a:p>
            <a:r>
              <a:rPr sz="800">
                <a:solidFill>
                  <a:srgbClr val="5A6469"/>
                </a:solidFill>
                <a:latin typeface="Calibri"/>
              </a:rPr>
              <a:t>[r25] Christian CW; Committee on Child Abuse and Neglect et al. Pediatrics. 2015. doi:10.1542/peds.2015-0356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capítulo sirve para decidir en la guardia.</a:t>
            </a:r>
          </a:p>
          <a:p>
            <a:pPr marL="347472" indent="-347472">
              <a:spcAft>
                <a:spcPts val="1400"/>
              </a:spcAft>
              <a:buChar char="•"/>
            </a:pPr>
            <a:r>
              <a:rPr sz="2400">
                <a:solidFill>
                  <a:srgbClr val="263238"/>
                </a:solidFill>
                <a:latin typeface="Calibri"/>
              </a:rPr>
              <a:t>No sustituye el protocolo de tu hospital ni la valoración del equipo de protección infantil, y tampoco cubre el abuso sexual ni la negligencia.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pesa el abuso entre las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[r2] Mitchell IC et al. 2021. doi:10.1111/acem.14122</a:t>
            </a:r>
          </a:p>
          <a:p>
            <a:r>
              <a:rPr sz="800">
                <a:solidFill>
                  <a:srgbClr val="5A6469"/>
                </a:solidFill>
                <a:latin typeface="Calibri"/>
              </a:rPr>
              <a:t>[r3] Wood JN et al. BMC Pediatr. 2014. doi:10.1186/1471-2431-14-169</a:t>
            </a:r>
          </a:p>
          <a:p>
            <a:r>
              <a:rPr sz="8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sabemos con precisión qué proporción de las fracturas infantiles es abuso.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Probabilidad de abuso según el hueso en la revisión de Kemp (umbrales distintos por hueso)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Kemp AM et al. BMJ. 2008. doi:10.1136/bmj.a1518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de fémur: proporción de abuso según la edad (extremos de los estudios,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Wood JN et al. BMC Pediatr. 2014. doi:10.1186/1471-2431-14-169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se rompe un hueso que el niño no puede romper solo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[r9] Dwek JR. Clin Orthop Relat Res. 2011. doi:10.1007/s11999-010-1414-5</a:t>
            </a:r>
          </a:p>
          <a:p>
            <a:r>
              <a:rPr sz="800">
                <a:solidFill>
                  <a:srgbClr val="5A6469"/>
                </a:solidFill>
                <a:latin typeface="Calibri"/>
              </a:rPr>
              <a:t>[r16] de Marco G et al. J Pediatr Orthop B. 2024. doi:10.1097/BPB.0000000000001140</a:t>
            </a:r>
          </a:p>
          <a:p>
            <a:r>
              <a:rPr sz="800">
                <a:solidFill>
                  <a:srgbClr val="5A6469"/>
                </a:solidFill>
                <a:latin typeface="Calibri"/>
              </a:rPr>
              <a:t>[r30] von Heideken J et al. BMC Musculoskelet Disord. 2020. doi:10.1186/s12891-020-03856-4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el abuso como un conjunto de fuerzas que un lactante no se puede aplicar a sí mismo.</a:t>
            </a:r>
          </a:p>
          <a:p>
            <a:pPr marL="347472" indent="-347472">
              <a:spcAft>
                <a:spcPts val="1400"/>
              </a:spcAft>
              <a:buChar char="•"/>
            </a:pPr>
            <a:r>
              <a:rPr sz="2400">
                <a:solidFill>
                  <a:srgbClr val="263238"/>
                </a:solidFill>
                <a:latin typeface="Calibri"/>
              </a:rPr>
              <a:t>Cuatro mecanismos explican casi todo lo que verás: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se rompe un hueso que el niño no puede romper solo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Kemp AM et al. BMJ. 2008. doi:10.1136/bmj.a1518</a:t>
            </a:r>
          </a:p>
          <a:p>
            <a:r>
              <a:rPr sz="10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Torsión del miembro. Produce fracturas diafisarias oblicuas o espirales. La espiral fue la fractura abusiva de fémur más común antes de los 15 meses en un estudio incluido por Kemp… [r1]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se rompe un hueso que el niño no puede romper solo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[r9] Dwek JR. Clin Orthop Relat Res. 2011. doi:10.1007/s11999-010-1414-5</a:t>
            </a:r>
          </a:p>
          <a:p>
            <a:r>
              <a:rPr sz="800">
                <a:solidFill>
                  <a:srgbClr val="5A6469"/>
                </a:solidFill>
                <a:latin typeface="Calibri"/>
              </a:rPr>
              <a:t>[r16] de Marco G et al. J Pediatr Orthop B. 2024. doi:10.1097/BPB.0000000000001140</a:t>
            </a:r>
          </a:p>
          <a:p>
            <a:r>
              <a:rPr sz="800">
                <a:solidFill>
                  <a:srgbClr val="5A6469"/>
                </a:solidFill>
                <a:latin typeface="Calibri"/>
              </a:rPr>
              <a:t>[r30] von Heideken J et al. BMC Musculoskelet Disord. 2020. doi:10.1186/s12891-020-03856-4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eso la pregunta no es si una caída "puede" romper un fémur, sino si esta caída…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los patrones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estructuras explican por qué las lesiones del abuso son tan reconocibles.</a:t>
            </a:r>
          </a:p>
          <a:p>
            <a:pPr marL="347472" indent="-347472">
              <a:spcAft>
                <a:spcPts val="1400"/>
              </a:spcAft>
              <a:buChar char="•"/>
            </a:pPr>
            <a:r>
              <a:rPr sz="2800">
                <a:solidFill>
                  <a:srgbClr val="263238"/>
                </a:solidFill>
                <a:latin typeface="Calibri"/>
              </a:rPr>
              <a:t>La costilla y su unión con la columna.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los patrones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Vista de canto parece una esquina; con una pequeña angulación del haz aparece el "asa de cubo".</a:t>
            </a:r>
          </a:p>
          <a:p>
            <a:pPr marL="347472" indent="-347472">
              <a:spcAft>
                <a:spcPts val="1400"/>
              </a:spcAft>
              <a:buChar char="•"/>
            </a:pPr>
            <a:r>
              <a:rPr sz="2800">
                <a:solidFill>
                  <a:srgbClr val="263238"/>
                </a:solidFill>
                <a:latin typeface="Calibri"/>
              </a:rPr>
              <a:t>Son la misma lesión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 por qué importa y qué lesión produce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c>
                  <a:txBody>
                    <a:bodyPr/>
                    <a:lstStyle/>
                    <a:p>
                      <a:r>
                        <a:rPr sz="1600" b="1">
                          <a:solidFill>
                            <a:srgbClr val="FFFFFF"/>
                          </a:solidFill>
                          <a:latin typeface="Calibri"/>
                        </a:rPr>
                        <a:t>Lesión característica</a:t>
                      </a:r>
                    </a:p>
                  </a:txBody>
                  <a:tcPr>
                    <a:solidFill>
                      <a:srgbClr val="0F5F6B"/>
                    </a:solidFill>
                  </a:tcPr>
                </a:tc>
              </a:tr>
              <a:tr h="457200">
                <a:tc>
                  <a:txBody>
                    <a:bodyPr/>
                    <a:lstStyle/>
                    <a:p>
                      <a:r>
                        <a:rPr sz="1600">
                          <a:solidFill>
                            <a:srgbClr val="263238"/>
                          </a:solidFill>
                          <a:latin typeface="Calibri"/>
                        </a:rPr>
                        <a:t>Cabeza, cuello y tubérculo costal</a:t>
                      </a:r>
                    </a:p>
                  </a:txBody>
                  <a:tcPr>
                    <a:solidFill>
                      <a:srgbClr val="EEF3F4"/>
                    </a:solidFill>
                  </a:tcPr>
                </a:tc>
                <a:tc>
                  <a:txBody>
                    <a:bodyPr/>
                    <a:lstStyle/>
                    <a:p>
                      <a:r>
                        <a:rPr sz="1600">
                          <a:solidFill>
                            <a:srgbClr val="263238"/>
                          </a:solidFill>
                          <a:latin typeface="Calibri"/>
                        </a:rPr>
                        <a:t>La cabeza se apoya en los cuerpos vertebrales y el tubérculo en la apófisis transversa; ahí se hace la palanca al comprimir el tórax [r9]</a:t>
                      </a:r>
                    </a:p>
                  </a:txBody>
                  <a:tcPr>
                    <a:solidFill>
                      <a:srgbClr val="EEF3F4"/>
                    </a:solidFill>
                  </a:tcPr>
                </a:tc>
                <a:tc>
                  <a:txBody>
                    <a:bodyPr/>
                    <a:lstStyle/>
                    <a:p>
                      <a:r>
                        <a:rPr sz="1600">
                          <a:solidFill>
                            <a:srgbClr val="263238"/>
                          </a:solidFill>
                          <a:latin typeface="Calibri"/>
                        </a:rPr>
                        <a:t>Fractura costal posteromedial</a:t>
                      </a:r>
                    </a:p>
                  </a:txBody>
                  <a:tcPr>
                    <a:solidFill>
                      <a:srgbClr val="EEF3F4"/>
                    </a:solidFill>
                  </a:tcPr>
                </a:tc>
              </a:tr>
              <a:tr h="457200">
                <a:tc>
                  <a:txBody>
                    <a:bodyPr/>
                    <a:lstStyle/>
                    <a:p>
                      <a:r>
                        <a:rPr sz="1600">
                          <a:solidFill>
                            <a:srgbClr val="263238"/>
                          </a:solidFill>
                          <a:latin typeface="Calibri"/>
                        </a:rPr>
                        <a:t>Zona de calcificación provisional (metáfisis)</a:t>
                      </a:r>
                    </a:p>
                  </a:txBody>
                  <a:tcPr>
                    <a:solidFill>
                      <a:srgbClr val="FFFFFF"/>
                    </a:solidFill>
                  </a:tcPr>
                </a:tc>
                <a:tc>
                  <a:txBody>
                    <a:bodyPr/>
                    <a:lstStyle/>
                    <a:p>
                      <a:r>
                        <a:rPr sz="1600">
                          <a:solidFill>
                            <a:srgbClr val="263238"/>
                          </a:solidFill>
                          <a:latin typeface="Calibri"/>
                        </a:rPr>
                        <a:t>Es el plano más frágil frente a tracción o latigazo [r9]</a:t>
                      </a:r>
                    </a:p>
                  </a:txBody>
                  <a:tcPr>
                    <a:solidFill>
                      <a:srgbClr val="FFFFFF"/>
                    </a:solidFill>
                  </a:tcPr>
                </a:tc>
                <a:tc>
                  <a:txBody>
                    <a:bodyPr/>
                    <a:lstStyle/>
                    <a:p>
                      <a:r>
                        <a:rPr sz="1600">
                          <a:solidFill>
                            <a:srgbClr val="263238"/>
                          </a:solidFill>
                          <a:latin typeface="Calibri"/>
                        </a:rPr>
                        <a:t>Lesión metafisaria clásica</a:t>
                      </a:r>
                    </a:p>
                  </a:txBody>
                  <a:tcPr>
                    <a:solidFill>
                      <a:srgbClr val="FFFFFF"/>
                    </a:solidFill>
                  </a:tcPr>
                </a:tc>
              </a:tr>
              <a:tr h="457200">
                <a:tc>
                  <a:txBody>
                    <a:bodyPr/>
                    <a:lstStyle/>
                    <a:p>
                      <a:r>
                        <a:rPr sz="1600">
                          <a:solidFill>
                            <a:srgbClr val="263238"/>
                          </a:solidFill>
                          <a:latin typeface="Calibri"/>
                        </a:rPr>
                        <a:t>Periostio</a:t>
                      </a:r>
                    </a:p>
                  </a:txBody>
                  <a:tcPr>
                    <a:solidFill>
                      <a:srgbClr val="EEF3F4"/>
                    </a:solidFill>
                  </a:tcPr>
                </a:tc>
                <a:tc>
                  <a:txBody>
                    <a:bodyPr/>
                    <a:lstStyle/>
                    <a:p>
                      <a:r>
                        <a:rPr sz="1600">
                          <a:solidFill>
                            <a:srgbClr val="263238"/>
                          </a:solidFill>
                          <a:latin typeface="Calibri"/>
                        </a:rPr>
                        <a:t>Reacciona a la fractura y sirve para estimar su edad [r9]</a:t>
                      </a:r>
                    </a:p>
                  </a:txBody>
                  <a:tcPr>
                    <a:solidFill>
                      <a:srgbClr val="EEF3F4"/>
                    </a:solidFill>
                  </a:tcPr>
                </a:tc>
                <a:tc>
                  <a:txBody>
                    <a:bodyPr/>
                    <a:lstStyle/>
                    <a:p>
                      <a:r>
                        <a:rPr sz="1600">
                          <a:solidFill>
                            <a:srgbClr val="263238"/>
                          </a:solidFill>
                          <a:latin typeface="Calibri"/>
                        </a:rPr>
                        <a:t>Neoformación perióstica o callo</a:t>
                      </a:r>
                    </a:p>
                  </a:txBody>
                  <a:tcPr>
                    <a:solidFill>
                      <a:srgbClr val="EEF3F4"/>
                    </a:solidFill>
                  </a:tcPr>
                </a:tc>
              </a:tr>
              <a:tr h="457200">
                <a:tc>
                  <a:txBody>
                    <a:bodyPr/>
                    <a:lstStyle/>
                    <a:p>
                      <a:r>
                        <a:rPr sz="1600">
                          <a:solidFill>
                            <a:srgbClr val="263238"/>
                          </a:solidFill>
                          <a:latin typeface="Calibri"/>
                        </a:rPr>
                        <a:t>Fisis del húmero distal del lactante</a:t>
                      </a:r>
                    </a:p>
                  </a:txBody>
                  <a:tcPr>
                    <a:solidFill>
                      <a:srgbClr val="FFFFFF"/>
                    </a:solidFill>
                  </a:tcPr>
                </a:tc>
                <a:tc>
                  <a:txBody>
                    <a:bodyPr/>
                    <a:lstStyle/>
                    <a:p>
                      <a:r>
                        <a:rPr sz="1600">
                          <a:solidFill>
                            <a:srgbClr val="263238"/>
                          </a:solidFill>
                          <a:latin typeface="Calibri"/>
                        </a:rPr>
                        <a:t>El plano débil es la fisis, no el ligamento [r9]</a:t>
                      </a:r>
                    </a:p>
                  </a:txBody>
                  <a:tcPr>
                    <a:solidFill>
                      <a:srgbClr val="FFFFFF"/>
                    </a:solidFill>
                  </a:tcPr>
                </a:tc>
                <a:tc>
                  <a:txBody>
                    <a:bodyPr/>
                    <a:lstStyle/>
                    <a:p>
                      <a:r>
                        <a:rPr sz="1600">
                          <a:solidFill>
                            <a:srgbClr val="263238"/>
                          </a:solidFill>
                          <a:latin typeface="Calibri"/>
                        </a:rPr>
                        <a:t>Separación epifisaria, a menudo leída como luxación</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normales que se confunden con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[r9] Dwek JR. Clin Orthop Relat Res. 2011. doi:10.1007/s11999-010-1414-5</a:t>
            </a:r>
          </a:p>
          <a:p>
            <a:r>
              <a:rPr sz="800">
                <a:solidFill>
                  <a:srgbClr val="5A6469"/>
                </a:solidFill>
                <a:latin typeface="Calibri"/>
              </a:rPr>
              <a:t>[r23] Karmazyn B et al. 2025. doi:10.1007/s00247-025-06398-w</a:t>
            </a:r>
          </a:p>
          <a:p>
            <a:r>
              <a:rPr sz="800">
                <a:solidFill>
                  <a:srgbClr val="5A6469"/>
                </a:solidFill>
                <a:latin typeface="Calibri"/>
              </a:rPr>
              <a:t>[r31] Supakul N et al. Child Abuse Negl. 2026. doi:10.1016/j.chiabu.2026.108144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lectura exagerada también hace daño.</a:t>
            </a:r>
          </a:p>
          <a:p>
            <a:pPr marL="347472" indent="-347472">
              <a:spcAft>
                <a:spcPts val="1400"/>
              </a:spcAft>
              <a:buChar char="•"/>
            </a:pPr>
            <a:r>
              <a:rPr sz="2800">
                <a:solidFill>
                  <a:srgbClr val="263238"/>
                </a:solidFill>
                <a:latin typeface="Calibri"/>
              </a:rPr>
              <a:t>Estas son las variantes que más engañan: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normales que se confunden con fractura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Suturas accesorias y surcos vasculares del cráneo. Si la línea lúcida es corta, llega hasta una sutura y aparece en ambos lados, lo más probable es una sutura accesoria…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frecuentes y cómo distinguirlas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a:p>
            <a:r>
              <a:rPr sz="1000">
                <a:solidFill>
                  <a:srgbClr val="5A6469"/>
                </a:solidFill>
                <a:latin typeface="Calibri"/>
              </a:rPr>
              <a:t>[r23] Karmazyn B et al. 2025. doi:10.1007/s00247-025-06398-w</a:t>
            </a:r>
          </a:p>
          <a:p>
            <a:r>
              <a:rPr sz="1000">
                <a:solidFill>
                  <a:srgbClr val="5A6469"/>
                </a:solidFill>
                <a:latin typeface="Calibri"/>
              </a:rPr>
              <a:t>[r31] Supakul N et al. Child Abuse Negl. 2026. doi:10.1016/j.chiabu.2026.108144</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Cómo se ve</a:t>
                      </a:r>
                    </a:p>
                  </a:txBody>
                  <a:tcPr>
                    <a:solidFill>
                      <a:srgbClr val="0F5F6B"/>
                    </a:solidFill>
                  </a:tcPr>
                </a:tc>
                <a:tc>
                  <a:txBody>
                    <a:bodyPr/>
                    <a:lstStyle/>
                    <a:p>
                      <a:r>
                        <a:rPr sz="1600" b="1">
                          <a:solidFill>
                            <a:srgbClr val="FFFFFF"/>
                          </a:solidFill>
                          <a:latin typeface="Calibri"/>
                        </a:rPr>
                        <a:t>Cómo se distingue</a:t>
                      </a:r>
                    </a:p>
                  </a:txBody>
                  <a:tcPr>
                    <a:solidFill>
                      <a:srgbClr val="0F5F6B"/>
                    </a:solidFill>
                  </a:tcPr>
                </a:tc>
              </a:tr>
              <a:tr h="457200">
                <a:tc>
                  <a:txBody>
                    <a:bodyPr/>
                    <a:lstStyle/>
                    <a:p>
                      <a:r>
                        <a:rPr sz="1600">
                          <a:solidFill>
                            <a:srgbClr val="263238"/>
                          </a:solidFill>
                          <a:latin typeface="Calibri"/>
                        </a:rPr>
                        <a:t>Neoformación perióstica fisiológica</a:t>
                      </a:r>
                    </a:p>
                  </a:txBody>
                  <a:tcPr>
                    <a:solidFill>
                      <a:srgbClr val="EEF3F4"/>
                    </a:solidFill>
                  </a:tcPr>
                </a:tc>
                <a:tc>
                  <a:txBody>
                    <a:bodyPr/>
                    <a:lstStyle/>
                    <a:p>
                      <a:r>
                        <a:rPr sz="1600">
                          <a:solidFill>
                            <a:srgbClr val="263238"/>
                          </a:solidFill>
                          <a:latin typeface="Calibri"/>
                        </a:rPr>
                        <a:t>Hueso nuevo liso a lo largo de diáfisis de húmero, fémur o tibia, entre 1 y 5 meses [r9]</a:t>
                      </a:r>
                    </a:p>
                  </a:txBody>
                  <a:tcPr>
                    <a:solidFill>
                      <a:srgbClr val="EEF3F4"/>
                    </a:solidFill>
                  </a:tcPr>
                </a:tc>
                <a:tc>
                  <a:txBody>
                    <a:bodyPr/>
                    <a:lstStyle/>
                    <a:p>
                      <a:r>
                        <a:rPr sz="1600">
                          <a:solidFill>
                            <a:srgbClr val="263238"/>
                          </a:solidFill>
                          <a:latin typeface="Calibri"/>
                        </a:rPr>
                        <a:t>Suele ser bilateral y de menos de 2 mm [r9]</a:t>
                      </a:r>
                    </a:p>
                  </a:txBody>
                  <a:tcPr>
                    <a:solidFill>
                      <a:srgbClr val="EEF3F4"/>
                    </a:solidFill>
                  </a:tcPr>
                </a:tc>
              </a:tr>
              <a:tr h="457200">
                <a:tc>
                  <a:txBody>
                    <a:bodyPr/>
                    <a:lstStyle/>
                    <a:p>
                      <a:r>
                        <a:rPr sz="1600">
                          <a:solidFill>
                            <a:srgbClr val="263238"/>
                          </a:solidFill>
                          <a:latin typeface="Calibri"/>
                        </a:rPr>
                        <a:t>Espolón del collar metafisario</a:t>
                      </a:r>
                    </a:p>
                  </a:txBody>
                  <a:tcPr>
                    <a:solidFill>
                      <a:srgbClr val="FFFFFF"/>
                    </a:solidFill>
                  </a:tcPr>
                </a:tc>
                <a:tc>
                  <a:txBody>
                    <a:bodyPr/>
                    <a:lstStyle/>
                    <a:p>
                      <a:r>
                        <a:rPr sz="1600">
                          <a:solidFill>
                            <a:srgbClr val="263238"/>
                          </a:solidFill>
                          <a:latin typeface="Calibri"/>
                        </a:rPr>
                        <a:t>Pequeña prominencia en el borde de la metáfisis [r9]</a:t>
                      </a:r>
                    </a:p>
                  </a:txBody>
                  <a:tcPr>
                    <a:solidFill>
                      <a:srgbClr val="FFFFFF"/>
                    </a:solidFill>
                  </a:tcPr>
                </a:tc>
                <a:tc>
                  <a:txBody>
                    <a:bodyPr/>
                    <a:lstStyle/>
                    <a:p>
                      <a:r>
                        <a:rPr sz="1600">
                          <a:solidFill>
                            <a:srgbClr val="263238"/>
                          </a:solidFill>
                          <a:latin typeface="Calibri"/>
                        </a:rPr>
                        <a:t>Sin reacción perióstica ni línea lúcida bajo la zona de calcificación [r9]</a:t>
                      </a:r>
                    </a:p>
                  </a:txBody>
                  <a:tcPr>
                    <a:solidFill>
                      <a:srgbClr val="FFFFFF"/>
                    </a:solidFill>
                  </a:tcPr>
                </a:tc>
              </a:tr>
              <a:tr h="457200">
                <a:tc>
                  <a:txBody>
                    <a:bodyPr/>
                    <a:lstStyle/>
                    <a:p>
                      <a:r>
                        <a:rPr sz="1600">
                          <a:solidFill>
                            <a:srgbClr val="263238"/>
                          </a:solidFill>
                          <a:latin typeface="Calibri"/>
                        </a:rPr>
                        <a:t>Fragmentación metafisaria de la rodilla</a:t>
                      </a:r>
                    </a:p>
                  </a:txBody>
                  <a:tcPr>
                    <a:solidFill>
                      <a:srgbClr val="EEF3F4"/>
                    </a:solidFill>
                  </a:tcPr>
                </a:tc>
                <a:tc>
                  <a:txBody>
                    <a:bodyPr/>
                    <a:lstStyle/>
                    <a:p>
                      <a:r>
                        <a:rPr sz="1600">
                          <a:solidFill>
                            <a:srgbClr val="263238"/>
                          </a:solidFill>
                          <a:latin typeface="Calibri"/>
                        </a:rPr>
                        <a:t>Contorno metafisario fragmentado, sobre todo posterior o medial [r23]</a:t>
                      </a:r>
                    </a:p>
                  </a:txBody>
                  <a:tcPr>
                    <a:solidFill>
                      <a:srgbClr val="EEF3F4"/>
                    </a:solidFill>
                  </a:tcPr>
                </a:tc>
                <a:tc>
                  <a:txBody>
                    <a:bodyPr/>
                    <a:lstStyle/>
                    <a:p>
                      <a:r>
                        <a:rPr sz="1600">
                          <a:solidFill>
                            <a:srgbClr val="263238"/>
                          </a:solidFill>
                          <a:latin typeface="Calibri"/>
                        </a:rPr>
                        <a:t>Se interpreta con la edad y con el seguimiento; muchos "hallazgos" iniciales no se confirman [r23]</a:t>
                      </a:r>
                    </a:p>
                  </a:txBody>
                  <a:tcPr>
                    <a:solidFill>
                      <a:srgbClr val="EEF3F4"/>
                    </a:solidFill>
                  </a:tcPr>
                </a:tc>
              </a:tr>
              <a:tr h="457200">
                <a:tc>
                  <a:txBody>
                    <a:bodyPr/>
                    <a:lstStyle/>
                    <a:p>
                      <a:r>
                        <a:rPr sz="1600">
                          <a:solidFill>
                            <a:srgbClr val="263238"/>
                          </a:solidFill>
                          <a:latin typeface="Calibri"/>
                        </a:rPr>
                        <a:t>Limbus lumbar</a:t>
                      </a:r>
                    </a:p>
                  </a:txBody>
                  <a:tcPr>
                    <a:solidFill>
                      <a:srgbClr val="FFFFFF"/>
                    </a:solidFill>
                  </a:tcPr>
                </a:tc>
                <a:tc>
                  <a:txBody>
                    <a:bodyPr/>
                    <a:lstStyle/>
                    <a:p>
                      <a:r>
                        <a:rPr sz="1600">
                          <a:solidFill>
                            <a:srgbClr val="263238"/>
                          </a:solidFill>
                          <a:latin typeface="Calibri"/>
                        </a:rPr>
                        <a:t>Pequeño fragmento óseo en el ángulo vertebral, a nivel L1-L3 [r31]</a:t>
                      </a:r>
                    </a:p>
                  </a:txBody>
                  <a:tcPr>
                    <a:solidFill>
                      <a:srgbClr val="FFFFFF"/>
                    </a:solidFill>
                  </a:tcPr>
                </a:tc>
                <a:tc>
                  <a:txBody>
                    <a:bodyPr/>
                    <a:lstStyle/>
                    <a:p>
                      <a:r>
                        <a:rPr sz="1600">
                          <a:solidFill>
                            <a:srgbClr val="263238"/>
                          </a:solidFill>
                          <a:latin typeface="Calibri"/>
                        </a:rPr>
                        <a:t>Se revisa con otra imagen o con resonancia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un esquema de riesgo por tipo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[r2] Mitchell IC et al. 2021. doi:10.1111/acem.14122</a:t>
            </a:r>
          </a:p>
          <a:p>
            <a:r>
              <a:rPr sz="800">
                <a:solidFill>
                  <a:srgbClr val="5A6469"/>
                </a:solidFill>
                <a:latin typeface="Calibri"/>
              </a:rPr>
              <a:t>[r3] Wood JN et al. BMC Pediatr. 2014. doi:10.1186/1471-2431-14-169</a:t>
            </a:r>
          </a:p>
          <a:p>
            <a:r>
              <a:rPr sz="800">
                <a:solidFill>
                  <a:srgbClr val="5A6469"/>
                </a:solidFill>
                <a:latin typeface="Calibri"/>
              </a:rPr>
              <a:t>[r6] National Institute for Health and Care Excellence. Clinical guideline CG89.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existe una clasificación universal ni validada del abuso.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un esquema de riesgo por tipo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Dwek JR. Clin Orthop Relat Res. 2011. doi:10.1007/s11999-010-1414-5</a:t>
            </a:r>
          </a:p>
          <a:p>
            <a:r>
              <a:rPr sz="1000">
                <a:solidFill>
                  <a:srgbClr val="5A6469"/>
                </a:solidFill>
                <a:latin typeface="Calibri"/>
              </a:rPr>
              <a:t>[r1] Kemp AM et al. BMJ. 2008. doi:10.1136/bmj.a1518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Ojo: los estratos ordenan especificidad, no probabilidad; las fracturas de baja especificidad son las más comunes en el abuso y, en la revisión de Kemp… [r9] [r1]</a:t>
            </a:r>
          </a:p>
          <a:p>
            <a:pPr marL="347472" indent="-347472">
              <a:spcAft>
                <a:spcPts val="1400"/>
              </a:spcAft>
              <a:buChar char="•"/>
            </a:pPr>
            <a:r>
              <a:rPr sz="2400">
                <a:solidFill>
                  <a:srgbClr val="263238"/>
                </a:solidFill>
                <a:latin typeface="Calibri"/>
              </a:rPr>
              <a:t>Dos aclaraciones útiles: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Datos que sostienen cada estrato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Barsness KA et al. J Trauma. 2003. doi:10.1097/01.TA.0000068992.01030.A8</a:t>
            </a:r>
          </a:p>
          <a:p>
            <a:r>
              <a:rPr sz="800">
                <a:solidFill>
                  <a:srgbClr val="5A6469"/>
                </a:solidFill>
                <a:latin typeface="Calibri"/>
              </a:rPr>
              <a:t>[r33] Bulloch B et al. Pediatrics. 2000. doi:10.1542/peds.105.4.e48</a:t>
            </a:r>
          </a:p>
          <a:p>
            <a:r>
              <a:rPr sz="800">
                <a:solidFill>
                  <a:srgbClr val="5A6469"/>
                </a:solidFill>
                <a:latin typeface="Calibri"/>
              </a:rPr>
              <a:t>[r23] Karmazyn B et al. 2025. doi:10.1007/s00247-025-06398-w</a:t>
            </a:r>
          </a:p>
          <a:p>
            <a:r>
              <a:rPr sz="800">
                <a:solidFill>
                  <a:srgbClr val="5A6469"/>
                </a:solidFill>
                <a:latin typeface="Calibri"/>
              </a:rPr>
              <a:t>[r34] Ayoub DM et al. 2014. doi:10.2214/AJR.13.10540</a:t>
            </a:r>
          </a:p>
          <a:p>
            <a:r>
              <a:rPr sz="800">
                <a:solidFill>
                  <a:srgbClr val="5A6469"/>
                </a:solidFill>
                <a:latin typeface="Calibri"/>
              </a:rPr>
              <a:t>[r1] Kemp AM et al. BMJ. 2008. doi:10.1136/bmj.a1518</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Estrato y lesión</a:t>
                      </a:r>
                    </a:p>
                  </a:txBody>
                  <a:tcPr>
                    <a:solidFill>
                      <a:srgbClr val="0F5F6B"/>
                    </a:solidFill>
                  </a:tcPr>
                </a:tc>
                <a:tc>
                  <a:txBody>
                    <a:bodyPr/>
                    <a:lstStyle/>
                    <a:p>
                      <a:r>
                        <a:rPr sz="1600" b="1">
                          <a:solidFill>
                            <a:srgbClr val="FFFFFF"/>
                          </a:solidFill>
                          <a:latin typeface="Calibri"/>
                        </a:rPr>
                        <a:t>Qué dicen los datos</a:t>
                      </a:r>
                    </a:p>
                  </a:txBody>
                  <a:tcPr>
                    <a:solidFill>
                      <a:srgbClr val="0F5F6B"/>
                    </a:solidFill>
                  </a:tcPr>
                </a:tc>
              </a:tr>
              <a:tr h="457200">
                <a:tc>
                  <a:txBody>
                    <a:bodyPr/>
                    <a:lstStyle/>
                    <a:p>
                      <a:r>
                        <a:rPr sz="1600">
                          <a:solidFill>
                            <a:srgbClr val="263238"/>
                          </a:solidFill>
                          <a:latin typeface="Calibri"/>
                        </a:rPr>
                        <a:t>Alto: fractura costal</a:t>
                      </a:r>
                    </a:p>
                  </a:txBody>
                  <a:tcPr>
                    <a:solidFill>
                      <a:srgbClr val="EEF3F4"/>
                    </a:solidFill>
                  </a:tcPr>
                </a:tc>
                <a:tc>
                  <a:txBody>
                    <a:bodyPr/>
                    <a:lstStyle/>
                    <a:p>
                      <a:r>
                        <a:rPr sz="1600">
                          <a:solidFill>
                            <a:srgbClr val="263238"/>
                          </a:solidFill>
                          <a:latin typeface="Calibri"/>
                        </a:rPr>
                        <a:t>Valor predictivo positivo de 95 % en menores de 3 años [r14]; 82 % de abuso entre lactantes menores de 12 meses con fracturas costales [r33]</a:t>
                      </a:r>
                    </a:p>
                  </a:txBody>
                  <a:tcPr>
                    <a:solidFill>
                      <a:srgbClr val="EEF3F4"/>
                    </a:solidFill>
                  </a:tcPr>
                </a:tc>
              </a:tr>
              <a:tr h="457200">
                <a:tc>
                  <a:txBody>
                    <a:bodyPr/>
                    <a:lstStyle/>
                    <a:p>
                      <a:r>
                        <a:rPr sz="1600">
                          <a:solidFill>
                            <a:srgbClr val="263238"/>
                          </a:solidFill>
                          <a:latin typeface="Calibri"/>
                        </a:rPr>
                        <a:t>Alto: lesión metafisaria clásica</a:t>
                      </a:r>
                    </a:p>
                  </a:txBody>
                  <a:tcPr>
                    <a:solidFill>
                      <a:srgbClr val="FFFFFF"/>
                    </a:solidFill>
                  </a:tcPr>
                </a:tc>
                <a:tc>
                  <a:txBody>
                    <a:bodyPr/>
                    <a:lstStyle/>
                    <a:p>
                      <a:r>
                        <a:rPr sz="1600">
                          <a:solidFill>
                            <a:srgbClr val="263238"/>
                          </a:solidFill>
                          <a:latin typeface="Calibri"/>
                        </a:rPr>
                        <a:t>Lectura radiológica con especificidad de 90,9 % y sensibilidad de 74,9 % [r23]; su origen traumático es discutido [r34]</a:t>
                      </a:r>
                    </a:p>
                  </a:txBody>
                  <a:tcPr>
                    <a:solidFill>
                      <a:srgbClr val="FFFFFF"/>
                    </a:solidFill>
                  </a:tcPr>
                </a:tc>
              </a:tr>
              <a:tr h="457200">
                <a:tc>
                  <a:txBody>
                    <a:bodyPr/>
                    <a:lstStyle/>
                    <a:p>
                      <a:r>
                        <a:rPr sz="1600">
                          <a:solidFill>
                            <a:srgbClr val="263238"/>
                          </a:solidFill>
                          <a:latin typeface="Calibri"/>
                        </a:rPr>
                        <a:t>Moderado: fracturas múltiples</a:t>
                      </a:r>
                    </a:p>
                  </a:txBody>
                  <a:tcPr>
                    <a:solidFill>
                      <a:srgbClr val="EEF3F4"/>
                    </a:solidFill>
                  </a:tcPr>
                </a:tc>
                <a:tc>
                  <a:txBody>
                    <a:bodyPr/>
                    <a:lstStyle/>
                    <a:p>
                      <a:r>
                        <a:rPr sz="1600">
                          <a:solidFill>
                            <a:srgbClr val="263238"/>
                          </a:solidFill>
                          <a:latin typeface="Calibri"/>
                        </a:rPr>
                        <a:t>74 % de los niños abusados tenía 2 o más fracturas frente a 16 % de los no abusados [r1]; cociente de probabilidad positivo de 3,8 [r11]</a:t>
                      </a:r>
                    </a:p>
                  </a:txBody>
                  <a:tcPr>
                    <a:solidFill>
                      <a:srgbClr val="EEF3F4"/>
                    </a:solidFill>
                  </a:tcPr>
                </a:tc>
              </a:tr>
              <a:tr h="457200">
                <a:tc>
                  <a:txBody>
                    <a:bodyPr/>
                    <a:lstStyle/>
                    <a:p>
                      <a:r>
                        <a:rPr sz="1600">
                          <a:solidFill>
                            <a:srgbClr val="263238"/>
                          </a:solidFill>
                          <a:latin typeface="Calibri"/>
                        </a:rPr>
                        <a:t>Moderado: húmero y fémur en menores que no caminan</a:t>
                      </a:r>
                    </a:p>
                  </a:txBody>
                  <a:tcPr>
                    <a:solidFill>
                      <a:srgbClr val="FFFFFF"/>
                    </a:solidFill>
                  </a:tcPr>
                </a:tc>
                <a:tc>
                  <a:txBody>
                    <a:bodyPr/>
                    <a:lstStyle/>
                    <a:p>
                      <a:r>
                        <a:rPr sz="1600">
                          <a:solidFill>
                            <a:srgbClr val="263238"/>
                          </a:solidFill>
                          <a:latin typeface="Calibri"/>
                        </a:rPr>
                        <a:t>Húmero: 48 % de abuso en menores de 18 meses [r2]; fémur: de 16,7 % a 35,2 % antes de los 12 meses [r3]</a:t>
                      </a:r>
                    </a:p>
                  </a:txBody>
                  <a:tcPr>
                    <a:solidFill>
                      <a:srgbClr val="FFFFFF"/>
                    </a:solidFill>
                  </a:tcPr>
                </a:tc>
              </a:tr>
              <a:tr h="457200">
                <a:tc>
                  <a:txBody>
                    <a:bodyPr/>
                    <a:lstStyle/>
                    <a:p>
                      <a:r>
                        <a:rPr sz="1600">
                          <a:solidFill>
                            <a:srgbClr val="263238"/>
                          </a:solidFill>
                          <a:latin typeface="Calibri"/>
                        </a:rPr>
                        <a:t>Moderado: fractura vertebral</a:t>
                      </a:r>
                    </a:p>
                  </a:txBody>
                  <a:tcPr>
                    <a:solidFill>
                      <a:srgbClr val="EEF3F4"/>
                    </a:solidFill>
                  </a:tcPr>
                </a:tc>
                <a:tc>
                  <a:txBody>
                    <a:bodyPr/>
                    <a:lstStyle/>
                    <a:p>
                      <a:r>
                        <a:rPr sz="1600">
                          <a:solidFill>
                            <a:srgbClr val="263238"/>
                          </a:solidFill>
                          <a:latin typeface="Calibri"/>
                        </a:rPr>
                        <a:t>1,9 % de 751 niños evaluados por abuso, y 9,7 % de las series positivas [r35]</a:t>
                      </a:r>
                    </a:p>
                  </a:txBody>
                  <a:tcPr>
                    <a:solidFill>
                      <a:srgbClr val="EEF3F4"/>
                    </a:solidFill>
                  </a:tcPr>
                </a:tc>
              </a:tr>
              <a:tr h="457200">
                <a:tc>
                  <a:txBody>
                    <a:bodyPr/>
                    <a:lstStyle/>
                    <a:p>
                      <a:r>
                        <a:rPr sz="1600">
                          <a:solidFill>
                            <a:srgbClr val="263238"/>
                          </a:solidFill>
                          <a:latin typeface="Calibri"/>
                        </a:rPr>
                        <a:t>Bajo: cráneo, fractura única</a:t>
                      </a:r>
                    </a:p>
                  </a:txBody>
                  <a:tcPr>
                    <a:solidFill>
                      <a:srgbClr val="FFFFFF"/>
                    </a:solidFill>
                  </a:tcPr>
                </a:tc>
                <a:tc>
                  <a:txBody>
                    <a:bodyPr/>
                    <a:lstStyle/>
                    <a:p>
                      <a:r>
                        <a:rPr sz="1600">
                          <a:solidFill>
                            <a:srgbClr val="263238"/>
                          </a:solidFill>
                          <a:latin typeface="Calibri"/>
                        </a:rPr>
                        <a:t>Baja especificidad no es baja probabilidad: 0,30 en la revisión de Kemp [r1]; la serie esquelética halló fracturas adicionales en 1,4 % de los lactantes con fractura craneal aislada [r36]</a:t>
                      </a:r>
                    </a:p>
                  </a:txBody>
                  <a:tcPr>
                    <a:solidFill>
                      <a:srgbClr val="FFFFFF"/>
                    </a:solidFill>
                  </a:tcPr>
                </a:tc>
              </a:tr>
              <a:tr h="457200">
                <a:tc>
                  <a:txBody>
                    <a:bodyPr/>
                    <a:lstStyle/>
                    <a:p>
                      <a:r>
                        <a:rPr sz="1600">
                          <a:solidFill>
                            <a:srgbClr val="263238"/>
                          </a:solidFill>
                          <a:latin typeface="Calibri"/>
                        </a:rPr>
                        <a:t>Bajo: húmero supracondíleo</a:t>
                      </a:r>
                    </a:p>
                  </a:txBody>
                  <a:tcPr>
                    <a:solidFill>
                      <a:srgbClr val="EEF3F4"/>
                    </a:solidFill>
                  </a:tcPr>
                </a:tc>
                <a:tc>
                  <a:txBody>
                    <a:bodyPr/>
                    <a:lstStyle/>
                    <a:p>
                      <a:r>
                        <a:rPr sz="1600">
                          <a:solidFill>
                            <a:srgbClr val="263238"/>
                          </a:solidFill>
                          <a:latin typeface="Calibri"/>
                        </a:rPr>
                        <a:t>Con fracturas supracondíleas desplazadas, 79 % ocurrió tras una caída y 0,5 % fue abuso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la historia y las banderas rojas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Wood JN et al. BMC Pediatr. 2014. doi:10.1186/1471-2431-14-169</a:t>
            </a:r>
          </a:p>
          <a:p>
            <a:r>
              <a:rPr sz="800">
                <a:solidFill>
                  <a:srgbClr val="5A6469"/>
                </a:solidFill>
                <a:latin typeface="Calibri"/>
              </a:rPr>
              <a:t>[r6] National Institute for Health and Care Excellence. Clinical guideline CG89. 2025.</a:t>
            </a:r>
          </a:p>
          <a:p>
            <a:r>
              <a:rPr sz="800">
                <a:solidFill>
                  <a:srgbClr val="5A6469"/>
                </a:solidFill>
                <a:latin typeface="Calibri"/>
              </a:rPr>
              <a:t>[r7] Rosado N et al. 2017. doi:10.1016/j.chiabu.2017.09.013</a:t>
            </a:r>
          </a:p>
          <a:p>
            <a:r>
              <a:rPr sz="800">
                <a:solidFill>
                  <a:srgbClr val="5A6469"/>
                </a:solidFill>
                <a:latin typeface="Calibri"/>
              </a:rPr>
              <a:t>[r18] Sheets LK et al. Pediatrics. 2013. doi:10.1542/peds.2012-2780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historia es la mitad de la evaluación.</a:t>
            </a:r>
          </a:p>
          <a:p>
            <a:pPr marL="347472" indent="-347472">
              <a:spcAft>
                <a:spcPts val="1400"/>
              </a:spcAft>
              <a:buChar char="•"/>
            </a:pPr>
            <a:r>
              <a:rPr sz="2400">
                <a:solidFill>
                  <a:srgbClr val="263238"/>
                </a:solidFill>
                <a:latin typeface="Calibri"/>
              </a:rPr>
              <a:t>Se toma con calma, con preguntas abiertas, sin acusar y escribiendo las palabras de los cuidadores entre comillas, no tu interpretación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la historia y las banderas rojas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National Institute for Health and Care Excellence. Clinical guideline CG89. 2025.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su guía basta una fractura para sospechar maltrato cuando no hay una enfermedad que vuelva frágil el hueso, o cuando nadie la explica o la explicación no convence…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la historia y las banderas rojas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Wood JN et al. BMC Pediatr. 2014. doi:10.1186/1471-2431-14-169</a:t>
            </a:r>
          </a:p>
          <a:p>
            <a:r>
              <a:rPr sz="800">
                <a:solidFill>
                  <a:srgbClr val="5A6469"/>
                </a:solidFill>
                <a:latin typeface="Calibri"/>
              </a:rPr>
              <a:t>[r6] National Institute for Health and Care Excellence. Clinical guideline CG89. 2025.</a:t>
            </a:r>
          </a:p>
          <a:p>
            <a:r>
              <a:rPr sz="800">
                <a:solidFill>
                  <a:srgbClr val="5A6469"/>
                </a:solidFill>
                <a:latin typeface="Calibri"/>
              </a:rPr>
              <a:t>[r7] Rosado N et al. 2017. doi:10.1016/j.chiabu.2017.09.013</a:t>
            </a:r>
          </a:p>
          <a:p>
            <a:r>
              <a:rPr sz="800">
                <a:solidFill>
                  <a:srgbClr val="5A6469"/>
                </a:solidFill>
                <a:latin typeface="Calibri"/>
              </a:rPr>
              <a:t>[r18] Sheets LK et al. Pediatrics. 2013. doi:10.1542/peds.2012-2780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Tres límites del razonamiento.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diferencial: lo que también rompe huesos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National Institute for Health and Care Excellence. Clinical guideline CG89. 2025.</a:t>
            </a:r>
          </a:p>
          <a:p>
            <a:r>
              <a:rPr sz="800">
                <a:solidFill>
                  <a:srgbClr val="5A6469"/>
                </a:solidFill>
                <a:latin typeface="Calibri"/>
              </a:rPr>
              <a:t>[r9] Dwek JR. Clin Orthop Relat Res. 2011. doi:10.1007/s11999-010-1414-5</a:t>
            </a:r>
          </a:p>
          <a:p>
            <a:r>
              <a:rPr sz="800">
                <a:solidFill>
                  <a:srgbClr val="5A6469"/>
                </a:solidFill>
                <a:latin typeface="Calibri"/>
              </a:rPr>
              <a:t>[r21] Dyba G et al. J Pediatr Surg. 2025. doi:10.1016/j.jpedsurg.2025.162281</a:t>
            </a:r>
          </a:p>
          <a:p>
            <a:r>
              <a:rPr sz="800">
                <a:solidFill>
                  <a:srgbClr val="5A6469"/>
                </a:solidFill>
                <a:latin typeface="Calibri"/>
              </a:rPr>
              <a:t>[r22] Servaes S et al. Skeletal Radiol. 2020. doi:10.1007/s00256-019-03261-6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una regla de oro: dos causas pueden coexistir.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Causas de las fracturas costales en 39 lactantes menores de 12 meses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Bulloch B et al. Pediatrics. 2000. doi:10.1542/peds.105.4.e48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diferencial de una fractura sin explicación en el lactante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[r43] Pepin MG et al. Am J Med Genet C Semin Med Genet. 2015. doi:10.1002/ajmg.c.31459</a:t>
            </a:r>
          </a:p>
          <a:p>
            <a:r>
              <a:rPr sz="800">
                <a:solidFill>
                  <a:srgbClr val="5A6469"/>
                </a:solidFill>
                <a:latin typeface="Calibri"/>
              </a:rPr>
              <a:t>[r9] Dwek JR. Clin Orthop Relat Res. 2011. doi:10.1007/s11999-010-1414-5</a:t>
            </a:r>
          </a:p>
          <a:p>
            <a:r>
              <a:rPr sz="800">
                <a:solidFill>
                  <a:srgbClr val="5A6469"/>
                </a:solidFill>
                <a:latin typeface="Calibri"/>
              </a:rPr>
              <a:t>[r22] Servaes S et al. Skeletal Radiol. 2020. doi:10.1007/s00256-019-03261-6</a:t>
            </a:r>
          </a:p>
          <a:p>
            <a:r>
              <a:rPr sz="800">
                <a:solidFill>
                  <a:srgbClr val="5A6469"/>
                </a:solidFill>
                <a:latin typeface="Calibri"/>
              </a:rPr>
              <a:t>[r46] Lucas-Herald A et al. Pediatrics. 2012. doi:10.1542/peds.2012-0462</a:t>
            </a:r>
          </a:p>
          <a:p>
            <a:r>
              <a:rPr sz="800">
                <a:solidFill>
                  <a:srgbClr val="5A6469"/>
                </a:solidFill>
                <a:latin typeface="Calibri"/>
              </a:rPr>
              <a:t>[r30] von Heideken J et al. BMC Musculoskelet Disord. 2020. doi:10.1186/s12891-020-03856-4</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Causa</a:t>
                      </a:r>
                    </a:p>
                  </a:txBody>
                  <a:tcPr>
                    <a:solidFill>
                      <a:srgbClr val="0F5F6B"/>
                    </a:solidFill>
                  </a:tcPr>
                </a:tc>
                <a:tc>
                  <a:txBody>
                    <a:bodyPr/>
                    <a:lstStyle/>
                    <a:p>
                      <a:r>
                        <a:rPr sz="1600" b="1">
                          <a:solidFill>
                            <a:srgbClr val="FFFFFF"/>
                          </a:solidFill>
                          <a:latin typeface="Calibri"/>
                        </a:rPr>
                        <a:t>Qué la sugiere</a:t>
                      </a:r>
                    </a:p>
                  </a:txBody>
                  <a:tcPr>
                    <a:solidFill>
                      <a:srgbClr val="0F5F6B"/>
                    </a:solidFill>
                  </a:tcPr>
                </a:tc>
                <a:tc>
                  <a:txBody>
                    <a:bodyPr/>
                    <a:lstStyle/>
                    <a:p>
                      <a:r>
                        <a:rPr sz="1600" b="1">
                          <a:solidFill>
                            <a:srgbClr val="FFFFFF"/>
                          </a:solidFill>
                          <a:latin typeface="Calibri"/>
                        </a:rPr>
                        <a:t>Qué dicen los datos</a:t>
                      </a:r>
                    </a:p>
                  </a:txBody>
                  <a:tcPr>
                    <a:solidFill>
                      <a:srgbClr val="0F5F6B"/>
                    </a:solidFill>
                  </a:tcPr>
                </a:tc>
              </a:tr>
              <a:tr h="457200">
                <a:tc>
                  <a:txBody>
                    <a:bodyPr/>
                    <a:lstStyle/>
                    <a:p>
                      <a:r>
                        <a:rPr sz="1600">
                          <a:solidFill>
                            <a:srgbClr val="263238"/>
                          </a:solidFill>
                          <a:latin typeface="Calibri"/>
                        </a:rPr>
                        <a:t>Osteogénesis imperfecta</a:t>
                      </a:r>
                    </a:p>
                  </a:txBody>
                  <a:tcPr>
                    <a:solidFill>
                      <a:srgbClr val="EEF3F4"/>
                    </a:solidFill>
                  </a:tcPr>
                </a:tc>
                <a:tc>
                  <a:txBody>
                    <a:bodyPr/>
                    <a:lstStyle/>
                    <a:p>
                      <a:r>
                        <a:rPr sz="1600">
                          <a:solidFill>
                            <a:srgbClr val="263238"/>
                          </a:solidFill>
                          <a:latin typeface="Calibri"/>
                        </a:rPr>
                        <a:t>Antecedentes familiares, escleras azules, dentinogénesis imperfecta, huesos wormianos [r43]</a:t>
                      </a:r>
                    </a:p>
                  </a:txBody>
                  <a:tcPr>
                    <a:solidFill>
                      <a:srgbClr val="EEF3F4"/>
                    </a:solidFill>
                  </a:tcPr>
                </a:tc>
                <a:tc>
                  <a:txBody>
                    <a:bodyPr/>
                    <a:lstStyle/>
                    <a:p>
                      <a:r>
                        <a:rPr sz="1600">
                          <a:solidFill>
                            <a:srgbClr val="263238"/>
                          </a:solidFill>
                          <a:latin typeface="Calibri"/>
                        </a:rPr>
                        <a:t>Las formas leves pasan inadvertidas con solo la clínica [r43]; el estudio molecular identifica de 90 % a 95 % de los tipos 1 a 4 [r9]</a:t>
                      </a:r>
                    </a:p>
                  </a:txBody>
                  <a:tcPr>
                    <a:solidFill>
                      <a:srgbClr val="EEF3F4"/>
                    </a:solidFill>
                  </a:tcPr>
                </a:tc>
              </a:tr>
              <a:tr h="457200">
                <a:tc>
                  <a:txBody>
                    <a:bodyPr/>
                    <a:lstStyle/>
                    <a:p>
                      <a:r>
                        <a:rPr sz="1600">
                          <a:solidFill>
                            <a:srgbClr val="263238"/>
                          </a:solidFill>
                          <a:latin typeface="Calibri"/>
                        </a:rPr>
                        <a:t>Raquitismo o déficit de vitamina D</a:t>
                      </a:r>
                    </a:p>
                  </a:txBody>
                  <a:tcPr>
                    <a:solidFill>
                      <a:srgbClr val="FFFFFF"/>
                    </a:solidFill>
                  </a:tcPr>
                </a:tc>
                <a:tc>
                  <a:txBody>
                    <a:bodyPr/>
                    <a:lstStyle/>
                    <a:p>
                      <a:r>
                        <a:rPr sz="1600">
                          <a:solidFill>
                            <a:srgbClr val="263238"/>
                          </a:solidFill>
                          <a:latin typeface="Calibri"/>
                        </a:rPr>
                        <a:t>Fisis deshilachada y pérdida de la línea blanca de calcificación [r9]</a:t>
                      </a:r>
                    </a:p>
                  </a:txBody>
                  <a:tcPr>
                    <a:solidFill>
                      <a:srgbClr val="FFFFFF"/>
                    </a:solidFill>
                  </a:tcPr>
                </a:tc>
                <a:tc>
                  <a:txBody>
                    <a:bodyPr/>
                    <a:lstStyle/>
                    <a:p>
                      <a:r>
                        <a:rPr sz="1600">
                          <a:solidFill>
                            <a:srgbClr val="263238"/>
                          </a:solidFill>
                          <a:latin typeface="Calibri"/>
                        </a:rPr>
                        <a:t>Raquitismo radiográfico poco frecuente entre niños con fracturas [r22]</a:t>
                      </a:r>
                    </a:p>
                  </a:txBody>
                  <a:tcPr>
                    <a:solidFill>
                      <a:srgbClr val="FFFFFF"/>
                    </a:solidFill>
                  </a:tcPr>
                </a:tc>
              </a:tr>
              <a:tr h="457200">
                <a:tc>
                  <a:txBody>
                    <a:bodyPr/>
                    <a:lstStyle/>
                    <a:p>
                      <a:r>
                        <a:rPr sz="1600">
                          <a:solidFill>
                            <a:srgbClr val="263238"/>
                          </a:solidFill>
                          <a:latin typeface="Calibri"/>
                        </a:rPr>
                        <a:t>Osteopenia del prematuro</a:t>
                      </a:r>
                    </a:p>
                  </a:txBody>
                  <a:tcPr>
                    <a:solidFill>
                      <a:srgbClr val="EEF3F4"/>
                    </a:solidFill>
                  </a:tcPr>
                </a:tc>
                <a:tc>
                  <a:txBody>
                    <a:bodyPr/>
                    <a:lstStyle/>
                    <a:p>
                      <a:r>
                        <a:rPr sz="1600">
                          <a:solidFill>
                            <a:srgbClr val="263238"/>
                          </a:solidFill>
                          <a:latin typeface="Calibri"/>
                        </a:rPr>
                        <a:t>Antecedente de prematuridad, hiperbilirrubinemia conjugada o diuréticos [r46]</a:t>
                      </a:r>
                    </a:p>
                  </a:txBody>
                  <a:tcPr>
                    <a:solidFill>
                      <a:srgbClr val="EEF3F4"/>
                    </a:solidFill>
                  </a:tcPr>
                </a:tc>
                <a:tc>
                  <a:txBody>
                    <a:bodyPr/>
                    <a:lstStyle/>
                    <a:p>
                      <a:r>
                        <a:rPr sz="1600">
                          <a:solidFill>
                            <a:srgbClr val="263238"/>
                          </a:solidFill>
                          <a:latin typeface="Calibri"/>
                        </a:rPr>
                        <a:t>1,8 % de 1446 prematuros con radiografías tuvo fracturas costales [r46]</a:t>
                      </a:r>
                    </a:p>
                  </a:txBody>
                  <a:tcPr>
                    <a:solidFill>
                      <a:srgbClr val="EEF3F4"/>
                    </a:solidFill>
                  </a:tcPr>
                </a:tc>
              </a:tr>
              <a:tr h="457200">
                <a:tc>
                  <a:txBody>
                    <a:bodyPr/>
                    <a:lstStyle/>
                    <a:p>
                      <a:r>
                        <a:rPr sz="1600">
                          <a:solidFill>
                            <a:srgbClr val="263238"/>
                          </a:solidFill>
                          <a:latin typeface="Calibri"/>
                        </a:rPr>
                        <a:t>Lesión del parto</a:t>
                      </a:r>
                    </a:p>
                  </a:txBody>
                  <a:tcPr>
                    <a:solidFill>
                      <a:srgbClr val="FFFFFF"/>
                    </a:solidFill>
                  </a:tcPr>
                </a:tc>
                <a:tc>
                  <a:txBody>
                    <a:bodyPr/>
                    <a:lstStyle/>
                    <a:p>
                      <a:r>
                        <a:rPr sz="1600">
                          <a:solidFill>
                            <a:srgbClr val="263238"/>
                          </a:solidFill>
                          <a:latin typeface="Calibri"/>
                        </a:rPr>
                        <a:t>Fractura en los primeros días de vida; callo desde los 4 días [r9]</a:t>
                      </a:r>
                    </a:p>
                  </a:txBody>
                  <a:tcPr>
                    <a:solidFill>
                      <a:srgbClr val="FFFFFF"/>
                    </a:solidFill>
                  </a:tcPr>
                </a:tc>
                <a:tc>
                  <a:txBody>
                    <a:bodyPr/>
                    <a:lstStyle/>
                    <a:p>
                      <a:r>
                        <a:rPr sz="1600">
                          <a:solidFill>
                            <a:srgbClr val="263238"/>
                          </a:solidFill>
                          <a:latin typeface="Calibri"/>
                        </a:rPr>
                        <a:t>Incidencia de 0,101 por 1000 en húmero diafisario y de 0,024 por 1000 en fémur diafisario [r30]</a:t>
                      </a:r>
                    </a:p>
                  </a:txBody>
                  <a:tcPr>
                    <a:solidFill>
                      <a:srgbClr val="FFFFFF"/>
                    </a:solidFill>
                  </a:tcPr>
                </a:tc>
              </a:tr>
              <a:tr h="457200">
                <a:tc>
                  <a:txBody>
                    <a:bodyPr/>
                    <a:lstStyle/>
                    <a:p>
                      <a:r>
                        <a:rPr sz="1600">
                          <a:solidFill>
                            <a:srgbClr val="263238"/>
                          </a:solidFill>
                          <a:latin typeface="Calibri"/>
                        </a:rPr>
                        <a:t>Reanimación cardiopulmonar</a:t>
                      </a:r>
                    </a:p>
                  </a:txBody>
                  <a:tcPr>
                    <a:solidFill>
                      <a:srgbClr val="EEF3F4"/>
                    </a:solidFill>
                  </a:tcPr>
                </a:tc>
                <a:tc>
                  <a:txBody>
                    <a:bodyPr/>
                    <a:lstStyle/>
                    <a:p>
                      <a:r>
                        <a:rPr sz="1600">
                          <a:solidFill>
                            <a:srgbClr val="263238"/>
                          </a:solidFill>
                          <a:latin typeface="Calibri"/>
                        </a:rPr>
                        <a:t>Antecedente documentado de reanimación [r47]</a:t>
                      </a:r>
                    </a:p>
                  </a:txBody>
                  <a:tcPr>
                    <a:solidFill>
                      <a:srgbClr val="EEF3F4"/>
                    </a:solidFill>
                  </a:tcPr>
                </a:tc>
                <a:tc>
                  <a:txBody>
                    <a:bodyPr/>
                    <a:lstStyle/>
                    <a:p>
                      <a:r>
                        <a:rPr sz="1600">
                          <a:solidFill>
                            <a:srgbClr val="263238"/>
                          </a:solidFill>
                          <a:latin typeface="Calibri"/>
                        </a:rPr>
                        <a:t>Ninguna fractura costal en 91 lactantes reanimados [r47]</a:t>
                      </a:r>
                    </a:p>
                  </a:txBody>
                  <a:tcPr>
                    <a:solidFill>
                      <a:srgbClr val="EEF3F4"/>
                    </a:solidFill>
                  </a:tcPr>
                </a:tc>
              </a:tr>
              <a:tr h="457200">
                <a:tc>
                  <a:txBody>
                    <a:bodyPr/>
                    <a:lstStyle/>
                    <a:p>
                      <a:r>
                        <a:rPr sz="1600">
                          <a:solidFill>
                            <a:srgbClr val="263238"/>
                          </a:solidFill>
                          <a:latin typeface="Calibri"/>
                        </a:rPr>
                        <a:t>Fisioterapia respiratoria</a:t>
                      </a:r>
                    </a:p>
                  </a:txBody>
                  <a:tcPr>
                    <a:solidFill>
                      <a:srgbClr val="FFFFFF"/>
                    </a:solidFill>
                  </a:tcPr>
                </a:tc>
                <a:tc>
                  <a:txBody>
                    <a:bodyPr/>
                    <a:lstStyle/>
                    <a:p>
                      <a:r>
                        <a:rPr sz="1600">
                          <a:solidFill>
                            <a:srgbClr val="263238"/>
                          </a:solidFill>
                          <a:latin typeface="Calibri"/>
                        </a:rPr>
                        <a:t>Bronquiolitis o neumonía con fisioterapia [r48]</a:t>
                      </a:r>
                    </a:p>
                  </a:txBody>
                  <a:tcPr>
                    <a:solidFill>
                      <a:srgbClr val="FFFFFF"/>
                    </a:solidFill>
                  </a:tcPr>
                </a:tc>
                <a:tc>
                  <a:txBody>
                    <a:bodyPr/>
                    <a:lstStyle/>
                    <a:p>
                      <a:r>
                        <a:rPr sz="1600">
                          <a:solidFill>
                            <a:srgbClr val="263238"/>
                          </a:solidFill>
                          <a:latin typeface="Calibri"/>
                        </a:rPr>
                        <a:t>5 lactantes en una serie; 1 por 1000 hospitalizados [r48]</a:t>
                      </a:r>
                    </a:p>
                  </a:txBody>
                  <a:tcPr>
                    <a:solidFill>
                      <a:srgbClr val="FFFFFF"/>
                    </a:solidFill>
                  </a:tcPr>
                </a:tc>
              </a:tr>
              <a:tr h="457200">
                <a:tc>
                  <a:txBody>
                    <a:bodyPr/>
                    <a:lstStyle/>
                    <a:p>
                      <a:r>
                        <a:rPr sz="1600">
                          <a:solidFill>
                            <a:srgbClr val="263238"/>
                          </a:solidFill>
                          <a:latin typeface="Calibri"/>
                        </a:rPr>
                        <a:t>Accidente grave</a:t>
                      </a:r>
                    </a:p>
                  </a:txBody>
                  <a:tcPr>
                    <a:solidFill>
                      <a:srgbClr val="EEF3F4"/>
                    </a:solidFill>
                  </a:tcPr>
                </a:tc>
                <a:tc>
                  <a:txBody>
                    <a:bodyPr/>
                    <a:lstStyle/>
                    <a:p>
                      <a:r>
                        <a:rPr sz="1600">
                          <a:solidFill>
                            <a:srgbClr val="263238"/>
                          </a:solidFill>
                          <a:latin typeface="Calibri"/>
                        </a:rPr>
                        <a:t>Choque, golpe fuerte directo o caída de altura [r33]</a:t>
                      </a:r>
                    </a:p>
                  </a:txBody>
                  <a:tcPr>
                    <a:solidFill>
                      <a:srgbClr val="EEF3F4"/>
                    </a:solidFill>
                  </a:tcPr>
                </a:tc>
                <a:tc>
                  <a:txBody>
                    <a:bodyPr/>
                    <a:lstStyle/>
                    <a:p>
                      <a:r>
                        <a:rPr sz="1600">
                          <a:solidFill>
                            <a:srgbClr val="263238"/>
                          </a:solidFill>
                          <a:latin typeface="Calibri"/>
                        </a:rPr>
                        <a:t>3 de 39 lactantes con fracturas costales [r33]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al niño desnudo y completo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[r6] National Institute for Health and Care Excellence. Clinical guideline CG89. 2025.</a:t>
            </a:r>
          </a:p>
          <a:p>
            <a:r>
              <a:rPr sz="800">
                <a:solidFill>
                  <a:srgbClr val="5A6469"/>
                </a:solidFill>
                <a:latin typeface="Calibri"/>
              </a:rPr>
              <a:t>[r11] Shah SN et al. JAMA. 2025. doi:10.1001/jama.2025.2216</a:t>
            </a:r>
          </a:p>
          <a:p>
            <a:r>
              <a:rPr sz="800">
                <a:solidFill>
                  <a:srgbClr val="5A6469"/>
                </a:solidFill>
                <a:latin typeface="Calibri"/>
              </a:rPr>
              <a:t>[r13] Lindberg DM et al. Pediatrics. 2012. doi:10.1542/peds.2012-0085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examen sirve para encontrar lesiones asociadas, para fechar lo que ves y para documentar.</a:t>
            </a:r>
          </a:p>
          <a:p>
            <a:pPr marL="347472" indent="-347472">
              <a:spcAft>
                <a:spcPts val="1400"/>
              </a:spcAft>
              <a:buChar char="•"/>
            </a:pPr>
            <a:r>
              <a:rPr sz="2400">
                <a:solidFill>
                  <a:srgbClr val="263238"/>
                </a:solidFill>
                <a:latin typeface="Calibri"/>
              </a:rPr>
              <a:t>Pero conviene tener claro lo que no puede hacer: un examen normal no descarta el abuso.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asociados en 144 niños con fractura diafisaria femoral aislada: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Ina J et al. J Pediatr Orthop. 2024. doi:10.1097/BPO.0000000000002740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Hematoma asociado a la fractura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Valvano TJ et al. 2009. doi:10.1177/1077559508326356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serie esquelética y qué más pedir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Kemp AM et al. BMJ. 2008. doi:10.1136/bmj.a1518</a:t>
            </a:r>
          </a:p>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[r9] Dwek JR. Clin Orthop Relat Res. 2011. doi:10.1007/s11999-010-1414-5</a:t>
            </a:r>
          </a:p>
          <a:p>
            <a:r>
              <a:rPr sz="800">
                <a:solidFill>
                  <a:srgbClr val="5A6469"/>
                </a:solidFill>
                <a:latin typeface="Calibri"/>
              </a:rPr>
              <a:t>[r11] Shah SN et al. JAMA. 2025. doi:10.1001/jama.2025.2216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imagen no reemplaza la historia ni el examen, pero es la única forma de ver lo que el niño no puede contar.</a:t>
            </a:r>
          </a:p>
          <a:p>
            <a:pPr marL="347472" indent="-347472">
              <a:spcAft>
                <a:spcPts val="1400"/>
              </a:spcAft>
              <a:buChar char="•"/>
            </a:pPr>
            <a:r>
              <a:rPr sz="2400">
                <a:solidFill>
                  <a:srgbClr val="263238"/>
                </a:solidFill>
                <a:latin typeface="Calibri"/>
              </a:rPr>
              <a:t>Se organiza alrededor de la serie esquelética (SS).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ocultas halladas por la serie esquelética según la edad (%, poblaciones y estudios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Wood JN et al. Acad Pediatr. 2019. doi:10.1016/j.acap.2018.08.007</a:t>
            </a:r>
          </a:p>
          <a:p>
            <a:r>
              <a:rPr sz="1000">
                <a:solidFill>
                  <a:srgbClr val="5A6469"/>
                </a:solidFill>
                <a:latin typeface="Calibri"/>
              </a:rPr>
              <a:t>[r50] Lindberg DM et al. J Pediatr. 2014. doi:10.1016/j.jpeds.2014.01.068</a:t>
            </a:r>
          </a:p>
          <a:p>
            <a:r>
              <a:rPr sz="1000">
                <a:solidFill>
                  <a:srgbClr val="5A6469"/>
                </a:solidFill>
                <a:latin typeface="Calibri"/>
              </a:rPr>
              <a:t>[r51] McNamara CR et al. Child Abuse Negl. 2024. doi:10.1016/j.chiabu.2024.106992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Detección de lesiones metafisarias clásicas: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Karmazyn B et al. 2025. doi:10.1007/s00247-025-06398-w</a:t>
            </a:r>
          </a:p>
          <a:p>
            <a:r>
              <a:rPr sz="1000">
                <a:solidFill>
                  <a:srgbClr val="5A6469"/>
                </a:solidFill>
                <a:latin typeface="Calibri"/>
              </a:rPr>
              <a:t>[r56] Alshammari AT et al. Clin Radiol. 2024. doi:10.1016/j.crad.2023.11.014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actuación en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Wood JN et al. BMC Pediatr. 2014. doi:10.1186/1471-2431-14-169</a:t>
            </a:r>
          </a:p>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[r5] National Institute for Health and Care Excellence. NICE guideline NG76. 2017.</a:t>
            </a:r>
          </a:p>
          <a:p>
            <a:r>
              <a:rPr sz="8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resume lo anterior para la guardia.</a:t>
            </a:r>
          </a:p>
          <a:p>
            <a:pPr marL="347472" indent="-347472">
              <a:spcAft>
                <a:spcPts val="1400"/>
              </a:spcAft>
              <a:buChar char="•"/>
            </a:pPr>
            <a:r>
              <a:rPr sz="2400">
                <a:solidFill>
                  <a:srgbClr val="263238"/>
                </a:solidFill>
                <a:latin typeface="Calibri"/>
              </a:rPr>
              <a:t>Fue construido con las guías citadas y con práctica habitual donde no hay estudio; no sustituye el protocolo de tu hospital.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Niño con fractura: cuándo sospechar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[r3] Wood JN et al. BMC Pediatr. 2014. doi:10.1186/1471-2431-14-169</a:t>
            </a:r>
          </a:p>
          <a:p>
            <a:r>
              <a:rPr sz="800">
                <a:solidFill>
                  <a:srgbClr val="5A6469"/>
                </a:solidFill>
                <a:latin typeface="Calibri"/>
              </a:rPr>
              <a:t>[r9] Dwek JR. Clin Orthop Relat Res. 2011. doi:10.1007/s11999-010-1414-5</a:t>
            </a:r>
          </a:p>
          <a:p>
            <a:r>
              <a:rPr sz="800">
                <a:solidFill>
                  <a:srgbClr val="5A6469"/>
                </a:solidFill>
                <a:latin typeface="Calibri"/>
              </a:rPr>
              <a:t>[r37] Hui C et al. J Pediatr Orthop. 2008. doi:10.1097/BPO.0b013e3181653bf9</a:t>
            </a:r>
          </a:p>
          <a:p>
            <a:r>
              <a:rPr sz="800">
                <a:solidFill>
                  <a:srgbClr val="5A6469"/>
                </a:solidFill>
                <a:latin typeface="Calibri"/>
              </a:rPr>
              <a:t>[r38] Pandya NK et al. J Pediatr Orthop B. 2010. doi:10.1097/BPB.0b013e32833ce424</a:t>
            </a:r>
          </a:p>
          <a:p>
            <a:r>
              <a:rPr sz="800">
                <a:solidFill>
                  <a:srgbClr val="5A6469"/>
                </a:solidFill>
                <a:latin typeface="Calibri"/>
              </a:rPr>
              <a:t>(+3 referencias más en las láminas finales)</a:t>
            </a:r>
          </a:p>
        </p:txBody>
      </p:sp>
      <p:sp>
        <p:nvSpPr>
          <p:cNvPr id="6" name="Rounded Rectangle 5"/>
          <p:cNvSpPr/>
          <p:nvPr/>
        </p:nvSpPr>
        <p:spPr>
          <a:xfrm>
            <a:off x="4754880" y="1508760"/>
            <a:ext cx="2743200" cy="46828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Niño con una fractura en urgencias o consulta</a:t>
            </a:r>
          </a:p>
        </p:txBody>
      </p:sp>
      <p:sp>
        <p:nvSpPr>
          <p:cNvPr id="7" name="Rectangle 6"/>
          <p:cNvSpPr/>
          <p:nvPr/>
        </p:nvSpPr>
        <p:spPr>
          <a:xfrm>
            <a:off x="4754880" y="2086770"/>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Analgesia, inmovilización y examen neurovascular; tratar primero la lesión (práctica habitual / opinión experta)</a:t>
            </a:r>
          </a:p>
        </p:txBody>
      </p:sp>
      <p:sp>
        <p:nvSpPr>
          <p:cNvPr id="8" name="Decision 7"/>
          <p:cNvSpPr/>
          <p:nvPr/>
        </p:nvSpPr>
        <p:spPr>
          <a:xfrm>
            <a:off x="4572000" y="2664781"/>
            <a:ext cx="3108960" cy="71752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alguna bandera? Menor de 24 meses o niño que no camina [r4, r3]; lesión de estrato alto o moderado [r9]; relato ausente, cambiante o incompatible [r37]; otra lesión o lesión previa [r38]</a:t>
            </a:r>
          </a:p>
        </p:txBody>
      </p:sp>
      <p:sp>
        <p:nvSpPr>
          <p:cNvPr id="9" name="Rectangle 8"/>
          <p:cNvSpPr/>
          <p:nvPr/>
        </p:nvSpPr>
        <p:spPr>
          <a:xfrm>
            <a:off x="2987040" y="3492038"/>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banderas: tratar como una fractura habitual, anotar el relato textual y reevaluar si cambia el cuadro</a:t>
            </a:r>
          </a:p>
        </p:txBody>
      </p:sp>
      <p:sp>
        <p:nvSpPr>
          <p:cNvPr id="10" name="Rectangle 9"/>
          <p:cNvSpPr/>
          <p:nvPr/>
        </p:nvSpPr>
        <p:spPr>
          <a:xfrm>
            <a:off x="6522720" y="3492038"/>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Evaluación completa: examen desnudo; serie esquelética en menores de 24 meses y TC craneal según corresponda [r4]; calcio, fósforo y fosfatasa alcalina [r32]; diagnóstico diferencial</a:t>
            </a:r>
          </a:p>
        </p:txBody>
      </p:sp>
      <p:sp>
        <p:nvSpPr>
          <p:cNvPr id="11" name="Decision 10"/>
          <p:cNvSpPr/>
          <p:nvPr/>
        </p:nvSpPr>
        <p:spPr>
          <a:xfrm>
            <a:off x="4572000" y="4070049"/>
            <a:ext cx="3108960" cy="71752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sospecha razonable de maltrato tras la evaluación?</a:t>
            </a:r>
          </a:p>
        </p:txBody>
      </p:sp>
      <p:sp>
        <p:nvSpPr>
          <p:cNvPr id="12" name="Rectangle 11"/>
          <p:cNvSpPr/>
          <p:nvPr/>
        </p:nvSpPr>
        <p:spPr>
          <a:xfrm>
            <a:off x="2987040" y="4897306"/>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Hablar con el responsable de protección y el equipo de abuso infantil; derivar y notificar según el protocolo; si hay peligro inmediato, servicios de protección o policía [r5]; no dar el alta hasta resolverlo (práctica habitual / opinión experta)</a:t>
            </a:r>
          </a:p>
        </p:txBody>
      </p:sp>
      <p:sp>
        <p:nvSpPr>
          <p:cNvPr id="13" name="Rectangle 12"/>
          <p:cNvSpPr/>
          <p:nvPr/>
        </p:nvSpPr>
        <p:spPr>
          <a:xfrm>
            <a:off x="6522720" y="4897306"/>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 la duda persiste: repetir la serie a cerca de 2 semanas [r4], revisar a los contactos menores de 24 meses [r58] y programar seguimiento corto</a:t>
            </a:r>
          </a:p>
        </p:txBody>
      </p:sp>
      <p:sp>
        <p:nvSpPr>
          <p:cNvPr id="14" name="Rounded Rectangle 13"/>
          <p:cNvSpPr/>
          <p:nvPr/>
        </p:nvSpPr>
        <p:spPr>
          <a:xfrm>
            <a:off x="4754880" y="5475317"/>
            <a:ext cx="2743200" cy="46828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Registrar historia textual, hallazgos, a quién se avisó y cuándo; seguimiento ortopédico de la fractura</a:t>
            </a:r>
          </a:p>
        </p:txBody>
      </p:sp>
      <p:cxnSp>
        <p:nvCxnSpPr>
          <p:cNvPr id="15" name="Connector 14"/>
          <p:cNvCxnSpPr>
            <a:stCxn id="6" idx="2"/>
            <a:endCxn id="7" idx="0"/>
          </p:cNvCxnSpPr>
          <p:nvPr/>
        </p:nvCxnSpPr>
        <p:spPr>
          <a:xfrm flipH="1">
            <a:off x="6126480" y="197704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a:stCxn id="7" idx="2"/>
            <a:endCxn id="8" idx="0"/>
          </p:cNvCxnSpPr>
          <p:nvPr/>
        </p:nvCxnSpPr>
        <p:spPr>
          <a:xfrm flipH="1">
            <a:off x="6126480" y="255505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8" idx="2"/>
            <a:endCxn id="9" idx="0"/>
          </p:cNvCxnSpPr>
          <p:nvPr/>
        </p:nvCxnSpPr>
        <p:spPr>
          <a:xfrm flipH="1">
            <a:off x="4358640" y="338231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004816" y="3374994"/>
            <a:ext cx="457200" cy="274320"/>
          </a:xfrm>
          <a:prstGeom prst="rect">
            <a:avLst/>
          </a:prstGeom>
          <a:noFill/>
        </p:spPr>
        <p:txBody>
          <a:bodyPr wrap="square">
            <a:spAutoFit/>
          </a:bodyPr>
          <a:lstStyle/>
          <a:p>
            <a:r>
              <a:rPr sz="1200" b="1">
                <a:solidFill>
                  <a:srgbClr val="D97706"/>
                </a:solidFill>
                <a:latin typeface="Calibri"/>
              </a:rPr>
              <a:t>no</a:t>
            </a:r>
          </a:p>
        </p:txBody>
      </p:sp>
      <p:cxnSp>
        <p:nvCxnSpPr>
          <p:cNvPr id="19" name="Connector 18"/>
          <p:cNvCxnSpPr>
            <a:stCxn id="8" idx="2"/>
            <a:endCxn id="10" idx="0"/>
          </p:cNvCxnSpPr>
          <p:nvPr/>
        </p:nvCxnSpPr>
        <p:spPr>
          <a:xfrm>
            <a:off x="6126480" y="3382310"/>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6800088" y="33749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10" idx="2"/>
            <a:endCxn id="11" idx="0"/>
          </p:cNvCxnSpPr>
          <p:nvPr/>
        </p:nvCxnSpPr>
        <p:spPr>
          <a:xfrm flipH="1">
            <a:off x="6126480" y="396032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11" idx="2"/>
            <a:endCxn id="12" idx="0"/>
          </p:cNvCxnSpPr>
          <p:nvPr/>
        </p:nvCxnSpPr>
        <p:spPr>
          <a:xfrm flipH="1">
            <a:off x="4358640" y="47875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478026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4" name="Connector 23"/>
          <p:cNvCxnSpPr>
            <a:stCxn id="11" idx="2"/>
            <a:endCxn id="13" idx="0"/>
          </p:cNvCxnSpPr>
          <p:nvPr/>
        </p:nvCxnSpPr>
        <p:spPr>
          <a:xfrm>
            <a:off x="6126480" y="47875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4780262"/>
            <a:ext cx="457200" cy="274320"/>
          </a:xfrm>
          <a:prstGeom prst="rect">
            <a:avLst/>
          </a:prstGeom>
          <a:noFill/>
        </p:spPr>
        <p:txBody>
          <a:bodyPr wrap="square">
            <a:spAutoFit/>
          </a:bodyPr>
          <a:lstStyle/>
          <a:p>
            <a:r>
              <a:rPr sz="1200" b="1">
                <a:solidFill>
                  <a:srgbClr val="D97706"/>
                </a:solidFill>
                <a:latin typeface="Calibri"/>
              </a:rPr>
              <a:t>no o con duda</a:t>
            </a:r>
          </a:p>
        </p:txBody>
      </p:sp>
      <p:cxnSp>
        <p:nvCxnSpPr>
          <p:cNvPr id="26" name="Connector 25"/>
          <p:cNvCxnSpPr>
            <a:stCxn id="9" idx="2"/>
            <a:endCxn id="14" idx="0"/>
          </p:cNvCxnSpPr>
          <p:nvPr/>
        </p:nvCxnSpPr>
        <p:spPr>
          <a:xfrm>
            <a:off x="4358640" y="3960320"/>
            <a:ext cx="1767840" cy="151499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2" idx="2"/>
            <a:endCxn id="14" idx="0"/>
          </p:cNvCxnSpPr>
          <p:nvPr/>
        </p:nvCxnSpPr>
        <p:spPr>
          <a:xfrm>
            <a:off x="4358640" y="53655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3" idx="2"/>
            <a:endCxn id="14" idx="0"/>
          </p:cNvCxnSpPr>
          <p:nvPr/>
        </p:nvCxnSpPr>
        <p:spPr>
          <a:xfrm flipH="1">
            <a:off x="6126480" y="53655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la fractura y, sobre todo, 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NICE guideline NG76. 2017.</a:t>
            </a:r>
          </a:p>
          <a:p>
            <a:r>
              <a:rPr sz="800">
                <a:solidFill>
                  <a:srgbClr val="5A6469"/>
                </a:solidFill>
                <a:latin typeface="Calibri"/>
              </a:rPr>
              <a:t>[r8] American Academy of Orthopaedic Surgeons. Adoptada el 24 de agosto de. 2026.</a:t>
            </a:r>
          </a:p>
          <a:p>
            <a:r>
              <a:rPr sz="800">
                <a:solidFill>
                  <a:srgbClr val="5A6469"/>
                </a:solidFill>
                <a:latin typeface="Calibri"/>
              </a:rPr>
              <a:t>[r10] Jayakumar P et al. J Bone Joint Surg Br. 2010. doi:10.1302/0301-620X.92B2.22923</a:t>
            </a:r>
          </a:p>
          <a:p>
            <a:r>
              <a:rPr sz="800">
                <a:solidFill>
                  <a:srgbClr val="5A6469"/>
                </a:solidFill>
                <a:latin typeface="Calibri"/>
              </a:rPr>
              <a:t>[r62] Podeszwa DA et al. J Pediatr Orthop. 2004. doi:10.1097/00004694-200409000-00002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el niño, después el hueso.</a:t>
            </a:r>
          </a:p>
          <a:p>
            <a:pPr marL="347472" indent="-347472">
              <a:spcAft>
                <a:spcPts val="1400"/>
              </a:spcAft>
              <a:buChar char="•"/>
            </a:pPr>
            <a:r>
              <a:rPr sz="2400">
                <a:solidFill>
                  <a:srgbClr val="263238"/>
                </a:solidFill>
                <a:latin typeface="Calibri"/>
              </a:rPr>
              <a:t>El tratamiento tiene dos líneas paralelas.</a:t>
            </a:r>
          </a:p>
          <a:p>
            <a:pPr marL="347472" indent="-347472">
              <a:spcAft>
                <a:spcPts val="1400"/>
              </a:spcAft>
              <a:buChar char="•"/>
            </a:pPr>
            <a:r>
              <a:rPr sz="2400">
                <a:solidFill>
                  <a:srgbClr val="263238"/>
                </a:solidFill>
                <a:latin typeface="Calibri"/>
              </a:rPr>
              <a:t>Una es el manejo ortopédico de la fractura; la otra es la protección del niño.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frente a tratamiento conservador en el fémur de 4 a 12 años (razón de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Madhuri V et al. Cochrane Database Syst Rev. 2014. doi:10.1002/14651858.CD009076.pub2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Fémur diafisario del niño pequeño: qué dice la evidencia (limitada)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American Academy of Orthopaedic Surgeons. Adoptada el 24 de agosto de. 2026.</a:t>
            </a:r>
          </a:p>
          <a:p>
            <a:r>
              <a:rPr sz="1000">
                <a:solidFill>
                  <a:srgbClr val="5A6469"/>
                </a:solidFill>
                <a:latin typeface="Calibri"/>
              </a:rPr>
              <a:t>[r63] Madhuri V et al. Cochrane Database Syst Rev. 2014. doi:10.1002/14651858.CD009076.pub2</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Edad y situación</a:t>
                      </a:r>
                    </a:p>
                  </a:txBody>
                  <a:tcPr>
                    <a:solidFill>
                      <a:srgbClr val="0F5F6B"/>
                    </a:solidFill>
                  </a:tcPr>
                </a:tc>
                <a:tc>
                  <a:txBody>
                    <a:bodyPr/>
                    <a:lstStyle/>
                    <a:p>
                      <a:r>
                        <a:rPr sz="1600" b="1">
                          <a:solidFill>
                            <a:srgbClr val="FFFFFF"/>
                          </a:solidFill>
                          <a:latin typeface="Calibri"/>
                        </a:rPr>
                        <a:t>Opción</a:t>
                      </a:r>
                    </a:p>
                  </a:txBody>
                  <a:tcPr>
                    <a:solidFill>
                      <a:srgbClr val="0F5F6B"/>
                    </a:solidFill>
                  </a:tcPr>
                </a:tc>
                <a:tc>
                  <a:txBody>
                    <a:bodyPr/>
                    <a:lstStyle/>
                    <a:p>
                      <a:r>
                        <a:rPr sz="1600" b="1">
                          <a:solidFill>
                            <a:srgbClr val="FFFFFF"/>
                          </a:solidFill>
                          <a:latin typeface="Calibri"/>
                        </a:rPr>
                        <a:t>Fuerza de la recomendación</a:t>
                      </a:r>
                    </a:p>
                  </a:txBody>
                  <a:tcPr>
                    <a:solidFill>
                      <a:srgbClr val="0F5F6B"/>
                    </a:solidFill>
                  </a:tcPr>
                </a:tc>
              </a:tr>
              <a:tr h="457200">
                <a:tc>
                  <a:txBody>
                    <a:bodyPr/>
                    <a:lstStyle/>
                    <a:p>
                      <a:r>
                        <a:rPr sz="1600">
                          <a:solidFill>
                            <a:srgbClr val="263238"/>
                          </a:solidFill>
                          <a:latin typeface="Calibri"/>
                        </a:rPr>
                        <a:t>Menor de 36 meses con fractura diafisaria de fémur</a:t>
                      </a:r>
                    </a:p>
                  </a:txBody>
                  <a:tcPr>
                    <a:solidFill>
                      <a:srgbClr val="EEF3F4"/>
                    </a:solidFill>
                  </a:tcPr>
                </a:tc>
                <a:tc>
                  <a:txBody>
                    <a:bodyPr/>
                    <a:lstStyle/>
                    <a:p>
                      <a:r>
                        <a:rPr sz="1600">
                          <a:solidFill>
                            <a:srgbClr val="263238"/>
                          </a:solidFill>
                          <a:latin typeface="Calibri"/>
                        </a:rPr>
                        <a:t>Evaluar por abuso (historia, examen, consulta con el equipo, serie selectiva)</a:t>
                      </a:r>
                    </a:p>
                  </a:txBody>
                  <a:tcPr>
                    <a:solidFill>
                      <a:srgbClr val="EEF3F4"/>
                    </a:solidFill>
                  </a:tcPr>
                </a:tc>
                <a:tc>
                  <a:txBody>
                    <a:bodyPr/>
                    <a:lstStyle/>
                    <a:p>
                      <a:r>
                        <a:rPr sz="1600">
                          <a:solidFill>
                            <a:srgbClr val="263238"/>
                          </a:solidFill>
                          <a:latin typeface="Calibri"/>
                        </a:rPr>
                        <a:t>Fuerte [r8]</a:t>
                      </a:r>
                    </a:p>
                  </a:txBody>
                  <a:tcPr>
                    <a:solidFill>
                      <a:srgbClr val="EEF3F4"/>
                    </a:solidFill>
                  </a:tcPr>
                </a:tc>
              </a:tr>
              <a:tr h="457200">
                <a:tc>
                  <a:txBody>
                    <a:bodyPr/>
                    <a:lstStyle/>
                    <a:p>
                      <a:r>
                        <a:rPr sz="1600">
                          <a:solidFill>
                            <a:srgbClr val="263238"/>
                          </a:solidFill>
                          <a:latin typeface="Calibri"/>
                        </a:rPr>
                        <a:t>6 meses o menos</a:t>
                      </a:r>
                    </a:p>
                  </a:txBody>
                  <a:tcPr>
                    <a:solidFill>
                      <a:srgbClr val="FFFFFF"/>
                    </a:solidFill>
                  </a:tcPr>
                </a:tc>
                <a:tc>
                  <a:txBody>
                    <a:bodyPr/>
                    <a:lstStyle/>
                    <a:p>
                      <a:r>
                        <a:rPr sz="1600">
                          <a:solidFill>
                            <a:srgbClr val="263238"/>
                          </a:solidFill>
                          <a:latin typeface="Calibri"/>
                        </a:rPr>
                        <a:t>Arnés de Pavlik o espica: resultados similares</a:t>
                      </a:r>
                    </a:p>
                  </a:txBody>
                  <a:tcPr>
                    <a:solidFill>
                      <a:srgbClr val="FFFFFF"/>
                    </a:solidFill>
                  </a:tcPr>
                </a:tc>
                <a:tc>
                  <a:txBody>
                    <a:bodyPr/>
                    <a:lstStyle/>
                    <a:p>
                      <a:r>
                        <a:rPr sz="1600">
                          <a:solidFill>
                            <a:srgbClr val="263238"/>
                          </a:solidFill>
                          <a:latin typeface="Calibri"/>
                        </a:rPr>
                        <a:t>Limitada [r8]</a:t>
                      </a:r>
                    </a:p>
                  </a:txBody>
                  <a:tcPr>
                    <a:solidFill>
                      <a:srgbClr val="FFFFFF"/>
                    </a:solidFill>
                  </a:tcPr>
                </a:tc>
              </a:tr>
              <a:tr h="457200">
                <a:tc>
                  <a:txBody>
                    <a:bodyPr/>
                    <a:lstStyle/>
                    <a:p>
                      <a:r>
                        <a:rPr sz="1600">
                          <a:solidFill>
                            <a:srgbClr val="263238"/>
                          </a:solidFill>
                          <a:latin typeface="Calibri"/>
                        </a:rPr>
                        <a:t>6 meses a 5 años, acortamiento menor de 2 cm</a:t>
                      </a:r>
                    </a:p>
                  </a:txBody>
                  <a:tcPr>
                    <a:solidFill>
                      <a:srgbClr val="EEF3F4"/>
                    </a:solidFill>
                  </a:tcPr>
                </a:tc>
                <a:tc>
                  <a:txBody>
                    <a:bodyPr/>
                    <a:lstStyle/>
                    <a:p>
                      <a:r>
                        <a:rPr sz="1600">
                          <a:solidFill>
                            <a:srgbClr val="263238"/>
                          </a:solidFill>
                          <a:latin typeface="Calibri"/>
                        </a:rPr>
                        <a:t>Espica precoz o tracción con espica diferida</a:t>
                      </a:r>
                    </a:p>
                  </a:txBody>
                  <a:tcPr>
                    <a:solidFill>
                      <a:srgbClr val="EEF3F4"/>
                    </a:solidFill>
                  </a:tcPr>
                </a:tc>
                <a:tc>
                  <a:txBody>
                    <a:bodyPr/>
                    <a:lstStyle/>
                    <a:p>
                      <a:r>
                        <a:rPr sz="1600">
                          <a:solidFill>
                            <a:srgbClr val="263238"/>
                          </a:solidFill>
                          <a:latin typeface="Calibri"/>
                        </a:rPr>
                        <a:t>Moderada [r8]</a:t>
                      </a:r>
                    </a:p>
                  </a:txBody>
                  <a:tcPr>
                    <a:solidFill>
                      <a:srgbClr val="EEF3F4"/>
                    </a:solidFill>
                  </a:tcPr>
                </a:tc>
              </a:tr>
              <a:tr h="457200">
                <a:tc>
                  <a:txBody>
                    <a:bodyPr/>
                    <a:lstStyle/>
                    <a:p>
                      <a:r>
                        <a:rPr sz="1600">
                          <a:solidFill>
                            <a:srgbClr val="263238"/>
                          </a:solidFill>
                          <a:latin typeface="Calibri"/>
                        </a:rPr>
                        <a:t>4 a 12 años</a:t>
                      </a:r>
                    </a:p>
                  </a:txBody>
                  <a:tcPr>
                    <a:solidFill>
                      <a:srgbClr val="FFFFFF"/>
                    </a:solidFill>
                  </a:tcPr>
                </a:tc>
                <a:tc>
                  <a:txBody>
                    <a:bodyPr/>
                    <a:lstStyle/>
                    <a:p>
                      <a:r>
                        <a:rPr sz="1600">
                          <a:solidFill>
                            <a:srgbClr val="263238"/>
                          </a:solidFill>
                          <a:latin typeface="Calibri"/>
                        </a:rPr>
                        <a:t>La cirugía reduce la consolidación viciosa pero aumenta los eventos adversos graves</a:t>
                      </a:r>
                    </a:p>
                  </a:txBody>
                  <a:tcPr>
                    <a:solidFill>
                      <a:srgbClr val="FFFFFF"/>
                    </a:solidFill>
                  </a:tcPr>
                </a:tc>
                <a:tc>
                  <a:txBody>
                    <a:bodyPr/>
                    <a:lstStyle/>
                    <a:p>
                      <a:r>
                        <a:rPr sz="1600">
                          <a:solidFill>
                            <a:srgbClr val="263238"/>
                          </a:solidFill>
                          <a:latin typeface="Calibri"/>
                        </a:rPr>
                        <a:t>Moderada a baja [r63]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la evaluación y la inmovilización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[r5] National Institute for Health and Care Excellence. NICE guideline NG76. 2017.</a:t>
            </a:r>
          </a:p>
          <a:p>
            <a:r>
              <a:rPr sz="800">
                <a:solidFill>
                  <a:srgbClr val="5A6469"/>
                </a:solidFill>
                <a:latin typeface="Calibri"/>
              </a:rPr>
              <a:t>[r8] American Academy of Orthopaedic Surgeons. Adoptada el 24 de agosto de. 2026.</a:t>
            </a:r>
          </a:p>
          <a:p>
            <a:r>
              <a:rPr sz="8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Aquí la técnica es doble: cómo se hace la evaluación (lo que el residente hace con las manos y con la historia) y cómo se inmoviliza el fémur del lactante.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la evaluación y la inmovilización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Wood JN et al. Acad Pediatr. 2019. doi:10.1016/j.acap.2018.08.007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lactantes de 0 a 5 meses se hizo en 46,3 % de los casos, en 6 a 11 meses en 21,1 %… [r52]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Serie esquelética realizada en menores de 24 meses con lesiones no relacionadas con choques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Wood JN et al. Acad Pediatr. 2019. doi:10.1016/j.acap.2018.08.007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hacer legalmente: notificar la sospecha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NICE guideline NG76. 2017.</a:t>
            </a:r>
          </a:p>
          <a:p>
            <a:r>
              <a:rPr sz="800">
                <a:solidFill>
                  <a:srgbClr val="5A6469"/>
                </a:solidFill>
                <a:latin typeface="Calibri"/>
              </a:rPr>
              <a:t>[r8] American Academy of Orthopaedic Surgeons. Adoptada el 24 de agosto de. 2026.</a:t>
            </a:r>
          </a:p>
          <a:p>
            <a:r>
              <a:rPr sz="800">
                <a:solidFill>
                  <a:srgbClr val="5A6469"/>
                </a:solidFill>
                <a:latin typeface="Calibri"/>
              </a:rPr>
              <a:t>[r25] Christian CW; Committee on Child Abuse and Neglect et al. Pediatrics. 2015. doi:10.1542/peds.2015-0356</a:t>
            </a:r>
          </a:p>
          <a:p>
            <a:r>
              <a:rPr sz="800">
                <a:solidFill>
                  <a:srgbClr val="5A6469"/>
                </a:solidFill>
                <a:latin typeface="Calibri"/>
              </a:rPr>
              <a:t>[r26] United Nations. Article 19. 1989.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aviso importante sobre este apartado.</a:t>
            </a:r>
          </a:p>
          <a:p>
            <a:pPr marL="347472" indent="-347472">
              <a:spcAft>
                <a:spcPts val="1400"/>
              </a:spcAft>
              <a:buChar char="•"/>
            </a:pPr>
            <a:r>
              <a:rPr sz="2800">
                <a:solidFill>
                  <a:srgbClr val="263238"/>
                </a:solidFill>
                <a:latin typeface="Calibri"/>
              </a:rPr>
              <a:t>Describe el principio general.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hacer legalmente: notificar la sospecha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NICE guideline NG76.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Sospecha, no prueba. Ante cualquier señal de alerta, NICE pide consultar primero con los colegas designados o con el responsable de protección de la institución…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hacer legalmente: notificar la sospecha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National Institute for Health and Care Excellence. NICE guideline NG76. 2017.</a:t>
            </a:r>
          </a:p>
          <a:p>
            <a:r>
              <a:rPr sz="800">
                <a:solidFill>
                  <a:srgbClr val="5A6469"/>
                </a:solidFill>
                <a:latin typeface="Calibri"/>
              </a:rPr>
              <a:t>[r8] American Academy of Orthopaedic Surgeons. Adoptada el 24 de agosto de. 2026.</a:t>
            </a:r>
          </a:p>
          <a:p>
            <a:r>
              <a:rPr sz="800">
                <a:solidFill>
                  <a:srgbClr val="5A6469"/>
                </a:solidFill>
                <a:latin typeface="Calibri"/>
              </a:rPr>
              <a:t>[r25] Christian CW; Committee on Child Abuse and Neglect et al. Pediatrics. 2015. doi:10.1542/peds.2015-0356</a:t>
            </a:r>
          </a:p>
          <a:p>
            <a:r>
              <a:rPr sz="800">
                <a:solidFill>
                  <a:srgbClr val="5A6469"/>
                </a:solidFill>
                <a:latin typeface="Calibri"/>
              </a:rPr>
              <a:t>[r26] United Nations. Article 19. 1989.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ejemplo de hechos: "lactante que aún no se sienta solo, con fractura transversa del fémur derecho; relato de caída de la cama sin testigos"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no ver, ver de más y las de la propia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Dwek JR. Clin Orthop Relat Res. 2011. doi:10.1007/s11999-010-1414-5</a:t>
            </a:r>
          </a:p>
          <a:p>
            <a:r>
              <a:rPr sz="800">
                <a:solidFill>
                  <a:srgbClr val="5A6469"/>
                </a:solidFill>
                <a:latin typeface="Calibri"/>
              </a:rPr>
              <a:t>[r12] Haney S et al. Pediatrics. 2025. doi:10.1542/peds.2024-070074</a:t>
            </a:r>
          </a:p>
          <a:p>
            <a:r>
              <a:rPr sz="800">
                <a:solidFill>
                  <a:srgbClr val="5A6469"/>
                </a:solidFill>
                <a:latin typeface="Calibri"/>
              </a:rPr>
              <a:t>[r22] Servaes S et al. Skeletal Radiol. 2020. doi:10.1007/s00256-019-03261-6</a:t>
            </a:r>
          </a:p>
          <a:p>
            <a:r>
              <a:rPr sz="800">
                <a:solidFill>
                  <a:srgbClr val="5A6469"/>
                </a:solidFill>
                <a:latin typeface="Calibri"/>
              </a:rPr>
              <a:t>[r24] Jenny C et al. JAMA. 1999. doi:10.1001/jama.281.7.621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tres tipos de complicaciones en este tema y las tres duelen.</a:t>
            </a:r>
          </a:p>
          <a:p>
            <a:pPr marL="347472" indent="-347472">
              <a:spcAft>
                <a:spcPts val="1400"/>
              </a:spcAft>
              <a:buChar char="•"/>
            </a:pPr>
            <a:r>
              <a:rPr sz="2800">
                <a:solidFill>
                  <a:srgbClr val="263238"/>
                </a:solidFill>
                <a:latin typeface="Calibri"/>
              </a:rPr>
              <a:t>No reconocer el abuso a tiempo.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Consultas previas con abuso no reconocido (%, poblaciones distintas)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Ravichandiran N et al. Pediatrics. 2010. doi:10.1542/peds.2008-3794</a:t>
            </a:r>
          </a:p>
          <a:p>
            <a:r>
              <a:rPr sz="1000">
                <a:solidFill>
                  <a:srgbClr val="5A6469"/>
                </a:solidFill>
                <a:latin typeface="Calibri"/>
              </a:rPr>
              <a:t>[r40] Thorpe EL et al. Pediatr Emerg Care. 2014. doi:10.1097/PEC.0000000000000257</a:t>
            </a:r>
          </a:p>
          <a:p>
            <a:r>
              <a:rPr sz="1000">
                <a:solidFill>
                  <a:srgbClr val="5A6469"/>
                </a:solidFill>
                <a:latin typeface="Calibri"/>
              </a:rPr>
              <a:t>[r24] Jenny C et al. JAMA. 1999. doi:10.1001/jama.281.7.621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se pierde cuando el abuso no se reconoce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Ravichandiran N et al. Pediatrics. 2010. doi:10.1542/peds.2008-3794</a:t>
            </a:r>
          </a:p>
          <a:p>
            <a:r>
              <a:rPr sz="1000">
                <a:solidFill>
                  <a:srgbClr val="5A6469"/>
                </a:solidFill>
                <a:latin typeface="Calibri"/>
              </a:rPr>
              <a:t>[r40] Thorpe EL et al. Pediatr Emerg Care. 2014. doi:10.1097/PEC.0000000000000257</a:t>
            </a:r>
          </a:p>
          <a:p>
            <a:r>
              <a:rPr sz="1000">
                <a:solidFill>
                  <a:srgbClr val="5A6469"/>
                </a:solidFill>
                <a:latin typeface="Calibri"/>
              </a:rPr>
              <a:t>[r24] Jenny C et al. JAMA. 1999. doi:10.1001/jama.281.7.621</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Población</a:t>
                      </a:r>
                    </a:p>
                  </a:txBody>
                  <a:tcPr>
                    <a:solidFill>
                      <a:srgbClr val="0F5F6B"/>
                    </a:solidFill>
                  </a:tcPr>
                </a:tc>
                <a:tc>
                  <a:txBody>
                    <a:bodyPr/>
                    <a:lstStyle/>
                    <a:p>
                      <a:r>
                        <a:rPr sz="1600" b="1">
                          <a:solidFill>
                            <a:srgbClr val="FFFFFF"/>
                          </a:solidFill>
                          <a:latin typeface="Calibri"/>
                        </a:rPr>
                        <a:t>Resultado</a:t>
                      </a:r>
                    </a:p>
                  </a:txBody>
                  <a:tcPr>
                    <a:solidFill>
                      <a:srgbClr val="0F5F6B"/>
                    </a:solidFill>
                  </a:tcPr>
                </a:tc>
              </a:tr>
              <a:tr h="457200">
                <a:tc>
                  <a:txBody>
                    <a:bodyPr/>
                    <a:lstStyle/>
                    <a:p>
                      <a:r>
                        <a:rPr sz="1600">
                          <a:solidFill>
                            <a:srgbClr val="263238"/>
                          </a:solidFill>
                          <a:latin typeface="Calibri"/>
                        </a:rPr>
                        <a:t>Ravichandiran 2010</a:t>
                      </a:r>
                    </a:p>
                  </a:txBody>
                  <a:tcPr>
                    <a:solidFill>
                      <a:srgbClr val="EEF3F4"/>
                    </a:solidFill>
                  </a:tcPr>
                </a:tc>
                <a:tc>
                  <a:txBody>
                    <a:bodyPr/>
                    <a:lstStyle/>
                    <a:p>
                      <a:r>
                        <a:rPr sz="1600">
                          <a:solidFill>
                            <a:srgbClr val="263238"/>
                          </a:solidFill>
                          <a:latin typeface="Calibri"/>
                        </a:rPr>
                        <a:t>258 menores de 3 años con fracturas abusivas</a:t>
                      </a:r>
                    </a:p>
                  </a:txBody>
                  <a:tcPr>
                    <a:solidFill>
                      <a:srgbClr val="EEF3F4"/>
                    </a:solidFill>
                  </a:tcPr>
                </a:tc>
                <a:tc>
                  <a:txBody>
                    <a:bodyPr/>
                    <a:lstStyle/>
                    <a:p>
                      <a:r>
                        <a:rPr sz="1600">
                          <a:solidFill>
                            <a:srgbClr val="263238"/>
                          </a:solidFill>
                          <a:latin typeface="Calibri"/>
                        </a:rPr>
                        <a:t>54 (20,9 %) con una consulta previa en la que se omitió el abuso [r39]</a:t>
                      </a:r>
                    </a:p>
                  </a:txBody>
                  <a:tcPr>
                    <a:solidFill>
                      <a:srgbClr val="EEF3F4"/>
                    </a:solidFill>
                  </a:tcPr>
                </a:tc>
              </a:tr>
              <a:tr h="457200">
                <a:tc>
                  <a:txBody>
                    <a:bodyPr/>
                    <a:lstStyle/>
                    <a:p>
                      <a:r>
                        <a:rPr sz="1600">
                          <a:solidFill>
                            <a:srgbClr val="263238"/>
                          </a:solidFill>
                          <a:latin typeface="Calibri"/>
                        </a:rPr>
                        <a:t>Thorpe 2014</a:t>
                      </a:r>
                    </a:p>
                  </a:txBody>
                  <a:tcPr>
                    <a:solidFill>
                      <a:srgbClr val="FFFFFF"/>
                    </a:solidFill>
                  </a:tcPr>
                </a:tc>
                <a:tc>
                  <a:txBody>
                    <a:bodyPr/>
                    <a:lstStyle/>
                    <a:p>
                      <a:r>
                        <a:rPr sz="1600">
                          <a:solidFill>
                            <a:srgbClr val="263238"/>
                          </a:solidFill>
                          <a:latin typeface="Calibri"/>
                        </a:rPr>
                        <a:t>77 niños con fracturas abusivas en curación</a:t>
                      </a:r>
                    </a:p>
                  </a:txBody>
                  <a:tcPr>
                    <a:solidFill>
                      <a:srgbClr val="FFFFFF"/>
                    </a:solidFill>
                  </a:tcPr>
                </a:tc>
                <a:tc>
                  <a:txBody>
                    <a:bodyPr/>
                    <a:lstStyle/>
                    <a:p>
                      <a:r>
                        <a:rPr sz="1600">
                          <a:solidFill>
                            <a:srgbClr val="263238"/>
                          </a:solidFill>
                          <a:latin typeface="Calibri"/>
                        </a:rPr>
                        <a:t>33 % con una consulta previa en la que se omitió el abuso [r40]</a:t>
                      </a:r>
                    </a:p>
                  </a:txBody>
                  <a:tcPr>
                    <a:solidFill>
                      <a:srgbClr val="FFFFFF"/>
                    </a:solidFill>
                  </a:tcPr>
                </a:tc>
              </a:tr>
              <a:tr h="457200">
                <a:tc>
                  <a:txBody>
                    <a:bodyPr/>
                    <a:lstStyle/>
                    <a:p>
                      <a:r>
                        <a:rPr sz="1600">
                          <a:solidFill>
                            <a:srgbClr val="263238"/>
                          </a:solidFill>
                          <a:latin typeface="Calibri"/>
                        </a:rPr>
                        <a:t>Jenny 1999</a:t>
                      </a:r>
                    </a:p>
                  </a:txBody>
                  <a:tcPr>
                    <a:solidFill>
                      <a:srgbClr val="EEF3F4"/>
                    </a:solidFill>
                  </a:tcPr>
                </a:tc>
                <a:tc>
                  <a:txBody>
                    <a:bodyPr/>
                    <a:lstStyle/>
                    <a:p>
                      <a:r>
                        <a:rPr sz="1600">
                          <a:solidFill>
                            <a:srgbClr val="263238"/>
                          </a:solidFill>
                          <a:latin typeface="Calibri"/>
                        </a:rPr>
                        <a:t>173 menores de 3 años con traumatismo craneal abusivo</a:t>
                      </a:r>
                    </a:p>
                  </a:txBody>
                  <a:tcPr>
                    <a:solidFill>
                      <a:srgbClr val="EEF3F4"/>
                    </a:solidFill>
                  </a:tcPr>
                </a:tc>
                <a:tc>
                  <a:txBody>
                    <a:bodyPr/>
                    <a:lstStyle/>
                    <a:p>
                      <a:r>
                        <a:rPr sz="1600">
                          <a:solidFill>
                            <a:srgbClr val="263238"/>
                          </a:solidFill>
                          <a:latin typeface="Calibri"/>
                        </a:rPr>
                        <a:t>31,2 % no reconocido; 27,8 % reinjuriado [r24]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mortalidad, recurrencia y consolidación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American Academy of Orthopaedic Surgeons. Adoptada el 24 de agosto de. 2026.</a:t>
            </a:r>
          </a:p>
          <a:p>
            <a:r>
              <a:rPr sz="800">
                <a:solidFill>
                  <a:srgbClr val="5A6469"/>
                </a:solidFill>
                <a:latin typeface="Calibri"/>
              </a:rPr>
              <a:t>[r11] Shah SN et al. JAMA. 2025. doi:10.1001/jama.2025.2216</a:t>
            </a:r>
          </a:p>
          <a:p>
            <a:r>
              <a:rPr sz="800">
                <a:solidFill>
                  <a:srgbClr val="5A6469"/>
                </a:solidFill>
                <a:latin typeface="Calibri"/>
              </a:rPr>
              <a:t>[r24] Jenny C et al. JAMA. 1999. doi:10.1001/jama.281.7.621</a:t>
            </a:r>
          </a:p>
          <a:p>
            <a:r>
              <a:rPr sz="800">
                <a:solidFill>
                  <a:srgbClr val="5A6469"/>
                </a:solidFill>
                <a:latin typeface="Calibri"/>
              </a:rPr>
              <a:t>[r28] Loder RT et al. J Pediatr Orthop. 2007. doi:10.1097/01.bpb.0000271328.79481.07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recurrencia mata.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mortalidad, recurrencia y consolidación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Shah SN et al. JAMA. 2025. doi:10.1001/jama.2025.2216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UU. el maltrato causa cerca de 2000 muertes infantiles al año; el abuso físico explica más de 40 % de ellas… [r11]</a:t>
            </a:r>
          </a:p>
          <a:p>
            <a:pPr marL="347472" indent="-347472">
              <a:spcAft>
                <a:spcPts val="1400"/>
              </a:spcAft>
              <a:buChar char="•"/>
            </a:pPr>
            <a:r>
              <a:rPr sz="2400">
                <a:solidFill>
                  <a:srgbClr val="263238"/>
                </a:solidFill>
                <a:latin typeface="Calibri"/>
              </a:rPr>
              <a:t>El hueso se cura.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en distintas poblaciones de niños con trauma no accidental (%,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Deans KJ et al. J Trauma Acute Care Surg. 2013. doi:10.1097/ta.0b013e3182984831</a:t>
            </a:r>
          </a:p>
          <a:p>
            <a:r>
              <a:rPr sz="1000">
                <a:solidFill>
                  <a:srgbClr val="5A6469"/>
                </a:solidFill>
                <a:latin typeface="Calibri"/>
              </a:rPr>
              <a:t>[r28] Loder RT et al. J Pediatr Orthop. 2007. doi:10.1097/01.bpb.0000271328.79481.07</a:t>
            </a:r>
          </a:p>
          <a:p>
            <a:r>
              <a:rPr sz="1000">
                <a:solidFill>
                  <a:srgbClr val="5A6469"/>
                </a:solidFill>
                <a:latin typeface="Calibri"/>
              </a:rPr>
              <a:t>[r29] Zhao C et al. J Am Acad Orthop Surg. 2020. doi:10.5435/JAAOS-D-18-00502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lo que ocurre después de la consulta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[r8] American Academy of Orthopaedic Surgeons. Adoptada el 24 de agosto de. 2026.</a:t>
            </a:r>
          </a:p>
          <a:p>
            <a:r>
              <a:rPr sz="800">
                <a:solidFill>
                  <a:srgbClr val="5A6469"/>
                </a:solidFill>
                <a:latin typeface="Calibri"/>
              </a:rPr>
              <a:t>[r58] Mankad K et al. JAMA Pediatr. 2023. doi:10.1001/jamapediatrics.2022.6184</a:t>
            </a:r>
          </a:p>
          <a:p>
            <a:r>
              <a:rPr sz="800">
                <a:solidFill>
                  <a:srgbClr val="5A6469"/>
                </a:solidFill>
                <a:latin typeface="Calibri"/>
              </a:rPr>
              <a:t>[r64] Deans KJ et al. J Trauma Acute Care Surg. 2013. doi:10.1097/ta.0b013e3182984831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seguimiento tiene tres frentes y los tres tienen responsable.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Seguimiento: lo que ocurre después de la consulta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Deans KJ et al. J Trauma Acute Care Surg. 2013. doi:10.1097/ta.0b013e3182984831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protección. Lo que decide el pronóstico no es el yeso: es que alguien se haga cargo después del primer episodio, con recursos y seguimiento [r64].</a:t>
            </a:r>
          </a:p>
          <a:p>
            <a:pPr marL="347472" indent="-347472">
              <a:spcAft>
                <a:spcPts val="1400"/>
              </a:spcAft>
              <a:buChar char="•"/>
            </a:pPr>
            <a:r>
              <a:rPr sz="2400">
                <a:solidFill>
                  <a:srgbClr val="263238"/>
                </a:solidFill>
                <a:latin typeface="Calibri"/>
              </a:rPr>
              <a:t>Qué evitar.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Controversias: lo que se discute de verdad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Dwek JR. Clin Orthop Relat Res. 2011. doi:10.1007/s11999-010-1414-5</a:t>
            </a:r>
          </a:p>
          <a:p>
            <a:r>
              <a:rPr sz="800">
                <a:solidFill>
                  <a:srgbClr val="5A6469"/>
                </a:solidFill>
                <a:latin typeface="Calibri"/>
              </a:rPr>
              <a:t>[r14] Barsness KA et al. J Trauma. 2003. doi:10.1097/01.TA.0000068992.01030.A8</a:t>
            </a:r>
          </a:p>
          <a:p>
            <a:r>
              <a:rPr sz="800">
                <a:solidFill>
                  <a:srgbClr val="5A6469"/>
                </a:solidFill>
                <a:latin typeface="Calibri"/>
              </a:rPr>
              <a:t>[r21] Dyba G et al. J Pediatr Surg. 2025. doi:10.1016/j.jpedsurg.2025.162281</a:t>
            </a:r>
          </a:p>
          <a:p>
            <a:r>
              <a:rPr sz="800">
                <a:solidFill>
                  <a:srgbClr val="5A6469"/>
                </a:solidFill>
                <a:latin typeface="Calibri"/>
              </a:rPr>
              <a:t>[r23] Karmazyn B et al. 2025. doi:10.1007/s00247-025-06398-w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Hay cuatro discusiones abiertas.</a:t>
            </a:r>
          </a:p>
          <a:p>
            <a:pPr marL="347472" indent="-347472">
              <a:spcAft>
                <a:spcPts val="1400"/>
              </a:spcAft>
              <a:buChar char="•"/>
            </a:pPr>
            <a:r>
              <a:rPr sz="2800">
                <a:solidFill>
                  <a:srgbClr val="263238"/>
                </a:solidFill>
                <a:latin typeface="Calibri"/>
              </a:rPr>
              <a:t>Conócelas, porque en la defensa de un caso (y en un examen) aparecen.</a:t>
            </a:r>
          </a:p>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La lesión metafisaria clásica.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Controversias: lo que se discute de verdad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Dwek JR. Clin Orthop Relat Res. 2011. doi:10.1007/s11999-010-1414-5</a:t>
            </a:r>
          </a:p>
          <a:p>
            <a:r>
              <a:rPr sz="800">
                <a:solidFill>
                  <a:srgbClr val="5A6469"/>
                </a:solidFill>
                <a:latin typeface="Calibri"/>
              </a:rPr>
              <a:t>[r14] Barsness KA et al. J Trauma. 2003. doi:10.1097/01.TA.0000068992.01030.A8</a:t>
            </a:r>
          </a:p>
          <a:p>
            <a:r>
              <a:rPr sz="800">
                <a:solidFill>
                  <a:srgbClr val="5A6469"/>
                </a:solidFill>
                <a:latin typeface="Calibri"/>
              </a:rPr>
              <a:t>[r21] Dyba G et al. J Pediatr Surg. 2025. doi:10.1016/j.jpedsurg.2025.162281</a:t>
            </a:r>
          </a:p>
          <a:p>
            <a:r>
              <a:rPr sz="800">
                <a:solidFill>
                  <a:srgbClr val="5A6469"/>
                </a:solidFill>
                <a:latin typeface="Calibri"/>
              </a:rPr>
              <a:t>[r23] Karmazyn B et al. 2025. doi:10.1007/s00247-025-06398-w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3.</a:t>
            </a:r>
          </a:p>
          <a:p>
            <a:pPr marL="347472" indent="-347472">
              <a:spcAft>
                <a:spcPts val="1400"/>
              </a:spcAft>
              <a:buChar char="•"/>
            </a:pPr>
            <a:r>
              <a:rPr sz="2800">
                <a:solidFill>
                  <a:srgbClr val="263238"/>
                </a:solidFill>
                <a:latin typeface="Calibri"/>
              </a:rPr>
              <a:t>Las costillas del lactante.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Controversias: postura, argumento y qué responde la otra parte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Ayoub DM et al. 2014. doi:10.2214/AJR.13.10540</a:t>
            </a:r>
          </a:p>
          <a:p>
            <a:r>
              <a:rPr sz="800">
                <a:solidFill>
                  <a:srgbClr val="5A6469"/>
                </a:solidFill>
                <a:latin typeface="Calibri"/>
              </a:rPr>
              <a:t>[r23] Karmazyn B et al. 2025. doi:10.1007/s00247-025-06398-w</a:t>
            </a:r>
          </a:p>
          <a:p>
            <a:r>
              <a:rPr sz="800">
                <a:solidFill>
                  <a:srgbClr val="5A6469"/>
                </a:solidFill>
                <a:latin typeface="Calibri"/>
              </a:rPr>
              <a:t>[r9] Dwek JR. Clin Orthop Relat Res. 2011. doi:10.1007/s11999-010-1414-5</a:t>
            </a:r>
          </a:p>
          <a:p>
            <a:r>
              <a:rPr sz="800">
                <a:solidFill>
                  <a:srgbClr val="5A6469"/>
                </a:solidFill>
                <a:latin typeface="Calibri"/>
              </a:rPr>
              <a:t>[r45] Aldana Sierra MC et al. Pediatr Radiol. 2021. doi:10.1007/s00247-020-04893-w</a:t>
            </a:r>
          </a:p>
          <a:p>
            <a:r>
              <a:rPr sz="800">
                <a:solidFill>
                  <a:srgbClr val="5A6469"/>
                </a:solidFill>
                <a:latin typeface="Calibri"/>
              </a:rPr>
              <a:t>[r21] Dyba G et al. J Pediatr Surg. 2025. doi:10.1016/j.jpedsurg.2025.162281</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Tema</a:t>
                      </a:r>
                    </a:p>
                  </a:txBody>
                  <a:tcPr>
                    <a:solidFill>
                      <a:srgbClr val="0F5F6B"/>
                    </a:solidFill>
                  </a:tcPr>
                </a:tc>
                <a:tc>
                  <a:txBody>
                    <a:bodyPr/>
                    <a:lstStyle/>
                    <a:p>
                      <a:r>
                        <a:rPr sz="1600" b="1">
                          <a:solidFill>
                            <a:srgbClr val="FFFFFF"/>
                          </a:solidFill>
                          <a:latin typeface="Calibri"/>
                        </a:rPr>
                        <a:t>Postura crítica</a:t>
                      </a:r>
                    </a:p>
                  </a:txBody>
                  <a:tcPr>
                    <a:solidFill>
                      <a:srgbClr val="0F5F6B"/>
                    </a:solidFill>
                  </a:tcPr>
                </a:tc>
                <a:tc>
                  <a:txBody>
                    <a:bodyPr/>
                    <a:lstStyle/>
                    <a:p>
                      <a:r>
                        <a:rPr sz="1600" b="1">
                          <a:solidFill>
                            <a:srgbClr val="FFFFFF"/>
                          </a:solidFill>
                          <a:latin typeface="Calibri"/>
                        </a:rPr>
                        <a:t>Dato de la otra parte</a:t>
                      </a:r>
                    </a:p>
                  </a:txBody>
                  <a:tcPr>
                    <a:solidFill>
                      <a:srgbClr val="0F5F6B"/>
                    </a:solidFill>
                  </a:tcPr>
                </a:tc>
              </a:tr>
              <a:tr h="457200">
                <a:tc>
                  <a:txBody>
                    <a:bodyPr/>
                    <a:lstStyle/>
                    <a:p>
                      <a:r>
                        <a:rPr sz="1600">
                          <a:solidFill>
                            <a:srgbClr val="263238"/>
                          </a:solidFill>
                          <a:latin typeface="Calibri"/>
                        </a:rPr>
                        <a:t>Lesión metafisaria clásica</a:t>
                      </a:r>
                    </a:p>
                  </a:txBody>
                  <a:tcPr>
                    <a:solidFill>
                      <a:srgbClr val="EEF3F4"/>
                    </a:solidFill>
                  </a:tcPr>
                </a:tc>
                <a:tc>
                  <a:txBody>
                    <a:bodyPr/>
                    <a:lstStyle/>
                    <a:p>
                      <a:r>
                        <a:rPr sz="1600">
                          <a:solidFill>
                            <a:srgbClr val="263238"/>
                          </a:solidFill>
                          <a:latin typeface="Calibri"/>
                        </a:rPr>
                        <a:t>Origen traumático no probado; similar al raquitismo en curación [r34]</a:t>
                      </a:r>
                    </a:p>
                  </a:txBody>
                  <a:tcPr>
                    <a:solidFill>
                      <a:srgbClr val="EEF3F4"/>
                    </a:solidFill>
                  </a:tcPr>
                </a:tc>
                <a:tc>
                  <a:txBody>
                    <a:bodyPr/>
                    <a:lstStyle/>
                    <a:p>
                      <a:r>
                        <a:rPr sz="1600">
                          <a:solidFill>
                            <a:srgbClr val="263238"/>
                          </a:solidFill>
                          <a:latin typeface="Calibri"/>
                        </a:rPr>
                        <a:t>Especificidad de lectura de 90,9 % [r23]; muy rara en OI [r9]</a:t>
                      </a:r>
                    </a:p>
                  </a:txBody>
                  <a:tcPr>
                    <a:solidFill>
                      <a:srgbClr val="EEF3F4"/>
                    </a:solidFill>
                  </a:tcPr>
                </a:tc>
              </a:tr>
              <a:tr h="457200">
                <a:tc>
                  <a:txBody>
                    <a:bodyPr/>
                    <a:lstStyle/>
                    <a:p>
                      <a:r>
                        <a:rPr sz="1600">
                          <a:solidFill>
                            <a:srgbClr val="263238"/>
                          </a:solidFill>
                          <a:latin typeface="Calibri"/>
                        </a:rPr>
                        <a:t>Vitamina D</a:t>
                      </a:r>
                    </a:p>
                  </a:txBody>
                  <a:tcPr>
                    <a:solidFill>
                      <a:srgbClr val="FFFFFF"/>
                    </a:solidFill>
                  </a:tcPr>
                </a:tc>
                <a:tc>
                  <a:txBody>
                    <a:bodyPr/>
                    <a:lstStyle/>
                    <a:p>
                      <a:r>
                        <a:rPr sz="1600">
                          <a:solidFill>
                            <a:srgbClr val="263238"/>
                          </a:solidFill>
                          <a:latin typeface="Calibri"/>
                        </a:rPr>
                        <a:t>El déficit de vitamina D explicaría fracturas atribuidas a abuso; una revisión de 2021 la describe como una teoría popular sin base científica [r45]</a:t>
                      </a:r>
                    </a:p>
                  </a:txBody>
                  <a:tcPr>
                    <a:solidFill>
                      <a:srgbClr val="FFFFFF"/>
                    </a:solidFill>
                  </a:tcPr>
                </a:tc>
                <a:tc>
                  <a:txBody>
                    <a:bodyPr/>
                    <a:lstStyle/>
                    <a:p>
                      <a:r>
                        <a:rPr sz="1600">
                          <a:solidFill>
                            <a:srgbClr val="263238"/>
                          </a:solidFill>
                          <a:latin typeface="Calibri"/>
                        </a:rPr>
                        <a:t>Fractura igual de frecuente con y sin deficiencia [r21]</a:t>
                      </a:r>
                    </a:p>
                  </a:txBody>
                  <a:tcPr>
                    <a:solidFill>
                      <a:srgbClr val="FFFFFF"/>
                    </a:solidFill>
                  </a:tcPr>
                </a:tc>
              </a:tr>
              <a:tr h="457200">
                <a:tc>
                  <a:txBody>
                    <a:bodyPr/>
                    <a:lstStyle/>
                    <a:p>
                      <a:r>
                        <a:rPr sz="1600">
                          <a:solidFill>
                            <a:srgbClr val="263238"/>
                          </a:solidFill>
                          <a:latin typeface="Calibri"/>
                        </a:rPr>
                        <a:t>Fracturas costales del lactante</a:t>
                      </a:r>
                    </a:p>
                  </a:txBody>
                  <a:tcPr>
                    <a:solidFill>
                      <a:srgbClr val="EEF3F4"/>
                    </a:solidFill>
                  </a:tcPr>
                </a:tc>
                <a:tc>
                  <a:txBody>
                    <a:bodyPr/>
                    <a:lstStyle/>
                    <a:p>
                      <a:r>
                        <a:rPr sz="1600">
                          <a:solidFill>
                            <a:srgbClr val="263238"/>
                          </a:solidFill>
                          <a:latin typeface="Calibri"/>
                        </a:rPr>
                        <a:t>Probablemente no abusivas, por incidencias estimadas [r65]</a:t>
                      </a:r>
                    </a:p>
                  </a:txBody>
                  <a:tcPr>
                    <a:solidFill>
                      <a:srgbClr val="EEF3F4"/>
                    </a:solidFill>
                  </a:tcPr>
                </a:tc>
                <a:tc>
                  <a:txBody>
                    <a:bodyPr/>
                    <a:lstStyle/>
                    <a:p>
                      <a:r>
                        <a:rPr sz="1600">
                          <a:solidFill>
                            <a:srgbClr val="263238"/>
                          </a:solidFill>
                          <a:latin typeface="Calibri"/>
                        </a:rPr>
                        <a:t>82 % de abuso en lactantes [r33]; valor predictivo de 95 % [r14]</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dicen las guías vigentes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[r5] National Institute for Health and Care Excellence. NICE guideline NG76. 2017.</a:t>
            </a:r>
          </a:p>
          <a:p>
            <a:r>
              <a:rPr sz="800">
                <a:solidFill>
                  <a:srgbClr val="5A6469"/>
                </a:solidFill>
                <a:latin typeface="Calibri"/>
              </a:rPr>
              <a:t>[r6] National Institute for Health and Care Excellence. Clinical guideline CG89. 2025.</a:t>
            </a:r>
          </a:p>
          <a:p>
            <a:r>
              <a:rPr sz="800">
                <a:solidFill>
                  <a:srgbClr val="5A6469"/>
                </a:solidFill>
                <a:latin typeface="Calibri"/>
              </a:rPr>
              <a:t>[r8] American Academy of Orthopaedic Surgeons. Adoptada el 24 de agosto de.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Las guías convergen en lo esencial y difieren en los detalles.</a:t>
            </a:r>
          </a:p>
          <a:p>
            <a:pPr marL="347472" indent="-347472">
              <a:spcAft>
                <a:spcPts val="1400"/>
              </a:spcAft>
              <a:buChar char="•"/>
            </a:pPr>
            <a:r>
              <a:rPr sz="2800">
                <a:solidFill>
                  <a:srgbClr val="263238"/>
                </a:solidFill>
                <a:latin typeface="Calibri"/>
              </a:rPr>
              <a:t>Esto es lo que pone cada una, resumido con palabras propias.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su mensaje principal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National Institute for Health and Care Excellence. Clinical guideline CG89. 2025.</a:t>
            </a:r>
          </a:p>
          <a:p>
            <a:r>
              <a:rPr sz="800">
                <a:solidFill>
                  <a:srgbClr val="5A6469"/>
                </a:solidFill>
                <a:latin typeface="Calibri"/>
              </a:rPr>
              <a:t>[r5] National Institute for Health and Care Excellence. NICE guideline NG76. 2017.</a:t>
            </a:r>
          </a:p>
          <a:p>
            <a:r>
              <a:rPr sz="800">
                <a:solidFill>
                  <a:srgbClr val="5A6469"/>
                </a:solidFill>
                <a:latin typeface="Calibri"/>
              </a:rPr>
              <a:t>[r12] Haney S et al. Pediatrics. 2025. doi:10.1542/peds.2024-070074</a:t>
            </a:r>
          </a:p>
          <a:p>
            <a:r>
              <a:rPr sz="800">
                <a:solidFill>
                  <a:srgbClr val="5A6469"/>
                </a:solidFill>
                <a:latin typeface="Calibri"/>
              </a:rPr>
              <a:t>[r32] Arnold MJ. Am Fam Physician. 2026. PMID 42202365</a:t>
            </a:r>
          </a:p>
          <a:p>
            <a:r>
              <a:rPr sz="800">
                <a:solidFill>
                  <a:srgbClr val="5A6469"/>
                </a:solidFill>
                <a:latin typeface="Calibri"/>
              </a:rPr>
              <a:t>[r4] Expert Panel on Pediatric Imaging; Mirsky DM et al. J Am Coll Radiol. 2026. doi:10.1016/j.jacr.2026.02.017</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Guía</a:t>
                      </a:r>
                    </a:p>
                  </a:txBody>
                  <a:tcPr>
                    <a:solidFill>
                      <a:srgbClr val="0F5F6B"/>
                    </a:solidFill>
                  </a:tcPr>
                </a:tc>
                <a:tc>
                  <a:txBody>
                    <a:bodyPr/>
                    <a:lstStyle/>
                    <a:p>
                      <a:r>
                        <a:rPr sz="1600" b="1">
                          <a:solidFill>
                            <a:srgbClr val="FFFFFF"/>
                          </a:solidFill>
                          <a:latin typeface="Calibri"/>
                        </a:rPr>
                        <a:t>Mensaje principal</a:t>
                      </a:r>
                    </a:p>
                  </a:txBody>
                  <a:tcPr>
                    <a:solidFill>
                      <a:srgbClr val="0F5F6B"/>
                    </a:solidFill>
                  </a:tcPr>
                </a:tc>
              </a:tr>
              <a:tr h="457200">
                <a:tc>
                  <a:txBody>
                    <a:bodyPr/>
                    <a:lstStyle/>
                    <a:p>
                      <a:r>
                        <a:rPr sz="1600">
                          <a:solidFill>
                            <a:srgbClr val="263238"/>
                          </a:solidFill>
                          <a:latin typeface="Calibri"/>
                        </a:rPr>
                        <a:t>NICE CG89 (actualizada el 3 de diciembre de 2025)</a:t>
                      </a:r>
                    </a:p>
                  </a:txBody>
                  <a:tcPr>
                    <a:solidFill>
                      <a:srgbClr val="EEF3F4"/>
                    </a:solidFill>
                  </a:tcPr>
                </a:tc>
                <a:tc>
                  <a:txBody>
                    <a:bodyPr/>
                    <a:lstStyle/>
                    <a:p>
                      <a:r>
                        <a:rPr sz="1600">
                          <a:solidFill>
                            <a:srgbClr val="263238"/>
                          </a:solidFill>
                          <a:latin typeface="Calibri"/>
                        </a:rPr>
                        <a:t>Sospechar maltrato ante una o más fracturas sin enfermedad que fragilice el hueso o con explicación ausente o inadecuada [r6]</a:t>
                      </a:r>
                    </a:p>
                  </a:txBody>
                  <a:tcPr>
                    <a:solidFill>
                      <a:srgbClr val="EEF3F4"/>
                    </a:solidFill>
                  </a:tcPr>
                </a:tc>
              </a:tr>
              <a:tr h="457200">
                <a:tc>
                  <a:txBody>
                    <a:bodyPr/>
                    <a:lstStyle/>
                    <a:p>
                      <a:r>
                        <a:rPr sz="1600">
                          <a:solidFill>
                            <a:srgbClr val="263238"/>
                          </a:solidFill>
                          <a:latin typeface="Calibri"/>
                        </a:rPr>
                        <a:t>NICE NG76 (2017)</a:t>
                      </a:r>
                    </a:p>
                  </a:txBody>
                  <a:tcPr>
                    <a:solidFill>
                      <a:srgbClr val="FFFFFF"/>
                    </a:solidFill>
                  </a:tcPr>
                </a:tc>
                <a:tc>
                  <a:txBody>
                    <a:bodyPr/>
                    <a:lstStyle/>
                    <a:p>
                      <a:r>
                        <a:rPr sz="1600">
                          <a:solidFill>
                            <a:srgbClr val="263238"/>
                          </a:solidFill>
                          <a:latin typeface="Calibri"/>
                        </a:rPr>
                        <a:t>Buscar consejo del responsable de protección y discutir la derivación a servicios sociales ante una sospecha; si hay peligro inmediato, derivar a servicios sociales o policía [r5]</a:t>
                      </a:r>
                    </a:p>
                  </a:txBody>
                  <a:tcPr>
                    <a:solidFill>
                      <a:srgbClr val="FFFFFF"/>
                    </a:solidFill>
                  </a:tcPr>
                </a:tc>
              </a:tr>
              <a:tr h="457200">
                <a:tc>
                  <a:txBody>
                    <a:bodyPr/>
                    <a:lstStyle/>
                    <a:p>
                      <a:r>
                        <a:rPr sz="1600">
                          <a:solidFill>
                            <a:srgbClr val="263238"/>
                          </a:solidFill>
                          <a:latin typeface="Calibri"/>
                        </a:rPr>
                        <a:t>AAP, informe clínico de 2025 (resumen de la AFP, 2026)</a:t>
                      </a:r>
                    </a:p>
                  </a:txBody>
                  <a:tcPr>
                    <a:solidFill>
                      <a:srgbClr val="EEF3F4"/>
                    </a:solidFill>
                  </a:tcPr>
                </a:tc>
                <a:tc>
                  <a:txBody>
                    <a:bodyPr/>
                    <a:lstStyle/>
                    <a:p>
                      <a:r>
                        <a:rPr sz="1600">
                          <a:solidFill>
                            <a:srgbClr val="263238"/>
                          </a:solidFill>
                          <a:latin typeface="Calibri"/>
                        </a:rPr>
                        <a:t>Ninguna fractura es patognomónica; serie esquelética en menores de 24 meses; calcio, fósforo y fosfatasa alcalina cuando se sospecha abuso [r12, r32]</a:t>
                      </a:r>
                    </a:p>
                  </a:txBody>
                  <a:tcPr>
                    <a:solidFill>
                      <a:srgbClr val="EEF3F4"/>
                    </a:solidFill>
                  </a:tcPr>
                </a:tc>
              </a:tr>
              <a:tr h="457200">
                <a:tc>
                  <a:txBody>
                    <a:bodyPr/>
                    <a:lstStyle/>
                    <a:p>
                      <a:r>
                        <a:rPr sz="1600">
                          <a:solidFill>
                            <a:srgbClr val="263238"/>
                          </a:solidFill>
                          <a:latin typeface="Calibri"/>
                        </a:rPr>
                        <a:t>ACR (actualización 2025, publicada en 2026)</a:t>
                      </a:r>
                    </a:p>
                  </a:txBody>
                  <a:tcPr>
                    <a:solidFill>
                      <a:srgbClr val="FFFFFF"/>
                    </a:solidFill>
                  </a:tcPr>
                </a:tc>
                <a:tc>
                  <a:txBody>
                    <a:bodyPr/>
                    <a:lstStyle/>
                    <a:p>
                      <a:r>
                        <a:rPr sz="1600">
                          <a:solidFill>
                            <a:srgbClr val="263238"/>
                          </a:solidFill>
                          <a:latin typeface="Calibri"/>
                        </a:rPr>
                        <a:t>Menores de 24 meses: serie esquelética y TC craneal sin contraste; repetir la serie a cerca de 2 semanas si es negativa [r4]</a:t>
                      </a:r>
                    </a:p>
                  </a:txBody>
                  <a:tcPr>
                    <a:solidFill>
                      <a:srgbClr val="FFFFFF"/>
                    </a:solidFill>
                  </a:tcPr>
                </a:tc>
              </a:tr>
              <a:tr h="457200">
                <a:tc>
                  <a:txBody>
                    <a:bodyPr/>
                    <a:lstStyle/>
                    <a:p>
                      <a:r>
                        <a:rPr sz="1600">
                          <a:solidFill>
                            <a:srgbClr val="263238"/>
                          </a:solidFill>
                          <a:latin typeface="Calibri"/>
                        </a:rPr>
                        <a:t>AAOS (2026), fémur diafisario</a:t>
                      </a:r>
                    </a:p>
                  </a:txBody>
                  <a:tcPr>
                    <a:solidFill>
                      <a:srgbClr val="EEF3F4"/>
                    </a:solidFill>
                  </a:tcPr>
                </a:tc>
                <a:tc>
                  <a:txBody>
                    <a:bodyPr/>
                    <a:lstStyle/>
                    <a:p>
                      <a:r>
                        <a:rPr sz="1600">
                          <a:solidFill>
                            <a:srgbClr val="263238"/>
                          </a:solidFill>
                          <a:latin typeface="Calibri"/>
                        </a:rPr>
                        <a:t>Evaluar por abuso a los menores de 36 meses; Pavlik o espica en 6 meses o menos [r8]</a:t>
                      </a:r>
                    </a:p>
                  </a:txBody>
                  <a:tcPr>
                    <a:solidFill>
                      <a:srgbClr val="EEF3F4"/>
                    </a:solidFill>
                  </a:tcPr>
                </a:tc>
              </a:tr>
              <a:tr h="457200">
                <a:tc>
                  <a:txBody>
                    <a:bodyPr/>
                    <a:lstStyle/>
                    <a:p>
                      <a:r>
                        <a:rPr sz="1600">
                          <a:solidFill>
                            <a:srgbClr val="263238"/>
                          </a:solidFill>
                          <a:latin typeface="Calibri"/>
                        </a:rPr>
                        <a:t>Consenso internacional sobre contactos (2023)</a:t>
                      </a:r>
                    </a:p>
                  </a:txBody>
                  <a:tcPr>
                    <a:solidFill>
                      <a:srgbClr val="FFFFFF"/>
                    </a:solidFill>
                  </a:tcPr>
                </a:tc>
                <a:tc>
                  <a:txBody>
                    <a:bodyPr/>
                    <a:lstStyle/>
                    <a:p>
                      <a:r>
                        <a:rPr sz="1600">
                          <a:solidFill>
                            <a:srgbClr val="263238"/>
                          </a:solidFill>
                          <a:latin typeface="Calibri"/>
                        </a:rPr>
                        <a:t>Menores de 12 meses: neuroimagen y serie esquelética; de 12 a 24 meses: serie esquelética [r58]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National Institute for Health and Care Excellence. Clinical guideline CG89. 2025.</a:t>
            </a:r>
          </a:p>
          <a:p>
            <a:r>
              <a:rPr sz="1000">
                <a:solidFill>
                  <a:srgbClr val="5A6469"/>
                </a:solidFill>
                <a:latin typeface="Calibri"/>
              </a:rPr>
              <a:t>[r7] Rosado N et al. 2017. doi:10.1016/j.chiabu.2017.09.013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relato debe explicar la lesión y lo que el niño sabe hacer. Lo que alerta es la discordancia: relato ausente, cambiante o incompatible con el trazo y con la edad [r6,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National Institute for Health and Care Excellence. NICE guideline NG76.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Sospechar no exige certeza. Se comenta con el responsable de protección y se deriva según el procedimiento local, sin esperar a saber quién fue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Kemp AM et al. BMJ. 2008. doi:10.1136/bmj.a1518</a:t>
            </a:r>
          </a:p>
          <a:p>
            <a:r>
              <a:rPr sz="1000">
                <a:solidFill>
                  <a:srgbClr val="5A6469"/>
                </a:solidFill>
                <a:latin typeface="Calibri"/>
              </a:rPr>
              <a:t>[r9] Dwek JR. Clin Orthop Relat Res. 2011. doi:10.1007/s11999-010-1414-5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Ninguna fractura prueba el abuso por sí sola; la edad, el relato y el patrón deciden [r1].</a:t>
            </a:r>
          </a:p>
          <a:p>
            <a:pPr marL="347472" indent="-347472">
              <a:spcAft>
                <a:spcPts val="1400"/>
              </a:spcAft>
              <a:buChar char="•"/>
            </a:pPr>
            <a:r>
              <a:rPr sz="2400">
                <a:solidFill>
                  <a:srgbClr val="263238"/>
                </a:solidFill>
                <a:latin typeface="Calibri"/>
              </a:rPr>
              <a:t>Las costillas posteromediales y la lesión metafisaria clásica son las de mayor especificidad; las fracturas de distintas edades, de especificidad moderada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maltrato infantil · abuso físico infantil · trauma no accidental · serie esquelética · fractura costal posteromedial · lesión metafisaria clásica · fractura de fémur en lactantes · fractura de húmero en lactantes · fracturas…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Kemp AM et al. BMJ. 2008. doi:10.1136/bmj.a1518</a:t>
            </a:r>
          </a:p>
          <a:p>
            <a:r>
              <a:rPr sz="1000">
                <a:solidFill>
                  <a:srgbClr val="5A6469"/>
                </a:solidFill>
                <a:latin typeface="Calibri"/>
              </a:rPr>
              <a:t>[r9] Dwek JR. Clin Orthop Relat Res. 2011. doi:10.1007/s11999-010-1414-5</a:t>
            </a:r>
          </a:p>
          <a:p>
            <a:r>
              <a:rPr sz="1000">
                <a:solidFill>
                  <a:srgbClr val="5A6469"/>
                </a:solidFill>
                <a:latin typeface="Calibri"/>
              </a:rPr>
              <a:t>[r4] Expert Panel on Pediatric Imaging; Mirsky DM et al. J Am Coll Radiol. 2026. doi:10.1016/j.jacr.2026.02.017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Ninguna fractura prueba abuso sola: deciden la edad, el relato y el patrón [r1].</a:t>
            </a:r>
          </a:p>
          <a:p>
            <a:pPr marL="347472" indent="-347472">
              <a:spcAft>
                <a:spcPts val="1400"/>
              </a:spcAft>
              <a:buChar char="•"/>
            </a:pPr>
            <a:r>
              <a:rPr sz="2400">
                <a:solidFill>
                  <a:srgbClr val="263238"/>
                </a:solidFill>
                <a:latin typeface="Calibri"/>
              </a:rPr>
              <a:t>Costilla posteromedial y lesión metafisaria clásica: alarma máxima; fracturas de distintas edades: alarma moderada [r9].</a:t>
            </a:r>
          </a:p>
          <a:p>
            <a:pPr marL="347472" indent="-347472">
              <a:spcAft>
                <a:spcPts val="1400"/>
              </a:spcAft>
              <a:buChar char="•"/>
            </a:pPr>
            <a:r>
              <a:rPr sz="2400">
                <a:solidFill>
                  <a:srgbClr val="263238"/>
                </a:solidFill>
                <a:latin typeface="Calibri"/>
              </a:rPr>
              <a:t>Menor de 24 meses con sospecha: serie esquelética completa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lactante de 5 meses con el muslo hinchado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Lactante de 5 meses, 6,5 kg, sano, que sus padres llevan a urgencias 14 horas después de que lo oyeron llorar al cambiarle el pañal.</a:t>
            </a:r>
          </a:p>
          <a:p>
            <a:pPr marL="347472" indent="-347472">
              <a:spcAft>
                <a:spcPts val="1400"/>
              </a:spcAft>
              <a:buChar char="•"/>
            </a:pPr>
            <a:r>
              <a:rPr sz="2400">
                <a:solidFill>
                  <a:srgbClr val="263238"/>
                </a:solidFill>
                <a:latin typeface="Calibri"/>
              </a:rPr>
              <a:t>No se sienta solo ni gatea.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factores del caso aumentan la probabilidad de abuso?</a:t>
            </a:r>
          </a:p>
          <a:p>
            <a:pPr marL="347472" indent="-347472">
              <a:spcAft>
                <a:spcPts val="1400"/>
              </a:spcAft>
              <a:buChar char="•"/>
            </a:pPr>
            <a:r>
              <a:rPr sz="2400">
                <a:solidFill>
                  <a:srgbClr val="263238"/>
                </a:solidFill>
                <a:latin typeface="Calibri"/>
              </a:rPr>
              <a:t>2. ¿Qué haces además de tratar la fractura?</a:t>
            </a:r>
          </a:p>
          <a:p>
            <a:pPr marL="347472" indent="-347472">
              <a:spcAft>
                <a:spcPts val="1400"/>
              </a:spcAft>
              <a:buChar char="•"/>
            </a:pPr>
            <a:r>
              <a:rPr sz="2400">
                <a:solidFill>
                  <a:srgbClr val="263238"/>
                </a:solidFill>
                <a:latin typeface="Calibri"/>
              </a:rPr>
              <a:t>3. ¿Qué estudios pides y cuándo repites alguno?</a:t>
            </a:r>
          </a:p>
          <a:p>
            <a:pPr marL="347472" indent="-347472">
              <a:spcAft>
                <a:spcPts val="1400"/>
              </a:spcAft>
              <a:buChar char="•"/>
            </a:pPr>
            <a:r>
              <a:rPr sz="2400">
                <a:solidFill>
                  <a:srgbClr val="263238"/>
                </a:solidFill>
                <a:latin typeface="Calibri"/>
              </a:rPr>
              <a:t>4. ¿Cómo tratas el fémur y a quién avisas antes de dar el 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Hui C et al. J Pediatr Orthop. 2008. doi:10.1097/BPO.0b013e3181653bf9</a:t>
            </a:r>
          </a:p>
          <a:p>
            <a:r>
              <a:rPr sz="1000">
                <a:solidFill>
                  <a:srgbClr val="5A6469"/>
                </a:solidFill>
                <a:latin typeface="Calibri"/>
              </a:rPr>
              <a:t>[r3] Wood JN et al. BMC Pediatr. 2014. doi:10.1186/1471-2431-14-169</a:t>
            </a:r>
          </a:p>
          <a:p>
            <a:r>
              <a:rPr sz="1000">
                <a:solidFill>
                  <a:srgbClr val="5A6469"/>
                </a:solidFill>
                <a:latin typeface="Calibri"/>
              </a:rPr>
              <a:t>[r1] Kemp AM et al. BMJ. 2008. doi:10.1136/bmj.a1518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Aumentan la probabilidad la edad menor de 12 meses, la no deambulación, la presentación tardía y el mecanismo no presenciado; la fractura diafisaria femoral sola es de bajo estrato… [r37] [r3]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Kemp AM, Dunstan F, Harrison S, Morris S, Mann M, Rolfe K, et al. Patterns of skeletal fractures in child abuse: systematic review. BMJ. 2008;337:a1518. doi:10.1136/bmj.a1518. https://doi.org/10.1136/bmj.a1518</a:t>
            </a:r>
          </a:p>
          <a:p>
            <a:pPr>
              <a:spcAft>
                <a:spcPts val="800"/>
              </a:spcAft>
            </a:pPr>
            <a:r>
              <a:rPr sz="1200">
                <a:solidFill>
                  <a:srgbClr val="263238"/>
                </a:solidFill>
                <a:latin typeface="Calibri"/>
              </a:rPr>
              <a:t>[r2] Mitchell IC, Norat BJ, Auerbach M, Bressler CJ, Como JJ, Escobar MA Jr, et al. Identifying maltreatment in infants and young children presenting with fractures: does age matter? Acad Emerg Med. 2021;28(1):5-18. doi:10.1111/acem.14122. https://doi.org/10.1111/acem.14122</a:t>
            </a:r>
          </a:p>
          <a:p>
            <a:pPr>
              <a:spcAft>
                <a:spcPts val="800"/>
              </a:spcAft>
            </a:pPr>
            <a:r>
              <a:rPr sz="1200">
                <a:solidFill>
                  <a:srgbClr val="263238"/>
                </a:solidFill>
                <a:latin typeface="Calibri"/>
              </a:rPr>
              <a:t>[r3] Wood JN, Fakeye O, Mondestin V, Rubin DM, Localio R, Feudtner C. Prevalence of abuse among young children with femur fractures: a systematic review. BMC Pediatr. 2014;14:169. doi:10.1186/1471-2431-14-169. https://doi.org/10.1186/1471-2431-14-169</a:t>
            </a:r>
          </a:p>
          <a:p>
            <a:pPr>
              <a:spcAft>
                <a:spcPts val="800"/>
              </a:spcAft>
            </a:pPr>
            <a:r>
              <a:rPr sz="1200">
                <a:solidFill>
                  <a:srgbClr val="263238"/>
                </a:solidFill>
                <a:latin typeface="Calibri"/>
              </a:rPr>
              <a:t>[r4] Expert Panel on Pediatric Imaging; Mirsky DM, Bardo DME, Iyer RS, Chan SS, Silvera VM, Asnes AG, et al. ACR Appropriateness Criteria Suspected Physical Abuse-Child: Update 2025. J Am Coll Radiol. 2026;23(8):1613-46. doi:10.1016/j.jacr.2026.02.017. https://doi.org/10.1016/j.jacr.2026.02.017</a:t>
            </a:r>
          </a:p>
          <a:p>
            <a:pPr>
              <a:spcAft>
                <a:spcPts val="800"/>
              </a:spcAft>
            </a:pPr>
            <a:r>
              <a:rPr sz="1200">
                <a:solidFill>
                  <a:srgbClr val="263238"/>
                </a:solidFill>
                <a:latin typeface="Calibri"/>
              </a:rPr>
              <a:t>[r5] National Institute for Health and Care Excellence. Child abuse and neglect. NICE guideline NG76. Publicada el 9 de octubre de 2017. Disponible en: https://www.nice.org.uk/guidance/ng76 https://www.nice.org.uk/guidance/ng76</a:t>
            </a:r>
          </a:p>
          <a:p>
            <a:pPr>
              <a:spcAft>
                <a:spcPts val="800"/>
              </a:spcAft>
            </a:pPr>
            <a:r>
              <a:rPr sz="1200">
                <a:solidFill>
                  <a:srgbClr val="263238"/>
                </a:solidFill>
                <a:latin typeface="Calibri"/>
              </a:rPr>
              <a:t>[r6] National Institute for Health and Care Excellence. Child maltreatment: when to suspect maltreatment in under 18s. Clinical guideline CG89. Publicada el 22 de julio de 2009; ultima actualizacion el 3 de diciembre de 2025. Disponible en: https://www.nice.org.uk/guidance/cg89 https://www.nice.org.uk/guidance/cg89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76</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Rosado N, Ryznar E, Flaherty EG. Understanding humerus fractures in young children: abuse or not abuse? Child Abuse Negl. 2017;73:1-7. doi:10.1016/j.chiabu.2017.09.013. https://doi.org/10.1016/j.chiabu.2017.09.013</a:t>
            </a:r>
          </a:p>
          <a:p>
            <a:pPr>
              <a:spcAft>
                <a:spcPts val="800"/>
              </a:spcAft>
            </a:pPr>
            <a:r>
              <a:rPr sz="1200">
                <a:solidFill>
                  <a:srgbClr val="263238"/>
                </a:solidFill>
                <a:latin typeface="Calibri"/>
              </a:rPr>
              <a:t>[r8] American Academy of Orthopaedic Surgeons. Treatment of pediatric diaphyseal femur fractures: evidence-based clinical practice guideline. Adoptada el 24 de agosto de 2026. Disponible en: https://aaos.org/globalassets/quality-and-practice-resources/pdff/pdff-2026-guideline.pdf https://aaos.org/globalassets/quality-and-practice-resources/pdff/pdff-2026-guideline.pdf</a:t>
            </a:r>
          </a:p>
          <a:p>
            <a:pPr>
              <a:spcAft>
                <a:spcPts val="800"/>
              </a:spcAft>
            </a:pPr>
            <a:r>
              <a:rPr sz="1200">
                <a:solidFill>
                  <a:srgbClr val="263238"/>
                </a:solidFill>
                <a:latin typeface="Calibri"/>
              </a:rPr>
              <a:t>[r9] Dwek JR. The radiographic approach to child abuse. Clin Orthop Relat Res. 2011;469(3):776-89. doi:10.1007/s11999-010-1414-5. https://doi.org/10.1007/s11999-010-1414-5</a:t>
            </a:r>
          </a:p>
          <a:p>
            <a:pPr>
              <a:spcAft>
                <a:spcPts val="800"/>
              </a:spcAft>
            </a:pPr>
            <a:r>
              <a:rPr sz="1200">
                <a:solidFill>
                  <a:srgbClr val="263238"/>
                </a:solidFill>
                <a:latin typeface="Calibri"/>
              </a:rPr>
              <a:t>[r10] Jayakumar P, Barry M, Ramachandran M. Orthopaedic aspects of paediatric non-accidental injury. J Bone Joint Surg Br. 2010;92(2):189-95. doi:10.1302/0301-620X.92B2.22923. https://doi.org/10.1302/0301-620X.92B2.22923</a:t>
            </a:r>
          </a:p>
          <a:p>
            <a:pPr>
              <a:spcAft>
                <a:spcPts val="800"/>
              </a:spcAft>
            </a:pPr>
            <a:r>
              <a:rPr sz="1200">
                <a:solidFill>
                  <a:srgbClr val="263238"/>
                </a:solidFill>
                <a:latin typeface="Calibri"/>
              </a:rPr>
              <a:t>[r11] Shah SN, Fong HF, Haney SB, Harper NS, Pierce MC, Neuman MI. Has this child experienced physical abuse? The Rational Clinical Examination systematic review. JAMA. 2025;334(2):160-70. doi:10.1001/jama.2025.2216. https://doi.org/10.1001/jama.2025.2216</a:t>
            </a:r>
          </a:p>
          <a:p>
            <a:pPr>
              <a:spcAft>
                <a:spcPts val="800"/>
              </a:spcAft>
            </a:pPr>
            <a:r>
              <a:rPr sz="1200">
                <a:solidFill>
                  <a:srgbClr val="263238"/>
                </a:solidFill>
                <a:latin typeface="Calibri"/>
              </a:rPr>
              <a:t>[r12] Haney S, Scherl S, DiMeglio L, Perez-Rossello J, Servaes S, Merchant N; Council on Child Abuse and Neglect; Section on Orthopaedics; Section on Radiology; Section on Endocrinology; Society for Pediatric Radiology. Evaluating young children with fractures for child abuse: clinical report. Pediatrics. 2025;155(2):e2024070074. doi:10.1542/peds.2024-070074. https://doi.org/10.1542/peds.2024-070074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76</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Lindberg DM, Shapiro RA, Laskey AL, Pallin DJ, Blood EA, Berger RP; ExSTRA Investigators. Prevalence of abusive injuries in siblings and household contacts of physically abused children. Pediatrics. 2012;130(2):193-201. doi:10.1542/peds.2012-0085. https://doi.org/10.1542/peds.2012-0085</a:t>
            </a:r>
          </a:p>
          <a:p>
            <a:pPr>
              <a:spcAft>
                <a:spcPts val="800"/>
              </a:spcAft>
            </a:pPr>
            <a:r>
              <a:rPr sz="1200">
                <a:solidFill>
                  <a:srgbClr val="263238"/>
                </a:solidFill>
                <a:latin typeface="Calibri"/>
              </a:rPr>
              <a:t>[r14] Barsness KA, Cha ES, Bensard DD, Calkins CM, Partrick DA, Karrer FM, et al. The positive predictive value of rib fractures as an indicator of nonaccidental trauma in children. J Trauma. 2003;54(6):1107-10. doi:10.1097/01.TA.0000068992.01030.A8. https://doi.org/10.1097/01.TA.0000068992.01030.A8</a:t>
            </a:r>
          </a:p>
          <a:p>
            <a:pPr>
              <a:spcAft>
                <a:spcPts val="800"/>
              </a:spcAft>
            </a:pPr>
            <a:r>
              <a:rPr sz="1200">
                <a:solidFill>
                  <a:srgbClr val="263238"/>
                </a:solidFill>
                <a:latin typeface="Calibri"/>
              </a:rPr>
              <a:t>[r15] Valvano TJ, Binns HJ, Flaherty EG, Leonhardt DE. Does bruising help determine which fractures are caused by abuse? Child Maltreat. 2009;14(4):376-81. doi:10.1177/1077559508326356. https://doi.org/10.1177/1077559508326356</a:t>
            </a:r>
          </a:p>
          <a:p>
            <a:pPr>
              <a:spcAft>
                <a:spcPts val="800"/>
              </a:spcAft>
            </a:pPr>
            <a:r>
              <a:rPr sz="1200">
                <a:solidFill>
                  <a:srgbClr val="263238"/>
                </a:solidFill>
                <a:latin typeface="Calibri"/>
              </a:rPr>
              <a:t>[r16] de Marco G, Valaikaite R, Chargui M, Coulin B, Vazquez O, Tabard-Fougère A, et al. Femoral fractures and abuse in children under 36 months old: a Swiss case series. J Pediatr Orthop B. 2024;33(5):452-61. doi:10.1097/BPB.0000000000001140. https://doi.org/10.1097/BPB.0000000000001140</a:t>
            </a:r>
          </a:p>
          <a:p>
            <a:pPr>
              <a:spcAft>
                <a:spcPts val="800"/>
              </a:spcAft>
            </a:pPr>
            <a:r>
              <a:rPr sz="1200">
                <a:solidFill>
                  <a:srgbClr val="263238"/>
                </a:solidFill>
                <a:latin typeface="Calibri"/>
              </a:rPr>
              <a:t>[r17] Bennett BL, Chua MS, Care M, Kachelmeyer A, Mahabee-Gittens M. Retrospective review to determine the utility of follow-up skeletal surveys in child abuse evaluations when the initial skeletal survey is normal. BMC Res Notes. 2011;4:354. doi:10.1186/1756-0500-4-354. https://doi.org/10.1186/1756-0500-4-354</a:t>
            </a:r>
          </a:p>
          <a:p>
            <a:pPr>
              <a:spcAft>
                <a:spcPts val="800"/>
              </a:spcAft>
            </a:pPr>
            <a:r>
              <a:rPr sz="1200">
                <a:solidFill>
                  <a:srgbClr val="263238"/>
                </a:solidFill>
                <a:latin typeface="Calibri"/>
              </a:rPr>
              <a:t>[r18] Sheets LK, Leach ME, Koszewski IJ, Lessmeier AM, Nugent M, Simpson P. Sentinel injuries in infants evaluated for child physical abuse. Pediatrics. 2013;131(4):701-7. doi:10.1542/peds.2012-2780. https://doi.org/10.1542/peds.2012-2780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76</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Murray L, Fickenscher K, Moffatt M, Frazier T, Jackson J, Anderst J. Fractures presumed to be low risk for abuse in young mobile children: association with concomitant suspicious injuries. Pediatr Emerg Care. 2022;38(1):e5-11. doi:10.1097/PEC.0000000000002161. https://doi.org/10.1097/PEC.0000000000002161</a:t>
            </a:r>
          </a:p>
          <a:p>
            <a:pPr>
              <a:spcAft>
                <a:spcPts val="800"/>
              </a:spcAft>
            </a:pPr>
            <a:r>
              <a:rPr sz="1200">
                <a:solidFill>
                  <a:srgbClr val="263238"/>
                </a:solidFill>
                <a:latin typeface="Calibri"/>
              </a:rPr>
              <a:t>[r20] Shelmerdine SC, Langan D, Hutchinson JC, Hickson M, Pawley K, Suich J, et al. Chest radiographs versus CT for the detection of rib fractures in children (DRIFT): a diagnostic accuracy observational study. Lancet Child Adolesc Health. 2018;2(11):802-11. doi:10.1016/S2352-4642(18)30274-8. https://doi.org/10.1016/S2352-4642(18)30274-8</a:t>
            </a:r>
          </a:p>
          <a:p>
            <a:pPr>
              <a:spcAft>
                <a:spcPts val="800"/>
              </a:spcAft>
            </a:pPr>
            <a:r>
              <a:rPr sz="1200">
                <a:solidFill>
                  <a:srgbClr val="263238"/>
                </a:solidFill>
                <a:latin typeface="Calibri"/>
              </a:rPr>
              <a:t>[r21] Dyba G, Capoot C, Becher N, Finnegan K, Wallace C, Mong D, et al. 25-OH vitamin D deficiency does not significantly predispose young children to multiple fractures from minimal trauma. J Pediatr Surg. 2025;60(6):162281. doi:10.1016/j.jpedsurg.2025.162281. https://doi.org/10.1016/j.jpedsurg.2025.162281</a:t>
            </a:r>
          </a:p>
          <a:p>
            <a:pPr>
              <a:spcAft>
                <a:spcPts val="800"/>
              </a:spcAft>
            </a:pPr>
            <a:r>
              <a:rPr sz="1200">
                <a:solidFill>
                  <a:srgbClr val="263238"/>
                </a:solidFill>
                <a:latin typeface="Calibri"/>
              </a:rPr>
              <a:t>[r22] Servaes S, States L, Wood J, Schilling S, Christian CW. Rachitic change and vitamin D status in young children with fractures. Skeletal Radiol. 2020;49(1):85-91. doi:10.1007/s00256-019-03261-6. https://doi.org/10.1007/s00256-019-03261-6</a:t>
            </a:r>
          </a:p>
          <a:p>
            <a:pPr>
              <a:spcAft>
                <a:spcPts val="800"/>
              </a:spcAft>
            </a:pPr>
            <a:r>
              <a:rPr sz="1200">
                <a:solidFill>
                  <a:srgbClr val="263238"/>
                </a:solidFill>
                <a:latin typeface="Calibri"/>
              </a:rPr>
              <a:t>[r23] Karmazyn B, Newman CL, Marine MB, Wanner MR, Shields JR, Delaney LR, et al. Can metaphyseal variations in the distal femurs and proximal tibias be distinguished from classic metaphyseal lesions? Pediatr Radiol. 2025;55(13):2752-62. doi:10.1007/s00247-025-06398-w. https://doi.org/10.1007/s00247-025-06398-w</a:t>
            </a:r>
          </a:p>
          <a:p>
            <a:pPr>
              <a:spcAft>
                <a:spcPts val="800"/>
              </a:spcAft>
            </a:pPr>
            <a:r>
              <a:rPr sz="1200">
                <a:solidFill>
                  <a:srgbClr val="263238"/>
                </a:solidFill>
                <a:latin typeface="Calibri"/>
              </a:rPr>
              <a:t>[r24] Jenny C, Hymel KP, Ritzen A, Reinert SE, Hay TC. Analysis of missed cases of abusive head trauma. JAMA. 1999;281(7):621-6. doi:10.1001/jama.281.7.621. https://doi.org/10.1001/jama.281.7.621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76</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Christian CW; Committee on Child Abuse and Neglect, American Academy of Pediatrics. The evaluation of suspected child physical abuse. Pediatrics. 2015;135(5):e1337-54. doi:10.1542/peds.2015-0356. https://doi.org/10.1542/peds.2015-0356</a:t>
            </a:r>
          </a:p>
          <a:p>
            <a:pPr>
              <a:spcAft>
                <a:spcPts val="800"/>
              </a:spcAft>
            </a:pPr>
            <a:r>
              <a:rPr sz="1200">
                <a:solidFill>
                  <a:srgbClr val="263238"/>
                </a:solidFill>
                <a:latin typeface="Calibri"/>
              </a:rPr>
              <a:t>[r26] United Nations. Convention on the Rights of the Child. Article 19. Disponible en: https://www.unicef.org/child-rights-convention/convention-text https://www.unicef.org/child-rights-convention/convention-text</a:t>
            </a:r>
          </a:p>
          <a:p>
            <a:pPr>
              <a:spcAft>
                <a:spcPts val="800"/>
              </a:spcAft>
            </a:pPr>
            <a:r>
              <a:rPr sz="1200">
                <a:solidFill>
                  <a:srgbClr val="263238"/>
                </a:solidFill>
                <a:latin typeface="Calibri"/>
              </a:rPr>
              <a:t>[r27] Rosendahl K, de Horatio LT, Habre C, Shelmerdine SC, Patsch J, Kvist O, et al. The incidence of fractures in children under two years of age: a systematic review. BMC Musculoskelet Disord. 2024;25(1):528. doi:10.1186/s12891-024-07633-5. https://doi.org/10.1186/s12891-024-07633-5</a:t>
            </a:r>
          </a:p>
          <a:p>
            <a:pPr>
              <a:spcAft>
                <a:spcPts val="800"/>
              </a:spcAft>
            </a:pPr>
            <a:r>
              <a:rPr sz="1200">
                <a:solidFill>
                  <a:srgbClr val="263238"/>
                </a:solidFill>
                <a:latin typeface="Calibri"/>
              </a:rPr>
              <a:t>[r28] Loder RT, Feinberg JR. Orthopaedic injuries in children with nonaccidental trauma: demographics and incidence from the 2000 Kids' Inpatient Database. J Pediatr Orthop. 2007;27(4):421-6. doi:10.1097/01.bpb.0000271328.79481.07. https://doi.org/10.1097/01.bpb.0000271328.79481.07</a:t>
            </a:r>
          </a:p>
          <a:p>
            <a:pPr>
              <a:spcAft>
                <a:spcPts val="800"/>
              </a:spcAft>
            </a:pPr>
            <a:r>
              <a:rPr sz="1200">
                <a:solidFill>
                  <a:srgbClr val="263238"/>
                </a:solidFill>
                <a:latin typeface="Calibri"/>
              </a:rPr>
              <a:t>[r29] Zhao C, Starke M, Tompson JD, Sabharwal S. Predictors for nonaccidental trauma in a child with a fracture: a national inpatient database study. J Am Acad Orthop Surg. 2020;28(4):e164-71. doi:10.5435/JAAOS-D-18-00502. https://doi.org/10.5435/JAAOS-D-18-00502</a:t>
            </a:r>
          </a:p>
          <a:p>
            <a:pPr>
              <a:spcAft>
                <a:spcPts val="800"/>
              </a:spcAft>
            </a:pPr>
            <a:r>
              <a:rPr sz="1200">
                <a:solidFill>
                  <a:srgbClr val="263238"/>
                </a:solidFill>
                <a:latin typeface="Calibri"/>
              </a:rPr>
              <a:t>[r30] von Heideken J, Thiblin I, Högberg U. The epidemiology of infant shaft fractures of femur or humerus by incidence, birth, accidents, and other causes. BMC Musculoskelet Disord. 2020;21(1):840. doi:10.1186/s12891-020-03856-4. https://doi.org/10.1186/s12891-020-03856-4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76</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Supakul N, Marine MB, Steinhardt N, Thompson SL, Niloy Lahiri K, Jennings GS, et al. Diagnostic performance of radiography and whole-spine MRI for detecting vertebral fractures in suspected child abuse. Child Abuse Negl. 2026;178:108144. doi:10.1016/j.chiabu.2026.108144. https://doi.org/10.1016/j.chiabu.2026.108144</a:t>
            </a:r>
          </a:p>
          <a:p>
            <a:pPr>
              <a:spcAft>
                <a:spcPts val="800"/>
              </a:spcAft>
            </a:pPr>
            <a:r>
              <a:rPr sz="1200">
                <a:solidFill>
                  <a:srgbClr val="263238"/>
                </a:solidFill>
                <a:latin typeface="Calibri"/>
              </a:rPr>
              <a:t>[r32] Arnold MJ. Evaluating young children with fractures for child abuse: report from the AAP. Am Fam Physician. 2026;113(5):506-8. Disponible en: https://www.aafp.org/afp/2026/0500/practice-guidelines-children-fractures-child-abuse https://www.aafp.org/afp/2026/0500/practice-guidelines-children-fractures-child-abuse</a:t>
            </a:r>
          </a:p>
          <a:p>
            <a:pPr>
              <a:spcAft>
                <a:spcPts val="800"/>
              </a:spcAft>
            </a:pPr>
            <a:r>
              <a:rPr sz="1200">
                <a:solidFill>
                  <a:srgbClr val="263238"/>
                </a:solidFill>
                <a:latin typeface="Calibri"/>
              </a:rPr>
              <a:t>[r33] Bulloch B, Schubert CJ, Brophy PD, Johnson N, Reed MH, Shapiro RA. Cause and clinical characteristics of rib fractures in infants. Pediatrics. 2000;105(4):E48. doi:10.1542/peds.105.4.e48. https://doi.org/10.1542/peds.105.4.e48</a:t>
            </a:r>
          </a:p>
          <a:p>
            <a:pPr>
              <a:spcAft>
                <a:spcPts val="800"/>
              </a:spcAft>
            </a:pPr>
            <a:r>
              <a:rPr sz="1200">
                <a:solidFill>
                  <a:srgbClr val="263238"/>
                </a:solidFill>
                <a:latin typeface="Calibri"/>
              </a:rPr>
              <a:t>[r34] Ayoub DM, Hyman C, Cohen M, Miller M. A critical review of the classic metaphyseal lesion: traumatic or metabolic? AJR Am J Roentgenol. 2014;202(1):185-96. doi:10.2214/AJR.13.10540. https://doi.org/10.2214/AJR.13.10540</a:t>
            </a:r>
          </a:p>
          <a:p>
            <a:pPr>
              <a:spcAft>
                <a:spcPts val="800"/>
              </a:spcAft>
            </a:pPr>
            <a:r>
              <a:rPr sz="1200">
                <a:solidFill>
                  <a:srgbClr val="263238"/>
                </a:solidFill>
                <a:latin typeface="Calibri"/>
              </a:rPr>
              <a:t>[r35] Barber I, Perez-Rossello JM, Wilson CR, Silvera MV, Kleinman PK. Prevalence and relevance of pediatric spinal fractures in suspected child abuse. Pediatr Radiol. 2013;43(11):1507-15. doi:10.1007/s00247-013-2726-x. https://doi.org/10.1007/s00247-013-2726-x</a:t>
            </a:r>
          </a:p>
          <a:p>
            <a:pPr>
              <a:spcAft>
                <a:spcPts val="800"/>
              </a:spcAft>
            </a:pPr>
            <a:r>
              <a:rPr sz="1200">
                <a:solidFill>
                  <a:srgbClr val="263238"/>
                </a:solidFill>
                <a:latin typeface="Calibri"/>
              </a:rPr>
              <a:t>[r36] Wood JN, Christian CW, Adams CM, Rubin DM. Skeletal surveys in infants with isolated skull fractures. Pediatrics. 2009;123(2):e247-52. doi:10.1542/peds.2008-2467. https://doi.org/10.1542/peds.2008-2467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76</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Hui C, Joughin E, Goldstein S, Cooper N, Harder J, Kiefer G, et al. Femoral fractures in children younger than three years: the role of nonaccidental injury. J Pediatr Orthop. 2008;28(3):297-302. doi:10.1097/BPO.0b013e3181653bf9. https://doi.org/10.1097/BPO.0b013e3181653bf9</a:t>
            </a:r>
          </a:p>
          <a:p>
            <a:pPr>
              <a:spcAft>
                <a:spcPts val="800"/>
              </a:spcAft>
            </a:pPr>
            <a:r>
              <a:rPr sz="1200">
                <a:solidFill>
                  <a:srgbClr val="263238"/>
                </a:solidFill>
                <a:latin typeface="Calibri"/>
              </a:rPr>
              <a:t>[r38] Pandya NK, Baldwin KD, Wolfgruber H, Drummond DS, Hosalkar HS. Humerus fractures in the pediatric population: an algorithm to identify abuse. J Pediatr Orthop B. 2010;19(6):535-41. doi:10.1097/BPB.0b013e32833ce424. https://doi.org/10.1097/BPB.0b013e32833ce424</a:t>
            </a:r>
          </a:p>
          <a:p>
            <a:pPr>
              <a:spcAft>
                <a:spcPts val="800"/>
              </a:spcAft>
            </a:pPr>
            <a:r>
              <a:rPr sz="1200">
                <a:solidFill>
                  <a:srgbClr val="263238"/>
                </a:solidFill>
                <a:latin typeface="Calibri"/>
              </a:rPr>
              <a:t>[r39] Ravichandiran N, Schuh S, Bejuk M, Al-Harthy N, Shouldice M, Au H, et al. Delayed identification of pediatric abuse-related fractures. Pediatrics. 2010;125(1):60-6. doi:10.1542/peds.2008-3794. https://doi.org/10.1542/peds.2008-3794</a:t>
            </a:r>
          </a:p>
          <a:p>
            <a:pPr>
              <a:spcAft>
                <a:spcPts val="800"/>
              </a:spcAft>
            </a:pPr>
            <a:r>
              <a:rPr sz="1200">
                <a:solidFill>
                  <a:srgbClr val="263238"/>
                </a:solidFill>
                <a:latin typeface="Calibri"/>
              </a:rPr>
              <a:t>[r40] Thorpe EL, Zuckerbraun NS, Wolford JE, Berger RP. Missed opportunities to diagnose child physical abuse. Pediatr Emerg Care. 2014;30(11):771-6. doi:10.1097/PEC.0000000000000257. https://doi.org/10.1097/PEC.0000000000000257</a:t>
            </a:r>
          </a:p>
          <a:p>
            <a:pPr>
              <a:spcAft>
                <a:spcPts val="800"/>
              </a:spcAft>
            </a:pPr>
            <a:r>
              <a:rPr sz="1200">
                <a:solidFill>
                  <a:srgbClr val="263238"/>
                </a:solidFill>
                <a:latin typeface="Calibri"/>
              </a:rPr>
              <a:t>[r41] Ina J, Dumaine AM, Flanagan C, Haase L, Moore R, Rimnac C, et al. Findings associated with nonaccidental trauma in children with isolated femoral diaphyseal fractures. J Pediatr Orthop. 2024;44(8):e717-21. doi:10.1097/BPO.0000000000002740. https://doi.org/10.1097/BPO.0000000000002740</a:t>
            </a:r>
          </a:p>
          <a:p>
            <a:pPr>
              <a:spcAft>
                <a:spcPts val="800"/>
              </a:spcAft>
            </a:pPr>
            <a:r>
              <a:rPr sz="1200">
                <a:solidFill>
                  <a:srgbClr val="263238"/>
                </a:solidFill>
                <a:latin typeface="Calibri"/>
              </a:rPr>
              <a:t>[r42] Paine CW, Wood JN. Skeletal surveys in young, injured children: a systematic review. Child Abuse Negl. 2018;76:237-49. doi:10.1016/j.chiabu.2017.11.004. https://doi.org/10.1016/j.chiabu.2017.11.004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76</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Pepin MG, Byers PH. What every clinical geneticist should know about testing for osteogenesis imperfecta in suspected child abuse cases. Am J Med Genet C Semin Med Genet. 2015;169(4):307-13. doi:10.1002/ajmg.c.31459. https://doi.org/10.1002/ajmg.c.31459</a:t>
            </a:r>
          </a:p>
          <a:p>
            <a:pPr>
              <a:spcAft>
                <a:spcPts val="800"/>
              </a:spcAft>
            </a:pPr>
            <a:r>
              <a:rPr sz="1200">
                <a:solidFill>
                  <a:srgbClr val="263238"/>
                </a:solidFill>
                <a:latin typeface="Calibri"/>
              </a:rPr>
              <a:t>[r44] Pereira EM. Clinical perspectives on osteogenesis imperfecta versus non-accidental injury. Am J Med Genet C Semin Med Genet. 2015;169(4):302-6. doi:10.1002/ajmg.c.31463. https://doi.org/10.1002/ajmg.c.31463</a:t>
            </a:r>
          </a:p>
          <a:p>
            <a:pPr>
              <a:spcAft>
                <a:spcPts val="800"/>
              </a:spcAft>
            </a:pPr>
            <a:r>
              <a:rPr sz="1200">
                <a:solidFill>
                  <a:srgbClr val="263238"/>
                </a:solidFill>
                <a:latin typeface="Calibri"/>
              </a:rPr>
              <a:t>[r45] Aldana Sierra MC, Christian CW. Vitamin D, rickets and child abuse: controversies and evidence. Pediatr Radiol. 2021;51(6):1014-22. doi:10.1007/s00247-020-04893-w. https://doi.org/10.1007/s00247-020-04893-w</a:t>
            </a:r>
          </a:p>
          <a:p>
            <a:pPr>
              <a:spcAft>
                <a:spcPts val="800"/>
              </a:spcAft>
            </a:pPr>
            <a:r>
              <a:rPr sz="1200">
                <a:solidFill>
                  <a:srgbClr val="263238"/>
                </a:solidFill>
                <a:latin typeface="Calibri"/>
              </a:rPr>
              <a:t>[r46] Lucas-Herald A, Butler S, Mactier H, McDevitt H, Young D, Ahmed SF. Prevalence and characteristics of rib fractures in ex-preterm infants. Pediatrics. 2012;130(6):1116-9. doi:10.1542/peds.2012-0462. https://doi.org/10.1542/peds.2012-0462</a:t>
            </a:r>
          </a:p>
          <a:p>
            <a:pPr>
              <a:spcAft>
                <a:spcPts val="800"/>
              </a:spcAft>
            </a:pPr>
            <a:r>
              <a:rPr sz="1200">
                <a:solidFill>
                  <a:srgbClr val="263238"/>
                </a:solidFill>
                <a:latin typeface="Calibri"/>
              </a:rPr>
              <a:t>[r47] Spevak MR, Kleinman PK, Belanger PL, Primack C, Richmond JM. Cardiopulmonary resuscitation and rib fractures in infants: a postmortem radiologic-pathologic study. JAMA. 1994;272(8):617-8. PMID:8057518. https://pubmed.ncbi.nlm.nih.gov/8057518/</a:t>
            </a:r>
          </a:p>
          <a:p>
            <a:pPr>
              <a:spcAft>
                <a:spcPts val="800"/>
              </a:spcAft>
            </a:pPr>
            <a:r>
              <a:rPr sz="1200">
                <a:solidFill>
                  <a:srgbClr val="263238"/>
                </a:solidFill>
                <a:latin typeface="Calibri"/>
              </a:rPr>
              <a:t>[r48] Chalumeau M, Foix-L'Helias L, Scheinmann P, Zuani P, Gendrel D, Ducou-le-Pointe H. Rib fractures after chest physiotherapy for bronchiolitis or pneumonia in infants. Pediatr Radiol. 2002;32(9):644-7. doi:10.1007/s00247-002-0755-y. https://doi.org/10.1007/s00247-002-0755-y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76</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Blangis F, Allali S, Cohen JF, Vabres N, Adamsbaum C, Rey-Salmon C, et al. Variations in guidelines for diagnosis of child physical abuse in high-income countries: a systematic review. JAMA Netw Open. 2021;4(11):e2129068. doi:10.1001/jamanetworkopen.2021.29068. https://doi.org/10.1001/jamanetworkopen.2021.29068</a:t>
            </a:r>
          </a:p>
          <a:p>
            <a:pPr>
              <a:spcAft>
                <a:spcPts val="800"/>
              </a:spcAft>
            </a:pPr>
            <a:r>
              <a:rPr sz="1200">
                <a:solidFill>
                  <a:srgbClr val="263238"/>
                </a:solidFill>
                <a:latin typeface="Calibri"/>
              </a:rPr>
              <a:t>[r50] Lindberg DM, Berger RP, Reynolds MS, Alwan RM, Harper NS; Examining Siblings To Recognize Abuse Investigators. Yield of skeletal survey by age in children referred to abuse specialists. J Pediatr. 2014;164(6):1268-73.e1. doi:10.1016/j.jpeds.2014.01.068. https://doi.org/10.1016/j.jpeds.2014.01.068</a:t>
            </a:r>
          </a:p>
          <a:p>
            <a:pPr>
              <a:spcAft>
                <a:spcPts val="800"/>
              </a:spcAft>
            </a:pPr>
            <a:r>
              <a:rPr sz="1200">
                <a:solidFill>
                  <a:srgbClr val="263238"/>
                </a:solidFill>
                <a:latin typeface="Calibri"/>
              </a:rPr>
              <a:t>[r51] McNamara CR, Wood JN, Lindberg D, Campbell KA, Poston S, Valente M, et al. Yield of skeletal surveys in national network of child abuse pediatricians: age is key. Child Abuse Negl. 2024;157:106992. doi:10.1016/j.chiabu.2024.106992. https://doi.org/10.1016/j.chiabu.2024.106992</a:t>
            </a:r>
          </a:p>
          <a:p>
            <a:pPr>
              <a:spcAft>
                <a:spcPts val="800"/>
              </a:spcAft>
            </a:pPr>
            <a:r>
              <a:rPr sz="1200">
                <a:solidFill>
                  <a:srgbClr val="263238"/>
                </a:solidFill>
                <a:latin typeface="Calibri"/>
              </a:rPr>
              <a:t>[r52] Wood JN, Henry MK, Berger RP, Lindberg DM, Anderst JD, Song L, et al. Use and utility of skeletal surveys to evaluate for occult fractures in young injured children. Acad Pediatr. 2019;19(4):428-37. doi:10.1016/j.acap.2018.08.007. https://doi.org/10.1016/j.acap.2018.08.007</a:t>
            </a:r>
          </a:p>
          <a:p>
            <a:pPr>
              <a:spcAft>
                <a:spcPts val="800"/>
              </a:spcAft>
            </a:pPr>
            <a:r>
              <a:rPr sz="1200">
                <a:solidFill>
                  <a:srgbClr val="263238"/>
                </a:solidFill>
                <a:latin typeface="Calibri"/>
              </a:rPr>
              <a:t>[r53] Harper NS, Eddleman S, Lindberg DM; ExSTRA Investigators. The utility of follow-up skeletal surveys in child abuse. Pediatrics. 2013;131(3):e672-8. doi:10.1542/peds.2012-2608. https://doi.org/10.1542/peds.2012-2608</a:t>
            </a:r>
          </a:p>
          <a:p>
            <a:pPr>
              <a:spcAft>
                <a:spcPts val="800"/>
              </a:spcAft>
            </a:pPr>
            <a:r>
              <a:rPr sz="1200">
                <a:solidFill>
                  <a:srgbClr val="263238"/>
                </a:solidFill>
                <a:latin typeface="Calibri"/>
              </a:rPr>
              <a:t>[r54] Zimmerman S, Makoroff K, Care M, Thomas A, Shapiro R. Utility of follow-up skeletal surveys in suspected child physical abuse evaluations. Child Abuse Negl. 2005;29(10):1075-83. doi:10.1016/j.chiabu.2004.08.012. https://doi.org/10.1016/j.chiabu.2004.08.012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76</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Hansen KK, Keeshin BR, Flaherty E, Newton A, Passmore S, Prince J, et al. Sensitivity of the limited view follow-up skeletal survey. Pediatrics. 2014;134(2):242-8. doi:10.1542/peds.2013-4024. https://doi.org/10.1542/peds.2013-4024</a:t>
            </a:r>
          </a:p>
          <a:p>
            <a:pPr>
              <a:spcAft>
                <a:spcPts val="800"/>
              </a:spcAft>
            </a:pPr>
            <a:r>
              <a:rPr sz="1200">
                <a:solidFill>
                  <a:srgbClr val="263238"/>
                </a:solidFill>
                <a:latin typeface="Calibri"/>
              </a:rPr>
              <a:t>[r56] Alshammari AT, Oates AJ, Rigby AS, Offiah AC. Diagnosis of metaphyseal fractures in infants and young children with suspected inflicted injury: a systematic review of cross-sectional imaging techniques. Clin Radiol. 2024;79(3):221-9. doi:10.1016/j.crad.2023.11.014. https://doi.org/10.1016/j.crad.2023.11.014</a:t>
            </a:r>
          </a:p>
          <a:p>
            <a:pPr>
              <a:spcAft>
                <a:spcPts val="800"/>
              </a:spcAft>
            </a:pPr>
            <a:r>
              <a:rPr sz="1200">
                <a:solidFill>
                  <a:srgbClr val="263238"/>
                </a:solidFill>
                <a:latin typeface="Calibri"/>
              </a:rPr>
              <a:t>[r57] Blangis F, Taylor M, Adamsbaum C, Devillers A, Gras-Le Guen C, Launay E, et al. Add-on bone scintigraphy after negative radiological skeletal survey for the diagnosis of skeletal injury in children suspected of physical abuse: a systematic review and meta-analysis. Arch Dis Child. 2021;106(4):361-6. doi:10.1136/archdischild-2020-319065. https://doi.org/10.1136/archdischild-2020-319065</a:t>
            </a:r>
          </a:p>
          <a:p>
            <a:pPr>
              <a:spcAft>
                <a:spcPts val="800"/>
              </a:spcAft>
            </a:pPr>
            <a:r>
              <a:rPr sz="1200">
                <a:solidFill>
                  <a:srgbClr val="263238"/>
                </a:solidFill>
                <a:latin typeface="Calibri"/>
              </a:rPr>
              <a:t>[r58] Mankad K, Sidpra J, Mirsky DM, Oates AJ, Colleran GC, Lucato LT, et al. International consensus statement on the radiological screening of contact children in the context of suspected child physical abuse. JAMA Pediatr. 2023;177(5):526-33. doi:10.1001/jamapediatrics.2022.6184. https://doi.org/10.1001/jamapediatrics.2022.6184</a:t>
            </a:r>
          </a:p>
          <a:p>
            <a:pPr>
              <a:spcAft>
                <a:spcPts val="800"/>
              </a:spcAft>
            </a:pPr>
            <a:r>
              <a:rPr sz="1200">
                <a:solidFill>
                  <a:srgbClr val="263238"/>
                </a:solidFill>
                <a:latin typeface="Calibri"/>
              </a:rPr>
              <a:t>[r59] Batista L, Wood JN, Ruiz-Maldonado TM, Henry MK, Leonard J, Bachim A, et al. Yield of injury testing for contacts of children evaluated for physical abuse. Child Abuse Negl. 2026;174:107950. doi:10.1016/j.chiabu.2026.107950. https://doi.org/10.1016/j.chiabu.2026.107950</a:t>
            </a:r>
          </a:p>
          <a:p>
            <a:pPr>
              <a:spcAft>
                <a:spcPts val="800"/>
              </a:spcAft>
            </a:pPr>
            <a:r>
              <a:rPr sz="1200">
                <a:solidFill>
                  <a:srgbClr val="263238"/>
                </a:solidFill>
                <a:latin typeface="Calibri"/>
              </a:rPr>
              <a:t>[r60] Prosser I, Maguire S, Harrison SK, Mann M, Sibert JR, Kemp AM. How old is this fracture? Radiologic dating of fractures in children: a systematic review. AJR Am J Roentgenol. 2005;184(4):1282-6. doi:10.2214/ajr.184.4.01841282. https://doi.org/10.2214/ajr.184.4.01841282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76</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Capelli A, Nogueira L, Santos F, Leloutre B, Albertario M, Bernardi C, et al. Dating long bone fractures of infants under one year of age. Int J Legal Med. 2025;139(5):2519-31. doi:10.1007/s00414-025-03518-x. https://doi.org/10.1007/s00414-025-03518-x</a:t>
            </a:r>
          </a:p>
          <a:p>
            <a:pPr>
              <a:spcAft>
                <a:spcPts val="800"/>
              </a:spcAft>
            </a:pPr>
            <a:r>
              <a:rPr sz="1200">
                <a:solidFill>
                  <a:srgbClr val="263238"/>
                </a:solidFill>
                <a:latin typeface="Calibri"/>
              </a:rPr>
              <a:t>[r62] Podeszwa DA, Mooney JF 3rd, Cramer KE, Mendelow MJ. Comparison of Pavlik harness application and immediate spica casting for femur fractures in infants. J Pediatr Orthop. 2004;24(5):460-2. doi:10.1097/00004694-200409000-00002. https://doi.org/10.1097/00004694-200409000-00002</a:t>
            </a:r>
          </a:p>
          <a:p>
            <a:pPr>
              <a:spcAft>
                <a:spcPts val="800"/>
              </a:spcAft>
            </a:pPr>
            <a:r>
              <a:rPr sz="1200">
                <a:solidFill>
                  <a:srgbClr val="263238"/>
                </a:solidFill>
                <a:latin typeface="Calibri"/>
              </a:rPr>
              <a:t>[r63] Madhuri V, Dutt V, Gahukamble AD, Tharyan P. Interventions for treating femoral shaft fractures in children and adolescents. Cochrane Database Syst Rev. 2014;(7):CD009076. doi:10.1002/14651858.CD009076.pub2. https://doi.org/10.1002/14651858.CD009076.pub2</a:t>
            </a:r>
          </a:p>
          <a:p>
            <a:pPr>
              <a:spcAft>
                <a:spcPts val="800"/>
              </a:spcAft>
            </a:pPr>
            <a:r>
              <a:rPr sz="1200">
                <a:solidFill>
                  <a:srgbClr val="263238"/>
                </a:solidFill>
                <a:latin typeface="Calibri"/>
              </a:rPr>
              <a:t>[r64] Deans KJ, Thackeray J, Askegard-Giesmann JR, Earley E, Groner JI, Minneci PC. Mortality increases with recurrent episodes of nonaccidental trauma in children. J Trauma Acute Care Surg. 2013;75(1):161-5. doi:10.1097/ta.0b013e3182984831. https://doi.org/10.1097/ta.0b013e3182984831</a:t>
            </a:r>
          </a:p>
          <a:p>
            <a:pPr>
              <a:spcAft>
                <a:spcPts val="800"/>
              </a:spcAft>
            </a:pPr>
            <a:r>
              <a:rPr sz="1200">
                <a:solidFill>
                  <a:srgbClr val="263238"/>
                </a:solidFill>
                <a:latin typeface="Calibri"/>
              </a:rPr>
              <a:t>[r65] van Gemert MJC, Vlaming M, Gabaeff SC, Nikkels PGJ, Neumann HAM. Asymptomatic infant rib fractures are primarily non-abuse-related and should not be used to assess physical child abuse. Children (Basel). 2023;10(11):1827. doi:10.3390/children10111827. https://doi.org/10.3390/children10111827</a:t>
            </a:r>
          </a:p>
          <a:p>
            <a:pPr>
              <a:spcAft>
                <a:spcPts val="800"/>
              </a:spcAft>
            </a:pPr>
            <a:r>
              <a:rPr sz="1200">
                <a:solidFill>
                  <a:srgbClr val="263238"/>
                </a:solidFill>
                <a:latin typeface="Calibri"/>
              </a:rPr>
              <a:t>[r66] Khare S. Distal femoral metaphyseal fractures in children: a systematic review and meta-analysis of their significance in the context of child abuse. Med Leg J. 2025;93(3):137-42. doi:10.1177/00258172241293885. https://doi.org/10.1177/00258172241293885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76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Maltrato infantil en la guardia de traumatología: cuándo sospechar y qué hacer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