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100.000</c:v>
                </c:pt>
              </c:strCache>
            </c:strRef>
          </c:tx>
          <c:spPr>
            <a:solidFill>
              <a:srgbClr val="0F5F6B"/>
            </a:solidFill>
          </c:spPr>
          <c:cat>
            <c:strRef>
              <c:f>Sheet1!$A$2:$A$3</c:f>
              <c:strCache>
                <c:ptCount val="2"/>
                <c:pt idx="0">
                  <c:v>1999</c:v>
                </c:pt>
                <c:pt idx="1">
                  <c:v>2016</c:v>
                </c:pt>
              </c:strCache>
            </c:strRef>
          </c:cat>
          <c:val>
            <c:numRef>
              <c:f>Sheet1!$B$2:$B$3</c:f>
              <c:numCache>
                <c:formatCode>General</c:formatCode>
                <c:ptCount val="2"/>
                <c:pt idx="0">
                  <c:v>96.4</c:v>
                </c:pt>
                <c:pt idx="1">
                  <c:v>173.1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hazard relativo frente a controles de igual edad y sexo</c:v>
                </c:pt>
              </c:strCache>
            </c:strRef>
          </c:tx>
          <c:spPr>
            <a:solidFill>
              <a:srgbClr val="0F5F6B"/>
            </a:solidFill>
          </c:spPr>
          <c:cat>
            <c:strRef>
              <c:f>Sheet1!$A$2:$A$3</c:f>
              <c:strCache>
                <c:ptCount val="2"/>
                <c:pt idx="0">
                  <c:v>Mujeres</c:v>
                </c:pt>
                <c:pt idx="1">
                  <c:v>Varones</c:v>
                </c:pt>
              </c:strCache>
            </c:strRef>
          </c:cat>
          <c:val>
            <c:numRef>
              <c:f>Sheet1!$B$2:$B$3</c:f>
              <c:numCache>
                <c:formatCode>General</c:formatCode>
                <c:ptCount val="2"/>
                <c:pt idx="0">
                  <c:v>5.75</c:v>
                </c:pt>
                <c:pt idx="1">
                  <c:v>7.95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hazard relativo frente a controles de igual edad y sexo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Sheet1!$A$2:$A$8</c:f>
              <c:strCache>
                <c:ptCount val="7"/>
                <c:pt idx="0">
                  <c:v>Reingreso a 30 días</c:v>
                </c:pt>
                <c:pt idx="1">
                  <c:v>Neumonía</c:v>
                </c:pt>
                <c:pt idx="2">
                  <c:v>Delirium</c:v>
                </c:pt>
                <c:pt idx="3">
                  <c:v>Complicaciones</c:v>
                </c:pt>
                <c:pt idx="4">
                  <c:v>Mortalidad a 1 año</c:v>
                </c:pt>
                <c:pt idx="5">
                  <c:v>Mortalidad a 30 días</c:v>
                </c:pt>
                <c:pt idx="6">
                  <c:v>Mortalidad hospitalaria</c:v>
                </c:pt>
              </c:strCache>
            </c:strRef>
          </c:cat>
          <c:val>
            <c:numRef>
              <c:f>Sheet1!$B$2:$B$8</c:f>
              <c:numCache>
                <c:formatCode>General</c:formatCode>
                <c:ptCount val="7"/>
                <c:pt idx="0">
                  <c:v>1.75</c:v>
                </c:pt>
                <c:pt idx="1">
                  <c:v>4.09</c:v>
                </c:pt>
                <c:pt idx="2">
                  <c:v>4.44</c:v>
                </c:pt>
                <c:pt idx="3">
                  <c:v>2.81</c:v>
                </c:pt>
                <c:pt idx="4">
                  <c:v>1.5</c:v>
                </c:pt>
                <c:pt idx="5">
                  <c:v>3.91</c:v>
                </c:pt>
                <c:pt idx="6">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4AT (sensibilidad y especificidad)</c:v>
                </c:pt>
              </c:strCache>
            </c:strRef>
          </c:cat>
          <c:val>
            <c:numRef>
              <c:f>Sheet1!$B$2:$B$2</c:f>
              <c:numCache>
                <c:formatCode>General</c:formatCode>
                <c:ptCount val="1"/>
                <c:pt idx="0">
                  <c:v>89.7</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4AT (sensibilidad y especificidad)</c:v>
                </c:pt>
              </c:strCache>
            </c:strRef>
          </c:cat>
          <c:val>
            <c:numRef>
              <c:f>Sheet1!$C$2:$C$2</c:f>
              <c:numCache>
                <c:formatCode>General</c:formatCode>
                <c:ptCount val="1"/>
                <c:pt idx="0">
                  <c:v>84.1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TC (Haj-Mirzaian)</c:v>
                </c:pt>
                <c:pt idx="1">
                  <c:v>Gammagrafía ósea (Haj-Mirzaian)</c:v>
                </c:pt>
                <c:pt idx="2">
                  <c:v>TC (Kellock)</c:v>
                </c:pt>
              </c:strCache>
            </c:strRef>
          </c:cat>
          <c:val>
            <c:numRef>
              <c:f>Sheet1!$B$2:$B$4</c:f>
              <c:numCache>
                <c:formatCode>General</c:formatCode>
                <c:ptCount val="3"/>
                <c:pt idx="0">
                  <c:v>79</c:v>
                </c:pt>
                <c:pt idx="1">
                  <c:v>87</c:v>
                </c:pt>
                <c:pt idx="2">
                  <c:v>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Sin fractura definida</c:v>
                </c:pt>
                <c:pt idx="1">
                  <c:v>Fractura aislada del trocánter mayor</c:v>
                </c:pt>
              </c:strCache>
            </c:strRef>
          </c:cat>
          <c:val>
            <c:numRef>
              <c:f>Sheet1!$B$2:$B$3</c:f>
              <c:numCache>
                <c:formatCode>General</c:formatCode>
                <c:ptCount val="2"/>
                <c:pt idx="0">
                  <c:v>39</c:v>
                </c:pt>
                <c:pt idx="1">
                  <c:v>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Mortalidad hospitalaria</c:v>
                </c:pt>
                <c:pt idx="1">
                  <c:v>Mortalidad a 1 año</c:v>
                </c:pt>
                <c:pt idx="2">
                  <c:v>Delirium</c:v>
                </c:pt>
              </c:strCache>
            </c:strRef>
          </c:cat>
          <c:val>
            <c:numRef>
              <c:f>Sheet1!$B$2:$B$4</c:f>
              <c:numCache>
                <c:formatCode>General</c:formatCode>
                <c:ptCount val="3"/>
                <c:pt idx="0">
                  <c:v>28</c:v>
                </c:pt>
                <c:pt idx="1">
                  <c:v>14</c:v>
                </c:pt>
                <c:pt idx="2">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Atención ortopédica habitual</c:v>
                </c:pt>
                <c:pt idx="1">
                  <c:v>Cuidado geriátrico integral</c:v>
                </c:pt>
              </c:strCache>
            </c:strRef>
          </c:cat>
          <c:val>
            <c:numRef>
              <c:f>Sheet1!$B$2:$B$3</c:f>
              <c:numCache>
                <c:formatCode>General</c:formatCode>
                <c:ptCount val="2"/>
                <c:pt idx="0">
                  <c:v>4.38</c:v>
                </c:pt>
                <c:pt idx="1">
                  <c:v>5.12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Mortalidad, acelerada</c:v>
                </c:pt>
                <c:pt idx="1">
                  <c:v>Mortalidad, estándar</c:v>
                </c:pt>
                <c:pt idx="2">
                  <c:v>Complicaciones mayores, acelerada</c:v>
                </c:pt>
                <c:pt idx="3">
                  <c:v>Complicaciones mayores, estándar</c:v>
                </c:pt>
              </c:strCache>
            </c:strRef>
          </c:cat>
          <c:val>
            <c:numRef>
              <c:f>Sheet1!$B$2:$B$5</c:f>
              <c:numCache>
                <c:formatCode>General</c:formatCode>
                <c:ptCount val="4"/>
                <c:pt idx="0">
                  <c:v>9</c:v>
                </c:pt>
                <c:pt idx="1">
                  <c:v>10</c:v>
                </c:pt>
                <c:pt idx="2">
                  <c:v>22</c:v>
                </c:pt>
                <c:pt idx="3">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Cirugía antes de 24 horas</c:v>
                </c:pt>
                <c:pt idx="1">
                  <c:v>Cirugía después de 24 horas</c:v>
                </c:pt>
              </c:strCache>
            </c:strRef>
          </c:cat>
          <c:val>
            <c:numRef>
              <c:f>Sheet1!$B$2:$B$3</c:f>
              <c:numCache>
                <c:formatCode>General</c:formatCode>
                <c:ptCount val="2"/>
                <c:pt idx="0">
                  <c:v>5.8</c:v>
                </c:pt>
                <c:pt idx="1">
                  <c:v>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Umbral liberal de 10 g/dL</c:v>
                </c:pt>
                <c:pt idx="1">
                  <c:v>Umbral restrictivo</c:v>
                </c:pt>
              </c:strCache>
            </c:strRef>
          </c:cat>
          <c:val>
            <c:numRef>
              <c:f>Sheet1!$B$2:$B$3</c:f>
              <c:numCache>
                <c:formatCode>General</c:formatCode>
                <c:ptCount val="2"/>
                <c:pt idx="0">
                  <c:v>35.2</c:v>
                </c:pt>
                <c:pt idx="1">
                  <c:v>34.7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horas de retraso / OR</c:v>
                </c:pt>
              </c:strCache>
            </c:strRef>
          </c:tx>
          <c:spPr>
            <a:solidFill>
              <a:srgbClr val="0F5F6B"/>
            </a:solidFill>
          </c:spPr>
          <c:cat>
            <c:strRef>
              <c:f>Sheet1!$A$2:$A$3</c:f>
              <c:strCache>
                <c:ptCount val="2"/>
                <c:pt idx="0">
                  <c:v>Horas más hasta la cirugía</c:v>
                </c:pt>
                <c:pt idx="1">
                  <c:v>OR de mortalidad hospitalaria</c:v>
                </c:pt>
              </c:strCache>
            </c:strRef>
          </c:cat>
          <c:val>
            <c:numRef>
              <c:f>Sheet1!$B$2:$B$3</c:f>
              <c:numCache>
                <c:formatCode>General</c:formatCode>
                <c:ptCount val="2"/>
                <c:pt idx="0">
                  <c:v>13.7</c:v>
                </c:pt>
                <c:pt idx="1">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horas de retraso / 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RR (menor de 1 favorece al bloqueo)</c:v>
                </c:pt>
              </c:strCache>
            </c:strRef>
          </c:tx>
          <c:spPr>
            <a:solidFill>
              <a:srgbClr val="0F5F6B"/>
            </a:solidFill>
          </c:spPr>
          <c:cat>
            <c:strRef>
              <c:f>Sheet1!$A$2:$A$4</c:f>
              <c:strCache>
                <c:ptCount val="3"/>
                <c:pt idx="0">
                  <c:v>Estado confusional agudo</c:v>
                </c:pt>
                <c:pt idx="1">
                  <c:v>Infección respiratoria</c:v>
                </c:pt>
                <c:pt idx="2">
                  <c:v>Mortalidad a 6 meses (incierto)</c:v>
                </c:pt>
              </c:strCache>
            </c:strRef>
          </c:cat>
          <c:val>
            <c:numRef>
              <c:f>Sheet1!$B$2:$B$4</c:f>
              <c:numCache>
                <c:formatCode>General</c:formatCode>
                <c:ptCount val="3"/>
                <c:pt idx="0">
                  <c:v>0.67</c:v>
                </c:pt>
                <c:pt idx="1">
                  <c:v>0.41</c:v>
                </c:pt>
                <c:pt idx="2">
                  <c:v>0.87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RR (menor de 1 favorece al bloqueo)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Muerte o incapacidad, espinal</c:v>
                </c:pt>
                <c:pt idx="1">
                  <c:v>Muerte o incapacidad, general</c:v>
                </c:pt>
                <c:pt idx="2">
                  <c:v>Delirium, espinal</c:v>
                </c:pt>
                <c:pt idx="3">
                  <c:v>Delirium, general</c:v>
                </c:pt>
              </c:strCache>
            </c:strRef>
          </c:cat>
          <c:val>
            <c:numRef>
              <c:f>Sheet1!$B$2:$B$5</c:f>
              <c:numCache>
                <c:formatCode>General</c:formatCode>
                <c:ptCount val="4"/>
                <c:pt idx="0">
                  <c:v>18.5</c:v>
                </c:pt>
                <c:pt idx="1">
                  <c:v>18.0</c:v>
                </c:pt>
                <c:pt idx="2">
                  <c:v>20.5</c:v>
                </c:pt>
                <c:pt idx="3">
                  <c:v>19.7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Consulta geriátrica proactiva (ensayo de 126 pacientes)</c:v>
                </c:pt>
                <c:pt idx="1">
                  <c:v>Atención habitual en ese ensayo</c:v>
                </c:pt>
                <c:pt idx="2">
                  <c:v>Programa multicomponente (Cochrane)</c:v>
                </c:pt>
                <c:pt idx="3">
                  <c:v>Atención habitual (Cochrane)</c:v>
                </c:pt>
              </c:strCache>
            </c:strRef>
          </c:cat>
          <c:val>
            <c:numRef>
              <c:f>Sheet1!$B$2:$B$5</c:f>
              <c:numCache>
                <c:formatCode>General</c:formatCode>
                <c:ptCount val="4"/>
                <c:pt idx="0">
                  <c:v>32</c:v>
                </c:pt>
                <c:pt idx="1">
                  <c:v>50</c:v>
                </c:pt>
                <c:pt idx="2">
                  <c:v>10.5</c:v>
                </c:pt>
                <c:pt idx="3">
                  <c:v>18.4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Sheet1!$A$2:$A$4</c:f>
              <c:strCache>
                <c:ptCount val="3"/>
                <c:pt idx="0">
                  <c:v>PNI bajo (no significativo)</c:v>
                </c:pt>
                <c:pt idx="1">
                  <c:v>GNRI bajo</c:v>
                </c:pt>
                <c:pt idx="2">
                  <c:v>MNA-SF bajo</c:v>
                </c:pt>
              </c:strCache>
            </c:strRef>
          </c:cat>
          <c:val>
            <c:numRef>
              <c:f>Sheet1!$B$2:$B$4</c:f>
              <c:numCache>
                <c:formatCode>General</c:formatCode>
                <c:ptCount val="3"/>
                <c:pt idx="0">
                  <c:v>1.42</c:v>
                </c:pt>
                <c:pt idx="1">
                  <c:v>3.12</c:v>
                </c:pt>
                <c:pt idx="2">
                  <c:v>3.61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horas menos hasta la primera movilización</c:v>
                </c:pt>
              </c:strCache>
            </c:strRef>
          </c:tx>
          <c:spPr>
            <a:solidFill>
              <a:srgbClr val="0F5F6B"/>
            </a:solidFill>
          </c:spPr>
          <c:cat>
            <c:strRef>
              <c:f>Sheet1!$A$2:$A$2</c:f>
              <c:strCache>
                <c:ptCount val="1"/>
                <c:pt idx="0">
                  <c:v>Tiempo hasta la primera movilización</c:v>
                </c:pt>
              </c:strCache>
            </c:strRef>
          </c:cat>
          <c:val>
            <c:numRef>
              <c:f>Sheet1!$B$2:$B$2</c:f>
              <c:numCache>
                <c:formatCode>General</c:formatCode>
                <c:ptCount val="1"/>
                <c:pt idx="0">
                  <c:v>10.8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horas menos hasta la primera movilización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Sheet1!$A$2:$A$3</c:f>
              <c:strCache>
                <c:ptCount val="2"/>
                <c:pt idx="0">
                  <c:v>Neumonía posoperatoria</c:v>
                </c:pt>
                <c:pt idx="1">
                  <c:v>Lesión por presión (cadera y columna)</c:v>
                </c:pt>
              </c:strCache>
            </c:strRef>
          </c:cat>
          <c:val>
            <c:numRef>
              <c:f>Sheet1!$B$2:$B$3</c:f>
              <c:numCache>
                <c:formatCode>General</c:formatCode>
                <c:ptCount val="2"/>
                <c:pt idx="0">
                  <c:v>7.8</c:v>
                </c:pt>
                <c:pt idx="1">
                  <c:v>23.9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Sheet1!$A$2:$A$3</c:f>
              <c:strCache>
                <c:ptCount val="2"/>
                <c:pt idx="0">
                  <c:v>Talones</c:v>
                </c:pt>
                <c:pt idx="1">
                  <c:v>Región sacrococcígea</c:v>
                </c:pt>
              </c:strCache>
            </c:strRef>
          </c:cat>
          <c:val>
            <c:numRef>
              <c:f>Sheet1!$B$2:$B$3</c:f>
              <c:numCache>
                <c:formatCode>General</c:formatCode>
                <c:ptCount val="2"/>
                <c:pt idx="0">
                  <c:v>19.9</c:v>
                </c:pt>
                <c:pt idx="1">
                  <c:v>56.7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Sheet1!$A$2:$A$5</c:f>
              <c:strCache>
                <c:ptCount val="4"/>
                <c:pt idx="0">
                  <c:v>1 año</c:v>
                </c:pt>
                <c:pt idx="1">
                  <c:v>2 años</c:v>
                </c:pt>
                <c:pt idx="2">
                  <c:v>5 años</c:v>
                </c:pt>
                <c:pt idx="3">
                  <c:v>10 años</c:v>
                </c:pt>
              </c:strCache>
            </c:strRef>
          </c:cat>
          <c:val>
            <c:numRef>
              <c:f>Sheet1!$B$2:$B$5</c:f>
              <c:numCache>
                <c:formatCode>General</c:formatCode>
                <c:ptCount val="4"/>
                <c:pt idx="0">
                  <c:v>18</c:v>
                </c:pt>
                <c:pt idx="1">
                  <c:v>22</c:v>
                </c:pt>
                <c:pt idx="2">
                  <c:v>26</c:v>
                </c:pt>
                <c:pt idx="3">
                  <c:v>20</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30 días</c:v>
                </c:pt>
                <c:pt idx="1">
                  <c:v>6 meses</c:v>
                </c:pt>
                <c:pt idx="2">
                  <c:v>1 año</c:v>
                </c:pt>
              </c:strCache>
            </c:strRef>
          </c:cat>
          <c:val>
            <c:numRef>
              <c:f>Sheet1!$B$2:$B$4</c:f>
              <c:numCache>
                <c:formatCode>General</c:formatCode>
                <c:ptCount val="3"/>
                <c:pt idx="0">
                  <c:v>36</c:v>
                </c:pt>
                <c:pt idx="1">
                  <c:v>46</c:v>
                </c:pt>
                <c:pt idx="2">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Fractura clínica nueva, placebo</c:v>
                </c:pt>
                <c:pt idx="1">
                  <c:v>Fractura clínica nueva, zoledronato</c:v>
                </c:pt>
                <c:pt idx="2">
                  <c:v>Mortalidad, placebo</c:v>
                </c:pt>
                <c:pt idx="3">
                  <c:v>Mortalidad, zoledronato</c:v>
                </c:pt>
              </c:strCache>
            </c:strRef>
          </c:cat>
          <c:val>
            <c:numRef>
              <c:f>Sheet1!$B$2:$B$5</c:f>
              <c:numCache>
                <c:formatCode>General</c:formatCode>
                <c:ptCount val="4"/>
                <c:pt idx="0">
                  <c:v>13.9</c:v>
                </c:pt>
                <c:pt idx="1">
                  <c:v>8.6</c:v>
                </c:pt>
                <c:pt idx="2">
                  <c:v>13.3</c:v>
                </c:pt>
                <c:pt idx="3">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Sin servicio</c:v>
                </c:pt>
                <c:pt idx="1">
                  <c:v>Con servicio</c:v>
                </c:pt>
              </c:strCache>
            </c:strRef>
          </c:cat>
          <c:val>
            <c:numRef>
              <c:f>Sheet1!$B$2:$B$3</c:f>
              <c:numCache>
                <c:formatCode>General</c:formatCode>
                <c:ptCount val="2"/>
                <c:pt idx="0">
                  <c:v>17.2</c:v>
                </c:pt>
                <c:pt idx="1">
                  <c:v>38.0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Ortogeriatría: el anciano con fractura.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Qué es la ortogeriatría y por qué existe; Epidemiología: el problema crece y en Ecuador crece rápido; Mecanismo: hueso frágil, caída y poca reserva; Anatomía mínima: cápsula, cuello y trocánteres; Clasificar al paciente, no solo la fractura: fragilidad y riesgo; Diagnóstico: valoración geriátrica desde urgencias; Imágenes: la fractura oculta y qué pedir; Algoritmo de manejo del anciano con fractura de cadera; El modelo de atención: qué aporta el equipo ortogeriátrico; Tiempo a cirugía: qué dicen el ensayo y la observación; Tratamiento: qué se opera en el anciano y qué cambia en la decisión; Optimización perioperatoria: anemia, transfusión, anticoagulantes y trombosis; Analgesia y anestesia: dolor controlado, bloqueos y elección de técnica; Delirium: prevenirlo, detectarlo y no confundirlo con demencia; Nutrición: el factor que se olvida; Técnica de apoyo en urgencias: bloqueo de fascia ilíaca paso a paso; Complicaciones: qué sucede y cuánto; Pronóstico: mortalidad, función y calidad de vida; Rehabilitación y movilización; Prevención secundaria: la fractura como puerta de entrada al tratamiento; Alta, metas de cuidado y fin de vida; Errores frecuentes del residente. Estructura sugerida por el autor para diez minutos: Lámina 1 (1 min): caso de apertura. Mujer anciana de una residencia, fractura trocantérica, anticoagulada y con confusión. Pregunta: ¿es un problema de hueso o de paciente? [r13]. Lámina 2 (1 min): el problema. Mortalidad al año entre 14,4 % y 28,3 % según el país [r1] y en Ecuador una tasa que subió de 96,4 a 173,1 por 100.000 entre 1999 y 2016 [r2]. Lámina 3 (1 min): qué es ortogeriatría y qué modelos hay. 3 modelos y ninguno demostrado superior [r15]; NICE pide un Programa de Fractura de Cadera [r13]. Lámina 4 (1 min): evidencia del modelo. Ensayo de Trondheim (SPPB 5,12 frente a 4,38) [r14] y metaanálisis con 28 % menos mortalidad hospitalaria [r15]. Lámina 5 (1 min): tiempo a cirugía. HIP ATTACK (9 % frente a 10 %) frente a la cohorte de Ontario con más complicaciones después de 24 horas [r21][r22]. Mensaje: operar el día del ingreso o el siguiente [r13]. Lámina 6 (1 min): optimización. Transfusión restrictiva (FOCUS 35,2 % frente a 34,7 %) [r26], anticoagulantes sin esperar pasivamente [r31] y ácido tranexámico [r29]. Lámina 7 (1 min): dolor y anestesia. Bloqueos: menos dolor y menos confusión [r33]; espinal y general equivalentes en REGAIN [r35]. Lámina 8 (1 min): delirium. 35 % a 65 % de los pacientes [r19], demencia previa con OR 6,07 [r12] y prevención multicomponente (RR 0,57) [r37]. Lámina 9 (1 min): después de la cirugía. Movilizar al día siguiente [r13], rehabilitación multidisciplinaria (RR 0,88) [r41] y tratamiento de osteoporosis con servicio de enlace [r44]. Lámina 10 (1 min): metas de cuidado y cierre. Conversar con el paciente y la familia, cirugía como parte de un abordaje paliativo cuando corresponde [r13]; el pronóstico sin cirugía en frágiles es malo [r50].</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fractura de cadera del anciano no es solo un hueso roto: es la prueba de esfuerzo de un organismo frágil, y por eso se maneja entre ortopedista y geriatra desde el ingreso (fuente: National Institute for Health and Care Excellence, 2023) (fuente: Van Heghe A y colaboradores, 2022). El año siguiente a la fractura cobra una mortalidad de 14,4 % a 28,3 % según el país (fuente: Sing CW y colaboradores, 2023), y en los 3 primeros meses el riesgo de morir (hazard relativo frente a controles de igual edad y sexo) es 5,75 en mujeres y 7,95 en varones (fuente: Haentjens P y colaboradores, 2010). La meta es operar el día del ingreso o el siguiente (fuente: National Institute for Health and Care Excellence, 2023); esperar más de 24 horas se asoció con más complicaciones (fuente: Pincus D y colaboradores, 2017), pero en un ensayo aleatorizado la meta de operar en menos de 6 horas no redujo de forma significativa la mortalidad (fuente: HIP ATTACK Investigators, 2020). En un metaanálisis de 37 estudios, el cuidado ortogeriátrico redujo 28 % la mortalidad hospitalaria y 19 % el delirium (fuente: Van Heghe A y colaboradores, 2022). Transfusión restrictiva, bloqueos nerviosos, prevención multicomponente del delirium, movilización al día siguiente y tratamiento de la osteoporosis forman el paquete básico (fuente: Carson JL y colaboradores, 2011) (fuente: Guay J y colaboradores, 2020) (fuente: Burton JK y colaboradores, 2021) (fuente: National Institute for Health and Care Excellence, 2023) (fuente: Conley RB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es la ortogeriatría y por qué existe. Ortogeriatría es el manejo compartido del anciano que se fractura: el ortopedista resuelve el hueso y el geriatra se hace cargo de la persona entera. La idea nace de algo simple. La misma caída que rompe el fémur proximal de una paciente muy anciana deja al descubierto un organismo con poca reserva, y esa reserva anticipa lo que vendrá: la fragilidad se asoció con más mortalidad y más complicaciones tras la cirugía (fuente: Tian P y colaboradores, 2025). Aquí “fractura de cadera” significa la fractura por fragilidad del fémur proximal. Se divide en intracapsular (cuello femoral) y extracapsular (trocantérica y subtrocantérica), porque las guías asignan operaciones distintas a cada grupo (fuente: National Institute for Health and Care Excellence, 2023). Pero el eje del capítulo no es el implante.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el sistema que rodea la operación: valoración geriátrica, tiempo a cirugía, anestesia, delirium, nutrición, movilización y prevención de la siguiente fractura. La colaboración puede organizarse de 3 maneras (interconsulta geriátrica, sala geriátrica con consulta ortopédica o modelo integrado), y la evidencia disponible no alcanza para preferir una sobre otra (fuente: Van Heghe A y colaboradores, 2022). NICE pide un Programa de Fractura de Cadera formal desde el ingreso (fuente: National Institute for Health and Care Excellence, 2023). La guía de la EAST recomienda de forma condicional un modelo ortogeriátrico, con evidencia global de calidad baja (fuente: Mukherjee K y colaboradores, 2020). La guía de la AAOS no incluye la prevención secundaria ni la rehabilitación posalta (fuente: O'Connor MI y colaboradores, 2022); este capítulo sí las cubre, porque en el anciano son parte del mismo problema.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«3 formas de organizar la colaboración ortopedia-geriatría» tiene 3 columnas: Modelo, Quién lleva al paciente (por definición del modelo), Qué muestra la evidencia. Fila 1: Modelo, Interconsulta geriátrica; Quién lleva al paciente (por definición del modelo), Ortopedia lleva al paciente; el geriatra participa como consultor; Qué muestra la evidencia, Una de las 3 variantes comparadas; sin demostrar superioridad frente a las otras (fuente: Van Heghe A y colaboradores, 2022). Fila 2: Modelo, Sala geriátrica con consulta ortopédica; Quién lleva al paciente (por definición del modelo), El geriatra lleva la sala; el cirujano es consultor; Qué muestra la evidencia, Evidencia insuficiente para preferirla (fuente: Van Heghe A y colaboradores, 2022). Fila 3: Modelo, Modelo integrado o de cuidado compartido; Quién lleva al paciente (por definición del modelo), Ambos especialistas comparten la responsabilidad; Qué muestra la evidencia, Mayor reducción de estancia en el metaanálisis de Grigoryan (DME -0,61), con heterogeneidad que limita la lectura (fuente: Grigoryan KV y colaboradores, 2014). (fuente: Van Heghe A y colaboradores, 2022) (fuente: Grigoryan KV y colaboradores, 2014). Con esto cerramos qué es la ortogeriatría y por qué existe. Sigamos con epidemiología: el problema crece y en ecuador crece rápido.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el problema crece y en ecuador crece rápido. Con datos de 19 países y regiones se identificaron 4.115.046 fracturas de cadera en personas de 50 años o más entre 2005 y 2018 (fuente: Sing CW y colaboradores, 2023). La incidencia estandarizada fue de 95,1 por 100.000 en Brasil y de 315,9 en Dinamarca (fuente: Sing CW y colaboradores, 2023). Aunque la incidencia ajustada descendió en la mayoría de los países durante esos años, el envejecimiento de la población haría que el total anual de fracturas casi se duplique de 2018 a 2050, según la proyección del estudio (fuente: Sing CW y colaboradores, 2023). En Ecuador la tendencia es opuesta a la de los países de ingresos altos. Entre 1999 y 2016 la tasa ajustada de hospitalización por fractura de cadera en personas de 65 años o más pasó de 96,4 a 173,1 por 100.000, un aumento anual medio de 4,6 %; entre 1999 y 2014 la tasa estadounidense bajó 2,5 % por año mientras la ecuatoriana subía 4,6 % (fuente: Orces CH y colaboradores, 2017). El análisis de carga de enfermedad 2021 estimó 8836 casos nuevos de fractura de cadera por caída en el país ese año; en personas de 70 años o más, 47 % eran varones y 53 % mujeres (fuente: Lopez Gavilanez E y colaboradores, 2025). Los años vividos con discapacidad por estas fracturas disminuyeron aunque la incidencia subió, y los autores plantean como posible explicación que hoy se atienden, rehabilitan y previenen mejor las complicaciones, algo que el estudio no demuestra (fuente: Lopez Gavilanez E y colaboradores, 2025). La mortalidad es el dato que justifica el modelo. En el primer año se muere entre 14,4 % (Singapur) y 28,3 % (Reino Unido) de los pacientes, según el sistema de salud (fuente: Sing CW y colaboradores, 2023). En los 3 primeros meses el hazard relativo de morir fue 5,75 en mujeres y 7,95 en varones frente a controles de igual edad y sexo; luego bajó, pero nunca llegó al nivel de esos controles (fuente: Haentjens P y colaboradores, 2010). En una serie de los Andes colombianos, 32,5 % murió en el primer año: 43,1 % en residentes rurales y 23,5 % en urbanos (fuente: Duque-Sánchez JD y colaboradores, 2022). Entre los predictores de mortalidad a 30 días con evidencia de alta calidad figuran la edad, el ASA 3 o más, el sexo masculino, vivir en una institución y el cáncer metastásico (fuente: Bui M y colaboradores, 2024). Con calidad moderada también pesaron la insuficiencia renal crónica, la demencia, la diabetes, la hemoglobina baja y la insuficiencia cardiaca (fuente: Bui M y colaboradores, 2024). La edad, el sexo, la residencia en institución o un cáncer previo no se pueden cambiar el día de la fractura. Lo que sí se puede modificar es el tiempo a cirugía, la anemia, el delirium y la rehabilitación, que veremos en los bloques siguientes.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«Ecuador: tasa ajustada de hospitalización por fractura de cadera, personas de 65 años o más» muestra lo siguiente. 1999: 96.4 por 100.000 (fuente: Orces CH y colaboradores, 2017). 2016: 173.1 por 100.000 (fuente: Orces CH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«Hazard relativo de morir en los 3 primeros meses tras la fractura de cadera» muestra lo siguiente. Mujeres: 5.8 hazard relativo frente a controles de igual edad y sexo (fuente: Haentjens P y colaboradores, 2010). Varones: 8 hazard relativo frente a controles de igual edad y sexo (fuente: Haentjens P y colaboradores, 2010). En el documento Word de este tema encontrarás además: Mortalidad al año tras fractura de cadera (poblaciones distintas); Predictores de mortalidad a 30 días tras cirugía de cadera (evidencia de alta calidad). Con esto cerramos epidemiología: el problema crece y en ecuador crece rápido. Sigamos con mecanismo: hueso frágil, caída y poca reserva.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hueso frágil, caída y poca reserva. En el anciano la fractura de cadera suele ser una lesión por caída desde su propia altura sobre un hueso osteoporótico; así la clasifican los análisis de carga de enfermedad que estiman la incidencia en Ecuador (fuente: Lopez Gavilanez E y colaboradores, 2025). Esa es la parte ósea de la historia. La otra parte es la reserva fisiológica. Una explicación didáctica (opinión experta, no resultado de un estudio) es que cada sistema del anciano funciona cerca de su límite, y el dolor, el sangrado, la inmovilidad y la anestesia lo empujan por encima.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sí está medido es que la fragilidad previa predice peor evolución: más complicaciones, delirium, neumonía y reingreso (fuente: Tian P y colaboradores, 2025). Y que la demencia previa multiplicó por 6,07 la probabilidad de delirium postoperatorio, y vivir en una institución por 2,65 (fuente: Smith TO y colaboradores, 2017). Esto cambia el modo de pensar la urgencia. No se trata de “un fémur que operar”, sino de un paciente cuya recuperación depende de lo que se haga en las primeras horas con su cognición, su hemoglobina, su volumen, sus fármacos y su dolor.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la ortogeriatría empieza en urgencias y no en la sala. Con esto cerramos mecanismo: hueso frágil, caída y poca reserva. Sigamos con anatomía mínima: cápsula, cuello y trocánteres.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mínima: cápsula, cuello y trocánteres. Para entender por qué las guías separan fracturas de cuello y fracturas trocantéricas hay que ver una sola cosa en el hueso: dónde se inserta la cápsula articular. Por delante, la cápsula envuelve la cabeza y el cuello y llega hasta la línea intertrocantérica (anatomía descriptiva, visible en la lámina). Por eso el trazo del cuello queda dentro de ella (intracapsular) y el trocantérico fuera (extracapsular), y NICE trata cada grupo por separado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división no es solo semántica. Si el cuello está roto y desplazado, la recomendación de NICE es reemplazar la articulación con una prótesis (fuente: National Institute for Health and Care Excellence, 2023). Si la fractura es trocantérica, se fija el hueso con un implante: tornillo-placa deslizante o clavo, según el patrón (fuente: National Institute for Health and Care Excellence, 2023). Cuando leas una radiografía, pregúntate primero: ¿el trazo está dentro o fuera de la cápsula? Con esa respuesta ya sabes en qué rama de la guía estás.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mirar en la lámina: la cabeza (arriba y a la derecha), el cuello que la une a la diáfisis, el trocánter mayor a la izquierda y la línea intertrocantérica por donde baja la cápsula. Con esto cerramos anatomía mínima: cápsula, cuello y trocánteres. Sigamos con clasificar al paciente, no solo la fractura: fragilidad y riesgo.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clasificar al paciente, no solo la fractura: fragilidad y riesgo. En la fractura de cadera del anciano, la clasificación que más cambia la conducta no es la del trazo sino la del paciente. La herramienta más usada es la Escala Clínica de Fragilidad. La escala se validó en una cohorte canadiense de 2305 ancianos seguidos durante 5 años: en modelos ajustados, cada categoría adicional elevó el riesgo de morir en 21,2 % (a unos 70 meses) y el de ingresar a una institución en 23,9 %; esa versión original tenía 7 puntos (fuente: Rockwood K y colaboradores, 2005). Se correlacionó con el índice de fragilidad (r = 0,80) y predijo la mortalidad mejor que la cognición, la función o la comorbilidad por separado (fuente: Rockwood K y colaboradores, 2005). Existe una versión de 9 puntos (fuente: Goutsou S y colaboradores, 2026). Una revisión de 15 estudios con más de 18.000 ancianos con fractura de cadera encontró que los puntajes más altos se asociaban de forma consistente con más mortalidad, complicaciones, delirium, estancia prolongada, reingreso y alta a una institución (fuente: Goutsou S y colaboradores, 2026). Como los umbrales y las definiciones variaban entre estudios, los autores resumieron los resultados sin metaanálisis (fuente: Goutsou S y colaboradores, 2026), de modo que no existe un “punto de corte oficial” con respaldo sólido: úsalo como escala ordinal. Para dimensionar el costo de la fragilidad, un metaanálisis de 243.264 pacientes (27 cohortes) mostró más riesgo de morir en el hospital, al mes y al año, y también más complicaciones, delirium, neumonía y reingresos (fuente: Tian P y colaboradores, 2025). Para el residente, la lección es práctica: anota el puntaje al ingreso, porque ordena la conversación con la familia y el riesgo de delirium.</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relativo asociado a la fragilidad tras la cirugía de cadera» muestra lo siguiente. Mortalidad hospitalaria: 3.2 RR (fuente: Tian P y colaboradores, 2025). Mortalidad a 30 días: 3.9 RR (fuente: Tian P y colaboradores, 2025). Mortalidad a 1 año: 1.5 RR (fuente: Tian P y colaboradores, 2025). Complicaciones: 2.8 RR (fuente: Tian P y colaboradores, 2025). Delirium: 4.4 RR (fuente: Tian P y colaboradores, 2025). Neumonía: 4.1 RR (fuente: Tian P y colaboradores, 2025). Reingreso a 30 días: 1.8 RR (fuente: Tian P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escala usar para qué pregunta» tiene 3 columnas: Pregunta, Herramienta, Qué dice la evidencia en fractura de cadera. Fila 1: Pregunta, ¿Qué tan frágil es?; Herramienta, Escala Clínica de Fragilidad; Qué dice la evidencia en fractura de cadera, Se asocia con mortalidad, complicaciones, delirium y alta institucional (fuente: Goutsou S y colaboradores, 2026). Fila 2: Pregunta, ¿Tiene delirium ahora?; Herramienta, 4AT; Qué dice la evidencia en fractura de cadera, Sensibilidad 89,7 % y especificidad 84,1 % en ancianos hospitalizados (fuente: Bellelli G y colaboradores, 2014). Fila 3: Pregunta, ¿Está desnutrido?; Herramienta, MNA-SF, GNRI; Qué dice la evidencia en fractura de cadera, MNA-SF bajo: OR 3,61 de mortalidad; GNRI bajo: OR 3,12 (fuente: Liu N y colaboradores, 2023). Fila 4: Pregunta, ¿Qué riesgo anestésico tiene?; Herramienta, ASA; Qué dice la evidencia en fractura de cadera, ASA 3 o más: OR 2,69 de mortalidad a 30 días (fuente: Bui M y colaboradores, 2024). (fuente: Bui M y colaboradores, 2024) (fuente: Goutsou S y colaboradores, 2026) (fuente: Bellelli G y colaboradores, 2014) (fuente: Liu N y colaboradores, 2023). Con esto cerramos clasificar al paciente, no solo la fractura: fragilidad y riesgo. Sigamos con diagnóstico: valoración geriátrica desde urgencias.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valoración geriátrica desde urgencias. El diagnóstico de la fractura es casi siempre fácil. El diagnóstico difícil es el del paciente: qué tiene alrededor del hueso. La guía NICE pide que la valoración ortogeriátrica forme parte del Programa de Fractura de Cadera desde el ingreso y que se busque deterioro cognitivo desde el primer contacto, con reevaluación para detectar el delirium que aparezca durante la estancia (fuente: National Institute for Health and Care Excellence, 2023). Para el delirium existe una prueba corta, el 4AT. Su rendimiento se midió en 234 ancianos hospitalizados que lo recibieron dentro de las primeras 24 horas: detectó 89,7 % de los casos de delirium (sensibilidad) y descartó bien a 84,1 % de quienes no lo tenían (especificidad) (fuente: Bellelli G y colaboradores, 2014). El área bajo la curva fue 0,93 en conjunto, 0,92 sin demencia y 0,89 con ella (fuente: Bellelli G y colaboradores, 2014). Ojo con su origen: el estudio se hizo en una sala de geriatría y una de rehabilitación, no en traumatología (fuente: Bellelli G y colaboradores, 2014). Qué buscar y por qué. De los factores que destaca la revisión de Smith y cols., la demencia previa tuvo la asociación más fuerte con el delirium posoperatorio (OR 6,07) (fuente: Smith TO y colaboradores, 2017). Vivir en una institución, tener 80 años o más y las complicaciones como neumonía o infección urinaria también se asocian con delirium (fuente: Smith TO y colaboradores, 2017). En cambio, las variables intraoperatorias no se asociaron con delirium en esa revisión (fuente: Smith TO y colaboradores, 2017), de modo que la ventana de prevención está sobre todo antes y después de la cirugía. Un listado de ingreso útil (práctica habitual, ordenado por lo que más puede retrasar o complicar la cirugía): dolor y analgesia en curso, cognición y 4AT, hemoglobina y volumen, anticoagulantes y antiagregantes (fármaco y última dosis), electrolitos y glucosa, función cardiaca y arritmias, infección respiratoria, estado nutricional, fragilidad y autonomía previa, medicación que pueda provocar delirium, y qué quiere el paciente. NICE lista como condiciones corregibles que no deben retrasar la cirugía la anemia, la anticoagulación, la hipovolemia, el desequilibrio electrolítico, la diabetes o la insuficiencia cardiaca descontroladas, la arritmia corregible y la infección respiratoria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«Rendimiento del 4AT para delirium en ancianos hospitalizados» muestra lo siguiente. 4AT (sensibilidad y especificidad): sensibilidad 89.7 por ciento y especificidad 84.1 por ciento (fuente: Bellelli G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«Listado de ingreso: qué buscar y qué decide» tiene 3 columnas: Qué buscar, Cómo, Por qué importa. Fila 1: Qué buscar, Dolor; Cómo, Valorar al llegar y a los 30 minutos de la analgesia inicial; Por qué importa, Analgesia inmediata aun con deterioro cognitivo (fuente: National Institute for Health and Care Excellence, 2023). Fila 2: Qué buscar, Cognición y delirium; Cómo, 4AT y pregunta a familiares sobre el estado habitual; Por qué importa, Demencia previa: OR 6,07 de delirium (fuente: Smith TO y colaboradores, 2017). Fila 3: Qué buscar, Anemia, volumen, electrolitos; Cómo, Hemograma, perfil bioquímico, volemia; Por qué importa, Condiciones corregibles que no deben retrasar la cirugía (fuente: National Institute for Health and Care Excellence, 2023). Fila 4: Qué buscar, Anticoagulantes y antiagregantes; Cómo, Fármaco, dosis y hora de la última toma (práctica habitual); Por qué importa, El anticoagulante oral prolongó el tiempo a cirugía 13,7 horas (fuente: You D y colaboradores, 2021). Fila 5: Qué buscar, Fragilidad y autonomía previa; Cómo, Escala Clínica de Fragilidad; cómo caminaba antes; Por qué importa, Predice complicaciones y orienta el tipo de prótesis (fuente: Goutsou S y colaboradores, 2026) (fuente: National Institute for Health and Care Excellence, 2023). Fila 6: Qué buscar, Nutrición; Cómo, MNA-SF o GNRI; Por qué importa, Valores bajos predicen mortalidad (fuente: Liu N y colaboradores, 2023). (fuente: Goutsou S y colaboradores, 2026) (fuente: Smith TO y colaboradores, 2017) (fuente: National Institute for Health and Care Excellence, 2023) (fuente: You D y colaboradores, 2021) (fuente: Liu N y colaboradores, 2023). Con esto cerramos diagnóstico: valoración geriátrica desde urgencias. Sigamos con imágenes: la fractura oculta y qué pedir.</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la fractura oculta y qué pedir. Un anciano que no puede cargar y tiene dolor en la cadera, con radiografías normales, no está descartado. En un metaanálisis de 35 estudios (2992 pacientes con sospecha clínica de fractura), 39 % tenía una fractura de cadera quirúrgica oculta, y 92 % cuando solo se veía una fractura aislada del trocánter mayor (fuente: Haj-Mirzaian A y colaboradores, 2020). La frecuencia fue mayor a partir de los 80 años (44 %) y con informe radiográfico equívoco (58 %) (fuente: Haj-Mirzaian A y colaboradores, 2020). NICE recomienda ofrecer resonancia magnética si persiste la sospecha tras radiografías adecuadas, y considerar TC si la RM no está disponible en 24 horas o está contraindicada (fuente: National Institute for Health and Care Excellence, 2023). La evidencia ayuda a leer esa jerarquía. Con RM como referencia, la TC tuvo sensibilidad de 79 % y la gammagrafía ósea de 87 % en el metaanálisis de Haj-Mirzaian (fuente: Haj-Mirzaian A y colaboradores, 2020). Otro metaanálisis de 13 estudios, con RM o seguimiento clínico como referencia, estimó la sensibilidad de la TC en 94 % y la especificidad en 100 %, y sugiere hacer RM si la sospecha continúa con TC normal (fuente: Kellock TT y colaboradores, 2019). Las 2 revisiones no coinciden en la sensibilidad de la TC (79 % y 94 %): se dan ambas cifras con su fuente y la conclusión práctica es la misma, preferir RM y reservar la TC para cuando la RM no se consigue pronto (fuente: Haj-Mirzaian A y colaboradores, 2020) (fuente: Kellock TT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TC y gammagrafía para fractura oculta de cadera (referencia: RM; en Kellock, RM o seguimiento clínico)» muestra lo siguiente. TC (Haj-Mirzaian): 79 por ciento (fuente: Haj-Mirzaian A y colaboradores, 2020). Gammagrafía ósea (Haj-Mirzaian): 87 por ciento (fuente: Haj-Mirzaian A y colaboradores, 2020). TC (Kellock): 94 por ciento (fuente: Kellock TT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fractura quirúrgica oculta según el hallazgo radiográfico» muestra lo siguiente. Sin fractura definida: 39 por ciento (fuente: Haj-Mirzaian A y colaboradores, 2020). Fractura aislada del trocánter mayor: 92 por ciento (fuente: Haj-Mirzaian A y colaboradores, 2020). Con esto cerramos imágenes: la fractura oculta y qué pedir. Sigamos con algoritmo de manejo del anciano con fractura de cadera.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manejo del anciano con fractura de cadera. El algoritmo resume el camino del ingreso al alta. Los umbrales llevan la cita de su fuente; los pasos que no la llevan son práctica habitual u opinión experta y deben ajustarse a la guía institucional y al tutor.</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«Del ingreso a urgencias al alta con plan de osteoporosis» se lee de arriba hacia abajo. Se parte de: Anciano con sospecha de fractura de cadera llega a urgencias. Se hace: Analgesia inmediata aun con deterioro cognitivo: paracetamol cada 6 horas, opioide si no alcanza y bloqueo nervioso si sigue el dolor; reevaluar a los 30 minutos (fuente: National Institute for Health and Care Excellence, 2023). Se decide: ¿La radiografía confirma la fractura? Si la respuesta es no, con dolor persistente, pedir rm; si no hay en 24 horas o está contraindicada, tc (fuente: National Institute for Health and Care Excellence, 2023). Si la respuesta es sí, ingreso a programa de fractura de cadera: valoración ortogeriátrica, 4at, fragilidad y nutrición (práctica habitual) (fuente: National Institute for Health and Care Excellence, 2023). Se hace: Pedir RM; si no hay en 24 horas o está contraindicada, TC (fuente: National Institute for Health and Care Excellence, 2023). Se hace: Ingreso a Programa de Fractura de Cadera: valoración ortogeriátrica, 4AT, fragilidad y nutrición (práctica habitual) (fuente: National Institute for Health and Care Excellence, 2023). Se decide: ¿La fractura complica o precipita una enfermedad terminal? Si la respuesta es sí, conversar metas con paciente y familia; considerar cirugía como parte de un abordaje paliativo o manejo no quirúrgico (fuente: National Institute for Health and Care Excellence, 2023). Si la respuesta es no, tratar de inmediato lo corregible: anemia, anticoagulación, volumen, electrolitos, glucosa, insuficiencia cardiaca, arritmia, infección respiratoria (fuente: National Institute for Health and Care Excellence, 2023). Se hace: Conversar metas con paciente y familia; considerar cirugía como parte de un abordaje paliativo o manejo no quirúrgico (fuente: National Institute for Health and Care Excellence, 2023). Si la respuesta es si se decide operar, tratar de inmediato lo corregible: anemia, anticoagulación, volumen, electrolitos, glucosa, insuficiencia cardiaca, arritmia, infección respiratoria (fuente: National Institute for Health and Care Excellence, 2023). Si la respuesta es si se decide no operar, alta con plan, rehabilitación o cuidados de confort. Se hace: Tratar de inmediato lo corregible: anemia, anticoagulación, volumen, electrolitos, glucosa, insuficiencia cardiaca, arritmia, infección respiratoria (fuente: National Institute for Health and Care Excellence, 2023). Se hace: Cirugía el día del ingreso o el siguiente; anestesia espinal o general con elección informada y bloqueo intraoperatorio (fuente: National Institute for Health and Care Excellence, 2023). Se hace: Movilizar al día siguiente; prevenir delirium; nutrición; vigilar sacro, talones y pulmón (práctica habitual) (fuente: National Institute for Health and Care Excellence, 2023). Se hace: Antes del alta: iniciar tratamiento de osteoporosis, evaluar caídas y definir seguimiento (fuente: Conley RB y colaboradores, 2020). Termina en: Alta con plan, rehabilitación o cuidados de confort. Con esto cerramos algoritmo de manejo del anciano con fractura de cadera. Sigamos con el modelo de atención: qué aporta el equipo ortogeriátrico.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 modelo de atención: qué aporta el equipo ortogeriátrico. La prueba más citada a favor del modelo es un ensayo de Trondheim. Repartió 198 pacientes a una sala geriátrica con valoración integral y 199 a la atención ortopédica habitual; todos tenían 70 años o más y caminaban 10 m antes de la caída (fuente: Prestmo A y colaboradores, 2015). A los 4 meses la movilidad medida con el SPPB fue mejor con el cuidado geriátrico: 5,12 frente a 4,38 puntos, una diferencia de 0,74 (fuente: Prestmo A y colaboradores, 2015). Es un solo centro y el tratamiento no se pudo ocultar, así que conviene leerlo como una señal fuerte, no como la última palabra. Los metaanálisis apuntan en la misma dirección. En el metaanálisis de Grigoryan, el riesgo de morir fue menor con colaboración ortogeriátrica, tanto en el hospital (RR 0,60) como a largo plazo (RR 0,83); reunió 18 estudios y 9094 pacientes (fuente: Grigoryan KV y colaboradores, 2014). Una revisión más reciente de 37 estudios con 37.294 pacientes estimó 28 % menos mortalidad hospitalaria, 14 % menos mortalidad al año y 19 % menos delirium, además de 1,55 días menos de estancia (con heterogeneidad que obliga a cautela) (fuente: Van Heghe A y colaboradores, 2022). El tiempo a cirugía y el reingreso a 30 días no cambiaron de forma significativa, y los resultados funcionales no fueron consistentes entre estudios (fuente: Van Heghe A y colaboradores, 2022). La guía de la EAST, que usó metodología GRADE, recomienda el modelo de forma condicional y reconoce calidad global baja de la evidencia; en el grupo ortogeriátrico hubo menos úlceras por presión (OR 0,30) y sin diferencias en otras complicaciones ni en la estancia (fuente: Mukherjee K y colaboradores, 2020). En calidad de vida relacionada con la salud, 8 estudios con 2411 pacientes mostraron una mejoría pequeña pero significativa (DME 0,18) (fuente: Vleeshouwers K y colaboradores, 2025). Qué aporta de verdad un geriatra en la sala, según un ensayo con 126 pacientes: una consulta proactiva y diaria con recomendaciones estructuradas redujo el delirium de 50 % a 32 % (RR 0,64) y el delirium grave de 29 % a 12 % (fuente: Marcantonio ER y colaboradores, 2001). Hubo que tratar a 5,6 pacientes para evitar 1 caso, y la estancia no cambió (fuente: Marcantonio ER y colaboradores, 2001). El efecto fue mayor en quienes no tenían demencia previa ni deterioro funcional (fuente: Marcantonio ER y colaboradores, 2001). Latinoamérica. Tras instaurar un programa ortogeriátrico en un hospital de Bogotá, el riesgo de muerte fue menor (HR 0,54) y la supervivencia al año fue 89 % a los 4 años, frente a 80 % antes (298 pacientes tratados con el protocolo); los autores lo presentan como el primer estudio de la región con ese resultado (fuente: Suarez S y colaboradores, 2017). Es un estudio de un solo hospital: útil como referencia local, no como prueba definitiva. Qué debe tener un programa. NICE lo describe con 6 elementos: valoración ortogeriátrica, optimización rápida para la cirugía, metas de rehabilitación identificadas pronto, revisión coordinada, enlace con salud mental, caídas, salud ósea, atención primaria y servicios sociales, y responsabilidad clínica sobre todo el camino, incluida la comunidad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«Cuidado ortogeriátrico: reducción del riesgo frente a atención habitual (metaanálisis de 37 estudios)» muestra lo siguiente. Mortalidad hospitalaria: 28 por ciento (fuente: Van Heghe A y colaboradores, 2022). Mortalidad a 1 año: 14 por ciento (fuente: Van Heghe A y colaboradores, 2022). Delirium: 19 por ciento (fuente: Van Heghe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«Ensayo de Trondheim: movilidad (SPPB) a los 4 meses» muestra lo siguiente. Atención ortopédica habitual: 4.4 puntos (fuente: Prestmo A y colaboradores, 2015). Cuidado geriátrico integral: 5.1 puntos (fuente: Prestmo A y colaboradores, 2015). Con esto cerramos el modelo de atención: qué aporta el equipo ortogeriátrico. Sigamos con tiempo a cirugía: qué dicen el ensayo y la observación.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tiempo a cirugía: qué dicen el ensayo y la observación. Este es el punto donde el residente más se confunde, porque los estudios parecen contradecirse. No lo hacen si se mira qué compara cada uno. Las guías. NICE recomienda operar el día del ingreso o el siguiente y tratar de inmediato lo corregible para que no cause demora (fuente: National Institute for Health and Care Excellence, 2023). La observación. En una cohorte de Ontario con 42.230 pacientes (edad media 80,1 años), el riesgo de cada una de las complicaciones estudiadas empezó a subir pasadas las 24 horas de espera (fuente: Pincus D y colaboradores, 2017). Entre 13.731 pares emparejados, quienes se operaron después de 24 horas tuvieron mortalidad a 30 días de 6,5 % frente a 5,8 % (diferencia absoluta de 0,79 puntos), y el compuesto de muerte o complicación fue 12,2 % frente a 10,1 % (fuente: Pincus D y colaboradores, 2017). En el metaanálisis de Klestil, operar dentro de las 48 horas se asoció con 20 % menos riesgo de morir a los 12 meses (RR 0,80), pero la comparación en torno a las 24 horas no alcanzó significación (RR 0,82; IC 0,67 a 1,01); el metaanálisis reunió 28 estudios prospectivos observacionales con 31.242 pacientes (fuente: Klestil T y colaboradores, 2018). Con datos ajustados, hubo 8 % de complicaciones con cirugía temprana frente a 17 % con cirugía tardía (fuente: Klestil T y colaboradores, 2018). Las úlceras por presión (RR 0,48) y la neumonía (RR 0,59) fueron menos frecuentes con cirugía temprana en los datos sin ajustar de otro metaanálisis, que reunió 16 estudios observacionales y estimó RR 0,81 de mortalidad con datos ajustados (fuente: Simunovic N y colaboradores, 2010). El ensayo. HIP ATTACK asignó 2970 pacientes de 45 años o más, en 69 hospitales de 17 países, a cirugía acelerada (1487 pacientes; meta de operar en menos de 6 horas desde el diagnóstico) o atención estándar (1483) (fuente: HIP ATTACK Investigators, 2020). La mediana del diagnóstico a cirugía fue de 6 horas frente a 24 horas (fuente: HIP ATTACK Investigators, 2020). A los 90 días murió 9 % con cirugía acelerada y 10 % con la estándar (HR 0,91; IC 95 % 0,72 a 1,14), y las complicaciones mayores fueron 22 % en ambos grupos (HR 0,97) (fuente: HIP ATTACK Investigators, 2020). Conclusión del ensayo: operar más rápido no produjo una diferencia significativa ni en muertes ni en complicaciones mayores (fuente: HIP ATTACK Investigators, 2020). Cómo se reconcilia. Los estudios observacionales comparan pacientes que esperan por razones médicas o logísticas, y quien espera suele ser quien está más enfermo: ahí la asociación mezcla la demora con la gravedad (opinión experta). El ensayo sí aleatorizó el momento, pero contrastó medianas de 6 y de 24 horas, no esperas de varios días (fuente: HIP ATTACK Investigators, 2020). Lectura práctica (opinión experta, coherente con NICE): no hace falta correr a la sala a las 3 de la mañana, pero tampoco se debe dejar pasar el día siguiente por logística; hay que operar en la ventana recomendada y no demorar por condiciones que se pueden corregir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«HIP ATTACK: resultados a 90 días, cirugía acelerada frente a estándar» muestra lo siguiente. Mortalidad, acelerada: 9 por ciento (fuente: HIP ATTACK Investigators, 2020). Mortalidad, estándar: 10 por ciento (fuente: HIP ATTACK Investigators, 2020). Complicaciones mayores, acelerada: 22 por ciento (fuente: HIP ATTACK Investigators, 2020). Complicaciones mayores, estándar: 22 por ciento (fuente: HIP ATTACK Investigators, 2020).</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«Cohorte de Ontario: mortalidad a 30 días según espera (pares emparejados)» muestra lo siguiente. Cirugía antes de 24 horas: 5.8 por ciento (fuente: Pincus D y colaboradores, 2017). Cirugía después de 24 horas: 6.5 por ciento (fuente: Pincus D y colaboradores, 2017). Con esto cerramos tiempo a cirugía: qué dicen el ensayo y la observación. Sigamos con tratamiento: qué se opera en el anciano y qué cambia en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se opera en el anciano y qué cambia en la decisión. Esta sección no es un tratado de técnica de implantes; recoge lo que la guía NICE recomienda y lo que la ortogeriatría agrega a esa decisión. Principio común. Operar con la meta de permitir carga completa sin restricción desde el postoperatorio inmediato (fuente: National Institute for Health and Care Excellence, 2023). El anciano no tolera la descarga prolongada (opinión experta). Fractura intracapsular desplazada. NICE ofrece reemplazo articular, total o hemiartroplastia, y pide considerar prótesis total frente a hemiartroplastia en quien caminaba solo en exteriores con bastón como máximo, no tiene una condición que la desaconseje y se espera que mantenga su autonomía más allá de 2 años (fuente: National Institute for Health and Care Excellence, 2023). Es decir, la decisión se toma con datos geriátricos (autonomía previa, expectativa funcional), no solo radiográficos. En ambos casos, implantes cementados (fuente: National Institute for Health and Care Excellence, 2023); en hemiartroplastia, NICE prefiere considerar el abordaje anterolateral sobre el posterior (fuente: National Institute for Health and Care Excellence, 2023). Fractura trocantérica y subtrocantérica. Para trocantéricas hasta el trocánter menor incluido (salvo oblicua inversa), tornillo-placa deslizante de preferencia sobre clavo endomedular; para subtrocantéricas, clavo endomedular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hacen en la práctica los cirujanos de la región. Una encuesta a 124 cirujanos de 16 países de Latinoamérica halló que en fracturas del cuello femoral desplazadas la artroplastia fue lo más reportado en casi todos los escenarios, y que en las intertrocantéricas el clavo cefalomedular corto fue el método más reportado (fuente: Rodarte P y colaboradores, 2026). Es una encuesta de preferencias, no un estudio de resultados: sirve para saber cómo se opera, no para saber qué es mejor (fuente: Rodarte P y colaboradores, 2026). Operar o no operar. En ancianos frágiles con una expectativa de vida muy limitada, el manejo no quirúrgico existe, pero su pronóstico es malo, como se detalla en el bloque de fin de vida (fuente: Loggers SAI y colaboradores, 2020). La guía NICE pide considerar la cirugía incluso en enfermedad terminal, como parte de un abordaje paliativo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«Resumen de las recomendaciones quirúrgicas de NICE y su relación con la valoración geriátrica» tiene 3 columnas: Situación, Recomendación, Dato geriátrico que la modifica. Fila 1: Situación, Intracapsular desplazada; Recomendación, Artroplastia total o hemiartroplastia (fuente: National Institute for Health and Care Excellence, 2023); Dato geriátrico que la modifica, Marcha independiente en exteriores y autonomía esperada más allá de 2 años: considerar prótesis total (fuente: National Institute for Health and Care Excellence, 2023). Fila 2: Situación, Trocantérica (hasta el trocánter menor, no oblicua inversa); Recomendación, Tornillo-placa deslizante de preferencia (fuente: National Institute for Health and Care Excellence, 2023); Dato geriátrico que la modifica, Ninguno específico en la guía (fuente: National Institute for Health and Care Excellence, 2023). Fila 3: Situación, Subtrocantérica; Recomendación, Clavo endomedular (fuente: National Institute for Health and Care Excellence, 2023); Dato geriátrico que la modifica, Ninguno específico en la guía (fuente: National Institute for Health and Care Excellence, 2023). Fila 4: Situación, Cualquier fractura; Recomendación, Carga completa inmediata como meta; implantes cementados si hay artroplastia (fuente: National Institute for Health and Care Excellence, 2023); Dato geriátrico que la modifica, Quien viene de una residencia no se excluye de la rehabilitación (fuente: National Institute for Health and Care Excellence, 2023). (fuente: National Institute for Health and Care Excellence, 2023). Con esto cerramos tratamiento: qué se opera en el anciano y qué cambia en la decisión. Sigamos con optimización perioperatoria: anemia, transfusión, anticoagulantes y trombosis.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optimización perioperatoria: anemia, transfusión, anticoagulantes y trombosis. Anemia. La anemia al ingreso se asoció con más mortalidad en una revisión (RR 1,64; IC 95 % 1,47 a 1,82), pero tras ajustar por comorbilidades la asociación persistió solo en 4 de 8 estudios observacionales (fuente: Potter LJ y colaboradores, 2015). En 126 pacientes de los Andes colombianos, una hemoglobina de 9,0 g/dL o menos durante la hospitalización fue predictor independiente de mortalidad al año (RR 6,61), con intervalo muy amplio por el tamaño pequeño de la muestra (fuente: Duque-Sánchez JD y colaboradores, 2022). Transfusión: restrictiva. FOCUS comparó 2 umbrales para transfundir después de operar la cadera: liberal (hemoglobina de 10 g/dL) y restrictivo (síntomas, o a criterio del médico con menos de 8 g/dL) (fuente: Carson JL y colaboradores, 2011). Los 2016 pacientes tenían 50 años o más, enfermedad o riesgo cardiovascular y hemoglobina menor de 10 g/dL tras la cirugía (fuente: Carson JL y colaboradores, 2011). Con la estrategia restrictiva el resultado compuesto a los 60 días (muerte o no poder cruzar una habitación sin ayuda) fue 34,7 %, casi idéntico al 35,2 % de la liberal (OR 1,01) (fuente: Carson JL y colaboradores, 2011). El grupo liberal recibió una mediana de 2 unidades y el restrictivo, ninguna (fuente: Carson JL y colaboradores, 2011). La guía AABB 2023 recomienda considerar transfusión con hemoglobina menor de 7 g/dL en adultos hospitalizados estables (recomendación fuerte), y permite elegir 8 g/dL en cirugía ortopédica o cardiopatía previa (fuente: Carson JL y colaboradores, 2023). Con RR 1,67 (p = 0,05, en el límite de la significación), el infarto agudo fue más frecuente con un umbral de 80 g/L que con uno de 100 g/L en una revisión de pacientes con fractura de cadera, sin diferencias en otros resultados (fuente: Potter LJ y colaboradores, 2015). Hierro intravenoso. En 6 ensayos con 1292 pacientes con fractura femoral, no redujo de forma significativa la transfusión (RR 0,87; p = 0,058) y los autores concluyeron que, solo, no da beneficio clínico relevante (fuente: Low WX y colaboradores, 2024). Ácido tranexámico. En cirugía de fractura de cadera, un metaanálisis de 34 ensayos y 11 cohortes encontró menos transfusiones y menos sangrado con ácido tranexámico intravenoso, sin más trombosis, y un beneficio parecido con distintas dosis y pautas (fuente: Liu W y colaboradores, 2022). Por vía tópica la caída de las transfusiones no fue significativa, y los autores aconsejan prudencia con ella (fuente: Liu W y colaboradores, 2022). Anticoagulantes orales. En 34 estudios con 39.446 pacientes, quienes tomaban un anticoagulante oral fueron operados 13,7 horas más tarde, tuvieron 3 veces más probabilidad de pasar de 48 horas y mayor mortalidad hospitalaria (OR 1,4) (fuente: You D y colaboradores, 2021). No hubo diferencia en el tiempo a cirugía entre los anticoagulantes orales directos y los antagonistas de vitamina K (fuente: You D y colaboradores, 2021). Para los anticoagulantes orales directos, una revisión no halló ningún estudio en fractura de cadera que usara plasma o antídotos específicos (fuente: Alcock HMF y colaboradores, 2021). En 14 estudios, demorar la cirugía para que el fármaco se elimine no cambió la mortalidad, por lo que los autores se pronunciaron en contra de esa espera; en los trabajos revisados, operar dentro de 36 horas se describe como seguro (fuente: Alcock HMF y colaboradores, 2021). NICE incluye la anticoagulación entre las condiciones que no deben retrasar la cirugía (fuente: National Institute for Health and Care Excellence, 2023). Regla práctica (opinión experta): una pauta institucional escrita, acordada entre ortopedia, anestesia, hematología y geriatría, evita que cada guardia improvise. Doble antiagregación. En 122 pacientes con doble antiagregación entre 6724 con fractura de cadera, la demora no cambió las unidades transfundidas, pero se asoció con más complicaciones mayores y con mayor mortalidad a 30 días (OR 1,32) (fuente: Tarrant SM y colaboradores, 2020). Es una cohorte retrospectiva de un centro (fuente: Tarrant SM y colaboradores, 2020). Tromboprofilaxis. En 5 estudios con 4748 pacientes operados de cadera, los anticoagulantes orales directos tuvieron efectividad y seguridad equivalentes a la heparina de bajo peso molecular (OR de tromboembolismo 0,52; IC 0,25 a 1,11); los autores recuerdan que no estaban aprobados para esta indicación en trauma de cadera (fuente: Nederpelt CJ y colaboradores, 2022). La elección y la duración dependen del protocolo local.</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«FOCUS: muerte o incapacidad de caminar a los 60 días según umbral de transfusión» muestra lo siguiente. Umbral liberal de 10 g/dL: 35.2 por ciento (fuente: Carson JL y colaboradores, 2011). Umbral restrictivo: 34.7 por ciento (fuente: Carson JL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«Retraso y mortalidad en anticoagulados orales frente a no anticoagulados» muestra lo siguiente. Horas más hasta la cirugía: 13.7 horas de retraso / OR (fuente: You D y colaboradores, 2021). OR de mortalidad hospitalaria: 1.4 horas de retraso / OR (fuente: You D y colaboradores, 2021). En el documento Word de este tema encontrarás además: Situaciones frecuentes en la sala y la evidencia que las respalda. Con esto cerramos optimización perioperatoria: anemia, transfusión, anticoagulantes y trombosis. Sigamos con analgesia y anestesia: dolor controlado, bloqueos y elección de técnica.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analgesia y anestesia: dolor controlado, bloqueos y elección de técnica. Analgesia. Según NICE, el dolor se trata desde la llegada, también en el paciente con deterioro cognitivo, y se vuelve a medir a los 30 minutos de la primera dosis; la base es paracetamol cada 6 horas, con opioide añadido cuando no alcanza (fuente: National Institute for Health and Care Excellence, 2023). Los bloqueos nerviosos se consideran si la analgesia sistémica no alcanza o para limitar el opioide, los administra personal entrenado y no deben usarse como sustituto de la cirugía temprana (fuente: National Institute for Health and Care Excellence, 2023). NICE no recomienda los AINE (fuente: National Institute for Health and Care Excellence, 2023). Bloqueos. En la revisión Cochrane de 2020 la certeza fue alta para 2 beneficios: menos estado confusional agudo (RR 0,67; NNT 12) y menos dolor al movimiento a los 30 minutos (DME -1,05, unos 2,5 puntos en una escala de 0 a 10) (fuente: Guay J y colaboradores, 2020). Con certeza moderada, los bloqueos probablemente reducen la infección respiratoria (RR 0,41) y adelantan la primera movilización 10,8 horas (fuente: Guay J y colaboradores, 2020). La revisión reunió 49 ensayos con 3061 participantes (fuente: Guay J y colaboradores, 2020). El efecto sobre la mortalidad a 6 meses fue incierto (RR 0,87; IC 0,47 a 1,60) y las personas con demencia fueron excluidas con frecuencia de los ensayos (fuente: Guay J y colaboradores, 2020). Para el bloqueo de fascia ilíaca en particular, una revisión de 27 ensayos (2478 casos) halló en urgencias y en sala un alivio comparable o superior al de la analgesia habitual, con menos analgésicos de rescate; antes de la espinal, controló mejor el dolor al colocar al paciente y facilitó la punción (fuente: Wan HY y colaboradores, 2020). Espinal o general. NICE ofrece elegir entre espinal y general tras explicar riesgos y beneficios, y considera bloqueos intraoperatorios en todos (fuente: National Institute for Health and Care Excellence, 2023). El ensayo REGAIN asignó 1600 pacientes de 50 años o más, previamente ambulatorios, de 46 hospitales de Estados Unidos y Canadá (795 a espinal y 805 a general) (fuente: Neuman MD y colaboradores, 2021). La espinal no fue superior a la general en el resultado compuesto de muerte o incapacidad de caminar a los 60 días: 18,0 % con general y 18,5 % con espinal (RR 1,03; IC 0,84 a 1,27) (fuente: Neuman MD y colaboradores, 2021). El delirium fue 20,5 % con espinal y 19,7 % con general (fuente: Neuman MD y colaboradores, 2021). Lectura práctica: ninguna técnica es superior en esos desenlaces, así que se elige por el paciente, el anticoagulante, el anestesiólogo y la preferencia informada (fuente: National Institute for Health and Care Excellence, 2023) (fuente: Neuman MD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«Bloqueos nerviosos: riesgo relativo frente a no bloquear» muestra lo siguiente. Estado confusional agudo: 0.7 RR (menor de 1 favorece al bloqueo) (fuente: Guay J y colaboradores, 2020). Infección respiratoria: 0.4 RR (menor de 1 favorece al bloqueo) (fuente: Guay J y colaboradores, 2020). Mortalidad a 6 meses (incierto): 0.9 RR (menor de 1 favorece al bloqueo) (fuente: Guay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«REGAIN: espinal frente a general a los 60 días» muestra lo siguiente. Muerte o incapacidad, espinal: 18.5 por ciento (fuente: Neuman MD y colaboradores, 2021). Muerte o incapacidad, general: 18 por ciento (fuente: Neuman MD y colaboradores, 2021). Delirium, espinal: 20.5 por ciento (fuente: Neuman MD y colaboradores, 2021). Delirium, general: 19.7 por ciento (fuente: Neuman MD y colaboradores, 2021). En el documento Word de este tema encontrarás además: Opciones de analgesia y anestesia: qué se sabe. Con esto cerramos analgesia y anestesia: dolor controlado, bloqueos y elección de técnica. Sigamos con delirium: prevenirlo, detectarlo y no confundirlo con demencia.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delirium: prevenirlo, detectarlo y no confundirlo con demencia. Tras operar una fractura de cadera, entre 35 % y 65 % de los pacientes hace un delirium (fuente: Marcantonio ER y colaboradores, 2001). No es un detalle menor del posoperatorio: se ha vinculado de forma independiente con una recuperación funcional peor (fuente: Marcantonio ER y colaboradores, 2001), y suele marcar que la reserva del paciente se agotó (opinión experta). Quién está en riesgo. En 32 estudios con 6704 personas, la demencia previa multiplicó por 6,07 la probabilidad de delirium, vivir en una institución por 2,65 y tener 80 años o más por 1,77; las variables intraoperatorias no mostraron asociación (fuente: Smith TO y colaboradores, 2017). La fragilidad también eleva el riesgo (RR 4,44) (fuente: Tian P y colaboradores, 2025). Qué funciona. Los programas multicomponente no farmacológicos son la base. Una revisión Cochrane de 2021 con 22 ensayos y 5718 adultos halló que probablemente reducen el delirium (10,5 % frente a 18,4 %; RR 0,57; certeza moderada) sin efecto claro sobre la mortalidad hospitalaria (fuente: Burton JK y colaboradores, 2021). En un análisis exploratorio, la reorientación, la estimulación cognitiva y la higiene del sueño se asociaron con menos delirium (fuente: Burton JK y colaboradores, 2021). Un metaanálisis anterior de 14 estudios de intervención mostró, en sus 4 ensayos aleatorizados o emparejados, 44 % menos delirium (OR 0,56); en 4 estudios que midieron caídas, estas también bajaron (OR 0,38) (fuente: Hshieh TT y colaboradores, 2015). Hay un detalle que conviene conocer: en ese análisis exploratorio, 4 componentes (atender la privación sensorial, buscar infección, movilizar y controlar el dolor) apuntaron hacia más delirium, aunque con intervalos tan amplios que no permiten concluir nada (fuente: Burton JK y colaboradores, 2021). No son motivo para dejar sin analgesia ni sin movilizar al paciente: es un análisis exploratorio con estimaciones muy inciertas (fuente: Burton JK y colaboradores, 2021), y los bloqueos redujeron el estado confusional en una revisión Cochrane con certeza alta (fuente: Guay J y colaboradores, 2020). Qué puede hacer el geriatra. En un ensayo con 126 pacientes la consulta geriátrica proactiva bajó el delirium de 50 % a 32 % y el delirium grave de 29 % a 12 % (fuente: Marcantonio ER y colaboradores, 2001). Fármacos. Un metaanálisis en red de 158 ensayos con 41.084 participantes de 60 años o más encontró que la dexmedetomidina redujo el delirium posoperatorio (OR 0,46), efecto que se mantuvo al excluir los ensayos con alto riesgo de sesgo, a costa de más hipotensión y bradicardia; corticoides, agonistas de melatonina, parecoxib, olanzapina e insulina intranasal mostraron beneficio potencial con evidencia de calidad moderada a muy baja (fuente: Luney M y colaboradores, 2026). Es una revisión de 2026 sobre cirugía en general, no solo cadera, así que se lee como hipótesis y no como indicación (fuente: Luney M y colaboradores, 2026). Detección. NICE pide buscar deterioro cognitivo desde el ingreso y reevaluar durante la estancia (fuente: National Institute for Health and Care Excellence, 2023); el 4AT es una opción breve para hacerlo (fuente: Bellelli G y colaboradores, 2014). Escuchar a la familia ayuda, porque quien conoce al paciente nota el cambio antes que el equipo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«Delirium con y sin intervención» muestra lo siguiente. Consulta geriátrica proactiva (ensayo de 126 pacientes): 32 por ciento (fuente: Marcantonio ER y colaboradores, 2001). Atención habitual en ese ensayo: 50 por ciento (fuente: Marcantonio ER y colaboradores, 2001). Programa multicomponente (Cochrane): 10.5 por ciento (fuente: Burton JK y colaboradores, 2021). Atención habitual (Cochrane): 18.4 por ciento (fuente: Burton JK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«Medidas no farmacológicas y su respaldo» tiene 3 columnas: Medida, Respaldo, Comentario. Fila 1: Medida, Reorientación y objetos familiares; Respaldo, Asociada con menos delirium en análisis exploratorio (fuente: Burton JK y colaboradores, 2021); Comentario, Análisis exploratorio de componentes, sin grado de certeza propio. Fila 2: Medida, Estimulación cognitiva; Respaldo, Asociada con menos delirium (fuente: Burton JK y colaboradores, 2021); Comentario, Igual. Fila 3: Medida, Higiene del sueño; Respaldo, Asociada con menos delirium (fuente: Burton JK y colaboradores, 2021); Comentario, Igual. Fila 4: Medida, Bloqueo nervioso para el dolor; Respaldo, RR 0,67 de estado confusional (fuente: Guay J y colaboradores, 2020); Comentario, Certeza alta. Fila 5: Medida, Consulta geriátrica proactiva diaria; Respaldo, Delirium de 50 % a 32 % (fuente: Marcantonio ER y colaboradores, 2001); Comentario, Un solo centro, 126 pacientes. Fila 6: Medida, Programas multicomponente en conjunto; Respaldo, RR 0,57 (fuente: Burton JK y colaboradores, 2021); Comentario, Certeza moderada por riesgo de sesgo. (fuente: Marcantonio ER y colaboradores, 2001) (fuente: Guay J y colaboradores, 2020) (fuente: Burton JK y colaboradores, 2021). Con esto cerramos delirium: prevenirlo, detectarlo y no confundirlo con demencia. Sigamos con nutrición: el factor que se olvida.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nutrición: el factor que se olvida. Buena parte de estos pacientes ya llega desnutrida y después come poco (fuente: Avenell A y colaboradores, 2016), y las escalas nutricionales anticipan el desenlace (fuente: Liu N y colaboradores, 2023). En un metaanálisis de 13 estudios, un MNA-SF bajo se asoció con mortalidad (OR 3,61) y un GNRI bajo también (OR 3,12), mientras que el PNI bajo no alcanzó significación (OR 1,42) (fuente: Liu N y colaboradores, 2023). Los umbrales y el seguimiento variaron mucho entre los estudios (fuente: Liu N y colaboradores, 2023). Qué hacer: la revisión Cochrane de 2016 (41 ensayos, 3881 participantes) concluyó con evidencia de baja calidad que los suplementos orales multinutrientes podrían reducir las complicaciones (123 de 370 frente a 157 de 367; RR 0,71) sin efecto claro sobre la mortalidad (RR 0,81; IC 0,49 a 1,32) (fuente: Avenell A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alimentación por sonda nasogástrica fue mal tolerada (fuente: Avenell A y colaboradores, 2016). Hay 2 consecuencias prácticas (opinión experta salvo lo citado): valorar el estado nutricional al ingreso con una escala y no solo con la albúmina (fuente: Liu N y colaboradores, 2023), y favorecer la ingesta oral con suplementos multinutrientes y ayuda para comer, las medidas con algo de respaldo en la Cochrane, aunque de baja calidad (fuente: Avenell A y colaboradores, 2016). La relación entre desnutrición y neumonía también aparece en los datos: la albúmina baja se asoció con neumonía posoperatoria (fuente: Han SB y colaboradores, 2022). La nutrición, por tanto, no es un adorno de la rehabilitación: está en la cadena de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tras fractura de cadera según indicador nutricional bajo» muestra lo siguiente. MNA-SF bajo: 3.6 OR (fuente: Liu N y colaboradores, 2023). GNRI bajo: 3.1 OR (fuente: Liu N y colaboradores, 2023). PNI bajo (no significativo): 1.4 OR (fuente: Liu N y colaboradores, 2023). Con esto cerramos nutrición: el factor que se olvida. Sigamos con técnica de apoyo en urgencias: bloqueo de fascia ilíaca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de apoyo en urgencias: bloqueo de fascia ilíaca paso a paso. Este bloque no es una técnica quirúrgica sino una técnica que el residente de trauma sí hace o ve hacer: el bloqueo de fascia ilíaca para el dolor de la fractura. La evidencia la respalda (menos dolor, menos confusión, menos opioides (fuente: Guay J y colaboradores, 2020) (fuente: Wan HY y colaboradores, 2020)); el procedimiento paso a paso que sigue es práctica habitual y opinión experta, no resultado de un estudio, y no sustituye al tutor, al anestesiólogo ni al protocolo del hospital. NICE exige que lo realice personal entrenado (fuente: National Institute for Health and Care Excellence, 2023). La idea es sencilla: se deposita anestésico local en el plano debajo de la fascia ilíaca, sobre el músculo iliopsoas, para que se difunda hacia los nervios que llevan la sensibilidad de la cadera (femoral y femorocutáneo lateral, entre otros). Lo que el residente debe poder explicar es por qué ayuda: porque baja el dolor al movimiento, que es el que dificulta posicionar al paciente para la espinal y moverlo para el cuidado (fuente: Wan HY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Estructuras en riesgo: el paquete vasculonervioso femoral (la arteria y la vena van junto al nervio; una punción accidental provoca inyección intravascular o hematoma), la lesión visceral si se pincha demasiado profundo y la toxicidad por anestésico local si se supera la dosis máxima o se inyecta en un vaso. La ecografía permite ver la fascia, el músculo y los vasos antes de pinchar y confirmar que el líquido se extiende bajo la fascia. Errores típicos del residente: no revisar anticoagulantes ni alergias antes de bloquear, calcular mal la dosis total de anestésico en un paciente de poco peso, bloquear sin reevaluar el dolor y confundir un déficit motor por el bloqueo con una complicación de la fractura.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«Bloqueos nerviosos en fractura de cadera: efecto medido» muestra lo siguiente. Tiempo hasta la primera movilización: 10.8 horas menos hasta la primera movilización (fuente: Guay J y colaboradores, 2020). Con esto cerramos técnica de apoyo en urgencias: bloqueo de fascia ilíaca paso a paso. Sigamos con complicaciones: qué sucede y cuánto.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qué sucede y cuánto. Delirium. Lo presenta entre 35 % y 65 % de los operados de cadera (fuente: Marcantonio ER y colaboradores, 2001); el detalle está en su propio bloque. Lesiones por presión. En pacientes con fractura, 20,4 % desarrolló una lesión por presión; en cadera y columna fue 23,9 %, y en personas de 65 años o más 23,3 % (metaanálisis de 18 estudios y 8956 pacientes) (fuente: Jiao Y y colaboradores, 2022). El estadio 2 predominó (62,2 %) y las lesiones se ubicaron sobre todo en la región sacrococcígea (56,7 %) y en los talones (19,9 %) (fuente: Jiao Y y colaboradores, 2022). La cirugía temprana se asoció con menos úlceras por presión (RR 0,48, sin ajustar) (fuente: Simunovic N y colaboradores, 2010), y el grupo ortogeriátrico tuvo menos úlceras adquiridas en el hospital (OR 0,30) (fuente: Mukherjee K y colaboradores, 2020). La medida práctica (opinión experta): inspeccionar sacro y talones al ingreso y cada día, y descargar los talones. Neumonía. En 10 estudios con 37.130 pacientes, la neumonía posoperatoria tuvo una incidencia acumulada de 7,8 % (fuente: Han SB y colaboradores, 2022). Fueron factores de riesgo el ASA 3 o más (OR 3,17), la EPOC (OR 2,05), la enfermedad renal crónica (OR 2,09), el accidente cerebrovascular (OR 2,14) y el sexo masculino (OR 1,50); la albúmina baja también se asoció (fuente: Han SB y colaboradores, 2022). La cirugía temprana se asoció con menos neumonía hospitalaria (RR 0,59, sin ajustar) (fuente: Simunovic N y colaboradores, 2010); los bloqueos nerviosos probablemente reducen la infección respiratoria (RR 0,41) (fuente: Guay J y colaboradores, 2020). Trombosis. La tromboprofilaxis con anticoagulantes orales directos fue equivalente a la heparina de bajo peso molecular en 5 estudios con 4748 pacientes (fuente: Nederpelt CJ y colaboradores, 2022). Anemia y transfusión. Ver el bloque de optimización: la hemoglobina de 9,0 g/dL o menos durante la hospitalización se asoció con mortalidad al año en una serie colombiana (fuente: Duque-Sánchez JD y colaboradores, 2022). Complicaciones entre sí. Un anciano con delirium se moviliza menos, come menos y se aspira más: las complicaciones se encadenan (opinión experta). Por eso el programa se organiza como paquete y no como lista de tareas independientes.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2 complicaciones tras fractura de cadera» muestra lo siguiente. Lesión por presión (cadera y columna): 23.9 por ciento (fuente: Jiao Y y colaboradores, 2022). Neumonía posoperatoria: 7.8 por ciento (fuente: Han SB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«Dónde aparecen las lesiones por presión en pacientes con fractura (% de las lesiones)» muestra lo siguiente. Región sacrococcígea: 56.7 por ciento (fuente: Jiao Y y colaboradores, 2022). Talones: 19.9 por ciento (fuente: Jiao Y y colaboradores, 2022). En el documento Word de este tema encontrarás además: Complicaciones frecuentes, frecuencia y medida de prevención. Con esto cerramos complicaciones: qué sucede y cuánto. Sigamos con pronóstico: mortalidad, función y calidad de vida.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mortalidad, función y calidad de vida. Mortalidad. La mortalidad a 1 año va de 14,4 % a 28,3 % entre los países estudiados (fuente: Sing CW y colaboradores, 2023), y a 32,5 % en una serie de los Andes colombianos (fuente: Duque-Sánchez JD y colaboradores, 2022). El exceso de mortalidad anual no se apaga con los años: en varones de 80 años alcanzó su máximo, 26 %, a los 5 años, y fue 18 %, 22 % y 20 % a 1, 2 y 10 años; siempre mayor que en mujeres (fuente: Haentjens P y colaboradores, 2010). Quién tiene peor pronóstico. La edad, el ASA 3 o más, el sexo masculino, vivir en una institución y el cáncer metastásico predicen la muerte a 30 días (fuente: Bui M y colaboradores, 2024). La fragilidad multiplica el riesgo en todos los plazos (fuente: Tian P y colaboradores, 2025). En una serie colombiana de 126 pacientes la hemoglobina de 9,0 g/dL o menos durante la hospitalización y la necesidad de transfusión predijeron mortalidad al año (fuente: Duque-Sánchez JD y colaboradores, 2022). Función y calidad de vida. Un modelo ortogeriátrico mejoró levemente la calidad de vida relacionada con la salud (DME 0,18) (fuente: Vleeshouwers K y colaboradores, 2025), y la movilidad a los 4 meses en el ensayo de Trondheim (fuente: Prestmo A y colaboradores, 2015). El efecto funcional en los metaanálisis fue inconsistente (fuente: Van Heghe A y colaboradores, 2022). Sin cirugía. En ancianos frágiles manejados sin operar, la mortalidad agrupada fue 36 % a 30 días, 46 % a 6 meses y 60 % al año; 33 % tuvo complicaciones hospitalarias y 9,6 % pudo movilizarse a los 6 meses (fuente: Loggers SAI y colaboradores, 2020). Los estudios son de calidad baja a moderada y los pacientes suelen elegirse por razones médicas, así que no es una comparación con la cirugía, sino una descripción del pronóstico de quienes quedan sin operar (fuente: Loggers SAI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«Exceso de mortalidad anual tras fractura de cadera en varones de 80 años» muestra lo siguiente. 1 año: 18 por ciento (fuente: Haentjens P y colaboradores, 2010). 2 años: 22 por ciento (fuente: Haentjens P y colaboradores, 2010). 5 años: 26 por ciento (fuente: Haentjens P y colaboradores, 2010). 10 años: 20 por ciento (fuente: Haentjens P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agrupada en ancianos frágiles con fractura de cadera sin cirugía» muestra lo siguiente. 30 días: 36 por ciento (fuente: Loggers SAI y colaboradores, 2020). 6 meses: 46 por ciento (fuente: Loggers SAI y colaboradores, 2020). 1 año: 60 por ciento (fuente: Loggers SAI y colaboradores, 2020). En el documento Word de este tema encontrarás además: Supervivencia al año en un hospital de Bogotá antes y 4 años después de un programa ortogeriátrico. Con esto cerramos pronóstico: mortalidad, función y calidad de vida. Sigamos con rehabilitación y movilización.</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movilización. Movilizar al día siguiente. NICE recomienda valoración por fisioterapia y movilización el día siguiente de la cirugía, salvo contraindicación, al menos una vez al día (fuente: National Institute for Health and Care Excellence, 2023). Quienes se movilizaron temprano tuvieron menos complicaciones (OR 0,43) y menor mortalidad a 30 días (OR 0,35) en un metaanálisis de 13 estudios con 297.435 pacientes, sin diferencia en la estancia; los autores advierten que no se demostró una relación causal (fuente: Agarwal N y colaboradores, 2024). Es plausible que quienes están mejor se movilicen antes (opinión experta), así que no hay que vender estas cifras como el efecto de “levantar al paciente”.</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Rehabilitación multidisciplinaria. La revisión Cochrane de 2021 (28 ensayos, 5351 ancianos) concluyó que la rehabilitación multidisciplinaria hospitalaria probablemente reduce el desenlace malo (muerte o deterioro de la residencia) a 6-12 meses (RR 0,88; certeza moderada), unos 41 casos menos por cada 1000 (fuente: Handoll HH y colaboradores, 2021). Para el alta apoyada y la rehabilitación domiciliaria, la certeza es muy baja (fuente: Handoll HH y colaboradores, 2021). Sobre qué estrategia de movilización conviene más, la Cochrane de 2011 no llegó a una respuesta: reunió 19 ensayos, en su mayoría pequeños y con problemas de método (fuente: Handoll HH y colaboradores, 2011). Alta.</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NICE sugiere considerar el alta precoz apoyada dentro del Programa de Fractura de Cadera si el equipo sigue involucrado y el paciente está estable y puede participar, y pide que quienes vienen de residencias no se excluyan de la rehabilitación (fuente: National Institute for Health and Care Excellence, 2023). Vínculo con el equipo. Las metas de rehabilitación se fijan pronto, junto con el paciente y la familia, y se revisan en equipo; ese es uno de los elementos de un Programa de Fractura de Cadera (fuente: National Institute for Health and Care Excellence, 2023). Con esto cerramos rehabilitación y movilización. Sigamos con prevención secundaria: la fractura como puerta de entrada al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prevención secundaria: la fractura como puerta de entrada al tratamiento. Después de una fractura de cadera hay que evitar la siguiente, y el momento de actuar es la hospitalización (opinión experta). Un consenso de ASBMR con 13 recomendaciones para personas de 65 años o más con fractura de cadera o vertebral sitúa al alendronato y al risedronato como primera línea, al zoledronato o denosumab como alternativas, pide asegurar calcio y vitamina D y evaluar las caídas, y, como la segunda fractura se concentra en el periodo inicial tras la primera, pide no demorar el inicio (fuente: Conley RB y colaboradores, 2020). Servicios de enlace de fracturas. Un metaanálisis de 74 estudios controlados (16 ensayos), en mayores de 50 años con fracturas por osteoporosis de cualquier sitio, encontró que, con servicio de enlace, la proporción con pruebas de densidad ósea pasó de 23,5 % a 48,0 %, el inicio de tratamiento de 17,2 % a 38,0 % y la adherencia de 34,1 % a 57,0 % (fuente: Wu CH y colaboradores, 2018). Sin servicio, 13,4 % volvió a fracturarse y 15,8 % murió; con servicio, 6,4 % y 10,4 % (promedios no ponderados) (fuente: Wu CH y colaboradores, 2018). Un metaanálisis posterior de 37 estudios halló menos nuevas fracturas por fragilidad con el servicio: RR 0,26 al año (certeza baja) y 0,68 a 2 años o más (certeza moderada) (fuente: Danazumi MS y colaboradores, 2024). Zoledronato. En el ensayo HORIZON, 2127 pacientes recibieron zoledronato anual (1065) o placebo (1062), dentro de los 90 días de reparar la cadera (fuente: Lyles KW y colaboradores, 2007). Con placebo, 13,9 % tuvo una fractura clínica nueva y 13,3 % murió; con zoledronato, 8,6 % y 9,6 %, es decir 35 % y 28 % menos; sin osteonecrosis de mandíbula ni efecto adverso sobre la consolidación (fuente: Lyles KW y colaboradores, 2007). En una cohorte que emuló un ensayo, entre 1926 controles emparejados sin zoledronato, 20,7 % murió en 24 meses y 5,4 % tuvo una fractura vertebral nueva; entre 652 tratados en el ingreso fueron 12,3 % y 2,0 % (HR de mortalidad 0,62); es observacional y no prueba causalidad (fuente: Fan W y colaboradores, 2024). El hueco entre lo que se sabe y lo que se hace. En 19 países y regiones, el tratamiento antiosteoporótico en el año posterior a la fractura iba de 11,5 % a 50,3 % según el país; los varones lo recibían menos y morían más (fuente: Sing CW y colaboradores, 2023). Cerrar ese hueco es parte del trabajo del equipo de ortogeriatría, no una tarea para “el médico de cabecera”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«HORIZON: eventos con zoledronato anual frente a placebo» muestra lo siguiente. Fractura clínica nueva, placebo: 13.9 por ciento (fuente: Lyles KW y colaboradores, 2007). Fractura clínica nueva, zoledronato: 8.6 por ciento (fuente: Lyles KW y colaboradores, 2007). Mortalidad, placebo: 13.3 por ciento (fuente: Lyles KW y colaboradores, 2007). Mortalidad, zoledronato: 9.6 por ciento (fuente: Lyles KW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«Servicios de enlace de fracturas: proporción que inicia tratamiento» muestra lo siguiente. Sin servicio: 17.2 por ciento (fuente: Wu CH y colaboradores, 2018). Con servicio: 38 por ciento (fuente: Wu CH y colaboradores, 2018). En el documento Word de este tema encontrarás además: Servicio de enlace de fracturas: efecto en el metaanálisis de Wu y cols.. Con esto cerramos prevención secundaria: la fractura como puerta de entrada al tratamiento. Sigamos con alta, metas de cuidado y fin de vida.</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alta, metas de cuidado y fin de vida. No todo anciano con fractura de cadera tiene la misma meta. Cuando la fractura aparece en el curso de una enfermedad terminal o la desencadena, NICE no descarta operar: pide al equipo valorar la cirugía como herramienta paliativa, orientada a aliviar el dolor y los síntomas y a respetar lo que la persona prioriza y desea para el final de su vida (fuente: National Institute for Health and Care Excellence, 2023). La evidencia sobre cómo hacerlo es débil. Una revisión de alcance, de 10.591 registros con 34 elegibles, encontró que las estrategias para decidir al final de la vida y brindar cuidados paliativos en ancianos frágiles con fractura de cadera tienen nivel de evidencia bajo; las intervenciones más estudiadas eran conversar sobre las metas de cuidado y brindar confort (fuente: Tremblay 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 el pronóstico sin cirugía, en pacientes frágiles, es malo: 36 % de mortalidad a 30 días y 60 % al año en un metaanálisis de calidad baja a moderada (fuente: Loggers SAI y colaboradores, 2020). Ese dato sirve para hablar con franqueza con el paciente y la familia, pero no obliga a decidir; la decisión debe responder a lo que la persona valora (opinión experta). El alta no es el final del programa. NICE pide considerar el alta precoz apoyada, con el equipo del programa todavía involucrado, y no excluir a quienes vienen de residencias de la rehabilitación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salir, el plan debe incluir el tratamiento de osteoporosis y la evaluación de caídas (fuente: Conley RB y colaboradores, 2020) y una conversación de metas documentada. Con esto cerramos alta, metas de cuidado y fin de vida. Sigamos con errores frecuentes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errores frecuentes del residente. Cada punto de la lista tiene una fuente o está marcado como práctica habitual. Léelo como una lista de control para tu primera guardia con un anciano fracturado. Dejar para mañana por logística. NICE pide operar el día del ingreso o el siguiente (fuente: National Institute for Health and Care Excellence, 2023) y el riesgo de complicaciones subió con esperas mayores de 24 horas (fuente: Pincus D y colaboradores, 2017). Esperar a que se vaya el anticoagulante sin plan. Más retraso y más mortalidad en anticoagulados (fuente: You D y colaboradores, 2021); una revisión sugirió no seguir la estrategia de esperar (fuente: Alcock HMF y colaboradores, 2021). Transfundir por la cifra. El umbral de 10 g/dL no mejoró el resultado frente al restrictivo (fuente: Carson JL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Indicar AINE. NICE no los recomienda (fuente: National Institute for Health and Care Excellence, 2023). No evaluar cognición al ingreso. El delirium aparece más en quienes tienen demencia previa (OR 6,07) (fuente: Smith TO y colaboradores, 2017) y NICE pide buscarla (fuente: National Institute for Health and Care Excellence, 2023). Usar la sonda nasogástrica para nutrir. Fue mal tolerada y sin beneficio demostrado (fuente: Avenell A y colaboradores, 2016). No mirar sacro ni talones. La incidencia de lesiones por presión en fracturas de cadera y columna fue 23,9 % (fuente: Jiao Y y colaboradores, 2022). Dar el alta sin tratamiento de osteoporosis. Según el país, entre 11,5 % y 50,3 % recibe tratamiento en el año siguiente (fuente: Sing CW y colaboradores, 2023), y con servicio de enlace el inicio de tratamiento pasó de 17,2 % a 38,0 % (fuente: Wu CH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Tratar solo el dolor con opioides. El bloqueo nervioso reduce dolor y confusión (fuente: Guay J y colaboradores, 2020). Restringir la carga sin razón. La meta de NICE es la carga completa inmediata (fuente: National Institute for Health and Care Excellence, 2023). No hablar de metas. NICE pide que el equipo establezca las prioridades del paciente (fuente: National Institute for Health and Care Excellence, 2023). Confundir asociación con causa. Las cifras de cirugía y movilización temprana vienen en buena parte de estudios observacionales (fuente: Agarwal N y colaboradores, 2024) (fuente: Simunovic N y colaboradores, 2010). Con esto cerramos errores frecuentes del residente.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Operar pronto y optimizar sin demora: la meta es el día del ingreso o el siguiente, y lo corregible (anemia, anticoagulación, volumen) se trata de inmediato para que no retrase la cirugía (fuente: National Institute for Health and Care Excellence, 2023). Un solo equipo desde el ingreso: ortopedia y geriatría con un Programa de Fractura de Cadera formal, no interconsultas sueltas (fuente: National Institute for Health and Care Excellence, 2023) (fuente: Van Heghe A y colaboradores, 2022). Prevenir lo prevenible: para el dolor y el delirium hay medidas con respaldo (fuente: Guay J y colaboradores, 2020) (fuente: Burton JK y colaboradores, 2021); las lesiones por presión y la neumonía son frecuentes y se vigilan desde el ingreso (fuente: Jiao Y y colaboradores, 2022) (fuente: Han SB y colaboradores, 2022); la desnutrición se busca con una escala (opinión experta). Movilizar al día siguiente de la cirugía y rehabilitar con equipo multidisciplinario (fuente: National Institute for Health and Care Excellence, 2023) (fuente: Handoll HH y colaboradores, 2021). Cerrar el ciclo: tratar la osteoporosis, evaluar caídas y hablar de metas de cuidado antes del alta (fuente: Conley RB y colaboradores, 2020)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Los AINE no se recomiendan en la fractura de cadera del anciano (fuente: National Institute for Health and Care Excellence, 2023). Un paciente con radiografía negativa y dolor persistente puede tener una fractura oculta: pedir RM, y TC si no hay RM en 24 horas (fuente: National Institute for Health and Care Excellence, 2023). La demencia previa multiplicó por 6,07 la probabilidad de delirium postoperatorio (fuente: Smith TO y colaboradores, 2017). El umbral de transfusión de 10 g/dL no mejoró la recuperación frente al restrictivo en pacientes con riesgo cardiovascular (fuente: Carson JL y colaboradores, 2011). Si la fractura precipita o complica una enfermedad terminal, la cirugía puede entrar como parte de un abordaje paliativo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fractura de cadera del anciano se maneja como un problema del paciente completo, con ortopedista y geriatra desde el ingreso (fuente: National Institute for Health and Care Excellence, 2023). Operar el día del ingreso o el siguiente y corregir de inmediato lo corregible (fuente: National Institute for Health and Care Excellence, 2023). El paquete básico: transfusión restrictiva, bloqueos, prevención multicomponente del delirium, movilización y tratamiento de la osteoporosis (fuente: Carson JL y colaboradores, 2011) (fuente: Guay J y colaboradores, 2020) (fuente: Burton JK y colaboradores, 2021) (fuente: National Institute for Health and Care Excellence, 2023) (fuente: Wu CH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ortogeriatría · fractura de cadera · fragilidad · Escala Clínica de Fragilidad · delirium · 4AT · HIP ATTACK · cirugía temprana · anticoagulantes orales directos · transfusión restrictiva · bloqueo de fascia ilíaca · servicio de enlace de fracturas · zoledronato · NICE CG124 · Programa de Fractura de Cadera · cuidados paliativos · Ecuador.</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El anciano con fractura de cadera se opera el día del ingreso o el siguiente (fuente: National Institute for Health and Care Excellence, 2023). Anticoagulación, anemia y volumen se corrigen ya; no son excusa para esperar (fuente: National Institute for Health and Care Excellence, 2023). Evaluar cognición al ingreso: el delirium se prevé, no se descubre (fuente: National Institute for Health and Care Excellence, 2023). Transfundir por síntomas y por umbral restrictivo, no por costumbre (fuente: Carson JL y colaboradores, 2023). Sin tratamiento de osteoporosis al alta, queda trabajo sin hacer (fuente: Wu CH y colaboradores, 2018). Hablar de metas de cuidado forma parte del tratamiento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sin datos de pacientes reales. Mujer de 86 años que vive en una residencia, camina con andador y tiene demencia leve y fibrilación auricular tratada con apixabán. Se cae desde su altura. Llega a urgencias 5 horas después con dolor intenso al mover la pierna derecha, desorientada y somnolienta. La hemoglobina es 9,2 g/dL, la creatinina es normal y la radiografía muestra una fractura trocantérica estable. Está hemodinámicamente estable y sin síntomas de anemia.</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haces en la primera hora con el dolor y con la confusión?. ¿Cuándo la operas y qué haces con el apixabán?. ¿Transfundes con la hemoglobina de 9,2 g/dL?. ¿Qué anestesia y qué analgesia propones?. ¿Cómo reduces el riesgo de delirium?. ¿Qué plan dejas al alta?.</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Primera hora: analgesia inmediata aun con deterioro cognitivo, valorar el dolor a los 30 minutos y considerar un bloqueo nervioso si no alcanza (fuente: National Institute for Health and Care Excellence, 2023); el bloqueo reduce el dolor al movimiento y el estado confusional agudo (RR 0,67) (fuente: Guay J y colaboradores, 2020). Hacer 4AT; la demencia previa multiplica por 6,07 el riesgo de delirium y vivir en una institución lo multiplica por 2,65 (fuente: Smith TO y colaboradores, 2017). Cirugía: el día del ingreso o el siguiente (fuente: National Institute for Health and Care Excellence, 2023); el anticoagulante oral es una causa corregible que no debe retrasar la operación, así que se activa la pauta institucional con anestesia y hematología y no se espera de forma pasiva (fuente: National Institute for Health and Care Excellence, 2023) (fuente: Alcock HMF y colaboradores, 2021). Los anticoagulantes orales se asocian con 13,7 horas más de espera y mayor mortalidad hospitalaria (fuente: You D y colaboradores, 2021). Implante: para una trocantérica estable, tornillo-placa deslizante según NICE (fuente: National Institute for Health and Care Excellence, 2023). Transfusión: con hemoglobina de 9,2 g/dL sin síntomas no hay indicación por la cifra; en FOCUS el umbral de 10 g/dL no mejoró el resultado frente al restrictivo (fuente: Carson JL y colaboradores, 2011) y la guía AABB permite 8 g/dL en cirugía ortopédica (fuente: Carson JL y colaboradores, 2023). Anestesia: espinal o general con elección informada, sin diferencia en muerte o incapacidad a 60 días (fuente: Neuman MD y colaboradores, 2021). Delirium: programa multicomponente (RR 0,57) (fuente: Burton JK y colaboradores, 2021); en la analgesia, sin AINE (fuente: National Institute for Health and Care Excellence, 2023). Alta: movilización al día siguiente y rehabilitación sin excluirla por vivir en una residencia (fuente: National Institute for Health and Care Excellence, 2023); iniciar tratamiento de osteoporosis y evaluar caídas (fuente: Conley RB y colaboradores, 2020); documentar las metas de cuidado (fuente: National Institute for Health and Care Excellence, 2023). El hueso es la parte fácil del caso. La cirugía a tiempo, la anticoagulación, el delirium y el plan de osteoporosis son lo que separa a un residente que opera de uno que cuida al anciano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chart" Target="../charts/chart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chart" Target="../charts/chart2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chart" Target="../charts/chart2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chart" Target="../charts/chart2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Ortogeriatría: lo que cambia cuando el paciente es un anciano con fractura de cadera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perioperatorio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Qué es la ortogeriatría y por qué existe</a:t>
            </a:r>
          </a:p>
          <a:p>
            <a:pPr marL="347472" indent="-347472">
              <a:spcAft>
                <a:spcPts val="1400"/>
              </a:spcAft>
              <a:buChar char="•"/>
            </a:pPr>
            <a:r>
              <a:rPr sz="2200">
                <a:solidFill>
                  <a:srgbClr val="263238"/>
                </a:solidFill>
                <a:latin typeface="Calibri"/>
              </a:rPr>
              <a:t>2. Epidemiología: el problema crece y en Ecuador crece rápido</a:t>
            </a:r>
          </a:p>
          <a:p>
            <a:pPr marL="347472" indent="-347472">
              <a:spcAft>
                <a:spcPts val="1400"/>
              </a:spcAft>
              <a:buChar char="•"/>
            </a:pPr>
            <a:r>
              <a:rPr sz="2200">
                <a:solidFill>
                  <a:srgbClr val="263238"/>
                </a:solidFill>
                <a:latin typeface="Calibri"/>
              </a:rPr>
              <a:t>3. Mecanismo: hueso frágil, caída y poca reserva</a:t>
            </a:r>
          </a:p>
          <a:p>
            <a:pPr marL="347472" indent="-347472">
              <a:spcAft>
                <a:spcPts val="1400"/>
              </a:spcAft>
              <a:buChar char="•"/>
            </a:pPr>
            <a:r>
              <a:rPr sz="2200">
                <a:solidFill>
                  <a:srgbClr val="263238"/>
                </a:solidFill>
                <a:latin typeface="Calibri"/>
              </a:rPr>
              <a:t>4. Anatomía mínima: cápsula, cuello y trocánteres</a:t>
            </a:r>
          </a:p>
          <a:p>
            <a:pPr marL="347472" indent="-347472">
              <a:spcAft>
                <a:spcPts val="1400"/>
              </a:spcAft>
              <a:buChar char="•"/>
            </a:pPr>
            <a:r>
              <a:rPr sz="2200">
                <a:solidFill>
                  <a:srgbClr val="263238"/>
                </a:solidFill>
                <a:latin typeface="Calibri"/>
              </a:rPr>
              <a:t>5. Clasificar al paciente, no solo la fractura: fragilidad y riesgo</a:t>
            </a:r>
          </a:p>
          <a:p>
            <a:pPr marL="347472" indent="-347472">
              <a:spcAft>
                <a:spcPts val="1400"/>
              </a:spcAft>
              <a:buChar char="•"/>
            </a:pPr>
            <a:r>
              <a:rPr sz="2200">
                <a:solidFill>
                  <a:srgbClr val="263238"/>
                </a:solidFill>
                <a:latin typeface="Calibri"/>
              </a:rPr>
              <a:t>6. Diagnóstico: valoración geriátrica desde urgencias</a:t>
            </a:r>
          </a:p>
          <a:p>
            <a:pPr marL="347472" indent="-347472">
              <a:spcAft>
                <a:spcPts val="1400"/>
              </a:spcAft>
              <a:buChar char="•"/>
            </a:pPr>
            <a:r>
              <a:rPr sz="2200">
                <a:solidFill>
                  <a:srgbClr val="263238"/>
                </a:solidFill>
                <a:latin typeface="Calibri"/>
              </a:rPr>
              <a:t>7. Imágenes: la fractura oculta y qué pedir</a:t>
            </a:r>
          </a:p>
          <a:p>
            <a:pPr marL="347472" indent="-347472">
              <a:spcAft>
                <a:spcPts val="1400"/>
              </a:spcAft>
              <a:buChar char="•"/>
            </a:pPr>
            <a:r>
              <a:rPr sz="2200">
                <a:solidFill>
                  <a:srgbClr val="263238"/>
                </a:solidFill>
                <a:latin typeface="Calibri"/>
              </a:rPr>
              <a:t>8. Algoritmo de manejo del anciano con fractura de cadera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El modelo de atención: qué aporta el equipo ortogeriátrico</a:t>
            </a:r>
          </a:p>
          <a:p>
            <a:pPr marL="347472" indent="-347472">
              <a:spcAft>
                <a:spcPts val="1400"/>
              </a:spcAft>
              <a:buChar char="•"/>
            </a:pPr>
            <a:r>
              <a:rPr sz="2200">
                <a:solidFill>
                  <a:srgbClr val="263238"/>
                </a:solidFill>
                <a:latin typeface="Calibri"/>
              </a:rPr>
              <a:t>10. Tiempo a cirugía: qué dicen el ensayo y la observación</a:t>
            </a:r>
          </a:p>
          <a:p>
            <a:pPr marL="347472" indent="-347472">
              <a:spcAft>
                <a:spcPts val="1400"/>
              </a:spcAft>
              <a:buChar char="•"/>
            </a:pPr>
            <a:r>
              <a:rPr sz="2200">
                <a:solidFill>
                  <a:srgbClr val="263238"/>
                </a:solidFill>
                <a:latin typeface="Calibri"/>
              </a:rPr>
              <a:t>11. Tratamiento: qué se opera en el anciano y qué cambia en la decisión</a:t>
            </a:r>
          </a:p>
          <a:p>
            <a:pPr marL="347472" indent="-347472">
              <a:spcAft>
                <a:spcPts val="1400"/>
              </a:spcAft>
              <a:buChar char="•"/>
            </a:pPr>
            <a:r>
              <a:rPr sz="2200">
                <a:solidFill>
                  <a:srgbClr val="263238"/>
                </a:solidFill>
                <a:latin typeface="Calibri"/>
              </a:rPr>
              <a:t>12. Optimización perioperatoria: anemia, transfusión, anticoagulantes y trombosis</a:t>
            </a:r>
          </a:p>
          <a:p>
            <a:pPr marL="347472" indent="-347472">
              <a:spcAft>
                <a:spcPts val="1400"/>
              </a:spcAft>
              <a:buChar char="•"/>
            </a:pPr>
            <a:r>
              <a:rPr sz="2200">
                <a:solidFill>
                  <a:srgbClr val="263238"/>
                </a:solidFill>
                <a:latin typeface="Calibri"/>
              </a:rPr>
              <a:t>13. Analgesia y anestesia: dolor controlado, bloqueos y elección de técnica</a:t>
            </a:r>
          </a:p>
          <a:p>
            <a:pPr marL="347472" indent="-347472">
              <a:spcAft>
                <a:spcPts val="1400"/>
              </a:spcAft>
              <a:buChar char="•"/>
            </a:pPr>
            <a:r>
              <a:rPr sz="2200">
                <a:solidFill>
                  <a:srgbClr val="263238"/>
                </a:solidFill>
                <a:latin typeface="Calibri"/>
              </a:rPr>
              <a:t>14. Delirium: prevenirlo, detectarlo y no confundirlo con demencia</a:t>
            </a:r>
          </a:p>
          <a:p>
            <a:pPr marL="347472" indent="-347472">
              <a:spcAft>
                <a:spcPts val="1400"/>
              </a:spcAft>
              <a:buChar char="•"/>
            </a:pPr>
            <a:r>
              <a:rPr sz="2200">
                <a:solidFill>
                  <a:srgbClr val="263238"/>
                </a:solidFill>
                <a:latin typeface="Calibri"/>
              </a:rPr>
              <a:t>15. Nutrición: el factor que se olvida</a:t>
            </a:r>
          </a:p>
          <a:p>
            <a:pPr marL="347472" indent="-347472">
              <a:spcAft>
                <a:spcPts val="1400"/>
              </a:spcAft>
              <a:buChar char="•"/>
            </a:pPr>
            <a:r>
              <a:rPr sz="2200">
                <a:solidFill>
                  <a:srgbClr val="263238"/>
                </a:solidFill>
                <a:latin typeface="Calibri"/>
              </a:rPr>
              <a:t>16. Técnica de apoyo en urgencias: bloqueo de fascia ilíaca paso a paso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86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[r15] Van Heghe A et al. Calcif Tissue Int. 2022. doi:10.1007/s00223-021-00913-5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 cadera del anciano no es solo un hueso roto: es la prueba de esfuerzo de un organismo frágil, y por eso se maneja entre ortopedista y geriatra desde el ingreso [r13][r15].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86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 la ortogeriatría y por qué existe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Tian P et al. Front Med (Lausanne). 2025. doi:10.3389/fmed.2025.1667462</a:t>
            </a:r>
          </a:p>
          <a:p>
            <a:r>
              <a:rPr sz="800">
                <a:solidFill>
                  <a:srgbClr val="5A6469"/>
                </a:solidFill>
                <a:latin typeface="Calibri"/>
              </a:rPr>
              <a:t>[r13] National Institute for Health and Care Excellence. Clinical guideline CG124. 2023.</a:t>
            </a:r>
          </a:p>
          <a:p>
            <a:r>
              <a:rPr sz="800">
                <a:solidFill>
                  <a:srgbClr val="5A6469"/>
                </a:solidFill>
                <a:latin typeface="Calibri"/>
              </a:rPr>
              <a:t>[r15] Van Heghe A et al. Calcif Tissue Int. 2022. doi:10.1007/s00223-021-00913-5</a:t>
            </a:r>
          </a:p>
          <a:p>
            <a:r>
              <a:rPr sz="800">
                <a:solidFill>
                  <a:srgbClr val="5A6469"/>
                </a:solidFill>
                <a:latin typeface="Calibri"/>
              </a:rPr>
              <a:t>[r16] Grigoryan KV et al. J Orthop Trauma. 2014. doi:10.1097/BOT.0b013e3182a5a045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Ortogeriatría es el manejo compartido del anciano que se fractura: el ortopedista resuelve el hueso y el geriatra se hace cargo de la persona entera.</a:t>
            </a:r>
          </a:p>
          <a:p>
            <a:pPr marL="347472" indent="-347472">
              <a:spcAft>
                <a:spcPts val="1400"/>
              </a:spcAft>
              <a:buChar char="•"/>
            </a:pPr>
            <a:r>
              <a:rPr sz="2400">
                <a:solidFill>
                  <a:srgbClr val="263238"/>
                </a:solidFill>
                <a:latin typeface="Calibri"/>
              </a:rPr>
              <a:t>La idea nace de algo simple.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86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 la ortogeriatría y por qué existe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Tian P et al. Front Med (Lausanne). 2025. doi:10.3389/fmed.2025.1667462</a:t>
            </a:r>
          </a:p>
          <a:p>
            <a:r>
              <a:rPr sz="800">
                <a:solidFill>
                  <a:srgbClr val="5A6469"/>
                </a:solidFill>
                <a:latin typeface="Calibri"/>
              </a:rPr>
              <a:t>[r13] National Institute for Health and Care Excellence. Clinical guideline CG124. 2023.</a:t>
            </a:r>
          </a:p>
          <a:p>
            <a:r>
              <a:rPr sz="800">
                <a:solidFill>
                  <a:srgbClr val="5A6469"/>
                </a:solidFill>
                <a:latin typeface="Calibri"/>
              </a:rPr>
              <a:t>[r15] Van Heghe A et al. Calcif Tissue Int. 2022. doi:10.1007/s00223-021-00913-5</a:t>
            </a:r>
          </a:p>
          <a:p>
            <a:r>
              <a:rPr sz="800">
                <a:solidFill>
                  <a:srgbClr val="5A6469"/>
                </a:solidFill>
                <a:latin typeface="Calibri"/>
              </a:rPr>
              <a:t>[r16] Grigoryan KV et al. J Orthop Trauma. 2014. doi:10.1097/BOT.0b013e3182a5a045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el sistema que rodea la operación: valoración geriátrica, tiempo a cirugía, anestesia, delirium, nutrición, movilización y prevención de la siguiente fractura.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86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3 formas de organizar la colaboración ortopedia-geriatría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Van Heghe A et al. Calcif Tissue Int. 2022. doi:10.1007/s00223-021-00913-5</a:t>
            </a:r>
          </a:p>
          <a:p>
            <a:r>
              <a:rPr sz="1000">
                <a:solidFill>
                  <a:srgbClr val="5A6469"/>
                </a:solidFill>
                <a:latin typeface="Calibri"/>
              </a:rPr>
              <a:t>[r16] Grigoryan KV et al. J Orthop Trauma. 2014. doi:10.1097/BOT.0b013e3182a5a045</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Modelo</a:t>
                      </a:r>
                    </a:p>
                  </a:txBody>
                  <a:tcPr>
                    <a:solidFill>
                      <a:srgbClr val="0F5F6B"/>
                    </a:solidFill>
                  </a:tcPr>
                </a:tc>
                <a:tc>
                  <a:txBody>
                    <a:bodyPr/>
                    <a:lstStyle/>
                    <a:p>
                      <a:r>
                        <a:rPr sz="1600" b="1">
                          <a:solidFill>
                            <a:srgbClr val="FFFFFF"/>
                          </a:solidFill>
                          <a:latin typeface="Calibri"/>
                        </a:rPr>
                        <a:t>Quién lleva al paciente (por definición del modelo)</a:t>
                      </a:r>
                    </a:p>
                  </a:txBody>
                  <a:tcPr>
                    <a:solidFill>
                      <a:srgbClr val="0F5F6B"/>
                    </a:solidFill>
                  </a:tcPr>
                </a:tc>
                <a:tc>
                  <a:txBody>
                    <a:bodyPr/>
                    <a:lstStyle/>
                    <a:p>
                      <a:r>
                        <a:rPr sz="1600" b="1">
                          <a:solidFill>
                            <a:srgbClr val="FFFFFF"/>
                          </a:solidFill>
                          <a:latin typeface="Calibri"/>
                        </a:rPr>
                        <a:t>Qué muestra la evidencia</a:t>
                      </a:r>
                    </a:p>
                  </a:txBody>
                  <a:tcPr>
                    <a:solidFill>
                      <a:srgbClr val="0F5F6B"/>
                    </a:solidFill>
                  </a:tcPr>
                </a:tc>
              </a:tr>
              <a:tr h="457200">
                <a:tc>
                  <a:txBody>
                    <a:bodyPr/>
                    <a:lstStyle/>
                    <a:p>
                      <a:r>
                        <a:rPr sz="1600">
                          <a:solidFill>
                            <a:srgbClr val="263238"/>
                          </a:solidFill>
                          <a:latin typeface="Calibri"/>
                        </a:rPr>
                        <a:t>Interconsulta geriátrica</a:t>
                      </a:r>
                    </a:p>
                  </a:txBody>
                  <a:tcPr>
                    <a:solidFill>
                      <a:srgbClr val="EEF3F4"/>
                    </a:solidFill>
                  </a:tcPr>
                </a:tc>
                <a:tc>
                  <a:txBody>
                    <a:bodyPr/>
                    <a:lstStyle/>
                    <a:p>
                      <a:r>
                        <a:rPr sz="1600">
                          <a:solidFill>
                            <a:srgbClr val="263238"/>
                          </a:solidFill>
                          <a:latin typeface="Calibri"/>
                        </a:rPr>
                        <a:t>Ortopedia lleva al paciente; el geriatra participa como consultor</a:t>
                      </a:r>
                    </a:p>
                  </a:txBody>
                  <a:tcPr>
                    <a:solidFill>
                      <a:srgbClr val="EEF3F4"/>
                    </a:solidFill>
                  </a:tcPr>
                </a:tc>
                <a:tc>
                  <a:txBody>
                    <a:bodyPr/>
                    <a:lstStyle/>
                    <a:p>
                      <a:r>
                        <a:rPr sz="1600">
                          <a:solidFill>
                            <a:srgbClr val="263238"/>
                          </a:solidFill>
                          <a:latin typeface="Calibri"/>
                        </a:rPr>
                        <a:t>Una de las 3 variantes comparadas; sin demostrar superioridad frente a las otras [r15]</a:t>
                      </a:r>
                    </a:p>
                  </a:txBody>
                  <a:tcPr>
                    <a:solidFill>
                      <a:srgbClr val="EEF3F4"/>
                    </a:solidFill>
                  </a:tcPr>
                </a:tc>
              </a:tr>
              <a:tr h="457200">
                <a:tc>
                  <a:txBody>
                    <a:bodyPr/>
                    <a:lstStyle/>
                    <a:p>
                      <a:r>
                        <a:rPr sz="1600">
                          <a:solidFill>
                            <a:srgbClr val="263238"/>
                          </a:solidFill>
                          <a:latin typeface="Calibri"/>
                        </a:rPr>
                        <a:t>Sala geriátrica con consulta ortopédica</a:t>
                      </a:r>
                    </a:p>
                  </a:txBody>
                  <a:tcPr>
                    <a:solidFill>
                      <a:srgbClr val="FFFFFF"/>
                    </a:solidFill>
                  </a:tcPr>
                </a:tc>
                <a:tc>
                  <a:txBody>
                    <a:bodyPr/>
                    <a:lstStyle/>
                    <a:p>
                      <a:r>
                        <a:rPr sz="1600">
                          <a:solidFill>
                            <a:srgbClr val="263238"/>
                          </a:solidFill>
                          <a:latin typeface="Calibri"/>
                        </a:rPr>
                        <a:t>El geriatra lleva la sala; el cirujano es consultor</a:t>
                      </a:r>
                    </a:p>
                  </a:txBody>
                  <a:tcPr>
                    <a:solidFill>
                      <a:srgbClr val="FFFFFF"/>
                    </a:solidFill>
                  </a:tcPr>
                </a:tc>
                <a:tc>
                  <a:txBody>
                    <a:bodyPr/>
                    <a:lstStyle/>
                    <a:p>
                      <a:r>
                        <a:rPr sz="1600">
                          <a:solidFill>
                            <a:srgbClr val="263238"/>
                          </a:solidFill>
                          <a:latin typeface="Calibri"/>
                        </a:rPr>
                        <a:t>Evidencia insuficiente para preferirla [r15]</a:t>
                      </a:r>
                    </a:p>
                  </a:txBody>
                  <a:tcPr>
                    <a:solidFill>
                      <a:srgbClr val="FFFFFF"/>
                    </a:solidFill>
                  </a:tcPr>
                </a:tc>
              </a:tr>
              <a:tr h="457200">
                <a:tc>
                  <a:txBody>
                    <a:bodyPr/>
                    <a:lstStyle/>
                    <a:p>
                      <a:r>
                        <a:rPr sz="1600">
                          <a:solidFill>
                            <a:srgbClr val="263238"/>
                          </a:solidFill>
                          <a:latin typeface="Calibri"/>
                        </a:rPr>
                        <a:t>Modelo integrado o de cuidado compartido</a:t>
                      </a:r>
                    </a:p>
                  </a:txBody>
                  <a:tcPr>
                    <a:solidFill>
                      <a:srgbClr val="EEF3F4"/>
                    </a:solidFill>
                  </a:tcPr>
                </a:tc>
                <a:tc>
                  <a:txBody>
                    <a:bodyPr/>
                    <a:lstStyle/>
                    <a:p>
                      <a:r>
                        <a:rPr sz="1600">
                          <a:solidFill>
                            <a:srgbClr val="263238"/>
                          </a:solidFill>
                          <a:latin typeface="Calibri"/>
                        </a:rPr>
                        <a:t>Ambos especialistas comparten la responsabilidad</a:t>
                      </a:r>
                    </a:p>
                  </a:txBody>
                  <a:tcPr>
                    <a:solidFill>
                      <a:srgbClr val="EEF3F4"/>
                    </a:solidFill>
                  </a:tcPr>
                </a:tc>
                <a:tc>
                  <a:txBody>
                    <a:bodyPr/>
                    <a:lstStyle/>
                    <a:p>
                      <a:r>
                        <a:rPr sz="1600">
                          <a:solidFill>
                            <a:srgbClr val="263238"/>
                          </a:solidFill>
                          <a:latin typeface="Calibri"/>
                        </a:rPr>
                        <a:t>Mayor reducción de estancia en el metaanálisis de Grigoryan (DME -0,61), con heterogeneidad que limita la lectura [r16]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86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el problema crece y en Ecuador crece rápido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 CW et al. J Bone Miner Res. 2023. doi:10.1002/jbmr.4821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datos de 19 países y regiones se identificaron 4.115.046 fracturas de cadera en personas de 50 años o más entre 2005 y 2018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86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Ecuador: tasa ajustada de hospitalización por fractura de cadera, personas de 65 años o más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Orces CH et al. Arch Osteoporos. 2017. doi:10.1007/s11657-017-0410-8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86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Hazard relativo de morir en los 3 primeros meses tras la fractura de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Haentjens P et al. Ann Intern Med. 2010. doi:10.7326/0003-4819-152-6-201003160-00008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86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hueso frágil, caída y poca reserva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Lopez Gavilanez E et al. Arch Osteoporos. 2025. doi:10.1007/s11657-025-01630-4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anciano la fractura de cadera suele ser una lesión por caída desde su propia altura sobre un hueso osteoporótico… [r3]</a:t>
            </a:r>
          </a:p>
          <a:p>
            <a:pPr marL="347472" indent="-347472">
              <a:spcAft>
                <a:spcPts val="1400"/>
              </a:spcAft>
              <a:buChar char="•"/>
            </a:pPr>
            <a:r>
              <a:rPr sz="2400">
                <a:solidFill>
                  <a:srgbClr val="263238"/>
                </a:solidFill>
                <a:latin typeface="Calibri"/>
              </a:rPr>
              <a:t>Esa es la parte ósea de la historia.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86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hueso frágil, caída y poca reserva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Tian P et al. Front Med (Lausanne). 2025. doi:10.3389/fmed.2025.1667462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sí está medido es que la fragilidad previa predice peor evolución: más complicaciones, delirium, neumonía y reingreso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86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hueso frágil, caída y poca reserva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Lopez Gavilanez E et al. Arch Osteoporos. 2025. doi:10.1007/s11657-025-01630-4</a:t>
            </a:r>
          </a:p>
          <a:p>
            <a:r>
              <a:rPr sz="1000">
                <a:solidFill>
                  <a:srgbClr val="5A6469"/>
                </a:solidFill>
                <a:latin typeface="Calibri"/>
              </a:rPr>
              <a:t>[r10] Tian P et al. Front Med (Lausanne). 2025. doi:10.3389/fmed.2025.1667462</a:t>
            </a:r>
          </a:p>
          <a:p>
            <a:r>
              <a:rPr sz="1000">
                <a:solidFill>
                  <a:srgbClr val="5A6469"/>
                </a:solidFill>
                <a:latin typeface="Calibri"/>
              </a:rPr>
              <a:t>[r12] Smith TO et al. Int J Geriatr Psychiatry. 2017. doi:10.1002/gps.4655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eso la ortogeriatría empieza en urgencias y no en la sala.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86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mínima: cápsula, cuello y trocánteres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entender por qué las guías separan fracturas de cuello y fracturas trocantéricas hay que ver una sola cosa en el hueso: dónde se inserta la cápsula articular.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86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mínima: cápsula, cuello y trocánteres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división no es solo semántica.</a:t>
            </a:r>
          </a:p>
          <a:p>
            <a:pPr marL="347472" indent="-347472">
              <a:spcAft>
                <a:spcPts val="1400"/>
              </a:spcAft>
              <a:buChar char="•"/>
            </a:pPr>
            <a:r>
              <a:rPr sz="2400">
                <a:solidFill>
                  <a:srgbClr val="263238"/>
                </a:solidFill>
                <a:latin typeface="Calibri"/>
              </a:rPr>
              <a:t>Si el cuello está roto y desplazado, la recomendación de NICE es reemplazar la articulación con una prótesis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86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mínima: cápsula, cuello y trocánteres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mirar en la lámina: la cabeza (arriba y a la derecha), el cuello que la une a la diáfisis…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86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Clasificar al paciente, no solo la fractura: fragilidad y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Bui M et al. Osteoporos Int. 2024. doi:10.1007/s00198-023-06942-0</a:t>
            </a:r>
          </a:p>
          <a:p>
            <a:r>
              <a:rPr sz="800">
                <a:solidFill>
                  <a:srgbClr val="5A6469"/>
                </a:solidFill>
                <a:latin typeface="Calibri"/>
              </a:rPr>
              <a:t>[r8] Rockwood K et al. CMAJ. 2005. doi:10.1503/cmaj.050051</a:t>
            </a:r>
          </a:p>
          <a:p>
            <a:r>
              <a:rPr sz="800">
                <a:solidFill>
                  <a:srgbClr val="5A6469"/>
                </a:solidFill>
                <a:latin typeface="Calibri"/>
              </a:rPr>
              <a:t>[r9] Goutsou S et al. J Frailty Sarcopenia Falls. 2026. doi:10.22540/JFSF-11-256</a:t>
            </a:r>
          </a:p>
          <a:p>
            <a:r>
              <a:rPr sz="800">
                <a:solidFill>
                  <a:srgbClr val="5A6469"/>
                </a:solidFill>
                <a:latin typeface="Calibri"/>
              </a:rPr>
              <a:t>[r10] Tian P et al. Front Med (Lausanne). 2025. doi:10.3389/fmed.2025.1667462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fractura de cadera del anciano, la clasificación que más cambia la conducta no es la del trazo sino la del paciente.</a:t>
            </a:r>
          </a:p>
          <a:p>
            <a:pPr marL="347472" indent="-347472">
              <a:spcAft>
                <a:spcPts val="1400"/>
              </a:spcAft>
              <a:buChar char="•"/>
            </a:pPr>
            <a:r>
              <a:rPr sz="2400">
                <a:solidFill>
                  <a:srgbClr val="263238"/>
                </a:solidFill>
                <a:latin typeface="Calibri"/>
              </a:rPr>
              <a:t>La herramienta más usada es la Escala Clínica de Fragilidad.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86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relativo asociado a la fragilidad tras la cirugía de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Tian P et al. Front Med (Lausanne). 2025. doi:10.3389/fmed.2025.1667462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86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escala usar para qué pregunta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Bui M et al. Osteoporos Int. 2024. doi:10.1007/s00198-023-06942-0</a:t>
            </a:r>
          </a:p>
          <a:p>
            <a:r>
              <a:rPr sz="800">
                <a:solidFill>
                  <a:srgbClr val="5A6469"/>
                </a:solidFill>
                <a:latin typeface="Calibri"/>
              </a:rPr>
              <a:t>[r9] Goutsou S et al. J Frailty Sarcopenia Falls. 2026. doi:10.22540/JFSF-11-256</a:t>
            </a:r>
          </a:p>
          <a:p>
            <a:r>
              <a:rPr sz="800">
                <a:solidFill>
                  <a:srgbClr val="5A6469"/>
                </a:solidFill>
                <a:latin typeface="Calibri"/>
              </a:rPr>
              <a:t>[r11] Bellelli G et al. Age Ageing. 2014. doi:10.1093/ageing/afu021</a:t>
            </a:r>
          </a:p>
          <a:p>
            <a:r>
              <a:rPr sz="800">
                <a:solidFill>
                  <a:srgbClr val="5A6469"/>
                </a:solidFill>
                <a:latin typeface="Calibri"/>
              </a:rPr>
              <a:t>[r40] Liu N et al. Eur Rev Med Pharmacol Sci. 2023. doi:10.26355/eurrev_202303_31763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Pregunta</a:t>
                      </a:r>
                    </a:p>
                  </a:txBody>
                  <a:tcPr>
                    <a:solidFill>
                      <a:srgbClr val="0F5F6B"/>
                    </a:solidFill>
                  </a:tcPr>
                </a:tc>
                <a:tc>
                  <a:txBody>
                    <a:bodyPr/>
                    <a:lstStyle/>
                    <a:p>
                      <a:r>
                        <a:rPr sz="1600" b="1">
                          <a:solidFill>
                            <a:srgbClr val="FFFFFF"/>
                          </a:solidFill>
                          <a:latin typeface="Calibri"/>
                        </a:rPr>
                        <a:t>Herramienta</a:t>
                      </a:r>
                    </a:p>
                  </a:txBody>
                  <a:tcPr>
                    <a:solidFill>
                      <a:srgbClr val="0F5F6B"/>
                    </a:solidFill>
                  </a:tcPr>
                </a:tc>
                <a:tc>
                  <a:txBody>
                    <a:bodyPr/>
                    <a:lstStyle/>
                    <a:p>
                      <a:r>
                        <a:rPr sz="1600" b="1">
                          <a:solidFill>
                            <a:srgbClr val="FFFFFF"/>
                          </a:solidFill>
                          <a:latin typeface="Calibri"/>
                        </a:rPr>
                        <a:t>Qué dice la evidencia en fractura de cadera</a:t>
                      </a:r>
                    </a:p>
                  </a:txBody>
                  <a:tcPr>
                    <a:solidFill>
                      <a:srgbClr val="0F5F6B"/>
                    </a:solidFill>
                  </a:tcPr>
                </a:tc>
              </a:tr>
              <a:tr h="457200">
                <a:tc>
                  <a:txBody>
                    <a:bodyPr/>
                    <a:lstStyle/>
                    <a:p>
                      <a:r>
                        <a:rPr sz="1600">
                          <a:solidFill>
                            <a:srgbClr val="263238"/>
                          </a:solidFill>
                          <a:latin typeface="Calibri"/>
                        </a:rPr>
                        <a:t>¿Qué tan frágil es?</a:t>
                      </a:r>
                    </a:p>
                  </a:txBody>
                  <a:tcPr>
                    <a:solidFill>
                      <a:srgbClr val="EEF3F4"/>
                    </a:solidFill>
                  </a:tcPr>
                </a:tc>
                <a:tc>
                  <a:txBody>
                    <a:bodyPr/>
                    <a:lstStyle/>
                    <a:p>
                      <a:r>
                        <a:rPr sz="1600">
                          <a:solidFill>
                            <a:srgbClr val="263238"/>
                          </a:solidFill>
                          <a:latin typeface="Calibri"/>
                        </a:rPr>
                        <a:t>Escala Clínica de Fragilidad</a:t>
                      </a:r>
                    </a:p>
                  </a:txBody>
                  <a:tcPr>
                    <a:solidFill>
                      <a:srgbClr val="EEF3F4"/>
                    </a:solidFill>
                  </a:tcPr>
                </a:tc>
                <a:tc>
                  <a:txBody>
                    <a:bodyPr/>
                    <a:lstStyle/>
                    <a:p>
                      <a:r>
                        <a:rPr sz="1600">
                          <a:solidFill>
                            <a:srgbClr val="263238"/>
                          </a:solidFill>
                          <a:latin typeface="Calibri"/>
                        </a:rPr>
                        <a:t>Se asocia con mortalidad, complicaciones, delirium y alta institucional [r9]</a:t>
                      </a:r>
                    </a:p>
                  </a:txBody>
                  <a:tcPr>
                    <a:solidFill>
                      <a:srgbClr val="EEF3F4"/>
                    </a:solidFill>
                  </a:tcPr>
                </a:tc>
              </a:tr>
              <a:tr h="457200">
                <a:tc>
                  <a:txBody>
                    <a:bodyPr/>
                    <a:lstStyle/>
                    <a:p>
                      <a:r>
                        <a:rPr sz="1600">
                          <a:solidFill>
                            <a:srgbClr val="263238"/>
                          </a:solidFill>
                          <a:latin typeface="Calibri"/>
                        </a:rPr>
                        <a:t>¿Tiene delirium ahora?</a:t>
                      </a:r>
                    </a:p>
                  </a:txBody>
                  <a:tcPr>
                    <a:solidFill>
                      <a:srgbClr val="FFFFFF"/>
                    </a:solidFill>
                  </a:tcPr>
                </a:tc>
                <a:tc>
                  <a:txBody>
                    <a:bodyPr/>
                    <a:lstStyle/>
                    <a:p>
                      <a:r>
                        <a:rPr sz="1600">
                          <a:solidFill>
                            <a:srgbClr val="263238"/>
                          </a:solidFill>
                          <a:latin typeface="Calibri"/>
                        </a:rPr>
                        <a:t>4AT</a:t>
                      </a:r>
                    </a:p>
                  </a:txBody>
                  <a:tcPr>
                    <a:solidFill>
                      <a:srgbClr val="FFFFFF"/>
                    </a:solidFill>
                  </a:tcPr>
                </a:tc>
                <a:tc>
                  <a:txBody>
                    <a:bodyPr/>
                    <a:lstStyle/>
                    <a:p>
                      <a:r>
                        <a:rPr sz="1600">
                          <a:solidFill>
                            <a:srgbClr val="263238"/>
                          </a:solidFill>
                          <a:latin typeface="Calibri"/>
                        </a:rPr>
                        <a:t>Sensibilidad 89,7 % y especificidad 84,1 % en ancianos hospitalizados [r11]</a:t>
                      </a:r>
                    </a:p>
                  </a:txBody>
                  <a:tcPr>
                    <a:solidFill>
                      <a:srgbClr val="FFFFFF"/>
                    </a:solidFill>
                  </a:tcPr>
                </a:tc>
              </a:tr>
              <a:tr h="457200">
                <a:tc>
                  <a:txBody>
                    <a:bodyPr/>
                    <a:lstStyle/>
                    <a:p>
                      <a:r>
                        <a:rPr sz="1600">
                          <a:solidFill>
                            <a:srgbClr val="263238"/>
                          </a:solidFill>
                          <a:latin typeface="Calibri"/>
                        </a:rPr>
                        <a:t>¿Está desnutrido?</a:t>
                      </a:r>
                    </a:p>
                  </a:txBody>
                  <a:tcPr>
                    <a:solidFill>
                      <a:srgbClr val="EEF3F4"/>
                    </a:solidFill>
                  </a:tcPr>
                </a:tc>
                <a:tc>
                  <a:txBody>
                    <a:bodyPr/>
                    <a:lstStyle/>
                    <a:p>
                      <a:r>
                        <a:rPr sz="1600">
                          <a:solidFill>
                            <a:srgbClr val="263238"/>
                          </a:solidFill>
                          <a:latin typeface="Calibri"/>
                        </a:rPr>
                        <a:t>MNA-SF, GNRI</a:t>
                      </a:r>
                    </a:p>
                  </a:txBody>
                  <a:tcPr>
                    <a:solidFill>
                      <a:srgbClr val="EEF3F4"/>
                    </a:solidFill>
                  </a:tcPr>
                </a:tc>
                <a:tc>
                  <a:txBody>
                    <a:bodyPr/>
                    <a:lstStyle/>
                    <a:p>
                      <a:r>
                        <a:rPr sz="1600">
                          <a:solidFill>
                            <a:srgbClr val="263238"/>
                          </a:solidFill>
                          <a:latin typeface="Calibri"/>
                        </a:rPr>
                        <a:t>MNA-SF bajo: OR 3,61 de mortalidad; GNRI bajo: OR 3,12 [r40]</a:t>
                      </a:r>
                    </a:p>
                  </a:txBody>
                  <a:tcPr>
                    <a:solidFill>
                      <a:srgbClr val="EEF3F4"/>
                    </a:solidFill>
                  </a:tcPr>
                </a:tc>
              </a:tr>
              <a:tr h="457200">
                <a:tc>
                  <a:txBody>
                    <a:bodyPr/>
                    <a:lstStyle/>
                    <a:p>
                      <a:r>
                        <a:rPr sz="1600">
                          <a:solidFill>
                            <a:srgbClr val="263238"/>
                          </a:solidFill>
                          <a:latin typeface="Calibri"/>
                        </a:rPr>
                        <a:t>¿Qué riesgo anestésico tiene?</a:t>
                      </a:r>
                    </a:p>
                  </a:txBody>
                  <a:tcPr>
                    <a:solidFill>
                      <a:srgbClr val="FFFFFF"/>
                    </a:solidFill>
                  </a:tcPr>
                </a:tc>
                <a:tc>
                  <a:txBody>
                    <a:bodyPr/>
                    <a:lstStyle/>
                    <a:p>
                      <a:r>
                        <a:rPr sz="1600">
                          <a:solidFill>
                            <a:srgbClr val="263238"/>
                          </a:solidFill>
                          <a:latin typeface="Calibri"/>
                        </a:rPr>
                        <a:t>ASA</a:t>
                      </a:r>
                    </a:p>
                  </a:txBody>
                  <a:tcPr>
                    <a:solidFill>
                      <a:srgbClr val="FFFFFF"/>
                    </a:solidFill>
                  </a:tcPr>
                </a:tc>
                <a:tc>
                  <a:txBody>
                    <a:bodyPr/>
                    <a:lstStyle/>
                    <a:p>
                      <a:r>
                        <a:rPr sz="1600">
                          <a:solidFill>
                            <a:srgbClr val="263238"/>
                          </a:solidFill>
                          <a:latin typeface="Calibri"/>
                        </a:rPr>
                        <a:t>ASA 3 o más: OR 2,69 de mortalidad a 30 días [r5]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86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valoración geriátrica desde urgencias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Goutsou S et al. J Frailty Sarcopenia Falls. 2026. doi:10.22540/JFSF-11-256</a:t>
            </a:r>
          </a:p>
          <a:p>
            <a:r>
              <a:rPr sz="800">
                <a:solidFill>
                  <a:srgbClr val="5A6469"/>
                </a:solidFill>
                <a:latin typeface="Calibri"/>
              </a:rPr>
              <a:t>[r11] Bellelli G et al. Age Ageing. 2014. doi:10.1093/ageing/afu021</a:t>
            </a:r>
          </a:p>
          <a:p>
            <a:r>
              <a:rPr sz="800">
                <a:solidFill>
                  <a:srgbClr val="5A6469"/>
                </a:solidFill>
                <a:latin typeface="Calibri"/>
              </a:rPr>
              <a:t>[r12] Smith TO et al. Int J Geriatr Psychiatry. 2017. doi:10.1002/gps.4655</a:t>
            </a:r>
          </a:p>
          <a:p>
            <a:r>
              <a:rPr sz="8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diagnóstico de la fractura es casi siempre fácil.</a:t>
            </a:r>
          </a:p>
          <a:p>
            <a:pPr marL="347472" indent="-347472">
              <a:spcAft>
                <a:spcPts val="1400"/>
              </a:spcAft>
              <a:buChar char="•"/>
            </a:pPr>
            <a:r>
              <a:rPr sz="2800">
                <a:solidFill>
                  <a:srgbClr val="263238"/>
                </a:solidFill>
                <a:latin typeface="Calibri"/>
              </a:rPr>
              <a:t>El diagnóstico difícil es el del paciente: qué tiene alrededor del hueso.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86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Rendimiento del 4AT para delirium en ancianos hospitalizados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Bellelli G et al. Age Ageing. 2014. doi:10.1093/ageing/afu021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86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Listado de ingreso: qué buscar y qué decide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Goutsou S et al. J Frailty Sarcopenia Falls. 2026. doi:10.22540/JFSF-11-256</a:t>
            </a:r>
          </a:p>
          <a:p>
            <a:r>
              <a:rPr sz="800">
                <a:solidFill>
                  <a:srgbClr val="5A6469"/>
                </a:solidFill>
                <a:latin typeface="Calibri"/>
              </a:rPr>
              <a:t>[r12] Smith TO et al. Int J Geriatr Psychiatry. 2017. doi:10.1002/gps.4655</a:t>
            </a:r>
          </a:p>
          <a:p>
            <a:r>
              <a:rPr sz="800">
                <a:solidFill>
                  <a:srgbClr val="5A6469"/>
                </a:solidFill>
                <a:latin typeface="Calibri"/>
              </a:rPr>
              <a:t>[r13] National Institute for Health and Care Excellence. Clinical guideline CG124. 2023.</a:t>
            </a:r>
          </a:p>
          <a:p>
            <a:r>
              <a:rPr sz="800">
                <a:solidFill>
                  <a:srgbClr val="5A6469"/>
                </a:solidFill>
                <a:latin typeface="Calibri"/>
              </a:rPr>
              <a:t>[r30] You D et al. Bone Joint J. 2021. doi:10.1302/0301-620X.103B2.BJJ-2020-0583.R2</a:t>
            </a:r>
          </a:p>
          <a:p>
            <a:r>
              <a:rPr sz="800">
                <a:solidFill>
                  <a:srgbClr val="5A6469"/>
                </a:solidFill>
                <a:latin typeface="Calibri"/>
              </a:rPr>
              <a:t>[r40] Liu N et al. Eur Rev Med Pharmacol Sci. 2023. doi:10.26355/eurrev_202303_31763</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Qué buscar</a:t>
                      </a:r>
                    </a:p>
                  </a:txBody>
                  <a:tcPr>
                    <a:solidFill>
                      <a:srgbClr val="0F5F6B"/>
                    </a:solidFill>
                  </a:tcPr>
                </a:tc>
                <a:tc>
                  <a:txBody>
                    <a:bodyPr/>
                    <a:lstStyle/>
                    <a:p>
                      <a:r>
                        <a:rPr sz="1600" b="1">
                          <a:solidFill>
                            <a:srgbClr val="FFFFFF"/>
                          </a:solidFill>
                          <a:latin typeface="Calibri"/>
                        </a:rPr>
                        <a:t>Cómo</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r>
              <a:tr h="457200">
                <a:tc>
                  <a:txBody>
                    <a:bodyPr/>
                    <a:lstStyle/>
                    <a:p>
                      <a:r>
                        <a:rPr sz="1600">
                          <a:solidFill>
                            <a:srgbClr val="263238"/>
                          </a:solidFill>
                          <a:latin typeface="Calibri"/>
                        </a:rPr>
                        <a:t>Dolor</a:t>
                      </a:r>
                    </a:p>
                  </a:txBody>
                  <a:tcPr>
                    <a:solidFill>
                      <a:srgbClr val="EEF3F4"/>
                    </a:solidFill>
                  </a:tcPr>
                </a:tc>
                <a:tc>
                  <a:txBody>
                    <a:bodyPr/>
                    <a:lstStyle/>
                    <a:p>
                      <a:r>
                        <a:rPr sz="1600">
                          <a:solidFill>
                            <a:srgbClr val="263238"/>
                          </a:solidFill>
                          <a:latin typeface="Calibri"/>
                        </a:rPr>
                        <a:t>Valorar al llegar y a los 30 minutos de la analgesia inicial</a:t>
                      </a:r>
                    </a:p>
                  </a:txBody>
                  <a:tcPr>
                    <a:solidFill>
                      <a:srgbClr val="EEF3F4"/>
                    </a:solidFill>
                  </a:tcPr>
                </a:tc>
                <a:tc>
                  <a:txBody>
                    <a:bodyPr/>
                    <a:lstStyle/>
                    <a:p>
                      <a:r>
                        <a:rPr sz="1600">
                          <a:solidFill>
                            <a:srgbClr val="263238"/>
                          </a:solidFill>
                          <a:latin typeface="Calibri"/>
                        </a:rPr>
                        <a:t>Analgesia inmediata aun con deterioro cognitivo [r13]</a:t>
                      </a:r>
                    </a:p>
                  </a:txBody>
                  <a:tcPr>
                    <a:solidFill>
                      <a:srgbClr val="EEF3F4"/>
                    </a:solidFill>
                  </a:tcPr>
                </a:tc>
              </a:tr>
              <a:tr h="457200">
                <a:tc>
                  <a:txBody>
                    <a:bodyPr/>
                    <a:lstStyle/>
                    <a:p>
                      <a:r>
                        <a:rPr sz="1600">
                          <a:solidFill>
                            <a:srgbClr val="263238"/>
                          </a:solidFill>
                          <a:latin typeface="Calibri"/>
                        </a:rPr>
                        <a:t>Cognición y delirium</a:t>
                      </a:r>
                    </a:p>
                  </a:txBody>
                  <a:tcPr>
                    <a:solidFill>
                      <a:srgbClr val="FFFFFF"/>
                    </a:solidFill>
                  </a:tcPr>
                </a:tc>
                <a:tc>
                  <a:txBody>
                    <a:bodyPr/>
                    <a:lstStyle/>
                    <a:p>
                      <a:r>
                        <a:rPr sz="1600">
                          <a:solidFill>
                            <a:srgbClr val="263238"/>
                          </a:solidFill>
                          <a:latin typeface="Calibri"/>
                        </a:rPr>
                        <a:t>4AT y pregunta a familiares sobre el estado habitual</a:t>
                      </a:r>
                    </a:p>
                  </a:txBody>
                  <a:tcPr>
                    <a:solidFill>
                      <a:srgbClr val="FFFFFF"/>
                    </a:solidFill>
                  </a:tcPr>
                </a:tc>
                <a:tc>
                  <a:txBody>
                    <a:bodyPr/>
                    <a:lstStyle/>
                    <a:p>
                      <a:r>
                        <a:rPr sz="1600">
                          <a:solidFill>
                            <a:srgbClr val="263238"/>
                          </a:solidFill>
                          <a:latin typeface="Calibri"/>
                        </a:rPr>
                        <a:t>Demencia previa: OR 6,07 de delirium [r12]</a:t>
                      </a:r>
                    </a:p>
                  </a:txBody>
                  <a:tcPr>
                    <a:solidFill>
                      <a:srgbClr val="FFFFFF"/>
                    </a:solidFill>
                  </a:tcPr>
                </a:tc>
              </a:tr>
              <a:tr h="457200">
                <a:tc>
                  <a:txBody>
                    <a:bodyPr/>
                    <a:lstStyle/>
                    <a:p>
                      <a:r>
                        <a:rPr sz="1600">
                          <a:solidFill>
                            <a:srgbClr val="263238"/>
                          </a:solidFill>
                          <a:latin typeface="Calibri"/>
                        </a:rPr>
                        <a:t>Anemia, volumen, electrolitos</a:t>
                      </a:r>
                    </a:p>
                  </a:txBody>
                  <a:tcPr>
                    <a:solidFill>
                      <a:srgbClr val="EEF3F4"/>
                    </a:solidFill>
                  </a:tcPr>
                </a:tc>
                <a:tc>
                  <a:txBody>
                    <a:bodyPr/>
                    <a:lstStyle/>
                    <a:p>
                      <a:r>
                        <a:rPr sz="1600">
                          <a:solidFill>
                            <a:srgbClr val="263238"/>
                          </a:solidFill>
                          <a:latin typeface="Calibri"/>
                        </a:rPr>
                        <a:t>Hemograma, perfil bioquímico, volemia</a:t>
                      </a:r>
                    </a:p>
                  </a:txBody>
                  <a:tcPr>
                    <a:solidFill>
                      <a:srgbClr val="EEF3F4"/>
                    </a:solidFill>
                  </a:tcPr>
                </a:tc>
                <a:tc>
                  <a:txBody>
                    <a:bodyPr/>
                    <a:lstStyle/>
                    <a:p>
                      <a:r>
                        <a:rPr sz="1600">
                          <a:solidFill>
                            <a:srgbClr val="263238"/>
                          </a:solidFill>
                          <a:latin typeface="Calibri"/>
                        </a:rPr>
                        <a:t>Condiciones corregibles que no deben retrasar la cirugía [r13]</a:t>
                      </a:r>
                    </a:p>
                  </a:txBody>
                  <a:tcPr>
                    <a:solidFill>
                      <a:srgbClr val="EEF3F4"/>
                    </a:solidFill>
                  </a:tcPr>
                </a:tc>
              </a:tr>
              <a:tr h="457200">
                <a:tc>
                  <a:txBody>
                    <a:bodyPr/>
                    <a:lstStyle/>
                    <a:p>
                      <a:r>
                        <a:rPr sz="1600">
                          <a:solidFill>
                            <a:srgbClr val="263238"/>
                          </a:solidFill>
                          <a:latin typeface="Calibri"/>
                        </a:rPr>
                        <a:t>Anticoagulantes y antiagregantes</a:t>
                      </a:r>
                    </a:p>
                  </a:txBody>
                  <a:tcPr>
                    <a:solidFill>
                      <a:srgbClr val="FFFFFF"/>
                    </a:solidFill>
                  </a:tcPr>
                </a:tc>
                <a:tc>
                  <a:txBody>
                    <a:bodyPr/>
                    <a:lstStyle/>
                    <a:p>
                      <a:r>
                        <a:rPr sz="1600">
                          <a:solidFill>
                            <a:srgbClr val="263238"/>
                          </a:solidFill>
                          <a:latin typeface="Calibri"/>
                        </a:rPr>
                        <a:t>Fármaco, dosis y hora de la última toma (práctica habitual)</a:t>
                      </a:r>
                    </a:p>
                  </a:txBody>
                  <a:tcPr>
                    <a:solidFill>
                      <a:srgbClr val="FFFFFF"/>
                    </a:solidFill>
                  </a:tcPr>
                </a:tc>
                <a:tc>
                  <a:txBody>
                    <a:bodyPr/>
                    <a:lstStyle/>
                    <a:p>
                      <a:r>
                        <a:rPr sz="1600">
                          <a:solidFill>
                            <a:srgbClr val="263238"/>
                          </a:solidFill>
                          <a:latin typeface="Calibri"/>
                        </a:rPr>
                        <a:t>El anticoagulante oral prolongó el tiempo a cirugía 13,7 horas [r30]</a:t>
                      </a:r>
                    </a:p>
                  </a:txBody>
                  <a:tcPr>
                    <a:solidFill>
                      <a:srgbClr val="FFFFFF"/>
                    </a:solidFill>
                  </a:tcPr>
                </a:tc>
              </a:tr>
              <a:tr h="457200">
                <a:tc>
                  <a:txBody>
                    <a:bodyPr/>
                    <a:lstStyle/>
                    <a:p>
                      <a:r>
                        <a:rPr sz="1600">
                          <a:solidFill>
                            <a:srgbClr val="263238"/>
                          </a:solidFill>
                          <a:latin typeface="Calibri"/>
                        </a:rPr>
                        <a:t>Fragilidad y autonomía previa</a:t>
                      </a:r>
                    </a:p>
                  </a:txBody>
                  <a:tcPr>
                    <a:solidFill>
                      <a:srgbClr val="EEF3F4"/>
                    </a:solidFill>
                  </a:tcPr>
                </a:tc>
                <a:tc>
                  <a:txBody>
                    <a:bodyPr/>
                    <a:lstStyle/>
                    <a:p>
                      <a:r>
                        <a:rPr sz="1600">
                          <a:solidFill>
                            <a:srgbClr val="263238"/>
                          </a:solidFill>
                          <a:latin typeface="Calibri"/>
                        </a:rPr>
                        <a:t>Escala Clínica de Fragilidad; cómo caminaba antes</a:t>
                      </a:r>
                    </a:p>
                  </a:txBody>
                  <a:tcPr>
                    <a:solidFill>
                      <a:srgbClr val="EEF3F4"/>
                    </a:solidFill>
                  </a:tcPr>
                </a:tc>
                <a:tc>
                  <a:txBody>
                    <a:bodyPr/>
                    <a:lstStyle/>
                    <a:p>
                      <a:r>
                        <a:rPr sz="1600">
                          <a:solidFill>
                            <a:srgbClr val="263238"/>
                          </a:solidFill>
                          <a:latin typeface="Calibri"/>
                        </a:rPr>
                        <a:t>Predice complicaciones y orienta el tipo de prótesis [r9][r13]</a:t>
                      </a:r>
                    </a:p>
                  </a:txBody>
                  <a:tcPr>
                    <a:solidFill>
                      <a:srgbClr val="EEF3F4"/>
                    </a:solidFill>
                  </a:tcPr>
                </a:tc>
              </a:tr>
              <a:tr h="457200">
                <a:tc>
                  <a:txBody>
                    <a:bodyPr/>
                    <a:lstStyle/>
                    <a:p>
                      <a:r>
                        <a:rPr sz="1600">
                          <a:solidFill>
                            <a:srgbClr val="263238"/>
                          </a:solidFill>
                          <a:latin typeface="Calibri"/>
                        </a:rPr>
                        <a:t>Nutrición</a:t>
                      </a:r>
                    </a:p>
                  </a:txBody>
                  <a:tcPr>
                    <a:solidFill>
                      <a:srgbClr val="FFFFFF"/>
                    </a:solidFill>
                  </a:tcPr>
                </a:tc>
                <a:tc>
                  <a:txBody>
                    <a:bodyPr/>
                    <a:lstStyle/>
                    <a:p>
                      <a:r>
                        <a:rPr sz="1600">
                          <a:solidFill>
                            <a:srgbClr val="263238"/>
                          </a:solidFill>
                          <a:latin typeface="Calibri"/>
                        </a:rPr>
                        <a:t>MNA-SF o GNRI</a:t>
                      </a:r>
                    </a:p>
                  </a:txBody>
                  <a:tcPr>
                    <a:solidFill>
                      <a:srgbClr val="FFFFFF"/>
                    </a:solidFill>
                  </a:tcPr>
                </a:tc>
                <a:tc>
                  <a:txBody>
                    <a:bodyPr/>
                    <a:lstStyle/>
                    <a:p>
                      <a:r>
                        <a:rPr sz="1600">
                          <a:solidFill>
                            <a:srgbClr val="263238"/>
                          </a:solidFill>
                          <a:latin typeface="Calibri"/>
                        </a:rPr>
                        <a:t>Valores bajos predicen mortalidad [r40]</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86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la fractura oculta y qué pedir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[r55] Haj-Mirzaian A et al. Radiology. 2020. doi:10.1148/radiol.2020192167</a:t>
            </a:r>
          </a:p>
          <a:p>
            <a:r>
              <a:rPr sz="1000">
                <a:solidFill>
                  <a:srgbClr val="5A6469"/>
                </a:solidFill>
                <a:latin typeface="Calibri"/>
              </a:rPr>
              <a:t>[r56] Kellock TT et al. AJR Am J Roentgenol. 2019. doi:10.2214/AJR.19.21510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anciano que no puede cargar y tiene dolor en la cadera, con radiografías normales, no está descartado.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86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TC y gammagrafía para fractura oculta de cadera (referencia: RM; en Kellock, RM o seguimiento clínico)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Haj-Mirzaian A et al. Radiology. 2020. doi:10.1148/radiol.2020192167</a:t>
            </a:r>
          </a:p>
          <a:p>
            <a:r>
              <a:rPr sz="1000">
                <a:solidFill>
                  <a:srgbClr val="5A6469"/>
                </a:solidFill>
                <a:latin typeface="Calibri"/>
              </a:rPr>
              <a:t>[r56] Kellock TT et al. AJR Am J Roentgenol. 2019. doi:10.2214/AJR.19.21510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86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fractura quirúrgica oculta según el hallazgo radiográfico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Haj-Mirzaian A et al. Radiology. 2020. doi:10.1148/radiol.2020192167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86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manejo del anciano con fractura de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[r48] Conley RB et al. J Bone Miner Res. 2020. doi:10.1002/jbmr.3877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resume el camino del ingreso al alta.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86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Del ingreso a urgencias al alta con plan de osteoporosis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[r48] Conley RB et al. J Bone Miner Res. 2020. doi:10.1002/jbmr.3877</a:t>
            </a:r>
          </a:p>
        </p:txBody>
      </p:sp>
      <p:sp>
        <p:nvSpPr>
          <p:cNvPr id="6" name="Rounded Rectangle 5"/>
          <p:cNvSpPr/>
          <p:nvPr/>
        </p:nvSpPr>
        <p:spPr>
          <a:xfrm>
            <a:off x="4754880" y="1508760"/>
            <a:ext cx="2743200" cy="247068"/>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Anciano con sospecha de fractura de cadera llega a urgencias</a:t>
            </a:r>
          </a:p>
        </p:txBody>
      </p:sp>
      <p:sp>
        <p:nvSpPr>
          <p:cNvPr id="7" name="Rectangle 6"/>
          <p:cNvSpPr/>
          <p:nvPr/>
        </p:nvSpPr>
        <p:spPr>
          <a:xfrm>
            <a:off x="4754880" y="1865556"/>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Analgesia inmediata aun con deterioro cognitivo: paracetamol cada 6 horas, opioide si no alcanza y bloqueo nervioso si sigue el dolor; reevaluar a los 30 minutos [r13]</a:t>
            </a:r>
          </a:p>
        </p:txBody>
      </p:sp>
      <p:sp>
        <p:nvSpPr>
          <p:cNvPr id="8" name="Decision 7"/>
          <p:cNvSpPr/>
          <p:nvPr/>
        </p:nvSpPr>
        <p:spPr>
          <a:xfrm>
            <a:off x="4572000" y="2222353"/>
            <a:ext cx="3108960" cy="37857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radiografía confirma la fractura?</a:t>
            </a:r>
          </a:p>
        </p:txBody>
      </p:sp>
      <p:sp>
        <p:nvSpPr>
          <p:cNvPr id="9" name="Rectangle 8"/>
          <p:cNvSpPr/>
          <p:nvPr/>
        </p:nvSpPr>
        <p:spPr>
          <a:xfrm>
            <a:off x="4754880" y="2710654"/>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Pedir RM; si no hay en 24 horas o está contraindicada, TC [r13]</a:t>
            </a:r>
          </a:p>
        </p:txBody>
      </p:sp>
      <p:sp>
        <p:nvSpPr>
          <p:cNvPr id="10" name="Rectangle 9"/>
          <p:cNvSpPr/>
          <p:nvPr/>
        </p:nvSpPr>
        <p:spPr>
          <a:xfrm>
            <a:off x="4754880" y="3067450"/>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Ingreso a Programa de Fractura de Cadera: valoración ortogeriátrica, 4AT, fragilidad y nutrición (práctica habitual) [r13]</a:t>
            </a:r>
          </a:p>
        </p:txBody>
      </p:sp>
      <p:sp>
        <p:nvSpPr>
          <p:cNvPr id="11" name="Decision 10"/>
          <p:cNvSpPr/>
          <p:nvPr/>
        </p:nvSpPr>
        <p:spPr>
          <a:xfrm>
            <a:off x="4572000" y="3424247"/>
            <a:ext cx="3108960" cy="37857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fractura complica o precipita una enfermedad terminal?</a:t>
            </a:r>
          </a:p>
        </p:txBody>
      </p:sp>
      <p:sp>
        <p:nvSpPr>
          <p:cNvPr id="12" name="Rectangle 11"/>
          <p:cNvSpPr/>
          <p:nvPr/>
        </p:nvSpPr>
        <p:spPr>
          <a:xfrm>
            <a:off x="4754880" y="3912548"/>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Conversar metas con paciente y familia; considerar cirugía como parte de un abordaje paliativo o manejo no quirúrgico [r13]</a:t>
            </a:r>
          </a:p>
        </p:txBody>
      </p:sp>
      <p:sp>
        <p:nvSpPr>
          <p:cNvPr id="13" name="Rectangle 12"/>
          <p:cNvSpPr/>
          <p:nvPr/>
        </p:nvSpPr>
        <p:spPr>
          <a:xfrm>
            <a:off x="4754880" y="4269344"/>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Tratar de inmediato lo corregible: anemia, anticoagulación, volumen, electrolitos, glucosa, insuficiencia cardiaca, arritmia, infección respiratoria [r13]</a:t>
            </a:r>
          </a:p>
        </p:txBody>
      </p:sp>
      <p:sp>
        <p:nvSpPr>
          <p:cNvPr id="14" name="Rectangle 13"/>
          <p:cNvSpPr/>
          <p:nvPr/>
        </p:nvSpPr>
        <p:spPr>
          <a:xfrm>
            <a:off x="4754880" y="4626141"/>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Cirugía el día del ingreso o el siguiente; anestesia espinal o general con elección informada y bloqueo intraoperatorio [r13]</a:t>
            </a:r>
          </a:p>
        </p:txBody>
      </p:sp>
      <p:sp>
        <p:nvSpPr>
          <p:cNvPr id="15" name="Rectangle 14"/>
          <p:cNvSpPr/>
          <p:nvPr/>
        </p:nvSpPr>
        <p:spPr>
          <a:xfrm>
            <a:off x="4754880" y="4982938"/>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Movilizar al día siguiente; prevenir delirium; nutrición; vigilar sacro, talones y pulmón (práctica habitual) [r13]</a:t>
            </a:r>
          </a:p>
        </p:txBody>
      </p:sp>
      <p:sp>
        <p:nvSpPr>
          <p:cNvPr id="16" name="Rectangle 15"/>
          <p:cNvSpPr/>
          <p:nvPr/>
        </p:nvSpPr>
        <p:spPr>
          <a:xfrm>
            <a:off x="4754880" y="5339734"/>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Antes del alta: iniciar tratamiento de osteoporosis, evaluar caídas y definir seguimiento [r48]</a:t>
            </a:r>
          </a:p>
        </p:txBody>
      </p:sp>
      <p:sp>
        <p:nvSpPr>
          <p:cNvPr id="17" name="Rounded Rectangle 16"/>
          <p:cNvSpPr/>
          <p:nvPr/>
        </p:nvSpPr>
        <p:spPr>
          <a:xfrm>
            <a:off x="4754880" y="5696531"/>
            <a:ext cx="2743200" cy="247068"/>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Alta con plan, rehabilitación o cuidados de confort</a:t>
            </a:r>
          </a:p>
        </p:txBody>
      </p:sp>
      <p:cxnSp>
        <p:nvCxnSpPr>
          <p:cNvPr id="18" name="Connector 17"/>
          <p:cNvCxnSpPr>
            <a:stCxn id="6" idx="2"/>
            <a:endCxn id="7" idx="0"/>
          </p:cNvCxnSpPr>
          <p:nvPr/>
        </p:nvCxnSpPr>
        <p:spPr>
          <a:xfrm flipH="1">
            <a:off x="6126480" y="175582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11262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8" idx="2"/>
            <a:endCxn id="9" idx="0"/>
          </p:cNvCxnSpPr>
          <p:nvPr/>
        </p:nvCxnSpPr>
        <p:spPr>
          <a:xfrm flipH="1">
            <a:off x="6126480" y="260092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2593610"/>
            <a:ext cx="457200" cy="274320"/>
          </a:xfrm>
          <a:prstGeom prst="rect">
            <a:avLst/>
          </a:prstGeom>
          <a:noFill/>
        </p:spPr>
        <p:txBody>
          <a:bodyPr wrap="square">
            <a:spAutoFit/>
          </a:bodyPr>
          <a:lstStyle/>
          <a:p>
            <a:r>
              <a:rPr sz="1200" b="1">
                <a:solidFill>
                  <a:srgbClr val="D97706"/>
                </a:solidFill>
                <a:latin typeface="Calibri"/>
              </a:rPr>
              <a:t>no, con dolor persistente</a:t>
            </a:r>
          </a:p>
        </p:txBody>
      </p:sp>
      <p:cxnSp>
        <p:nvCxnSpPr>
          <p:cNvPr id="22" name="Connector 21"/>
          <p:cNvCxnSpPr>
            <a:stCxn id="8" idx="2"/>
            <a:endCxn id="10" idx="0"/>
          </p:cNvCxnSpPr>
          <p:nvPr/>
        </p:nvCxnSpPr>
        <p:spPr>
          <a:xfrm flipH="1">
            <a:off x="6126480" y="2600925"/>
            <a:ext cx="0" cy="46652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71848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9" idx="2"/>
            <a:endCxn id="10" idx="0"/>
          </p:cNvCxnSpPr>
          <p:nvPr/>
        </p:nvCxnSpPr>
        <p:spPr>
          <a:xfrm flipH="1">
            <a:off x="6126480" y="295772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2950406"/>
            <a:ext cx="457200" cy="274320"/>
          </a:xfrm>
          <a:prstGeom prst="rect">
            <a:avLst/>
          </a:prstGeom>
          <a:noFill/>
        </p:spPr>
        <p:txBody>
          <a:bodyPr wrap="square">
            <a:spAutoFit/>
          </a:bodyPr>
          <a:lstStyle/>
          <a:p>
            <a:r>
              <a:rPr sz="1200" b="1">
                <a:solidFill>
                  <a:srgbClr val="D97706"/>
                </a:solidFill>
                <a:latin typeface="Calibri"/>
              </a:rPr>
              <a:t>confirma fractura</a:t>
            </a:r>
          </a:p>
        </p:txBody>
      </p:sp>
      <p:cxnSp>
        <p:nvCxnSpPr>
          <p:cNvPr id="26" name="Connector 25"/>
          <p:cNvCxnSpPr>
            <a:stCxn id="10" idx="2"/>
            <a:endCxn id="11" idx="0"/>
          </p:cNvCxnSpPr>
          <p:nvPr/>
        </p:nvCxnSpPr>
        <p:spPr>
          <a:xfrm flipH="1">
            <a:off x="6126480" y="331451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1" idx="2"/>
            <a:endCxn id="12" idx="0"/>
          </p:cNvCxnSpPr>
          <p:nvPr/>
        </p:nvCxnSpPr>
        <p:spPr>
          <a:xfrm flipH="1">
            <a:off x="6126480" y="380281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379550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1" idx="2"/>
            <a:endCxn id="13" idx="0"/>
          </p:cNvCxnSpPr>
          <p:nvPr/>
        </p:nvCxnSpPr>
        <p:spPr>
          <a:xfrm flipH="1">
            <a:off x="6126480" y="3802819"/>
            <a:ext cx="0" cy="46652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392038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2" idx="2"/>
            <a:endCxn id="13" idx="0"/>
          </p:cNvCxnSpPr>
          <p:nvPr/>
        </p:nvCxnSpPr>
        <p:spPr>
          <a:xfrm flipH="1">
            <a:off x="6126480" y="415961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81344" y="4152300"/>
            <a:ext cx="457200" cy="274320"/>
          </a:xfrm>
          <a:prstGeom prst="rect">
            <a:avLst/>
          </a:prstGeom>
          <a:noFill/>
        </p:spPr>
        <p:txBody>
          <a:bodyPr wrap="square">
            <a:spAutoFit/>
          </a:bodyPr>
          <a:lstStyle/>
          <a:p>
            <a:r>
              <a:rPr sz="1200" b="1">
                <a:solidFill>
                  <a:srgbClr val="D97706"/>
                </a:solidFill>
                <a:latin typeface="Calibri"/>
              </a:rPr>
              <a:t>si se decide operar</a:t>
            </a:r>
          </a:p>
        </p:txBody>
      </p:sp>
      <p:cxnSp>
        <p:nvCxnSpPr>
          <p:cNvPr id="33" name="Connector 32"/>
          <p:cNvCxnSpPr>
            <a:stCxn id="12" idx="2"/>
            <a:endCxn id="17" idx="0"/>
          </p:cNvCxnSpPr>
          <p:nvPr/>
        </p:nvCxnSpPr>
        <p:spPr>
          <a:xfrm flipH="1">
            <a:off x="6126480" y="4159616"/>
            <a:ext cx="0" cy="153691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181344" y="4651816"/>
            <a:ext cx="457200" cy="274320"/>
          </a:xfrm>
          <a:prstGeom prst="rect">
            <a:avLst/>
          </a:prstGeom>
          <a:noFill/>
        </p:spPr>
        <p:txBody>
          <a:bodyPr wrap="square">
            <a:spAutoFit/>
          </a:bodyPr>
          <a:lstStyle/>
          <a:p>
            <a:r>
              <a:rPr sz="1200" b="1">
                <a:solidFill>
                  <a:srgbClr val="D97706"/>
                </a:solidFill>
                <a:latin typeface="Calibri"/>
              </a:rPr>
              <a:t>si se decide no operar</a:t>
            </a:r>
          </a:p>
        </p:txBody>
      </p:sp>
      <p:cxnSp>
        <p:nvCxnSpPr>
          <p:cNvPr id="35" name="Connector 34"/>
          <p:cNvCxnSpPr>
            <a:stCxn id="13" idx="2"/>
            <a:endCxn id="14" idx="0"/>
          </p:cNvCxnSpPr>
          <p:nvPr/>
        </p:nvCxnSpPr>
        <p:spPr>
          <a:xfrm flipH="1">
            <a:off x="6126480" y="451641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4" idx="2"/>
            <a:endCxn id="15" idx="0"/>
          </p:cNvCxnSpPr>
          <p:nvPr/>
        </p:nvCxnSpPr>
        <p:spPr>
          <a:xfrm flipH="1">
            <a:off x="6126480" y="487320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5" idx="2"/>
            <a:endCxn id="16" idx="0"/>
          </p:cNvCxnSpPr>
          <p:nvPr/>
        </p:nvCxnSpPr>
        <p:spPr>
          <a:xfrm flipH="1">
            <a:off x="6126480" y="523000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a:stCxn id="16" idx="2"/>
            <a:endCxn id="17" idx="0"/>
          </p:cNvCxnSpPr>
          <p:nvPr/>
        </p:nvCxnSpPr>
        <p:spPr>
          <a:xfrm flipH="1">
            <a:off x="6126480" y="558680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86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 modelo de atención: qué aporta el equipo ortogeriátrico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Suarez S et al. J Aging Health. 2017. doi:10.1177/0898264316636839</a:t>
            </a:r>
          </a:p>
          <a:p>
            <a:r>
              <a:rPr sz="800">
                <a:solidFill>
                  <a:srgbClr val="5A6469"/>
                </a:solidFill>
                <a:latin typeface="Calibri"/>
              </a:rPr>
              <a:t>[r13] National Institute for Health and Care Excellence. Clinical guideline CG124. 2023.</a:t>
            </a:r>
          </a:p>
          <a:p>
            <a:r>
              <a:rPr sz="800">
                <a:solidFill>
                  <a:srgbClr val="5A6469"/>
                </a:solidFill>
                <a:latin typeface="Calibri"/>
              </a:rPr>
              <a:t>[r14] Prestmo A et al. Lancet. 2015. doi:10.1016/S0140-6736(14)62409-0</a:t>
            </a:r>
          </a:p>
          <a:p>
            <a:r>
              <a:rPr sz="800">
                <a:solidFill>
                  <a:srgbClr val="5A6469"/>
                </a:solidFill>
                <a:latin typeface="Calibri"/>
              </a:rPr>
              <a:t>[r15] Van Heghe A et al. Calcif Tissue Int. 2022. doi:10.1007/s00223-021-00913-5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prueba más citada a favor del modelo es un ensayo de Trondheim.</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86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Cuidado ortogeriátrico: reducción del riesgo frente a atención habitual (metaanálisis de 37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Van Heghe A et al. Calcif Tissue Int. 2022. doi:10.1007/s00223-021-00913-5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86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Ensayo de Trondheim: movilidad (SPPB) a los 4 meses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Prestmo A et al. Lancet. 2015. doi:10.1016/S0140-6736(14)62409-0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86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Tiempo a cirugía: qué dicen el ensayo y la observación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National Institute for Health and Care Excellence. Clinical guideline CG124. 2023.</a:t>
            </a:r>
          </a:p>
          <a:p>
            <a:r>
              <a:rPr sz="800">
                <a:solidFill>
                  <a:srgbClr val="5A6469"/>
                </a:solidFill>
                <a:latin typeface="Calibri"/>
              </a:rPr>
              <a:t>[r21] HIP ATTACK Investigators. Lancet. 2020. doi:10.1016/S0140-6736(20)30058-1</a:t>
            </a:r>
          </a:p>
          <a:p>
            <a:r>
              <a:rPr sz="800">
                <a:solidFill>
                  <a:srgbClr val="5A6469"/>
                </a:solidFill>
                <a:latin typeface="Calibri"/>
              </a:rPr>
              <a:t>[r22] Pincus D et al. JAMA. 2017. doi:10.1001/jama.2017.17606</a:t>
            </a:r>
          </a:p>
          <a:p>
            <a:r>
              <a:rPr sz="800">
                <a:solidFill>
                  <a:srgbClr val="5A6469"/>
                </a:solidFill>
                <a:latin typeface="Calibri"/>
              </a:rPr>
              <a:t>[r23] Klestil T et al. Sci Rep. 2018. doi:10.1038/s41598-018-32098-7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es el punto donde el residente más se confunde, porque los estudios parecen contradecirse.</a:t>
            </a:r>
          </a:p>
          <a:p>
            <a:pPr marL="347472" indent="-347472">
              <a:spcAft>
                <a:spcPts val="1400"/>
              </a:spcAft>
              <a:buChar char="•"/>
            </a:pPr>
            <a:r>
              <a:rPr sz="2400">
                <a:solidFill>
                  <a:srgbClr val="263238"/>
                </a:solidFill>
                <a:latin typeface="Calibri"/>
              </a:rPr>
              <a:t>No lo hacen si se mira qué compara cada uno.</a:t>
            </a:r>
          </a:p>
          <a:p>
            <a:pPr marL="347472" indent="-347472">
              <a:spcAft>
                <a:spcPts val="1400"/>
              </a:spcAft>
              <a:buChar char="•"/>
            </a:pPr>
            <a:r>
              <a:rPr sz="2400">
                <a:solidFill>
                  <a:srgbClr val="263238"/>
                </a:solidFill>
                <a:latin typeface="Calibri"/>
              </a:rPr>
              <a:t>Las guías.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86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HIP ATTACK: resultados a 90 días, cirugía acelerada frente a estándar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HIP ATTACK Investigators. Lancet. 2020. doi:10.1016/S0140-6736(20)30058-1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86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Cohorte de Ontario: mortalidad a 30 días según espera (pares emparejados)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Pincus D et al. JAMA. 2017. doi:10.1001/jama.2017.17606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86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se opera en el anciano y qué cambia en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[r50] Loggers SAI et al. Injury. 2020. doi:10.1016/j.injury.2020.08.027</a:t>
            </a:r>
          </a:p>
          <a:p>
            <a:r>
              <a:rPr sz="1000">
                <a:solidFill>
                  <a:srgbClr val="5A6469"/>
                </a:solidFill>
                <a:latin typeface="Calibri"/>
              </a:rPr>
              <a:t>[r54] Rodarte P et al. OTA Int. 2026. doi:10.1097/OI9.0000000000000466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no es un tratado de técnica de implantes; recoge lo que la guía NICE recomienda y lo que la ortogeriatría agrega a esa decisión.</a:t>
            </a:r>
          </a:p>
          <a:p>
            <a:pPr marL="347472" indent="-347472">
              <a:spcAft>
                <a:spcPts val="1400"/>
              </a:spcAft>
              <a:buChar char="•"/>
            </a:pPr>
            <a:r>
              <a:rPr sz="2400">
                <a:solidFill>
                  <a:srgbClr val="263238"/>
                </a:solidFill>
                <a:latin typeface="Calibri"/>
              </a:rPr>
              <a:t>Principio común.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86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se opera en el anciano y qué cambia en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[r50] Loggers SAI et al. Injury. 2020. doi:10.1016/j.injury.2020.08.027</a:t>
            </a:r>
          </a:p>
          <a:p>
            <a:r>
              <a:rPr sz="1000">
                <a:solidFill>
                  <a:srgbClr val="5A6469"/>
                </a:solidFill>
                <a:latin typeface="Calibri"/>
              </a:rPr>
              <a:t>[r54] Rodarte P et al. OTA Int. 2026. doi:10.1097/OI9.0000000000000466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hacen en la práctica los cirujanos de la región.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86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Resumen de las recomendaciones quirúrgicas de NICE y su relación con la valoración geriátrica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Recomendación</a:t>
                      </a:r>
                    </a:p>
                  </a:txBody>
                  <a:tcPr>
                    <a:solidFill>
                      <a:srgbClr val="0F5F6B"/>
                    </a:solidFill>
                  </a:tcPr>
                </a:tc>
                <a:tc>
                  <a:txBody>
                    <a:bodyPr/>
                    <a:lstStyle/>
                    <a:p>
                      <a:r>
                        <a:rPr sz="1600" b="1">
                          <a:solidFill>
                            <a:srgbClr val="FFFFFF"/>
                          </a:solidFill>
                          <a:latin typeface="Calibri"/>
                        </a:rPr>
                        <a:t>Dato geriátrico que la modifica</a:t>
                      </a:r>
                    </a:p>
                  </a:txBody>
                  <a:tcPr>
                    <a:solidFill>
                      <a:srgbClr val="0F5F6B"/>
                    </a:solidFill>
                  </a:tcPr>
                </a:tc>
              </a:tr>
              <a:tr h="457200">
                <a:tc>
                  <a:txBody>
                    <a:bodyPr/>
                    <a:lstStyle/>
                    <a:p>
                      <a:r>
                        <a:rPr sz="1600">
                          <a:solidFill>
                            <a:srgbClr val="263238"/>
                          </a:solidFill>
                          <a:latin typeface="Calibri"/>
                        </a:rPr>
                        <a:t>Intracapsular desplazada</a:t>
                      </a:r>
                    </a:p>
                  </a:txBody>
                  <a:tcPr>
                    <a:solidFill>
                      <a:srgbClr val="EEF3F4"/>
                    </a:solidFill>
                  </a:tcPr>
                </a:tc>
                <a:tc>
                  <a:txBody>
                    <a:bodyPr/>
                    <a:lstStyle/>
                    <a:p>
                      <a:r>
                        <a:rPr sz="1600">
                          <a:solidFill>
                            <a:srgbClr val="263238"/>
                          </a:solidFill>
                          <a:latin typeface="Calibri"/>
                        </a:rPr>
                        <a:t>Artroplastia total o hemiartroplastia [r13]</a:t>
                      </a:r>
                    </a:p>
                  </a:txBody>
                  <a:tcPr>
                    <a:solidFill>
                      <a:srgbClr val="EEF3F4"/>
                    </a:solidFill>
                  </a:tcPr>
                </a:tc>
                <a:tc>
                  <a:txBody>
                    <a:bodyPr/>
                    <a:lstStyle/>
                    <a:p>
                      <a:r>
                        <a:rPr sz="1600">
                          <a:solidFill>
                            <a:srgbClr val="263238"/>
                          </a:solidFill>
                          <a:latin typeface="Calibri"/>
                        </a:rPr>
                        <a:t>Marcha independiente en exteriores y autonomía esperada más allá de 2 años: considerar prótesis total [r13]</a:t>
                      </a:r>
                    </a:p>
                  </a:txBody>
                  <a:tcPr>
                    <a:solidFill>
                      <a:srgbClr val="EEF3F4"/>
                    </a:solidFill>
                  </a:tcPr>
                </a:tc>
              </a:tr>
              <a:tr h="457200">
                <a:tc>
                  <a:txBody>
                    <a:bodyPr/>
                    <a:lstStyle/>
                    <a:p>
                      <a:r>
                        <a:rPr sz="1600">
                          <a:solidFill>
                            <a:srgbClr val="263238"/>
                          </a:solidFill>
                          <a:latin typeface="Calibri"/>
                        </a:rPr>
                        <a:t>Trocantérica (hasta el trocánter menor, no oblicua inversa)</a:t>
                      </a:r>
                    </a:p>
                  </a:txBody>
                  <a:tcPr>
                    <a:solidFill>
                      <a:srgbClr val="FFFFFF"/>
                    </a:solidFill>
                  </a:tcPr>
                </a:tc>
                <a:tc>
                  <a:txBody>
                    <a:bodyPr/>
                    <a:lstStyle/>
                    <a:p>
                      <a:r>
                        <a:rPr sz="1600">
                          <a:solidFill>
                            <a:srgbClr val="263238"/>
                          </a:solidFill>
                          <a:latin typeface="Calibri"/>
                        </a:rPr>
                        <a:t>Tornillo-placa deslizante de preferencia [r13]</a:t>
                      </a:r>
                    </a:p>
                  </a:txBody>
                  <a:tcPr>
                    <a:solidFill>
                      <a:srgbClr val="FFFFFF"/>
                    </a:solidFill>
                  </a:tcPr>
                </a:tc>
                <a:tc>
                  <a:txBody>
                    <a:bodyPr/>
                    <a:lstStyle/>
                    <a:p>
                      <a:r>
                        <a:rPr sz="1600">
                          <a:solidFill>
                            <a:srgbClr val="263238"/>
                          </a:solidFill>
                          <a:latin typeface="Calibri"/>
                        </a:rPr>
                        <a:t>Ninguno específico en la guía [r13]</a:t>
                      </a:r>
                    </a:p>
                  </a:txBody>
                  <a:tcPr>
                    <a:solidFill>
                      <a:srgbClr val="FFFFFF"/>
                    </a:solidFill>
                  </a:tcPr>
                </a:tc>
              </a:tr>
              <a:tr h="457200">
                <a:tc>
                  <a:txBody>
                    <a:bodyPr/>
                    <a:lstStyle/>
                    <a:p>
                      <a:r>
                        <a:rPr sz="1600">
                          <a:solidFill>
                            <a:srgbClr val="263238"/>
                          </a:solidFill>
                          <a:latin typeface="Calibri"/>
                        </a:rPr>
                        <a:t>Subtrocantérica</a:t>
                      </a:r>
                    </a:p>
                  </a:txBody>
                  <a:tcPr>
                    <a:solidFill>
                      <a:srgbClr val="EEF3F4"/>
                    </a:solidFill>
                  </a:tcPr>
                </a:tc>
                <a:tc>
                  <a:txBody>
                    <a:bodyPr/>
                    <a:lstStyle/>
                    <a:p>
                      <a:r>
                        <a:rPr sz="1600">
                          <a:solidFill>
                            <a:srgbClr val="263238"/>
                          </a:solidFill>
                          <a:latin typeface="Calibri"/>
                        </a:rPr>
                        <a:t>Clavo endomedular [r13]</a:t>
                      </a:r>
                    </a:p>
                  </a:txBody>
                  <a:tcPr>
                    <a:solidFill>
                      <a:srgbClr val="EEF3F4"/>
                    </a:solidFill>
                  </a:tcPr>
                </a:tc>
                <a:tc>
                  <a:txBody>
                    <a:bodyPr/>
                    <a:lstStyle/>
                    <a:p>
                      <a:r>
                        <a:rPr sz="1600">
                          <a:solidFill>
                            <a:srgbClr val="263238"/>
                          </a:solidFill>
                          <a:latin typeface="Calibri"/>
                        </a:rPr>
                        <a:t>Ninguno específico en la guía [r13]</a:t>
                      </a:r>
                    </a:p>
                  </a:txBody>
                  <a:tcPr>
                    <a:solidFill>
                      <a:srgbClr val="EEF3F4"/>
                    </a:solidFill>
                  </a:tcPr>
                </a:tc>
              </a:tr>
              <a:tr h="457200">
                <a:tc>
                  <a:txBody>
                    <a:bodyPr/>
                    <a:lstStyle/>
                    <a:p>
                      <a:r>
                        <a:rPr sz="1600">
                          <a:solidFill>
                            <a:srgbClr val="263238"/>
                          </a:solidFill>
                          <a:latin typeface="Calibri"/>
                        </a:rPr>
                        <a:t>Cualquier fractura</a:t>
                      </a:r>
                    </a:p>
                  </a:txBody>
                  <a:tcPr>
                    <a:solidFill>
                      <a:srgbClr val="FFFFFF"/>
                    </a:solidFill>
                  </a:tcPr>
                </a:tc>
                <a:tc>
                  <a:txBody>
                    <a:bodyPr/>
                    <a:lstStyle/>
                    <a:p>
                      <a:r>
                        <a:rPr sz="1600">
                          <a:solidFill>
                            <a:srgbClr val="263238"/>
                          </a:solidFill>
                          <a:latin typeface="Calibri"/>
                        </a:rPr>
                        <a:t>Carga completa inmediata como meta; implantes cementados si hay artroplastia [r13]</a:t>
                      </a:r>
                    </a:p>
                  </a:txBody>
                  <a:tcPr>
                    <a:solidFill>
                      <a:srgbClr val="FFFFFF"/>
                    </a:solidFill>
                  </a:tcPr>
                </a:tc>
                <a:tc>
                  <a:txBody>
                    <a:bodyPr/>
                    <a:lstStyle/>
                    <a:p>
                      <a:r>
                        <a:rPr sz="1600">
                          <a:solidFill>
                            <a:srgbClr val="263238"/>
                          </a:solidFill>
                          <a:latin typeface="Calibri"/>
                        </a:rPr>
                        <a:t>Quien viene de una residencia no se excluye de la rehabilitación [r13]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86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Optimización perioperatoria: anemia, transfusión, anticoagulantes y trombosis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Duque-Sánchez JD et al. Arch Osteoporos. 2022. doi:10.1007/s11657-022-01150-5</a:t>
            </a:r>
          </a:p>
          <a:p>
            <a:r>
              <a:rPr sz="800">
                <a:solidFill>
                  <a:srgbClr val="5A6469"/>
                </a:solidFill>
                <a:latin typeface="Calibri"/>
              </a:rPr>
              <a:t>[r13] National Institute for Health and Care Excellence. Clinical guideline CG124. 2023.</a:t>
            </a:r>
          </a:p>
          <a:p>
            <a:r>
              <a:rPr sz="800">
                <a:solidFill>
                  <a:srgbClr val="5A6469"/>
                </a:solidFill>
                <a:latin typeface="Calibri"/>
              </a:rPr>
              <a:t>[r25] Potter LJ et al. Anaesthesia. 2015. doi:10.1111/anae.12978</a:t>
            </a:r>
          </a:p>
          <a:p>
            <a:r>
              <a:rPr sz="800">
                <a:solidFill>
                  <a:srgbClr val="5A6469"/>
                </a:solidFill>
                <a:latin typeface="Calibri"/>
              </a:rPr>
              <a:t>[r26] Carson JL et al. N Engl J Med. 2011. doi:10.1056/NEJMoa1012452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Anemia.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86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FOCUS: muerte o incapacidad de caminar a los 60 días según umbral de transfusión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Carson JL et al. N Engl J Med. 2011. doi:10.1056/NEJMoa1012452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86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Retraso y mortalidad en anticoagulados orales frente a no anticoagulados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You D et al. Bone Joint J. 2021. doi:10.1302/0301-620X.103B2.BJJ-2020-0583.R2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86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Analgesia y anestesia: dolor controlado, bloqueos y elección de técnica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National Institute for Health and Care Excellence. Clinical guideline CG124. 2023.</a:t>
            </a:r>
          </a:p>
          <a:p>
            <a:r>
              <a:rPr sz="800">
                <a:solidFill>
                  <a:srgbClr val="5A6469"/>
                </a:solidFill>
                <a:latin typeface="Calibri"/>
              </a:rPr>
              <a:t>[r33] Guay J et al. Cochrane Database Syst Rev. 2020. doi:10.1002/14651858.CD001159.pub3</a:t>
            </a:r>
          </a:p>
          <a:p>
            <a:r>
              <a:rPr sz="800">
                <a:solidFill>
                  <a:srgbClr val="5A6469"/>
                </a:solidFill>
                <a:latin typeface="Calibri"/>
              </a:rPr>
              <a:t>[r34] Wan HY et al. Pain Res Manag. 2020. doi:10.1155/2020/8503963</a:t>
            </a:r>
          </a:p>
          <a:p>
            <a:r>
              <a:rPr sz="800">
                <a:solidFill>
                  <a:srgbClr val="5A6469"/>
                </a:solidFill>
                <a:latin typeface="Calibri"/>
              </a:rPr>
              <a:t>[r35] Neuman MD et al. N Engl J Med. 2021. doi:10.1056/NEJMoa2113514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Analgesia.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86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Bloqueos nerviosos: riesgo relativo frente a no bloquear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Guay J et al. Cochrane Database Syst Rev. 2020. doi:10.1002/14651858.CD001159.pub3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86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REGAIN: espinal frente a general a los 60 días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Neuman MD et al. N Engl J Med. 2021. doi:10.1056/NEJMoa2113514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86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Delirium: prevenirlo, detectarlo y no confundirlo con demencia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Marcantonio ER et al. J Am Geriatr Soc. 2001. doi:10.1046/j.1532-5415.2001.49108.x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Tras operar una fractura de cadera, entre 35 % y 65 % de los pacientes hace un delirium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86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Delirium con y sin intervención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Marcantonio ER et al. J Am Geriatr Soc. 2001. doi:10.1046/j.1532-5415.2001.49108.x</a:t>
            </a:r>
          </a:p>
          <a:p>
            <a:r>
              <a:rPr sz="1000">
                <a:solidFill>
                  <a:srgbClr val="5A6469"/>
                </a:solidFill>
                <a:latin typeface="Calibri"/>
              </a:rPr>
              <a:t>[r37] Burton JK et al. Cochrane Database Syst Rev. 2021. doi:10.1002/14651858.CD013307.pub3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86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Medidas no farmacológicas y su respaldo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Marcantonio ER et al. J Am Geriatr Soc. 2001. doi:10.1046/j.1532-5415.2001.49108.x</a:t>
            </a:r>
          </a:p>
          <a:p>
            <a:r>
              <a:rPr sz="1000">
                <a:solidFill>
                  <a:srgbClr val="5A6469"/>
                </a:solidFill>
                <a:latin typeface="Calibri"/>
              </a:rPr>
              <a:t>[r33] Guay J et al. Cochrane Database Syst Rev. 2020. doi:10.1002/14651858.CD001159.pub3</a:t>
            </a:r>
          </a:p>
          <a:p>
            <a:r>
              <a:rPr sz="1000">
                <a:solidFill>
                  <a:srgbClr val="5A6469"/>
                </a:solidFill>
                <a:latin typeface="Calibri"/>
              </a:rPr>
              <a:t>[r37] Burton JK et al. Cochrane Database Syst Rev. 2021. doi:10.1002/14651858.CD013307.pub3</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Medida</a:t>
                      </a:r>
                    </a:p>
                  </a:txBody>
                  <a:tcPr>
                    <a:solidFill>
                      <a:srgbClr val="0F5F6B"/>
                    </a:solidFill>
                  </a:tcPr>
                </a:tc>
                <a:tc>
                  <a:txBody>
                    <a:bodyPr/>
                    <a:lstStyle/>
                    <a:p>
                      <a:r>
                        <a:rPr sz="1600" b="1">
                          <a:solidFill>
                            <a:srgbClr val="FFFFFF"/>
                          </a:solidFill>
                          <a:latin typeface="Calibri"/>
                        </a:rPr>
                        <a:t>Respaldo</a:t>
                      </a:r>
                    </a:p>
                  </a:txBody>
                  <a:tcPr>
                    <a:solidFill>
                      <a:srgbClr val="0F5F6B"/>
                    </a:solidFill>
                  </a:tcPr>
                </a:tc>
                <a:tc>
                  <a:txBody>
                    <a:bodyPr/>
                    <a:lstStyle/>
                    <a:p>
                      <a:r>
                        <a:rPr sz="1600" b="1">
                          <a:solidFill>
                            <a:srgbClr val="FFFFFF"/>
                          </a:solidFill>
                          <a:latin typeface="Calibri"/>
                        </a:rPr>
                        <a:t>Comentario</a:t>
                      </a:r>
                    </a:p>
                  </a:txBody>
                  <a:tcPr>
                    <a:solidFill>
                      <a:srgbClr val="0F5F6B"/>
                    </a:solidFill>
                  </a:tcPr>
                </a:tc>
              </a:tr>
              <a:tr h="457200">
                <a:tc>
                  <a:txBody>
                    <a:bodyPr/>
                    <a:lstStyle/>
                    <a:p>
                      <a:r>
                        <a:rPr sz="1600">
                          <a:solidFill>
                            <a:srgbClr val="263238"/>
                          </a:solidFill>
                          <a:latin typeface="Calibri"/>
                        </a:rPr>
                        <a:t>Reorientación y objetos familiares</a:t>
                      </a:r>
                    </a:p>
                  </a:txBody>
                  <a:tcPr>
                    <a:solidFill>
                      <a:srgbClr val="EEF3F4"/>
                    </a:solidFill>
                  </a:tcPr>
                </a:tc>
                <a:tc>
                  <a:txBody>
                    <a:bodyPr/>
                    <a:lstStyle/>
                    <a:p>
                      <a:r>
                        <a:rPr sz="1600">
                          <a:solidFill>
                            <a:srgbClr val="263238"/>
                          </a:solidFill>
                          <a:latin typeface="Calibri"/>
                        </a:rPr>
                        <a:t>Asociada con menos delirium en análisis exploratorio [r37]</a:t>
                      </a:r>
                    </a:p>
                  </a:txBody>
                  <a:tcPr>
                    <a:solidFill>
                      <a:srgbClr val="EEF3F4"/>
                    </a:solidFill>
                  </a:tcPr>
                </a:tc>
                <a:tc>
                  <a:txBody>
                    <a:bodyPr/>
                    <a:lstStyle/>
                    <a:p>
                      <a:r>
                        <a:rPr sz="1600">
                          <a:solidFill>
                            <a:srgbClr val="263238"/>
                          </a:solidFill>
                          <a:latin typeface="Calibri"/>
                        </a:rPr>
                        <a:t>Análisis exploratorio de componentes, sin grado de certeza propio</a:t>
                      </a:r>
                    </a:p>
                  </a:txBody>
                  <a:tcPr>
                    <a:solidFill>
                      <a:srgbClr val="EEF3F4"/>
                    </a:solidFill>
                  </a:tcPr>
                </a:tc>
              </a:tr>
              <a:tr h="457200">
                <a:tc>
                  <a:txBody>
                    <a:bodyPr/>
                    <a:lstStyle/>
                    <a:p>
                      <a:r>
                        <a:rPr sz="1600">
                          <a:solidFill>
                            <a:srgbClr val="263238"/>
                          </a:solidFill>
                          <a:latin typeface="Calibri"/>
                        </a:rPr>
                        <a:t>Estimulación cognitiva</a:t>
                      </a:r>
                    </a:p>
                  </a:txBody>
                  <a:tcPr>
                    <a:solidFill>
                      <a:srgbClr val="FFFFFF"/>
                    </a:solidFill>
                  </a:tcPr>
                </a:tc>
                <a:tc>
                  <a:txBody>
                    <a:bodyPr/>
                    <a:lstStyle/>
                    <a:p>
                      <a:r>
                        <a:rPr sz="1600">
                          <a:solidFill>
                            <a:srgbClr val="263238"/>
                          </a:solidFill>
                          <a:latin typeface="Calibri"/>
                        </a:rPr>
                        <a:t>Asociada con menos delirium [r37]</a:t>
                      </a:r>
                    </a:p>
                  </a:txBody>
                  <a:tcPr>
                    <a:solidFill>
                      <a:srgbClr val="FFFFFF"/>
                    </a:solidFill>
                  </a:tcPr>
                </a:tc>
                <a:tc>
                  <a:txBody>
                    <a:bodyPr/>
                    <a:lstStyle/>
                    <a:p>
                      <a:r>
                        <a:rPr sz="1600">
                          <a:solidFill>
                            <a:srgbClr val="263238"/>
                          </a:solidFill>
                          <a:latin typeface="Calibri"/>
                        </a:rPr>
                        <a:t>Igual</a:t>
                      </a:r>
                    </a:p>
                  </a:txBody>
                  <a:tcPr>
                    <a:solidFill>
                      <a:srgbClr val="FFFFFF"/>
                    </a:solidFill>
                  </a:tcPr>
                </a:tc>
              </a:tr>
              <a:tr h="457200">
                <a:tc>
                  <a:txBody>
                    <a:bodyPr/>
                    <a:lstStyle/>
                    <a:p>
                      <a:r>
                        <a:rPr sz="1600">
                          <a:solidFill>
                            <a:srgbClr val="263238"/>
                          </a:solidFill>
                          <a:latin typeface="Calibri"/>
                        </a:rPr>
                        <a:t>Higiene del sueño</a:t>
                      </a:r>
                    </a:p>
                  </a:txBody>
                  <a:tcPr>
                    <a:solidFill>
                      <a:srgbClr val="EEF3F4"/>
                    </a:solidFill>
                  </a:tcPr>
                </a:tc>
                <a:tc>
                  <a:txBody>
                    <a:bodyPr/>
                    <a:lstStyle/>
                    <a:p>
                      <a:r>
                        <a:rPr sz="1600">
                          <a:solidFill>
                            <a:srgbClr val="263238"/>
                          </a:solidFill>
                          <a:latin typeface="Calibri"/>
                        </a:rPr>
                        <a:t>Asociada con menos delirium [r37]</a:t>
                      </a:r>
                    </a:p>
                  </a:txBody>
                  <a:tcPr>
                    <a:solidFill>
                      <a:srgbClr val="EEF3F4"/>
                    </a:solidFill>
                  </a:tcPr>
                </a:tc>
                <a:tc>
                  <a:txBody>
                    <a:bodyPr/>
                    <a:lstStyle/>
                    <a:p>
                      <a:r>
                        <a:rPr sz="1600">
                          <a:solidFill>
                            <a:srgbClr val="263238"/>
                          </a:solidFill>
                          <a:latin typeface="Calibri"/>
                        </a:rPr>
                        <a:t>Igual</a:t>
                      </a:r>
                    </a:p>
                  </a:txBody>
                  <a:tcPr>
                    <a:solidFill>
                      <a:srgbClr val="EEF3F4"/>
                    </a:solidFill>
                  </a:tcPr>
                </a:tc>
              </a:tr>
              <a:tr h="457200">
                <a:tc>
                  <a:txBody>
                    <a:bodyPr/>
                    <a:lstStyle/>
                    <a:p>
                      <a:r>
                        <a:rPr sz="1600">
                          <a:solidFill>
                            <a:srgbClr val="263238"/>
                          </a:solidFill>
                          <a:latin typeface="Calibri"/>
                        </a:rPr>
                        <a:t>Bloqueo nervioso para el dolor</a:t>
                      </a:r>
                    </a:p>
                  </a:txBody>
                  <a:tcPr>
                    <a:solidFill>
                      <a:srgbClr val="FFFFFF"/>
                    </a:solidFill>
                  </a:tcPr>
                </a:tc>
                <a:tc>
                  <a:txBody>
                    <a:bodyPr/>
                    <a:lstStyle/>
                    <a:p>
                      <a:r>
                        <a:rPr sz="1600">
                          <a:solidFill>
                            <a:srgbClr val="263238"/>
                          </a:solidFill>
                          <a:latin typeface="Calibri"/>
                        </a:rPr>
                        <a:t>RR 0,67 de estado confusional [r33]</a:t>
                      </a:r>
                    </a:p>
                  </a:txBody>
                  <a:tcPr>
                    <a:solidFill>
                      <a:srgbClr val="FFFFFF"/>
                    </a:solidFill>
                  </a:tcPr>
                </a:tc>
                <a:tc>
                  <a:txBody>
                    <a:bodyPr/>
                    <a:lstStyle/>
                    <a:p>
                      <a:r>
                        <a:rPr sz="1600">
                          <a:solidFill>
                            <a:srgbClr val="263238"/>
                          </a:solidFill>
                          <a:latin typeface="Calibri"/>
                        </a:rPr>
                        <a:t>Certeza alta</a:t>
                      </a:r>
                    </a:p>
                  </a:txBody>
                  <a:tcPr>
                    <a:solidFill>
                      <a:srgbClr val="FFFFFF"/>
                    </a:solidFill>
                  </a:tcPr>
                </a:tc>
              </a:tr>
              <a:tr h="457200">
                <a:tc>
                  <a:txBody>
                    <a:bodyPr/>
                    <a:lstStyle/>
                    <a:p>
                      <a:r>
                        <a:rPr sz="1600">
                          <a:solidFill>
                            <a:srgbClr val="263238"/>
                          </a:solidFill>
                          <a:latin typeface="Calibri"/>
                        </a:rPr>
                        <a:t>Consulta geriátrica proactiva diaria</a:t>
                      </a:r>
                    </a:p>
                  </a:txBody>
                  <a:tcPr>
                    <a:solidFill>
                      <a:srgbClr val="EEF3F4"/>
                    </a:solidFill>
                  </a:tcPr>
                </a:tc>
                <a:tc>
                  <a:txBody>
                    <a:bodyPr/>
                    <a:lstStyle/>
                    <a:p>
                      <a:r>
                        <a:rPr sz="1600">
                          <a:solidFill>
                            <a:srgbClr val="263238"/>
                          </a:solidFill>
                          <a:latin typeface="Calibri"/>
                        </a:rPr>
                        <a:t>Delirium de 50 % a 32 % [r19]</a:t>
                      </a:r>
                    </a:p>
                  </a:txBody>
                  <a:tcPr>
                    <a:solidFill>
                      <a:srgbClr val="EEF3F4"/>
                    </a:solidFill>
                  </a:tcPr>
                </a:tc>
                <a:tc>
                  <a:txBody>
                    <a:bodyPr/>
                    <a:lstStyle/>
                    <a:p>
                      <a:r>
                        <a:rPr sz="1600">
                          <a:solidFill>
                            <a:srgbClr val="263238"/>
                          </a:solidFill>
                          <a:latin typeface="Calibri"/>
                        </a:rPr>
                        <a:t>Un solo centro, 126 pacientes</a:t>
                      </a:r>
                    </a:p>
                  </a:txBody>
                  <a:tcPr>
                    <a:solidFill>
                      <a:srgbClr val="EEF3F4"/>
                    </a:solidFill>
                  </a:tcPr>
                </a:tc>
              </a:tr>
              <a:tr h="457200">
                <a:tc>
                  <a:txBody>
                    <a:bodyPr/>
                    <a:lstStyle/>
                    <a:p>
                      <a:r>
                        <a:rPr sz="1600">
                          <a:solidFill>
                            <a:srgbClr val="263238"/>
                          </a:solidFill>
                          <a:latin typeface="Calibri"/>
                        </a:rPr>
                        <a:t>Programas multicomponente en conjunto</a:t>
                      </a:r>
                    </a:p>
                  </a:txBody>
                  <a:tcPr>
                    <a:solidFill>
                      <a:srgbClr val="FFFFFF"/>
                    </a:solidFill>
                  </a:tcPr>
                </a:tc>
                <a:tc>
                  <a:txBody>
                    <a:bodyPr/>
                    <a:lstStyle/>
                    <a:p>
                      <a:r>
                        <a:rPr sz="1600">
                          <a:solidFill>
                            <a:srgbClr val="263238"/>
                          </a:solidFill>
                          <a:latin typeface="Calibri"/>
                        </a:rPr>
                        <a:t>RR 0,57 [r37]</a:t>
                      </a:r>
                    </a:p>
                  </a:txBody>
                  <a:tcPr>
                    <a:solidFill>
                      <a:srgbClr val="FFFFFF"/>
                    </a:solidFill>
                  </a:tcPr>
                </a:tc>
                <a:tc>
                  <a:txBody>
                    <a:bodyPr/>
                    <a:lstStyle/>
                    <a:p>
                      <a:r>
                        <a:rPr sz="1600">
                          <a:solidFill>
                            <a:srgbClr val="263238"/>
                          </a:solidFill>
                          <a:latin typeface="Calibri"/>
                        </a:rPr>
                        <a:t>Certeza moderada por riesgo de sesgo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86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Nutrición: el factor que se olvida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Avenell A et al. Cochrane Database Syst Rev. 2016. doi:10.1002/14651858.CD001880.pub6</a:t>
            </a:r>
          </a:p>
          <a:p>
            <a:r>
              <a:rPr sz="1000">
                <a:solidFill>
                  <a:srgbClr val="5A6469"/>
                </a:solidFill>
                <a:latin typeface="Calibri"/>
              </a:rPr>
              <a:t>[r40] Liu N et al. Eur Rev Med Pharmacol Sci. 2023. doi:10.26355/eurrev_202303_31763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Buena parte de estos pacientes ya llega desnutrida y después come poco [r39], y las escalas nutricionales anticipan el desenlace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86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Nutrición: el factor que se olvida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Avenell A et al. Cochrane Database Syst Rev. 2016. doi:10.1002/14651858.CD001880.pub6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alimentación por sonda nasogástrica fue mal tolerada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86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tras fractura de cadera según indicador nutricional bajo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Liu N et al. Eur Rev Med Pharmacol Sci. 2023. doi:10.26355/eurrev_202303_31763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86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 apoyo en urgencias: bloqueo de fascia ilíaca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[r33] Guay J et al. Cochrane Database Syst Rev. 2020. doi:10.1002/14651858.CD001159.pub3</a:t>
            </a:r>
          </a:p>
          <a:p>
            <a:r>
              <a:rPr sz="1000">
                <a:solidFill>
                  <a:srgbClr val="5A6469"/>
                </a:solidFill>
                <a:latin typeface="Calibri"/>
              </a:rPr>
              <a:t>[r34] Wan HY et al. Pain Res Manag. 2020. doi:10.1155/2020/8503963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bloque no es una técnica quirúrgica sino una técnica que el residente de trauma sí hace o ve hacer…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86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 apoyo en urgencias: bloqueo de fascia ilíaca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[r33] Guay J et al. Cochrane Database Syst Rev. 2020. doi:10.1002/14651858.CD001159.pub3</a:t>
            </a:r>
          </a:p>
          <a:p>
            <a:r>
              <a:rPr sz="1000">
                <a:solidFill>
                  <a:srgbClr val="5A6469"/>
                </a:solidFill>
                <a:latin typeface="Calibri"/>
              </a:rPr>
              <a:t>[r34] Wan HY et al. Pain Res Manag. 2020. doi:10.1155/2020/8503963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Estructuras en riesgo: el paquete vasculonervioso femoral (la arteria y la vena van junto al nervio; una punción accidental provoca inyección intravascular o hematoma)…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86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Bloqueos nerviosos en fractura de cadera: efecto medido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Guay J et al. Cochrane Database Syst Rev. 2020. doi:10.1002/14651858.CD001159.pub3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86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qué sucede y cuánto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Marcantonio ER et al. J Am Geriatr Soc. 2001. doi:10.1046/j.1532-5415.2001.49108.x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Delirium.</a:t>
            </a:r>
          </a:p>
          <a:p>
            <a:pPr marL="347472" indent="-347472">
              <a:spcAft>
                <a:spcPts val="1400"/>
              </a:spcAft>
              <a:buChar char="•"/>
            </a:pPr>
            <a:r>
              <a:rPr sz="2400">
                <a:solidFill>
                  <a:srgbClr val="263238"/>
                </a:solidFill>
                <a:latin typeface="Calibri"/>
              </a:rPr>
              <a:t>Lo presenta entre 35 % y 65 % de los operados de cadera [r19]; el detalle está en su propio bloque.</a:t>
            </a:r>
          </a:p>
          <a:p>
            <a:pPr marL="347472" indent="-347472">
              <a:spcAft>
                <a:spcPts val="1400"/>
              </a:spcAft>
              <a:buChar char="•"/>
            </a:pPr>
            <a:r>
              <a:rPr sz="2400">
                <a:solidFill>
                  <a:srgbClr val="263238"/>
                </a:solidFill>
                <a:latin typeface="Calibri"/>
              </a:rPr>
              <a:t>Lesiones por presión.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86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de 2 complicaciones tras fractura de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Jiao Y et al. J Tissue Viability. 2022. doi:10.1016/j.jtv.2022.08.006</a:t>
            </a:r>
          </a:p>
          <a:p>
            <a:r>
              <a:rPr sz="1000">
                <a:solidFill>
                  <a:srgbClr val="5A6469"/>
                </a:solidFill>
                <a:latin typeface="Calibri"/>
              </a:rPr>
              <a:t>[r52] Han SB et al. BMC Musculoskelet Disord. 2022. doi:10.1186/s12891-022-05497-1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86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Dónde aparecen las lesiones por presión en pacientes con fractura (% de las lesiones)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Jiao Y et al. J Tissue Viability. 2022. doi:10.1016/j.jtv.2022.08.006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86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mortalidad, función y calidad de vida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Sing CW et al. J Bone Miner Res. 2023. doi:10.1002/jbmr.4821</a:t>
            </a:r>
          </a:p>
          <a:p>
            <a:r>
              <a:rPr sz="1000">
                <a:solidFill>
                  <a:srgbClr val="5A6469"/>
                </a:solidFill>
                <a:latin typeface="Calibri"/>
              </a:rPr>
              <a:t>[r7] Duque-Sánchez JD et al. Arch Osteoporos. 2022. doi:10.1007/s11657-022-01150-5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Mortalidad.</a:t>
            </a:r>
          </a:p>
          <a:p>
            <a:pPr marL="347472" indent="-347472">
              <a:spcAft>
                <a:spcPts val="1400"/>
              </a:spcAft>
              <a:buChar char="•"/>
            </a:pPr>
            <a:r>
              <a:rPr sz="2400">
                <a:solidFill>
                  <a:srgbClr val="263238"/>
                </a:solidFill>
                <a:latin typeface="Calibri"/>
              </a:rPr>
              <a:t>La mortalidad a 1 año va de 14,4 % a 28,3 % entre los países estudiados [r1], y a 32,5 % en una serie de los Andes colombianos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86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Exceso de mortalidad anual tras fractura de cadera en varones de 80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Haentjens P et al. Ann Intern Med. 2010. doi:10.7326/0003-4819-152-6-201003160-00008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86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agrupada en ancianos frágiles con fractura de cadera sin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Loggers SAI et al. Injury. 2020. doi:10.1016/j.injury.2020.08.027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86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movilización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Movilizar al día siguiente.</a:t>
            </a:r>
          </a:p>
          <a:p>
            <a:pPr marL="347472" indent="-347472">
              <a:spcAft>
                <a:spcPts val="1400"/>
              </a:spcAft>
              <a:buChar char="•"/>
            </a:pPr>
            <a:r>
              <a:rPr sz="2400">
                <a:solidFill>
                  <a:srgbClr val="263238"/>
                </a:solidFill>
                <a:latin typeface="Calibri"/>
              </a:rPr>
              <a:t>NICE recomienda valoración por fisioterapia y movilización el día siguiente de la cirugía, salvo contraindicación, al menos una vez al día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86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movilización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National Institute for Health and Care Excellence. Clinical guideline CG124. 2023.</a:t>
            </a:r>
          </a:p>
          <a:p>
            <a:r>
              <a:rPr sz="800">
                <a:solidFill>
                  <a:srgbClr val="5A6469"/>
                </a:solidFill>
                <a:latin typeface="Calibri"/>
              </a:rPr>
              <a:t>[r41] Handoll HH et al. Cochrane Database Syst Rev. 2021. doi:10.1002/14651858.CD007125.pub3</a:t>
            </a:r>
          </a:p>
          <a:p>
            <a:r>
              <a:rPr sz="800">
                <a:solidFill>
                  <a:srgbClr val="5A6469"/>
                </a:solidFill>
                <a:latin typeface="Calibri"/>
              </a:rPr>
              <a:t>[r42] Handoll HH et al. Cochrane Database Syst Rev. 2011. doi:10.1002/14651858.CD001704.pub4</a:t>
            </a:r>
          </a:p>
          <a:p>
            <a:r>
              <a:rPr sz="800">
                <a:solidFill>
                  <a:srgbClr val="5A6469"/>
                </a:solidFill>
                <a:latin typeface="Calibri"/>
              </a:rPr>
              <a:t>[r43] Agarwal N et al. Musculoskeletal Care. 2024. doi:10.1002/msc.1863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Rehabilitación multidisciplinaria.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86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movilización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NICE sugiere considerar el alta precoz apoyada dentro del Programa de Fractura de Cadera si el equipo sigue involucrado y el paciente está estable y puede participar… [r13]</a:t>
            </a:r>
          </a:p>
          <a:p>
            <a:pPr marL="347472" indent="-347472">
              <a:spcAft>
                <a:spcPts val="1400"/>
              </a:spcAft>
              <a:buChar char="•"/>
            </a:pPr>
            <a:r>
              <a:rPr sz="2400">
                <a:solidFill>
                  <a:srgbClr val="263238"/>
                </a:solidFill>
                <a:latin typeface="Calibri"/>
              </a:rPr>
              <a:t>Vínculo con el equipo.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86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Prevención secundaria: la fractura como puerta de entrada al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 CW et al. J Bone Miner Res. 2023. doi:10.1002/jbmr.4821</a:t>
            </a:r>
          </a:p>
          <a:p>
            <a:r>
              <a:rPr sz="800">
                <a:solidFill>
                  <a:srgbClr val="5A6469"/>
                </a:solidFill>
                <a:latin typeface="Calibri"/>
              </a:rPr>
              <a:t>[r44] Wu CH et al. Bone. 2018. doi:10.1016/j.bone.2018.03.018</a:t>
            </a:r>
          </a:p>
          <a:p>
            <a:r>
              <a:rPr sz="800">
                <a:solidFill>
                  <a:srgbClr val="5A6469"/>
                </a:solidFill>
                <a:latin typeface="Calibri"/>
              </a:rPr>
              <a:t>[r45] Danazumi MS et al. Osteoporos Int. 2024. doi:10.1007/s00198-024-07052-1</a:t>
            </a:r>
          </a:p>
          <a:p>
            <a:r>
              <a:rPr sz="800">
                <a:solidFill>
                  <a:srgbClr val="5A6469"/>
                </a:solidFill>
                <a:latin typeface="Calibri"/>
              </a:rPr>
              <a:t>[r46] Lyles KW et al. N Engl J Med. 2007. doi:10.1056/NEJMoa074941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Después de una fractura de cadera hay que evitar la siguiente, y el momento de actuar es la hospitalización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86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HORIZON: eventos con zoledronato anual frente a placebo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Lyles KW et al. N Engl J Med. 2007. doi:10.1056/NEJMoa074941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86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Servicios de enlace de fracturas: proporción que inicia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Wu CH et al. Bone. 2018. doi:10.1016/j.bone.2018.03.018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86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Alta, metas de cuidado y fin de vida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 CW et al. J Bone Miner Res. 2023. doi:10.1002/jbmr.4821</a:t>
            </a:r>
          </a:p>
          <a:p>
            <a:r>
              <a:rPr sz="800">
                <a:solidFill>
                  <a:srgbClr val="5A6469"/>
                </a:solidFill>
                <a:latin typeface="Calibri"/>
              </a:rPr>
              <a:t>[r13] National Institute for Health and Care Excellence. Clinical guideline CG124. 2023.</a:t>
            </a:r>
          </a:p>
          <a:p>
            <a:r>
              <a:rPr sz="800">
                <a:solidFill>
                  <a:srgbClr val="5A6469"/>
                </a:solidFill>
                <a:latin typeface="Calibri"/>
              </a:rPr>
              <a:t>[r48] Conley RB et al. J Bone Miner Res. 2020. doi:10.1002/jbmr.3877</a:t>
            </a:r>
          </a:p>
          <a:p>
            <a:r>
              <a:rPr sz="800">
                <a:solidFill>
                  <a:srgbClr val="5A6469"/>
                </a:solidFill>
                <a:latin typeface="Calibri"/>
              </a:rPr>
              <a:t>[r49] Tremblay A et al. Age Ageing. 2024. doi:10.1093/ageing/afae134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todo anciano con fractura de cadera tiene la misma meta.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86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Alta, metas de cuidado y fin de vida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Loggers SAI et al. Injury. 2020. doi:10.1016/j.injury.2020.08.027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Y el pronóstico sin cirugía, en pacientes frágiles, es malo: 36 % de mortalidad a 30 días y 60 % al año en un metaanálisis de calidad baja a moderada [r50].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86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Alta, metas de cuidado y fin de vida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Conley RB et al. J Bone Miner Res. 2020. doi:10.1002/jbmr.3877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salir, el plan debe incluir el tratamiento de osteoporosis y la evaluación de caídas [r48] y una conversación de metas documentada.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86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Sing CW et al. J Bone Miner Res. 2023. doi:10.1002/jbmr.4821</a:t>
            </a:r>
          </a:p>
          <a:p>
            <a:r>
              <a:rPr sz="800">
                <a:solidFill>
                  <a:srgbClr val="5A6469"/>
                </a:solidFill>
                <a:latin typeface="Calibri"/>
              </a:rPr>
              <a:t>[r12] Smith TO et al. Int J Geriatr Psychiatry. 2017. doi:10.1002/gps.4655</a:t>
            </a:r>
          </a:p>
          <a:p>
            <a:r>
              <a:rPr sz="800">
                <a:solidFill>
                  <a:srgbClr val="5A6469"/>
                </a:solidFill>
                <a:latin typeface="Calibri"/>
              </a:rPr>
              <a:t>[r13] National Institute for Health and Care Excellence. Clinical guideline CG124. 2023.</a:t>
            </a:r>
          </a:p>
          <a:p>
            <a:r>
              <a:rPr sz="800">
                <a:solidFill>
                  <a:srgbClr val="5A6469"/>
                </a:solidFill>
                <a:latin typeface="Calibri"/>
              </a:rPr>
              <a:t>[r22] Pincus D et al. JAMA. 2017. doi:10.1001/jama.2017.17606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punto de la lista tiene una fuente o está marcado como práctica habitual.</a:t>
            </a:r>
          </a:p>
          <a:p>
            <a:pPr marL="347472" indent="-347472">
              <a:spcAft>
                <a:spcPts val="1400"/>
              </a:spcAft>
              <a:buChar char="•"/>
            </a:pPr>
            <a:r>
              <a:rPr sz="2400">
                <a:solidFill>
                  <a:srgbClr val="263238"/>
                </a:solidFill>
                <a:latin typeface="Calibri"/>
              </a:rPr>
              <a:t>Léelo como una lista de control para tu primera guardia con un anciano fracturado.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86</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[r12] Smith TO et al. Int J Geriatr Psychiatry. 2017. doi:10.1002/gps.4655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Indicar AINE. NICE no los recomienda [r13].</a:t>
            </a:r>
          </a:p>
          <a:p>
            <a:pPr marL="347472" indent="-347472">
              <a:spcAft>
                <a:spcPts val="1400"/>
              </a:spcAft>
              <a:buChar char="•"/>
            </a:pPr>
            <a:r>
              <a:rPr sz="2400">
                <a:solidFill>
                  <a:srgbClr val="263238"/>
                </a:solidFill>
                <a:latin typeface="Calibri"/>
              </a:rPr>
              <a:t>No evaluar cognición al ingreso. El delirium aparece más en quienes tienen demencia previa (OR 6,07) [r12] y NICE pide buscarla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86</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Guay J et al. Cochrane Database Syst Rev. 2020. doi:10.1002/14651858.CD001159.pub3</a:t>
            </a:r>
          </a:p>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Tratar solo el dolor con opioides. El bloqueo nervioso reduce dolor y confusión [r33].</a:t>
            </a:r>
          </a:p>
          <a:p>
            <a:pPr marL="347472" indent="-347472">
              <a:spcAft>
                <a:spcPts val="1400"/>
              </a:spcAft>
              <a:buChar char="•"/>
            </a:pPr>
            <a:r>
              <a:rPr sz="2400">
                <a:solidFill>
                  <a:srgbClr val="263238"/>
                </a:solidFill>
                <a:latin typeface="Calibri"/>
              </a:rPr>
              <a:t>Restringir la carga sin razón. La meta de NICE es la carga completa inmediata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86</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Operar pronto y optimizar sin demora: la meta es el día del ingreso o el siguiente, y lo corregible (anemia, anticoagulación, volumen) se trata de inmediato para que no retrase la cirugía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86</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AINE no se recomiendan en la fractura de cadera del anciano [r13].</a:t>
            </a:r>
          </a:p>
          <a:p>
            <a:pPr marL="347472" indent="-347472">
              <a:spcAft>
                <a:spcPts val="1400"/>
              </a:spcAft>
              <a:buChar char="•"/>
            </a:pPr>
            <a:r>
              <a:rPr sz="2400">
                <a:solidFill>
                  <a:srgbClr val="263238"/>
                </a:solidFill>
                <a:latin typeface="Calibri"/>
              </a:rPr>
              <a:t>Un paciente con radiografía negativa y dolor persistente puede tener una fractura oculta: pedir RM, y TC si no hay RM en 24 horas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86</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 cadera del anciano se maneja como un problema del paciente completo, con ortopedista y geriatra desde el ingreso [r13].</a:t>
            </a:r>
          </a:p>
          <a:p>
            <a:pPr marL="347472" indent="-347472">
              <a:spcAft>
                <a:spcPts val="1400"/>
              </a:spcAft>
              <a:buChar char="•"/>
            </a:pPr>
            <a:r>
              <a:rPr sz="2400">
                <a:solidFill>
                  <a:srgbClr val="263238"/>
                </a:solidFill>
                <a:latin typeface="Calibri"/>
              </a:rPr>
              <a:t>Operar el día del ingreso o el siguiente y corregir de inmediato lo corregible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86</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ortogeriatría · fractura de cadera · fragilidad · Escala Clínica de Fragilidad · delirium · 4AT · HIP ATTACK · cirugía temprana · anticoagulantes orales directos · transfusión restrictiva · bloqueo de fascia ilíaca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86</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anciano con fractura de cadera se opera el día del ingreso o el siguiente [r13].</a:t>
            </a:r>
          </a:p>
          <a:p>
            <a:pPr marL="347472" indent="-347472">
              <a:spcAft>
                <a:spcPts val="1400"/>
              </a:spcAft>
              <a:buChar char="•"/>
            </a:pPr>
            <a:r>
              <a:rPr sz="2400">
                <a:solidFill>
                  <a:srgbClr val="263238"/>
                </a:solidFill>
                <a:latin typeface="Calibri"/>
              </a:rPr>
              <a:t>Anticoagulación, anemia y volumen se corrigen ya; no son excusa para esperar [r13].</a:t>
            </a:r>
          </a:p>
          <a:p>
            <a:pPr marL="347472" indent="-347472">
              <a:spcAft>
                <a:spcPts val="1400"/>
              </a:spcAft>
              <a:buChar char="•"/>
            </a:pPr>
            <a:r>
              <a:rPr sz="2400">
                <a:solidFill>
                  <a:srgbClr val="263238"/>
                </a:solidFill>
                <a:latin typeface="Calibri"/>
              </a:rPr>
              <a:t>Evaluar cognición al ingreso: el delirium se prevé, no se descubre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86</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mujer de 86 años de una residencia, con fractura trocantérica y apixabán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sin datos de pacientes reales.</a:t>
            </a:r>
          </a:p>
          <a:p>
            <a:pPr marL="347472" indent="-347472">
              <a:spcAft>
                <a:spcPts val="1400"/>
              </a:spcAft>
              <a:buChar char="•"/>
            </a:pPr>
            <a:r>
              <a:rPr sz="2400">
                <a:solidFill>
                  <a:srgbClr val="263238"/>
                </a:solidFill>
                <a:latin typeface="Calibri"/>
              </a:rPr>
              <a:t>Mujer de 86 años que vive en una residencia, camina con andador y tiene demencia leve y fibrilación auricular tratada con apixabán.</a:t>
            </a:r>
          </a:p>
          <a:p>
            <a:pPr marL="347472" indent="-347472">
              <a:spcAft>
                <a:spcPts val="1400"/>
              </a:spcAft>
              <a:buChar char="•"/>
            </a:pPr>
            <a:r>
              <a:rPr sz="2400">
                <a:solidFill>
                  <a:srgbClr val="263238"/>
                </a:solidFill>
                <a:latin typeface="Calibri"/>
              </a:rPr>
              <a:t>Se cae desde su altura.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86</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haces en la primera hora con el dolor y con la confusión?</a:t>
            </a:r>
          </a:p>
          <a:p>
            <a:pPr marL="347472" indent="-347472">
              <a:spcAft>
                <a:spcPts val="1400"/>
              </a:spcAft>
              <a:buChar char="•"/>
            </a:pPr>
            <a:r>
              <a:rPr sz="2400">
                <a:solidFill>
                  <a:srgbClr val="263238"/>
                </a:solidFill>
                <a:latin typeface="Calibri"/>
              </a:rPr>
              <a:t>2. ¿Cuándo la operas y qué haces con el apixabán?</a:t>
            </a:r>
          </a:p>
          <a:p>
            <a:pPr marL="347472" indent="-347472">
              <a:spcAft>
                <a:spcPts val="1400"/>
              </a:spcAft>
              <a:buChar char="•"/>
            </a:pPr>
            <a:r>
              <a:rPr sz="2400">
                <a:solidFill>
                  <a:srgbClr val="263238"/>
                </a:solidFill>
                <a:latin typeface="Calibri"/>
              </a:rPr>
              <a:t>3. ¿Transfundes con la hemoglobina de 9,2 g/dL?</a:t>
            </a:r>
          </a:p>
          <a:p>
            <a:pPr marL="347472" indent="-347472">
              <a:spcAft>
                <a:spcPts val="1400"/>
              </a:spcAft>
              <a:buChar char="•"/>
            </a:pPr>
            <a:r>
              <a:rPr sz="2400">
                <a:solidFill>
                  <a:srgbClr val="263238"/>
                </a:solidFill>
                <a:latin typeface="Calibri"/>
              </a:rPr>
              <a:t>4. ¿Qué anestesia y qué analgesia propones?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86</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National Institute for Health and Care Excellence. Clinical guideline CG124. 2023.</a:t>
            </a:r>
          </a:p>
          <a:p>
            <a:r>
              <a:rPr sz="1000">
                <a:solidFill>
                  <a:srgbClr val="5A6469"/>
                </a:solidFill>
                <a:latin typeface="Calibri"/>
              </a:rPr>
              <a:t>[r33] Guay J et al. Cochrane Database Syst Rev. 2020. doi:10.1002/14651858.CD001159.pub3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Primera hora: analgesia inmediata aun con deterioro cognitivo, valorar el dolor a los 30 minutos y considerar un bloqueo nervioso si no alcanza… [r13]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86</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Sing CW, Lin TC, Bartholomew S, Bell JS, Bennett C, Beyene K, et al. Global Epidemiology of Hip Fractures: Secular Trends in Incidence Rate, Post-Fracture Treatment, and All-Cause Mortality. J Bone Miner Res. 2023;38(8):1064-1075. doi:10.1002/jbmr.4821 https://doi.org/10.1002/jbmr.4821</a:t>
            </a:r>
          </a:p>
          <a:p>
            <a:pPr>
              <a:spcAft>
                <a:spcPts val="800"/>
              </a:spcAft>
            </a:pPr>
            <a:r>
              <a:rPr sz="1200">
                <a:solidFill>
                  <a:srgbClr val="263238"/>
                </a:solidFill>
                <a:latin typeface="Calibri"/>
              </a:rPr>
              <a:t>[r2] Orces CH, Gavilanez EL. Increasing hip fracture rates among older adults in Ecuador: analysis of the National Hospital Discharge System, 1999-2016. Arch Osteoporos. 2017;12(1):109. doi:10.1007/s11657-017-0410-8 https://doi.org/10.1007/s11657-017-0410-8</a:t>
            </a:r>
          </a:p>
          <a:p>
            <a:pPr>
              <a:spcAft>
                <a:spcPts val="800"/>
              </a:spcAft>
            </a:pPr>
            <a:r>
              <a:rPr sz="1200">
                <a:solidFill>
                  <a:srgbClr val="263238"/>
                </a:solidFill>
                <a:latin typeface="Calibri"/>
              </a:rPr>
              <a:t>[r3] Lopez Gavilanez E, Navarro Chávez M, LitardoBautista Litardo N, Hernandez Bonilla M, Cedeño German R, Segura Mestanza A, et al. Burden of disease and trend of osteoporotic fall-related hip fractures in Ecuador: findings from the global burden disease 2021. Arch Osteoporos. 2025;21(1):4. doi:10.1007/s11657-025-01630-4 https://doi.org/10.1007/s11657-025-01630-4</a:t>
            </a:r>
          </a:p>
          <a:p>
            <a:pPr>
              <a:spcAft>
                <a:spcPts val="800"/>
              </a:spcAft>
            </a:pPr>
            <a:r>
              <a:rPr sz="1200">
                <a:solidFill>
                  <a:srgbClr val="263238"/>
                </a:solidFill>
                <a:latin typeface="Calibri"/>
              </a:rPr>
              <a:t>[r4] Haentjens P, Magaziner J, Colón-Emeric CS, Vanderschueren D, Milisen K, Velkeniers B, et al. Meta-analysis: excess mortality after hip fracture among older women and men. Ann Intern Med. 2010;152(6):380-90. doi:10.7326/0003-4819-152-6-201003160-00008 https://doi.org/10.7326/0003-4819-152-6-201003160-00008</a:t>
            </a:r>
          </a:p>
          <a:p>
            <a:pPr>
              <a:spcAft>
                <a:spcPts val="800"/>
              </a:spcAft>
            </a:pPr>
            <a:r>
              <a:rPr sz="1200">
                <a:solidFill>
                  <a:srgbClr val="263238"/>
                </a:solidFill>
                <a:latin typeface="Calibri"/>
              </a:rPr>
              <a:t>[r5] Bui M, Nijmeijer WS, Hegeman JH, Witteveen A, Groothuis-Oudshoorn CGM. Systematic review and meta-analysis of preoperative predictors for early mortality following hip fracture surgery. Osteoporos Int. 2024;35(4):561-574. doi:10.1007/s00198-023-06942-0 https://doi.org/10.1007/s00198-023-06942-0</a:t>
            </a:r>
          </a:p>
          <a:p>
            <a:pPr>
              <a:spcAft>
                <a:spcPts val="800"/>
              </a:spcAft>
            </a:pPr>
            <a:r>
              <a:rPr sz="1200">
                <a:solidFill>
                  <a:srgbClr val="263238"/>
                </a:solidFill>
                <a:latin typeface="Calibri"/>
              </a:rPr>
              <a:t>[r6] Suarez S, Pesantez RF, Diaz ME, Sanchez D, Tristancho LJ, Vanegas MV, et al. Impact on Hip Fracture Mortality After the Establishment of an Orthogeriatric Care Program in a Colombian Hospital. J Aging Health. 2017;29(3):474-488. doi:10.1177/0898264316636839 https://doi.org/10.1177/0898264316636839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86</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Duque-Sánchez JD, Toro LÁ, González-Gómez FI, Botero-Baena SM, Duque G, Gómez F. One-year mortality after hip fracture surgery: urban-rural differences in the Colombian Andes. Arch Osteoporos. 2022;17(1):111. doi:10.1007/s11657-022-01150-5 https://doi.org/10.1007/s11657-022-01150-5</a:t>
            </a:r>
          </a:p>
          <a:p>
            <a:pPr>
              <a:spcAft>
                <a:spcPts val="800"/>
              </a:spcAft>
            </a:pPr>
            <a:r>
              <a:rPr sz="1200">
                <a:solidFill>
                  <a:srgbClr val="263238"/>
                </a:solidFill>
                <a:latin typeface="Calibri"/>
              </a:rPr>
              <a:t>[r8] Rockwood K, Song X, MacKnight C, Bergman H, Hogan DB, McDowell I, et al. A global clinical measure of fitness and frailty in elderly people. CMAJ. 2005;173(5):489-95. doi:10.1503/cmaj.050051 https://doi.org/10.1503/cmaj.050051</a:t>
            </a:r>
          </a:p>
          <a:p>
            <a:pPr>
              <a:spcAft>
                <a:spcPts val="800"/>
              </a:spcAft>
            </a:pPr>
            <a:r>
              <a:rPr sz="1200">
                <a:solidFill>
                  <a:srgbClr val="263238"/>
                </a:solidFill>
                <a:latin typeface="Calibri"/>
              </a:rPr>
              <a:t>[r9] Goutsou S, Vasiliadis E, Kaspiris A, Goutsou K, Pneumaticos S. The Predictive Value of The 9-Point Clinical Frailty Scale on Outcomes in Older Adults with Hip Fracture: A Systematic Review. J Frailty Sarcopenia Falls. 2026;11(3):256-262. doi:10.22540/JFSF-11-256 https://doi.org/10.22540/JFSF-11-256</a:t>
            </a:r>
          </a:p>
          <a:p>
            <a:pPr>
              <a:spcAft>
                <a:spcPts val="800"/>
              </a:spcAft>
            </a:pPr>
            <a:r>
              <a:rPr sz="1200">
                <a:solidFill>
                  <a:srgbClr val="263238"/>
                </a:solidFill>
                <a:latin typeface="Calibri"/>
              </a:rPr>
              <a:t>[r10] Tian P, Yang Y, He T, Wang L, Zhang Q, Cai Y. Impact of frailty on postoperative complications in older adults after hip fracture: a systematic review of observational studies. Front Med (Lausanne). 2025;12:1667462. doi:10.3389/fmed.2025.1667462 https://doi.org/10.3389/fmed.2025.1667462</a:t>
            </a:r>
          </a:p>
          <a:p>
            <a:pPr>
              <a:spcAft>
                <a:spcPts val="800"/>
              </a:spcAft>
            </a:pPr>
            <a:r>
              <a:rPr sz="1200">
                <a:solidFill>
                  <a:srgbClr val="263238"/>
                </a:solidFill>
                <a:latin typeface="Calibri"/>
              </a:rPr>
              <a:t>[r11] Bellelli G, Morandi A, Davis DH, Mazzola P, Turco R, Gentile S, et al. Validation of the 4AT, a new instrument for rapid delirium screening: a study in 234 hospitalised older people. Age Ageing. 2014;43(4):496-502. doi:10.1093/ageing/afu021 https://doi.org/10.1093/ageing/afu021</a:t>
            </a:r>
          </a:p>
          <a:p>
            <a:pPr>
              <a:spcAft>
                <a:spcPts val="800"/>
              </a:spcAft>
            </a:pPr>
            <a:r>
              <a:rPr sz="1200">
                <a:solidFill>
                  <a:srgbClr val="263238"/>
                </a:solidFill>
                <a:latin typeface="Calibri"/>
              </a:rPr>
              <a:t>[r12] Smith TO, Cooper A, Peryer G, Griffiths R, Fox C, Cross J. Factors predicting incidence of post-operative delirium in older people following hip fracture surgery: a systematic review and meta-analysis. Int J Geriatr Psychiatry. 2017;32(4):386-396. doi:10.1002/gps.4655 https://doi.org/10.1002/gps.4655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86</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National Institute for Health and Care Excellence. Hip fracture: management. Clinical guideline CG124. Published 22 June 2011, last updated 6 January 2023. London: NICE. https://www.nice.org.uk/guidance/cg124</a:t>
            </a:r>
          </a:p>
          <a:p>
            <a:pPr>
              <a:spcAft>
                <a:spcPts val="800"/>
              </a:spcAft>
            </a:pPr>
            <a:r>
              <a:rPr sz="1200">
                <a:solidFill>
                  <a:srgbClr val="263238"/>
                </a:solidFill>
                <a:latin typeface="Calibri"/>
              </a:rPr>
              <a:t>[r14] Prestmo A, Hagen G, Sletvold O, Helbostad JL, Thingstad P, Taraldsen K, et al. Comprehensive geriatric care for patients with hip fractures: a prospective, randomised, controlled trial. Lancet. 2015;385(9978):1623-33. doi:10.1016/S0140-6736(14)62409-0 https://doi.org/10.1016/S0140-6736(14)62409-0</a:t>
            </a:r>
          </a:p>
          <a:p>
            <a:pPr>
              <a:spcAft>
                <a:spcPts val="800"/>
              </a:spcAft>
            </a:pPr>
            <a:r>
              <a:rPr sz="1200">
                <a:solidFill>
                  <a:srgbClr val="263238"/>
                </a:solidFill>
                <a:latin typeface="Calibri"/>
              </a:rPr>
              <a:t>[r15] Van Heghe A, Mordant G, Dupont J, Dejaeger M, Laurent MR, Gielen E. Effects of Orthogeriatric Care Models on Outcomes of Hip Fracture Patients: A Systematic Review and Meta-Analysis. Calcif Tissue Int. 2022;110(2):162-184. doi:10.1007/s00223-021-00913-5 https://doi.org/10.1007/s00223-021-00913-5</a:t>
            </a:r>
          </a:p>
          <a:p>
            <a:pPr>
              <a:spcAft>
                <a:spcPts val="800"/>
              </a:spcAft>
            </a:pPr>
            <a:r>
              <a:rPr sz="1200">
                <a:solidFill>
                  <a:srgbClr val="263238"/>
                </a:solidFill>
                <a:latin typeface="Calibri"/>
              </a:rPr>
              <a:t>[r16] Grigoryan KV, Javedan H, Rudolph JL. Orthogeriatric care models and outcomes in hip fracture patients: a systematic review and meta-analysis. J Orthop Trauma. 2014;28(3):e49-55. doi:10.1097/BOT.0b013e3182a5a045 https://doi.org/10.1097/BOT.0b013e3182a5a045</a:t>
            </a:r>
          </a:p>
          <a:p>
            <a:pPr>
              <a:spcAft>
                <a:spcPts val="800"/>
              </a:spcAft>
            </a:pPr>
            <a:r>
              <a:rPr sz="1200">
                <a:solidFill>
                  <a:srgbClr val="263238"/>
                </a:solidFill>
                <a:latin typeface="Calibri"/>
              </a:rPr>
              <a:t>[r17] Mukherjee K, Brooks SE, Barraco RD, Como JJ, Hwang F, Robinson BRH, et al. Elderly adults with isolated hip fractures- orthogeriatric care versus standard care: A practice management guideline from the Eastern Association for the Surgery of Trauma. J Trauma Acute Care Surg. 2020;88(2):266-278. doi:10.1097/TA.0000000000002482 https://doi.org/10.1097/TA.0000000000002482</a:t>
            </a:r>
          </a:p>
          <a:p>
            <a:pPr>
              <a:spcAft>
                <a:spcPts val="800"/>
              </a:spcAft>
            </a:pPr>
            <a:r>
              <a:rPr sz="1200">
                <a:solidFill>
                  <a:srgbClr val="263238"/>
                </a:solidFill>
                <a:latin typeface="Calibri"/>
              </a:rPr>
              <a:t>[r18] Vleeshouwers K, Beert J, Boonen A, Janssen DJA, Dejaeger M, Deschodt M, et al. The effects of in-hospital orthogeriatric care on health-related quality of life: a systematic review and meta-analysis. Age Ageing. 2025;54(4). doi:10.1093/ageing/afaf106 https://doi.org/10.1093/ageing/afaf106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86</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Marcantonio ER, Flacker JM, Wright RJ, Resnick NM. Reducing delirium after hip fracture: a randomized trial. J Am Geriatr Soc. 2001;49(5):516-22. doi:10.1046/j.1532-5415.2001.49108.x https://doi.org/10.1046/j.1532-5415.2001.49108.x</a:t>
            </a:r>
          </a:p>
          <a:p>
            <a:pPr>
              <a:spcAft>
                <a:spcPts val="800"/>
              </a:spcAft>
            </a:pPr>
            <a:r>
              <a:rPr sz="1200">
                <a:solidFill>
                  <a:srgbClr val="263238"/>
                </a:solidFill>
                <a:latin typeface="Calibri"/>
              </a:rPr>
              <a:t>[r20] O'Connor MI, Switzer JA. AAOS Clinical Practice Guideline Summary: Management of Hip Fractures in Older Adults. J Am Acad Orthop Surg. 2022;30(20):e1291-e1296. doi:10.5435/JAAOS-D-22-00125 https://doi.org/10.5435/JAAOS-D-22-00125</a:t>
            </a:r>
          </a:p>
          <a:p>
            <a:pPr>
              <a:spcAft>
                <a:spcPts val="800"/>
              </a:spcAft>
            </a:pPr>
            <a:r>
              <a:rPr sz="1200">
                <a:solidFill>
                  <a:srgbClr val="263238"/>
                </a:solidFill>
                <a:latin typeface="Calibri"/>
              </a:rPr>
              <a:t>[r21] HIP ATTACK Investigators. Accelerated surgery versus standard care in hip fracture (HIP ATTACK): an international, randomised, controlled trial. Lancet. 2020;395(10225):698-708. doi:10.1016/S0140-6736(20)30058-1 https://doi.org/10.1016/S0140-6736(20)30058-1</a:t>
            </a:r>
          </a:p>
          <a:p>
            <a:pPr>
              <a:spcAft>
                <a:spcPts val="800"/>
              </a:spcAft>
            </a:pPr>
            <a:r>
              <a:rPr sz="1200">
                <a:solidFill>
                  <a:srgbClr val="263238"/>
                </a:solidFill>
                <a:latin typeface="Calibri"/>
              </a:rPr>
              <a:t>[r22] Pincus D, Ravi B, Wasserstein D, Huang A, Paterson JM, Nathens AB, et al. Association Between Wait Time and 30-Day Mortality in Adults Undergoing Hip Fracture Surgery. JAMA. 2017;318(20):1994-2003. doi:10.1001/jama.2017.17606 https://doi.org/10.1001/jama.2017.17606</a:t>
            </a:r>
          </a:p>
          <a:p>
            <a:pPr>
              <a:spcAft>
                <a:spcPts val="800"/>
              </a:spcAft>
            </a:pPr>
            <a:r>
              <a:rPr sz="1200">
                <a:solidFill>
                  <a:srgbClr val="263238"/>
                </a:solidFill>
                <a:latin typeface="Calibri"/>
              </a:rPr>
              <a:t>[r23] Klestil T, Röder C, Stotter C, Winkler B, Nehrer S, Lutz M, et al. Impact of timing of surgery in elderly hip fracture patients: a systematic review and meta-analysis. Sci Rep. 2018;8(1):13933. doi:10.1038/s41598-018-32098-7 https://doi.org/10.1038/s41598-018-32098-7</a:t>
            </a:r>
          </a:p>
          <a:p>
            <a:pPr>
              <a:spcAft>
                <a:spcPts val="800"/>
              </a:spcAft>
            </a:pPr>
            <a:r>
              <a:rPr sz="1200">
                <a:solidFill>
                  <a:srgbClr val="263238"/>
                </a:solidFill>
                <a:latin typeface="Calibri"/>
              </a:rPr>
              <a:t>[r24] Simunovic N, Devereaux PJ, Sprague S, Guyatt GH, Schemitsch E, Debeer J, et al. Effect of early surgery after hip fracture on mortality and complications: systematic review and meta-analysis. CMAJ. 2010;182(15):1609-16. doi:10.1503/cmaj.092220 https://doi.org/10.1503/cmaj.092220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80 / 86</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Potter LJ, Doleman B, Moppett IK. A systematic review of pre-operative anaemia and blood transfusion in patients with fractured hips. Anaesthesia. 2015;70(4):483-500. doi:10.1111/anae.12978 https://doi.org/10.1111/anae.12978</a:t>
            </a:r>
          </a:p>
          <a:p>
            <a:pPr>
              <a:spcAft>
                <a:spcPts val="800"/>
              </a:spcAft>
            </a:pPr>
            <a:r>
              <a:rPr sz="1200">
                <a:solidFill>
                  <a:srgbClr val="263238"/>
                </a:solidFill>
                <a:latin typeface="Calibri"/>
              </a:rPr>
              <a:t>[r26] Carson JL, Terrin ML, Noveck H, Sanders DW, Chaitman BR, Rhoads GG, et al. Liberal or restrictive transfusion in high-risk patients after hip surgery. N Engl J Med. 2011;365(26):2453-62. doi:10.1056/NEJMoa1012452 https://doi.org/10.1056/NEJMoa1012452</a:t>
            </a:r>
          </a:p>
          <a:p>
            <a:pPr>
              <a:spcAft>
                <a:spcPts val="800"/>
              </a:spcAft>
            </a:pPr>
            <a:r>
              <a:rPr sz="1200">
                <a:solidFill>
                  <a:srgbClr val="263238"/>
                </a:solidFill>
                <a:latin typeface="Calibri"/>
              </a:rPr>
              <a:t>[r27] Carson JL, Stanworth SJ, Guyatt G, Valentine S, Dennis J, Bakhtary S, et al. Red Blood Cell Transfusion: 2023 AABB International Guidelines. JAMA. 2023;330(19):1892-1902. doi:10.1001/jama.2023.12914 https://doi.org/10.1001/jama.2023.12914</a:t>
            </a:r>
          </a:p>
          <a:p>
            <a:pPr>
              <a:spcAft>
                <a:spcPts val="800"/>
              </a:spcAft>
            </a:pPr>
            <a:r>
              <a:rPr sz="1200">
                <a:solidFill>
                  <a:srgbClr val="263238"/>
                </a:solidFill>
                <a:latin typeface="Calibri"/>
              </a:rPr>
              <a:t>[r28] Low WX, Friend H, Dulleston J, Heppenstall S, Spacey K, Liew I. Outcomes of perioperative intravenous iron infusion in femoral fracture surgery: A systematic review and meta-analysis of randomised controlled trials. Surgeon. 2024;22(5):e171-e180. doi:10.1016/j.surge.2024.07.005 https://doi.org/10.1016/j.surge.2024.07.005</a:t>
            </a:r>
          </a:p>
          <a:p>
            <a:pPr>
              <a:spcAft>
                <a:spcPts val="800"/>
              </a:spcAft>
            </a:pPr>
            <a:r>
              <a:rPr sz="1200">
                <a:solidFill>
                  <a:srgbClr val="263238"/>
                </a:solidFill>
                <a:latin typeface="Calibri"/>
              </a:rPr>
              <a:t>[r29] Liu W, Deng S, Liang J. Tranexamic acid usage in hip fracture surgery: a meta-analysis and meta-regression analysis of current practice. Arch Orthop Trauma Surg. 2022;142(10):2769-2789. doi:10.1007/s00402-021-04231-1 https://doi.org/10.1007/s00402-021-04231-1</a:t>
            </a:r>
          </a:p>
          <a:p>
            <a:pPr>
              <a:spcAft>
                <a:spcPts val="800"/>
              </a:spcAft>
            </a:pPr>
            <a:r>
              <a:rPr sz="1200">
                <a:solidFill>
                  <a:srgbClr val="263238"/>
                </a:solidFill>
                <a:latin typeface="Calibri"/>
              </a:rPr>
              <a:t>[r30] You D, Xu Y, Ponich B, Ronksley P, Skeith L, Korley R, et al. Effect of oral anticoagulant use on surgical delay and mortality in hip fracture. Bone Joint J. 2021;103-B(2):222-233. doi:10.1302/0301-620X.103B2.BJJ-2020-0583.R2 https://doi.org/10.1302/0301-620X.103B2.BJJ-2020-0583.R2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81 / 86</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Alcock HMF, Nayar SK, Moppett IK. Reversal of direct oral anticoagulants in adult hip fracture patients. A systematic review and meta-analysis. Injury. 2021;52(11):3206-3216. doi:10.1016/j.injury.2021.09.005 https://doi.org/10.1016/j.injury.2021.09.005</a:t>
            </a:r>
          </a:p>
          <a:p>
            <a:pPr>
              <a:spcAft>
                <a:spcPts val="800"/>
              </a:spcAft>
            </a:pPr>
            <a:r>
              <a:rPr sz="1200">
                <a:solidFill>
                  <a:srgbClr val="263238"/>
                </a:solidFill>
                <a:latin typeface="Calibri"/>
              </a:rPr>
              <a:t>[r32] Tarrant SM, Kim RG, McGregor KL, Palazzi K, Attia J, Balogh ZJ. Dual Antiplatelet Therapy and Surgical Timing in Geriatric Hip Fracture. J Orthop Trauma. 2020;34(10):559-565. doi:10.1097/BOT.0000000000001779 https://doi.org/10.1097/BOT.0000000000001779</a:t>
            </a:r>
          </a:p>
          <a:p>
            <a:pPr>
              <a:spcAft>
                <a:spcPts val="800"/>
              </a:spcAft>
            </a:pPr>
            <a:r>
              <a:rPr sz="1200">
                <a:solidFill>
                  <a:srgbClr val="263238"/>
                </a:solidFill>
                <a:latin typeface="Calibri"/>
              </a:rPr>
              <a:t>[r33] Guay J, Kopp S. Peripheral nerve blocks for hip fractures in adults. Cochrane Database Syst Rev. 2020;11(11):CD001159. doi:10.1002/14651858.CD001159.pub3 https://doi.org/10.1002/14651858.CD001159.pub3</a:t>
            </a:r>
          </a:p>
          <a:p>
            <a:pPr>
              <a:spcAft>
                <a:spcPts val="800"/>
              </a:spcAft>
            </a:pPr>
            <a:r>
              <a:rPr sz="1200">
                <a:solidFill>
                  <a:srgbClr val="263238"/>
                </a:solidFill>
                <a:latin typeface="Calibri"/>
              </a:rPr>
              <a:t>[r34] Wan HY, Li SY, Ji W, Yu B, Jiang N. Fascia Iliaca Compartment Block for Perioperative Pain Management of Geriatric Patients with Hip Fractures: A Systematic Review of Randomized Controlled Trials. Pain Res Manag. 2020;2020:8503963. doi:10.1155/2020/8503963 https://doi.org/10.1155/2020/8503963</a:t>
            </a:r>
          </a:p>
          <a:p>
            <a:pPr>
              <a:spcAft>
                <a:spcPts val="800"/>
              </a:spcAft>
            </a:pPr>
            <a:r>
              <a:rPr sz="1200">
                <a:solidFill>
                  <a:srgbClr val="263238"/>
                </a:solidFill>
                <a:latin typeface="Calibri"/>
              </a:rPr>
              <a:t>[r35] Neuman MD, Feng R, Carson JL, Gaskins LJ, Dillane D, Sessler DI, et al. Spinal Anesthesia or General Anesthesia for Hip Surgery in Older Adults. N Engl J Med. 2021;385(22):2025-2035. doi:10.1056/NEJMoa2113514 https://doi.org/10.1056/NEJMoa2113514</a:t>
            </a:r>
          </a:p>
          <a:p>
            <a:pPr>
              <a:spcAft>
                <a:spcPts val="800"/>
              </a:spcAft>
            </a:pPr>
            <a:r>
              <a:rPr sz="1200">
                <a:solidFill>
                  <a:srgbClr val="263238"/>
                </a:solidFill>
                <a:latin typeface="Calibri"/>
              </a:rPr>
              <a:t>[r36] Hshieh TT, Yue J, Oh E, Puelle M, Dowal S, Travison T, et al. Effectiveness of multicomponent nonpharmacological delirium interventions: a meta-analysis. JAMA Intern Med. 2015;175(4):512-20. doi:10.1001/jamainternmed.2014.7779 https://doi.org/10.1001/jamainternmed.2014.7779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82 / 86</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Burton JK, Craig L, Yong SQ, Siddiqi N, Teale EA, Woodhouse R, et al. Non-pharmacological interventions for preventing delirium in hospitalised non-ICU patients. Cochrane Database Syst Rev. 2021;11(11):CD013307. doi:10.1002/14651858.CD013307.pub3 https://doi.org/10.1002/14651858.CD013307.pub3</a:t>
            </a:r>
          </a:p>
          <a:p>
            <a:pPr>
              <a:spcAft>
                <a:spcPts val="800"/>
              </a:spcAft>
            </a:pPr>
            <a:r>
              <a:rPr sz="1200">
                <a:solidFill>
                  <a:srgbClr val="263238"/>
                </a:solidFill>
                <a:latin typeface="Calibri"/>
              </a:rPr>
              <a:t>[r38] Luney M, Holdsworth L, Hagana A, Kaminskaite V, Qiu L, Berner J, et al. Effectiveness of drug interventions to prevent delirium after surgery for older adults: systematic review and network meta-analysis of randomised controlled trials. BMJ. 2026;392:e085539. doi:10.1136/bmj-2025-085539 https://doi.org/10.1136/bmj-2025-085539</a:t>
            </a:r>
          </a:p>
          <a:p>
            <a:pPr>
              <a:spcAft>
                <a:spcPts val="800"/>
              </a:spcAft>
            </a:pPr>
            <a:r>
              <a:rPr sz="1200">
                <a:solidFill>
                  <a:srgbClr val="263238"/>
                </a:solidFill>
                <a:latin typeface="Calibri"/>
              </a:rPr>
              <a:t>[r39] Avenell A, Smith TO, Curtain JP, Mak JC, Myint PK. Nutritional supplementation for hip fracture aftercare in older people. Cochrane Database Syst Rev. 2016;11(11):CD001880. doi:10.1002/14651858.CD001880.pub6 https://doi.org/10.1002/14651858.CD001880.pub6</a:t>
            </a:r>
          </a:p>
          <a:p>
            <a:pPr>
              <a:spcAft>
                <a:spcPts val="800"/>
              </a:spcAft>
            </a:pPr>
            <a:r>
              <a:rPr sz="1200">
                <a:solidFill>
                  <a:srgbClr val="263238"/>
                </a:solidFill>
                <a:latin typeface="Calibri"/>
              </a:rPr>
              <a:t>[r40] Liu N, Lv L, Jiao J, Zhang Y, Zuo XL. Association between nutritional indices and mortality after hip fracture: a systematic review and meta-analysis. Eur Rev Med Pharmacol Sci. 2023;27(6):2297-2304. doi:10.26355/eurrev_202303_31763 https://doi.org/10.26355/eurrev_202303_31763</a:t>
            </a:r>
          </a:p>
          <a:p>
            <a:pPr>
              <a:spcAft>
                <a:spcPts val="800"/>
              </a:spcAft>
            </a:pPr>
            <a:r>
              <a:rPr sz="1200">
                <a:solidFill>
                  <a:srgbClr val="263238"/>
                </a:solidFill>
                <a:latin typeface="Calibri"/>
              </a:rPr>
              <a:t>[r41] Handoll HH, Cameron ID, Mak JC, Panagoda CE, Finnegan TP. Multidisciplinary rehabilitation for older people with hip fractures. Cochrane Database Syst Rev. 2021;11(11):CD007125. doi:10.1002/14651858.CD007125.pub3 https://doi.org/10.1002/14651858.CD007125.pub3</a:t>
            </a:r>
          </a:p>
          <a:p>
            <a:pPr>
              <a:spcAft>
                <a:spcPts val="800"/>
              </a:spcAft>
            </a:pPr>
            <a:r>
              <a:rPr sz="1200">
                <a:solidFill>
                  <a:srgbClr val="263238"/>
                </a:solidFill>
                <a:latin typeface="Calibri"/>
              </a:rPr>
              <a:t>[r42] Handoll HH, Sherrington C, Mak JC. Interventions for improving mobility after hip fracture surgery in adults. Cochrane Database Syst Rev. 2011;(3):CD001704. doi:10.1002/14651858.CD001704.pub4 https://doi.org/10.1002/14651858.CD001704.pub4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83 / 86</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Agarwal N, Feng T, Maclullich A, Duckworth A, Clement N. Early mobilisation after hip fracture surgery is associated with improved patient outcomes: A systematic review and meta-analysis. Musculoskeletal Care. 2024;22(1):e1863. doi:10.1002/msc.1863 https://doi.org/10.1002/msc.1863</a:t>
            </a:r>
          </a:p>
          <a:p>
            <a:pPr>
              <a:spcAft>
                <a:spcPts val="800"/>
              </a:spcAft>
            </a:pPr>
            <a:r>
              <a:rPr sz="1200">
                <a:solidFill>
                  <a:srgbClr val="263238"/>
                </a:solidFill>
                <a:latin typeface="Calibri"/>
              </a:rPr>
              <a:t>[r44] Wu CH, Tu ST, Chang YF, Chan DC, Chien JT, Lin CH, et al. Fracture liaison services improve outcomes of patients with osteoporosis-related fractures: A systematic literature review and meta-analysis. Bone. 2018;111:92-100. doi:10.1016/j.bone.2018.03.018 https://doi.org/10.1016/j.bone.2018.03.018</a:t>
            </a:r>
          </a:p>
          <a:p>
            <a:pPr>
              <a:spcAft>
                <a:spcPts val="800"/>
              </a:spcAft>
            </a:pPr>
            <a:r>
              <a:rPr sz="1200">
                <a:solidFill>
                  <a:srgbClr val="263238"/>
                </a:solidFill>
                <a:latin typeface="Calibri"/>
              </a:rPr>
              <a:t>[r45] Danazumi MS, Lightbody N, Dermody G. Effectiveness of fracture liaison service in reducing the risk of secondary fragility fractures in adults aged 50 and older: a systematic review and meta-analysis. Osteoporos Int. 2024;35(7):1133-1151. doi:10.1007/s00198-024-07052-1 https://doi.org/10.1007/s00198-024-07052-1</a:t>
            </a:r>
          </a:p>
          <a:p>
            <a:pPr>
              <a:spcAft>
                <a:spcPts val="800"/>
              </a:spcAft>
            </a:pPr>
            <a:r>
              <a:rPr sz="1200">
                <a:solidFill>
                  <a:srgbClr val="263238"/>
                </a:solidFill>
                <a:latin typeface="Calibri"/>
              </a:rPr>
              <a:t>[r46] Lyles KW, Colón-Emeric CS, Magaziner JS, Adachi JD, Pieper CF, Mautalen C, et al. Zoledronic acid and clinical fractures and mortality after hip fracture. N Engl J Med. 2007;357(18):1799-809. doi:10.1056/NEJMoa074941 https://doi.org/10.1056/NEJMoa074941</a:t>
            </a:r>
          </a:p>
          <a:p>
            <a:pPr>
              <a:spcAft>
                <a:spcPts val="800"/>
              </a:spcAft>
            </a:pPr>
            <a:r>
              <a:rPr sz="1200">
                <a:solidFill>
                  <a:srgbClr val="263238"/>
                </a:solidFill>
                <a:latin typeface="Calibri"/>
              </a:rPr>
              <a:t>[r47] Fan W, Sun X, Leder BZ, Lee H, Ly TV, Pu CT, et al. Zoledronic acid for hip fracture during initial hospitalization. J Bone Miner Res. 2024;39(8):1061-1070. doi:10.1093/jbmr/zjae101 https://doi.org/10.1093/jbmr/zjae101</a:t>
            </a:r>
          </a:p>
          <a:p>
            <a:pPr>
              <a:spcAft>
                <a:spcPts val="800"/>
              </a:spcAft>
            </a:pPr>
            <a:r>
              <a:rPr sz="1200">
                <a:solidFill>
                  <a:srgbClr val="263238"/>
                </a:solidFill>
                <a:latin typeface="Calibri"/>
              </a:rPr>
              <a:t>[r48] Conley RB, Adib G, Adler RA, Åkesson KE, Alexander IM, Amenta KC, et al. Secondary Fracture Prevention: Consensus Clinical Recommendations from a Multistakeholder Coalition. J Bone Miner Res. 2020;35(1):36-52. doi:10.1002/jbmr.3877 https://doi.org/10.1002/jbmr.3877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84 / 86</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Tremblay A, Pelet S, Belzile É, Boulet J, Morency C, Dion N, et al. Strategies to improve end-of-life decision-making and palliative care following hip fracture in frail older adults: a scoping review. Age Ageing. 2024;53(7). doi:10.1093/ageing/afae134 https://doi.org/10.1093/ageing/afae134</a:t>
            </a:r>
          </a:p>
          <a:p>
            <a:pPr>
              <a:spcAft>
                <a:spcPts val="800"/>
              </a:spcAft>
            </a:pPr>
            <a:r>
              <a:rPr sz="1200">
                <a:solidFill>
                  <a:srgbClr val="263238"/>
                </a:solidFill>
                <a:latin typeface="Calibri"/>
              </a:rPr>
              <a:t>[r50] Loggers SAI, Van Lieshout EMM, Joosse P, Verhofstad MHJ, Willems HC. Prognosis of nonoperative treatment in elderly patients with a hip fracture: A systematic review and meta-analysis. Injury. 2020;51(11):2407-2413. doi:10.1016/j.injury.2020.08.027 https://doi.org/10.1016/j.injury.2020.08.027</a:t>
            </a:r>
          </a:p>
          <a:p>
            <a:pPr>
              <a:spcAft>
                <a:spcPts val="800"/>
              </a:spcAft>
            </a:pPr>
            <a:r>
              <a:rPr sz="1200">
                <a:solidFill>
                  <a:srgbClr val="263238"/>
                </a:solidFill>
                <a:latin typeface="Calibri"/>
              </a:rPr>
              <a:t>[r51] Jiao Y, Yuan C, Wu T, Zhang H, Wei Y, Ma Y, et al. Incidence of pressure injuries in fracture patients: A systematic review and meta-analysis. J Tissue Viability. 2022;31(4):726-734. doi:10.1016/j.jtv.2022.08.006 https://doi.org/10.1016/j.jtv.2022.08.006</a:t>
            </a:r>
          </a:p>
          <a:p>
            <a:pPr>
              <a:spcAft>
                <a:spcPts val="800"/>
              </a:spcAft>
            </a:pPr>
            <a:r>
              <a:rPr sz="1200">
                <a:solidFill>
                  <a:srgbClr val="263238"/>
                </a:solidFill>
                <a:latin typeface="Calibri"/>
              </a:rPr>
              <a:t>[r52] Han SB, Kim SB, Shin KH. Risk factors for postoperative pneumonia in patients undergoing hip fracture surgery: a systematic review and meta-analysis. BMC Musculoskelet Disord. 2022;23(1):553. doi:10.1186/s12891-022-05497-1 https://doi.org/10.1186/s12891-022-05497-1</a:t>
            </a:r>
          </a:p>
          <a:p>
            <a:pPr>
              <a:spcAft>
                <a:spcPts val="800"/>
              </a:spcAft>
            </a:pPr>
            <a:r>
              <a:rPr sz="1200">
                <a:solidFill>
                  <a:srgbClr val="263238"/>
                </a:solidFill>
                <a:latin typeface="Calibri"/>
              </a:rPr>
              <a:t>[r53] Nederpelt CJ, Bijman Q, Krijnen P, Schipper IB. Equivalence of DOACS and LMWH for thromboprophylaxis after hip fracture surgery: Systematic review and meta-analysis. Injury. 2022;53(3):1169-1176. doi:10.1016/j.injury.2021.11.052 https://doi.org/10.1016/j.injury.2021.11.052</a:t>
            </a:r>
          </a:p>
          <a:p>
            <a:pPr>
              <a:spcAft>
                <a:spcPts val="800"/>
              </a:spcAft>
            </a:pPr>
            <a:r>
              <a:rPr sz="1200">
                <a:solidFill>
                  <a:srgbClr val="263238"/>
                </a:solidFill>
                <a:latin typeface="Calibri"/>
              </a:rPr>
              <a:t>[r54] Rodarte P, Oberlohr V, Miclau T, Rio M, Quintero JE, Aguilar D, et al. Management preferences for hip fracture care in Latin America. OTA Int. 2026;9(1):e466. doi:10.1097/OI9.0000000000000466 https://doi.org/10.1097/OI9.0000000000000466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85 / 86</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Haj-Mirzaian A, Eng J, Khorasani R, Raja AS, Levin AS, Smith SE, et al. Use of Advanced Imaging for Radiographically Occult Hip Fracture in Elderly Patients: A Systematic Review and Meta-Analysis. Radiology. 2020;296(3):521-531. doi:10.1148/radiol.2020192167 https://doi.org/10.1148/radiol.2020192167</a:t>
            </a:r>
          </a:p>
          <a:p>
            <a:pPr>
              <a:spcAft>
                <a:spcPts val="800"/>
              </a:spcAft>
            </a:pPr>
            <a:r>
              <a:rPr sz="1200">
                <a:solidFill>
                  <a:srgbClr val="263238"/>
                </a:solidFill>
                <a:latin typeface="Calibri"/>
              </a:rPr>
              <a:t>[r56] Kellock TT, Khurana B, Mandell JC. Diagnostic Performance of CT for Occult Proximal Femoral Fractures: A Systematic Review and Meta-Analysis. AJR Am J Roentgenol. 2019;213(6):1324-1330. doi:10.2214/AJR.19.21510 https://doi.org/10.2214/AJR.19.21510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86 / 86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Ortogeriatría: lo que cambia cuando el paciente es un anciano con fractura de cadera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