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Sheet15.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por 100 000</c:v>
                </c:pt>
              </c:strCache>
            </c:strRef>
          </c:tx>
          <c:spPr>
            <a:solidFill>
              <a:srgbClr val="0F5F6B"/>
            </a:solidFill>
          </c:spPr>
          <c:cat>
            <c:strRef>
              <c:f>Sheet1!$A$2:$A$4</c:f>
              <c:strCache>
                <c:ptCount val="3"/>
                <c:pt idx="0">
                  <c:v>Europeos</c:v>
                </c:pt>
                <c:pt idx="1">
                  <c:v>Maoríes</c:v>
                </c:pt>
                <c:pt idx="2">
                  <c:v>Pacífico</c:v>
                </c:pt>
              </c:strCache>
            </c:strRef>
          </c:cat>
          <c:val>
            <c:numRef>
              <c:f>Sheet1!$B$2:$B$4</c:f>
              <c:numCache>
                <c:formatCode>General</c:formatCode>
                <c:ptCount val="3"/>
                <c:pt idx="0">
                  <c:v>17</c:v>
                </c:pt>
                <c:pt idx="1">
                  <c:v>26.7</c:v>
                </c:pt>
                <c:pt idx="2">
                  <c:v>38.5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por 100 000</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 de los casos con germen</c:v>
                </c:pt>
              </c:strCache>
            </c:strRef>
          </c:tx>
          <c:spPr>
            <a:solidFill>
              <a:srgbClr val="0F5F6B"/>
            </a:solidFill>
          </c:spPr>
          <c:cat>
            <c:strRef>
              <c:f>Sheet1!$A$2:$A$4</c:f>
              <c:strCache>
                <c:ptCount val="3"/>
                <c:pt idx="0">
                  <c:v>Kingella kingae</c:v>
                </c:pt>
                <c:pt idx="1">
                  <c:v>Estreptococo del grupo A</c:v>
                </c:pt>
                <c:pt idx="2">
                  <c:v>Staphylococcus aureus</c:v>
                </c:pt>
              </c:strCache>
            </c:strRef>
          </c:cat>
          <c:val>
            <c:numRef>
              <c:f>Sheet1!$B$2:$B$4</c:f>
              <c:numCache>
                <c:formatCode>General</c:formatCode>
                <c:ptCount val="3"/>
                <c:pt idx="0">
                  <c:v>8.9</c:v>
                </c:pt>
                <c:pt idx="1">
                  <c:v>18.2</c:v>
                </c:pt>
                <c:pt idx="2">
                  <c:v>57.1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 de los casos con germen</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Kingella entre los casos confirmados en menores de 4 años</c:v>
                </c:pt>
                <c:pt idx="1">
                  <c:v>S. aureus entre los casos confirmados en mayores</c:v>
                </c:pt>
              </c:strCache>
            </c:strRef>
          </c:cat>
          <c:val>
            <c:numRef>
              <c:f>Sheet1!$B$2:$B$3</c:f>
              <c:numCache>
                <c:formatCode>General</c:formatCode>
                <c:ptCount val="2"/>
                <c:pt idx="0">
                  <c:v>87</c:v>
                </c:pt>
                <c:pt idx="1">
                  <c:v>78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Leucocitosis</c:v>
                </c:pt>
                <c:pt idx="1">
                  <c:v>VSG mayor de 20 mm/h</c:v>
                </c:pt>
                <c:pt idx="2">
                  <c:v>PCR mayor de 20 mg/L</c:v>
                </c:pt>
                <c:pt idx="3">
                  <c:v>VSG y PCR combinadas</c:v>
                </c:pt>
              </c:strCache>
            </c:strRef>
          </c:cat>
          <c:val>
            <c:numRef>
              <c:f>Sheet1!$B$2:$B$5</c:f>
              <c:numCache>
                <c:formatCode>General</c:formatCode>
                <c:ptCount val="4"/>
                <c:pt idx="0">
                  <c:v>35</c:v>
                </c:pt>
                <c:pt idx="1">
                  <c:v>94</c:v>
                </c:pt>
                <c:pt idx="2">
                  <c:v>95</c:v>
                </c:pt>
                <c:pt idx="3">
                  <c:v>98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Sheet1!$A$2:$A$6</c:f>
              <c:strCache>
                <c:ptCount val="5"/>
                <c:pt idx="0">
                  <c:v>Hueso, pus o aspirado, extremo alto</c:v>
                </c:pt>
                <c:pt idx="1">
                  <c:v>Hueso, pus o aspirado, extremo bajo</c:v>
                </c:pt>
                <c:pt idx="2">
                  <c:v>Hemocultivo, extremo alto del rango</c:v>
                </c:pt>
                <c:pt idx="3">
                  <c:v>Hemocultivo, extremo bajo del rango publicado</c:v>
                </c:pt>
                <c:pt idx="4">
                  <c:v>Hemocultivo, preescolares de Australia y Nueva Zelanda</c:v>
                </c:pt>
              </c:strCache>
            </c:strRef>
          </c:cat>
          <c:val>
            <c:numRef>
              <c:f>Sheet1!$B$2:$B$6</c:f>
              <c:numCache>
                <c:formatCode>General</c:formatCode>
                <c:ptCount val="5"/>
                <c:pt idx="0">
                  <c:v>82</c:v>
                </c:pt>
                <c:pt idx="1">
                  <c:v>65</c:v>
                </c:pt>
                <c:pt idx="2">
                  <c:v>46</c:v>
                </c:pt>
                <c:pt idx="3">
                  <c:v>20</c:v>
                </c:pt>
                <c:pt idx="4">
                  <c:v>18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Sheet1!$A$2:$A$6</c:f>
              <c:strCache>
                <c:ptCount val="5"/>
                <c:pt idx="0">
                  <c:v>Radiografía temprana</c:v>
                </c:pt>
                <c:pt idx="1">
                  <c:v>Radiografía tardía</c:v>
                </c:pt>
                <c:pt idx="2">
                  <c:v>Ecografía</c:v>
                </c:pt>
                <c:pt idx="3">
                  <c:v>Gammagrafía</c:v>
                </c:pt>
                <c:pt idx="4">
                  <c:v>RM (38 estudios)</c:v>
                </c:pt>
              </c:strCache>
            </c:strRef>
          </c:cat>
          <c:val>
            <c:numRef>
              <c:f>Sheet1!$B$2:$B$6</c:f>
              <c:numCache>
                <c:formatCode>General</c:formatCode>
                <c:ptCount val="5"/>
                <c:pt idx="0">
                  <c:v>16</c:v>
                </c:pt>
                <c:pt idx="1">
                  <c:v>82</c:v>
                </c:pt>
                <c:pt idx="2">
                  <c:v>55</c:v>
                </c:pt>
                <c:pt idx="3">
                  <c:v>81</c:v>
                </c:pt>
                <c:pt idx="4">
                  <c:v>81</c:v>
                </c:pt>
              </c:numCache>
            </c:numRef>
          </c:val>
        </c:ser>
        <c:ser>
          <c:idx val="1"/>
          <c:order val="1"/>
          <c:tx>
            <c:strRef>
              <c:f>Sheet1!$C$1</c:f>
              <c:strCache>
                <c:ptCount val="1"/>
                <c:pt idx="0">
                  <c:v>Especificidad</c:v>
                </c:pt>
              </c:strCache>
            </c:strRef>
          </c:tx>
          <c:spPr>
            <a:solidFill>
              <a:srgbClr val="D97706"/>
            </a:solidFill>
          </c:spPr>
          <c:cat>
            <c:strRef>
              <c:f>Sheet1!$A$2:$A$6</c:f>
              <c:strCache>
                <c:ptCount val="5"/>
                <c:pt idx="0">
                  <c:v>Radiografía temprana</c:v>
                </c:pt>
                <c:pt idx="1">
                  <c:v>Radiografía tardía</c:v>
                </c:pt>
                <c:pt idx="2">
                  <c:v>Ecografía</c:v>
                </c:pt>
                <c:pt idx="3">
                  <c:v>Gammagrafía</c:v>
                </c:pt>
                <c:pt idx="4">
                  <c:v>RM (38 estudios)</c:v>
                </c:pt>
              </c:strCache>
            </c:strRef>
          </c:cat>
          <c:val>
            <c:numRef>
              <c:f>Sheet1!$C$2:$C$6</c:f>
              <c:numCache>
                <c:formatCode>General</c:formatCode>
                <c:ptCount val="5"/>
                <c:pt idx="0">
                  <c:v>96</c:v>
                </c:pt>
                <c:pt idx="1">
                  <c:v>92</c:v>
                </c:pt>
                <c:pt idx="2">
                  <c:v>47</c:v>
                </c:pt>
                <c:pt idx="3">
                  <c:v>84</c:v>
                </c:pt>
                <c:pt idx="4">
                  <c:v>67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RM</c:v>
                </c:pt>
                <c:pt idx="1">
                  <c:v>Radiografía</c:v>
                </c:pt>
              </c:strCache>
            </c:strRef>
          </c:cat>
          <c:val>
            <c:numRef>
              <c:f>Sheet1!$B$2:$B$3</c:f>
              <c:numCache>
                <c:formatCode>General</c:formatCode>
                <c:ptCount val="2"/>
                <c:pt idx="0">
                  <c:v>100</c:v>
                </c:pt>
                <c:pt idx="1">
                  <c:v>47.9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Niños, intravenoso prolongado</c:v>
                </c:pt>
                <c:pt idx="1">
                  <c:v>Niños, oral</c:v>
                </c:pt>
                <c:pt idx="2">
                  <c:v>Adultos, intravenoso (OVIVA)</c:v>
                </c:pt>
                <c:pt idx="3">
                  <c:v>Adultos, oral (OVIVA)</c:v>
                </c:pt>
              </c:strCache>
            </c:strRef>
          </c:cat>
          <c:val>
            <c:numRef>
              <c:f>Sheet1!$B$2:$B$5</c:f>
              <c:numCache>
                <c:formatCode>General</c:formatCode>
                <c:ptCount val="4"/>
                <c:pt idx="0">
                  <c:v>5</c:v>
                </c:pt>
                <c:pt idx="1">
                  <c:v>4</c:v>
                </c:pt>
                <c:pt idx="2">
                  <c:v>14.6</c:v>
                </c:pt>
                <c:pt idx="3">
                  <c:v>13.2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Tras 3 días</c:v>
                </c:pt>
                <c:pt idx="1">
                  <c:v>Tras 5 días</c:v>
                </c:pt>
              </c:strCache>
            </c:strRef>
          </c:cat>
          <c:val>
            <c:numRef>
              <c:f>Sheet1!$B$2:$B$3</c:f>
              <c:numCache>
                <c:formatCode>General</c:formatCode>
                <c:ptCount val="2"/>
                <c:pt idx="0">
                  <c:v>59</c:v>
                </c:pt>
                <c:pt idx="1">
                  <c:v>86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Hiponatremia, sin cirugía</c:v>
                </c:pt>
                <c:pt idx="1">
                  <c:v>Hiponatremia, con cirugía</c:v>
                </c:pt>
                <c:pt idx="2">
                  <c:v>Hiperfibrinogenemia, sin cirugía</c:v>
                </c:pt>
                <c:pt idx="3">
                  <c:v>Hiperfibrinogenemia, con cirugía</c:v>
                </c:pt>
                <c:pt idx="4">
                  <c:v>Hipoalbuminemia, sin cirugía</c:v>
                </c:pt>
                <c:pt idx="5">
                  <c:v>Hipoalbuminemia, con cirugía</c:v>
                </c:pt>
                <c:pt idx="6">
                  <c:v>MRSA, sin cirugía</c:v>
                </c:pt>
                <c:pt idx="7">
                  <c:v>MRSA, con cirugía</c:v>
                </c:pt>
              </c:strCache>
            </c:strRef>
          </c:cat>
          <c:val>
            <c:numRef>
              <c:f>Sheet1!$B$2:$B$9</c:f>
              <c:numCache>
                <c:formatCode>General</c:formatCode>
                <c:ptCount val="8"/>
                <c:pt idx="0">
                  <c:v>33.8</c:v>
                </c:pt>
                <c:pt idx="1">
                  <c:v>55.3</c:v>
                </c:pt>
                <c:pt idx="2">
                  <c:v>42.7</c:v>
                </c:pt>
                <c:pt idx="3">
                  <c:v>82.7</c:v>
                </c:pt>
                <c:pt idx="4">
                  <c:v>11.7</c:v>
                </c:pt>
                <c:pt idx="5">
                  <c:v>30</c:v>
                </c:pt>
                <c:pt idx="6">
                  <c:v>5</c:v>
                </c:pt>
                <c:pt idx="7">
                  <c:v>26.5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Sheet1!$A$2:$A$4</c:f>
              <c:strCache>
                <c:ptCount val="3"/>
                <c:pt idx="0">
                  <c:v>Otras enterobacterias</c:v>
                </c:pt>
                <c:pt idx="1">
                  <c:v>Staphylococcus aureus</c:v>
                </c:pt>
                <c:pt idx="2">
                  <c:v>Salmonella no tifoidea</c:v>
                </c:pt>
              </c:strCache>
            </c:strRef>
          </c:cat>
          <c:val>
            <c:numRef>
              <c:f>Sheet1!$B$2:$B$4</c:f>
              <c:numCache>
                <c:formatCode>General</c:formatCode>
                <c:ptCount val="3"/>
                <c:pt idx="0">
                  <c:v>7.2</c:v>
                </c:pt>
                <c:pt idx="1">
                  <c:v>21.8</c:v>
                </c:pt>
                <c:pt idx="2">
                  <c:v>60.9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6 semanas</c:v>
                </c:pt>
                <c:pt idx="1">
                  <c:v>12 semanas</c:v>
                </c:pt>
              </c:strCache>
            </c:strRef>
          </c:cat>
          <c:val>
            <c:numRef>
              <c:f>Sheet1!$B$2:$B$3</c:f>
              <c:numCache>
                <c:formatCode>General</c:formatCode>
                <c:ptCount val="2"/>
                <c:pt idx="0">
                  <c:v>90.9</c:v>
                </c:pt>
                <c:pt idx="1">
                  <c:v>90.9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c:v>
                </c:pt>
              </c:strCache>
            </c:strRef>
          </c:tx>
          <c:spPr>
            <a:solidFill>
              <a:srgbClr val="0F5F6B"/>
            </a:solidFill>
          </c:spPr>
          <c:cat>
            <c:strRef>
              <c:f>Sheet1!$A$2:$A$9</c:f>
              <c:strCache>
                <c:ptCount val="8"/>
                <c:pt idx="0">
                  <c:v>Muerte con MRSA y trombosis séptica</c:v>
                </c:pt>
                <c:pt idx="1">
                  <c:v>Muerte (misma cohorte)</c:v>
                </c:pt>
                <c:pt idx="2">
                  <c:v>Ingreso a UCI (misma cohorte)</c:v>
                </c:pt>
                <c:pt idx="3">
                  <c:v>Trombosis venosa séptica (38 023 niños)</c:v>
                </c:pt>
                <c:pt idx="4">
                  <c:v>Fractura patológica, S. aureus sensible</c:v>
                </c:pt>
                <c:pt idx="5">
                  <c:v>Cronificación tras osteomielitis por S. aureus sensible</c:v>
                </c:pt>
                <c:pt idx="6">
                  <c:v>Extensión transfisaria en RM (210 niños)</c:v>
                </c:pt>
                <c:pt idx="7">
                  <c:v>Artritis contigua (ensayo de Peltola 2010)</c:v>
                </c:pt>
              </c:strCache>
            </c:strRef>
          </c:cat>
          <c:val>
            <c:numRef>
              <c:f>Sheet1!$B$2:$B$9</c:f>
              <c:numCache>
                <c:formatCode>General</c:formatCode>
                <c:ptCount val="8"/>
                <c:pt idx="0">
                  <c:v>7.24</c:v>
                </c:pt>
                <c:pt idx="1">
                  <c:v>0.48</c:v>
                </c:pt>
                <c:pt idx="2">
                  <c:v>0.49</c:v>
                </c:pt>
                <c:pt idx="3">
                  <c:v>1.52</c:v>
                </c:pt>
                <c:pt idx="4">
                  <c:v>5</c:v>
                </c:pt>
                <c:pt idx="5">
                  <c:v>10</c:v>
                </c:pt>
                <c:pt idx="6">
                  <c:v>25.7</c:v>
                </c:pt>
                <c:pt idx="7">
                  <c:v>18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ax val="100.0"/>
          <c:min val="0.0"/>
        </c:scaling>
        <c:delete val="0"/>
        <c:axPos val="b"/>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Molestias persistentes leves</c:v>
                </c:pt>
                <c:pt idx="1">
                  <c:v>Secuelas objetivas</c:v>
                </c:pt>
                <c:pt idx="2">
                  <c:v>Atención médica continua</c:v>
                </c:pt>
              </c:strCache>
            </c:strRef>
          </c:cat>
          <c:val>
            <c:numRef>
              <c:f>Sheet1!$B$2:$B$4</c:f>
              <c:numCache>
                <c:formatCode>General</c:formatCode>
                <c:ptCount val="3"/>
                <c:pt idx="0">
                  <c:v>28</c:v>
                </c:pt>
                <c:pt idx="1">
                  <c:v>12</c:v>
                </c:pt>
                <c:pt idx="2">
                  <c:v>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Menores de 3 meses</c:v>
                </c:pt>
                <c:pt idx="1">
                  <c:v>Mayores de 3 meses</c:v>
                </c:pt>
              </c:strCache>
            </c:strRef>
          </c:cat>
          <c:val>
            <c:numRef>
              <c:f>Sheet1!$B$2:$B$3</c:f>
              <c:numCache>
                <c:formatCode>General</c:formatCode>
                <c:ptCount val="2"/>
                <c:pt idx="0">
                  <c:v>17.4</c:v>
                </c:pt>
                <c:pt idx="1">
                  <c:v>3.2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Osteomielitis aguda hematógena (niño y adulto).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y alcance; Epidemiología; Mecanismo y etiología: qué germen y por qué; Anatomía y fisiopatología: por qué la metáfisis; Clasificaciones: cuál usar para qué decisión; Diagnóstico: clínica, laboratorio y muestras; Examen físico: qué buscar y dónde; Imágenes: qué pedir, cuándo y qué esperar; Algoritmo: del niño con dolor óseo a la decisión; Tratamiento: antibiótico, vía, duración y cirugía; Técnica quirúrgica: drenar con criterio; Poblaciones especiales: neonato, Kingella, drepanocitosis, MRSA y adulto; Complicaciones; Pronóstico; Seguimiento y rehabilitación. Estructura sugerida por el autor para diez minutos: Lámina 1 (minuto 1) · Caso didáctico inventado: escolar con fiebre, cojera y dolor en la tibia proximal. Pregunta al auditorio: ¿qué hace usted en la primera hora? La edad típica es de 7 a 10 años [r1]. Lámina 2 (minuto 2) · Por qué la metáfisis: asas vasculares con flujo lento y microhematoma por un golpe menor [r1]; la fisis no es una frontera segura, 25,7 % tenía extensión transfisaria en RM [r34]. Lámina 3 (minuto 3) · Qué germen según la edad: S. aureus cerca de 60 %, Kingella de 6 meses a 4 años, Salmonella en drepanocitosis, estreptococo del grupo B en el neonato [r1][r7][r8]. Lámina 4 (minuto 4) · Laboratorio: VSG y PCR juntas llegan a 98 % de sensibilidad; los leucocitos, 35 % [r4][r1]. Hemocultivo antes del antibiótico: rinde de 20 a 46 % [r1]. Lámina 5 (minuto 5) · Imágenes: la radiografía temprana tiene 16 % de sensibilidad; la RM define el absceso y la extensión y guía la cirugía [r5][r2]. Lámina 6 (minuto 6) · Antibiótico empírico: cefazolina o antiestafilocócico; vancomicina si el MRSA local supera 10 a 15 % o el niño está grave; cefalosporina de tercera generación en drepanocitosis [r1]. Lámina 7 (minuto 7) · Duración y vía: 20 contra 30 días sin diferencias en un ensayo con cepas sensibles; mínimo de 3 a 4 semanas en las guías; fracaso de 4 % con oral y 5 % con intravenoso prolongado [r13][r1][r12]. Lámina 8 (minuto 8) · Cuándo operar y cómo: absceso, artritis contigua o falta de mejoría; ventana pequeña lejos de la fisis; la artritis séptica piógena es urgencia de 6 a 12 horas [r1][r2]. Lámina 9 (minuto 9) · Complicaciones que no se deben perder: artritis contigua, trombosis venosa séptica (1,52 %, y riesgo relativo de 4,89 con MRSA) y fractura patológica [r13][r9][r2]. Lámina 10 (minuto 10) · Mensajes finales y adulto: 6 semanas fueron no inferiores a 12 en la osteomielitis vertebral (90,9 % de curación en ambos) [r3]. Cierre con la pregunta del caso inicial.</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Osteomielitis aguda hematógena: una bacteria llega por la sangre y se instala en el hueso, casi siempre en la metáfisis de un hueso largo en crecimiento (fuente: McNeil JC, 2020). Si no se trata a tiempo forma abscesos, cruza la fisis o la cápsula articular y deja secuelas de crecimiento o cronicidad (fuente: De Marco G y colaboradores, 2022) (fuente: McNeil JC, 2020). Es sobre todo del niño; del adulto, este tema trata la osteomielitis vertebral, donde existe un ensayo aleatorizado sobre la duración del antibiótico (fuente: Bernard L y colaboradores, 2015). Diagnóstico: fiebre o dolor óseo localizado, cojera o rechazo a cargar peso, con PCR y VSG elevadas (VSG por encima de 20 mm/h en 94 % y PCR por encima de 20 mg/L en 95 % de los casos con cultivo positivo) (fuente: Pääkkönen M y colaboradores, 2010). La radiografía temprana casi no ayuda (sensibilidad de 16 % en una serie) y la RM es la imagen de referencia (fuente: Malcius D y colaboradores, 2009) (fuente: McNeil JC, 2020). Tratamiento: hemocultivos antes del antibiótico, antibiótico intravenoso empírico según edad y epidemiología local, drenaje del pus cuando lo hay y paso a vía oral con la mejoría; en el niño sano el total suele ser de 3 a 4 semanas (fuente: Krzysztofiak A y colaboradores, 2021) (fuente: Lorrot M y colaboradores, 2023). Particularidades que cambian la conducta: menor de 4 años con cuadro leve, Kingella kingae (fuente: Lorrot M y colaboradores, 2023) (fuente: McNeil JC, 2020); drepanocitosis, Salmonella (fuente: Hegeman EM y colaboradores, 2023); MRSA y cepas virulentas, más trombosis y cirugía (fuente: Peterson B y colaboradores, 2026) (fuente: Guo J y colaboradores, 2025); neonato, a menudo con artritis asociada (fuente: Offiah AC, 2006).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y alcance. Qué es. Infección bacteriana del hueso a la que el germen llega por la sangre. En el niño casi siempre se instala en la metáfisis de un hueso largo y es, con diferencia, la forma más común de osteomielitis pediátrica (fuente: McNeil JC, 2020). El tratamiento tiene dos metas: esterilizar el hueso y, sobre todo, proteger la fisis y la función. Cómo se llama según el tiempo. La duración de los síntomas la divide en aguda (hasta 2 semanas), subaguda (de 2 semanas a 3 meses) y crónica (más de 3 meses) (fuente: Wang YT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todos usan el mismo corte: una revisión de imagen llama aguda a la que se diagnostica en las primeras 4 semanas (fuente: McLuckey MN y colaboradores, 2026). Fija el criterio de tu servicio antes de comparar series. Por qué camino llegó. Hay tres vías: contigüidad (tras trauma, cirugía o prótesis), insuficiencia vascular (pie diabético) y hematógena. Lew y Waldvogel las ordenan de la más a la menos frecuente, y la hematógena queda última (fuente: Lew DP y colaboradores, 2004). En el niño, en cambio, la hematógena es la dominante (fuente: McNeil JC, 2020).</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Alcance de este capítulo. Cubre la osteomielitis aguda y subaguda hematógena del niño con el detalle que se necesita para decidir (diagnóstico, antibiótico, cuándo y cómo drenar) y un apartado para el adulto centrado en la osteomielitis vertebral (fuente: Matsuo T y colaboradores, 2026) (fuente: Berbari EF y colaboradores, 2015). No trata la osteomielitis crónica, la asociada a fractura o implante ni el pie diabético: son temas aparte. Con esto cerramos definición y alcance. Sigamos con epidemiología.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epidemiología. Cuánto. Se estima una incidencia de 2 a 13 por 100 000 niños en países desarrollados y de 43 a 200 por 100 000 en países en desarrollo (fuente: McLuckey MN y colaboradores, 2026). En todas las edades y causas, un estudio poblacional de Minnesota halló 21,8 casos por 100 000 personas-año; la incidencia fue estable en niños y casi se triplicó en mayores de 60 años (fuente: Kremers HM y colaboradores, 2015). Quién. La edad típica va de 7 a 10 años (fuente: McNeil JC, 2020). Los varones se afectan 1,5 a 2 veces más que las niñas, aunque no siempre se observa (fuente: McNeil JC, 2020). En preescolares el pico está entre los 12 y 24 meses: 51 % de 907 casos de entre 3 y 60 meses en Australia y Nueva Zelanda (fuente: Olijve L y colaboradores, 2021). Desigualdad. En Auckland (2018-2023) la incidencia de osteomielitis aguda hematógena fue de 17 por 100 000 en niños europeos, 26,7 en maoríes y 38,5 en niños del Pacífico (fuente: Hunter S y colaboradores, 2025). Una revisión sistemática global encontró más riesgo en niños aborígenes, maoríes, del Pacífico, fiyianos y beduinos (fuente: Hunter S y colaboradores, 2022). En infecciones osteoarticulares (osteomielitis o artritis séptica) de ese estudio, el eccema se vio en 30 % de los casos frente a 24 % de los controles (fuente: Hunter S y colaboradores, 2025). Adultos. En Francia, la incidencia de espondilodiscitis infecciosa subió de 6,1 a 11,3 por 100 000 entre 2010 y 2019 (fuente: Sendrea B y colaboradores, 2026). Dato local. No encontré incidencia ni microbiología publicada de Ecuador con fuente verificable: sin dato verificable. Para decidir el antibiótico empírico vale más el antibiograma de tu hospital, idealmente el específico de infecciones osteoarticulares, porque el MRSA de estos pacientes es la mitad del hospitalario general en una cohorte de 46 hospitales de Estados Unidos (fuente: Searns JB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«Osteomielitis aguda hematógena en Auckland 2018-2023, según etnia» muestra lo siguiente. Europeos: 17 por 100 000 (fuente: Hunter S y colaboradores, 2025). Maoríes: 26.7 por 100 000 (fuente: Hunter S y colaboradores, 2025). Pacífico: 38.5 por 100 000 (fuente: Hunter S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«Gérmenes en infección osteoarticular pediátrica confirmada en Europa (247 casos con germen, osteomielitis y artritis)» muestra lo siguiente. Staphylococcus aureus: 57.1 % de los casos con germen (fuente: Trobisch A y colaboradores, 2022). Estreptococo del grupo A: 18.2 % de los casos con germen (fuente: Trobisch A y colaboradores, 2022). Kingella kingae: 8.9 % de los casos con germen (fuente: Trobisch A y colaboradores, 2022). En el documento Word de este tema encontrarás además: Cifras de incidencia citadas y a qué población se refieren. Con esto cerramos epidemiología. Sigamos con mecanismo y etiología: qué germen y por qué.</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mecanismo y etiología: qué germen y por qué. Cómo llega. El germen viaja en una bacteriemia, a veces silenciosa. Un golpe menor previo en la zona es un antecedente frecuente (fuente: McNeil JC, 2020), y la bacteriemia puede estar presente en más de 50 % de las infecciones osteoarticulares pediátricas agudas (fuente: De Marco G y colaboradores, 2022). Por eso el hemocultivo siempre va. Qué germen esperar. En una revisión, S. aureus aporta cerca de 60 % de los casos y se identifica algún germen en 66 a 76 % (fuente: McNeil JC, 2020). Las proporciones varían mucho con la región y con el uso de técnicas moleculares (tabla). En la cohorte europea EUCLIDS, de 247 casos con germen, S. aureus fue 57,1 %, con solo 1 MRSA; siguieron estreptococo del grupo A (18,2 %) y Kingella (8,9 %) (fuente: Trobisch A y colaboradores, 2022). S. aureus y el MRSA. Cuando el germen es MRSA, la enfermedad se complica más: la fiebre sube más y dura más tiempo (fuente: McNeil JC, 2020). Con la cepa USA300 se han visto trombosis venosa, émbolos sépticos y fractura patológica (fuente: McNeil JC, 2020). La gravedad parece depender más del fondo genético de la cepa que de la resistencia a meticilina (fuente: McNeil JC, 2020) (fuente: Hunter S y colaboradores, 2026); en una serie prospectiva reciente de 74 niños con S. aureus, 97,3 % de los aislados eran PVL positivos y 31,1 % de los pacientes tuvo un curso grave, sin asociación entre PVL y gravedad en esa población (fuente: Thiart M y colaboradores, 2026). Kingella kingae. Coloniza la orofaringe, y sus infecciones invasivas se concentran casi por completo entre los 6 meses y los 4 años (fuente: Principi N y colaboradores, 2015). Cerca de 90 % de los casos son menores de 5 años (fuente: Principi N y colaboradores, 2015). En una serie suiza explicó 87 % de las infecciones osteoarticulares confirmadas en menores de 4 años, mientras que S. aureus causó 78 % en los mayores (fuente: McNeil JC, 2020). En Norteamérica suele ser menos de 5 %, diferencia que se atribuye a geografía y a cuánto se usa la PCR molecular (fuente: McNeil JC, 2020). Se asocia a un cuadro más leve que el estafilocócico (fuente: McNeil JC, 2020). Salmonella. Representa cerca de 5 % de los casos en general (fuente: McNeil JC, 2020) y es el germen principal en la drepanocitosis (ver poblaciones especiales) (fuente: Hegeman EM y colaboradores, 2023). Cuando no aparece ningún germen. Entre 24 y 43,7 % de los casos quedan sin germen (fuente: McNeil JC, 2020). En preescolares fueron 57 %, y los autores plantean que una parte podría ser Kingella no detectada, porque la PCR molecular se hizo solo en 7 % de los casos (fuente: Olijve L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«Predominio de gérmenes por edad en una serie suiza de infección osteoarticular» muestra lo siguiente. Kingella entre los casos confirmados en menores de 4 años: 87 por ciento (fuente: McNeil JC, 2020). S. aureus entre los casos confirmados en mayores: 78 por ciento (fuente: McNeil JC, 2020).</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«Frecuencia de los gérmenes en la osteomielitis aguda hematógena pediátrica (rangos publicados)» tiene 3 columnas: Germen, Rango (% de los casos), Nota para la decisión. Fila 1: Germen, Staphylococcus aureus; Rango (% de los casos), 43 a 63 (fuente: McNeil JC, 2020); Nota para la decisión, El germen a cubrir siempre; el MRSA depende de tu hospital. Fila 2: Germen, Streptococcus pyogenes; Rango (% de los casos), 2,5 a 7 (fuente: McNeil JC, 2020); Nota para la decisión, Sensible a betalactámicos; puede haber miositis asociada. Fila 3: Germen, Streptococcus agalactiae; Rango (% de los casos), 0,5 a 5,1 (fuente: McNeil JC, 2020); Nota para la decisión, Pensar en menores de 1 año. Fila 4: Germen, Salmonella spp.; Rango (% de los casos), 1 a 3,8 (fuente: McNeil JC, 2020); Nota para la decisión, Hemoglobinopatías; antecedente de reptiles o diarrea. Fila 5: Germen, Kingella kingae; Rango (% de los casos), 0 a 47,4 (fuente: McNeil JC, 2020); Nota para la decisión, Los valores altos vienen de estudios con PCR molecular. Fila 6: Germen, Sin germen identificado; Rango (% de los casos), 24 a 43,7 (fuente: McNeil JC, 2020); Nota para la decisión, Se trata como Gram positivo con éxito mayor de 95 % (fuente: McNeil JC, 2020). (fuente: McNeil JC, 2020). En el documento Word de este tema encontrarás además: Gérmenes a esperar según la edad y el contexto. Con esto cerramos mecanismo y etiología: qué germen y por qué. Sigamos con anatomía y fisiopatología: por qué la metáfisis.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anatomía y fisiopatología: por qué la metáfisis. Por qué la metáfisis. Piensa en un río que se frena: cerca de la fisis, los capilares de la metáfisis dan curvas cerradas y la sangre circula despacio, así que una bacteria de paso tiene tiempo de quedarse; si un golpe menor dejó un pequeño hematoma, además encuentra nido (fuente: McNeil JC, 2020). Otros autores lo explican por comunicaciones entre los capilares terminales que congestionan la región (fuente: McNeil JC, 2020). En el detalle no hay acuerdo, pero la consecuencia es la misma: el foco nace en la metáfisis. En la pelvis existen equivalentes metafisarios alrededor del cartílago trirradiado, de la sincondrosis isquiopubiana y de las articulaciones sacroilíacas (fuente: McLuckey MN y colaboradores, 2026). Cómo se extiende. Las bacterias se multiplican y forman pus, que atraviesa la cortical, despega el periostio y puede llegar a los tejidos blandos.</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fémur y el húmero proximales la metáfisis queda dentro de la cápsula, así que el pus pasa directo a la articulación (fuente: McNeil JC, 2020). Un absceso que crece sube la presión intraósea hasta cortar la irrigación, y el hueso sin riego se necrosa (fuente: McNeil JC, 2020). Algunos cirujanos clásicos comparaban el espacio subperióstico con un compartimento cerrado, cuya presión podía interrumpir la circulación (fuente: De Marco G y colaboradores, 2022). La fisis no es una frontera segura. Hasta los 18 meses la fisis está cruzada por vasos: por ese puente la infección alcanza la epífisis y, desde ahí, la articulación (fuente: McNeil JC, 2020). Durante años se enseñó que después de los 2 años la irrigación epifisaria se desconecta de la metáfisis (fuente: Cochard B y colaboradores, 2023). Sin embargo, en una serie estudiada con RM, 54 de 210 niños (25,7 %) con osteomielitis aguda o subaguda tenían extensión transfisaria (fuente: Cochard B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sitios más frecuentes fueron la tibia distal (29,1 %), la tibia proximal (16,4 %) y el peroné distal (14,5 %), y en 51 % la lesión ocupaba más de 7 % de la superficie de la fisis, el umbral a partir del cual es más probable que el crecimiento se altere (fuente: Cochard B y colaboradores, 2023). Una fisis dañada puede detener el crecimiento por completo o desviar el eje (fuente: De Marco G y colaboradores, 2022). Daño por sepsis. En el choque séptico puede haber necrosis avascular epifisaria, sobre todo en el extremo proximal del fémur y del húmero (fuente: De Marco G y colaboradores, 2022). Con esto cerramos anatomía y fisiopatología: por qué la metáfisis. Sigamos con clasificaciones: cuál usar para qué decisión.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clasificaciones: cuál usar para qué decisión. No existe una clasificación única que decida la conducta. Se usan varias, cada una para responder una pregunta distinta. Por tiempo de evolución. Aguda hasta 2 semanas, subaguda de 2 semanas a 3 meses y crónica después de 3 meses (fuente: Wang YT y colaboradores, 2026). En la subaguda manda la imagen: el niño suele verse bien, con dolor óseo moderado, y el laboratorio y los hemocultivos aportan poco (fuente: Cochard B y colaboradores, 2023). Suele corresponder a un absceso de Brodie metafisario (fuente: Paris E y colaboradores, 2026). Aquí la RM vale más que la radiografía (ver imágenes). Por vía de infección (Waldvogel). Hematógena, por contigüidad o por insuficiencia vascular (fuente: Lew DP y colaboradores, 2004). Cada vía pide una estrategia médica y quirúrgica distinta (fuente: Lew DP y colaboradores, 2004); en la práctica te orienta a buscar un foco a distancia o una puerta de entrada local. Aclara además que la osteomielitis aguda puede responder solo a antibióticos, mientras que la crónica necesita desbridamiento (fuente: Lew DP y colaboradores, 2004). Por lesión de la subaguda (Roberts, modificada por Ross).</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Ubica la lesión por tipos; en una serie de 96 casos, los tipos 3 y 4, que corresponden a columna, pelvis, epífisis, lesiones transfisarias y huesos del carpo y tarso, fueron los que más se escaparon a la radiografía (fuente: Paris E y colaboradores, 2026). Te dice cuándo pedir RM aunque la placa sea normal. Por edad. Neonato y menor de 3 meses, preescolar, escolar y adolescente, hemoglobinopatía: decide el germen y el esquema (fuente: McNeil JC, 2020) (fuente: Krzysztofiak A y colaboradores, 2021). Por extensión. Sin colección, con absceso intraóseo o subperióstico, con partes blandas, con artritis contigua (hasta 35 %), multifocal (5 a 10 %) y con extensión transfisaria (25,7 % en una serie con RM) (fuente: McNeil JC, 2020) (fuente: Cochard B y colaboradores, 2023). Esta es la que decide si se opera. Para el adulto con osteomielitis vertebral, la guía IDSA 2015 reúne las recomendaciones de diagnóstico y manejo con antibiótico, con o sin cirugía; se resume en poblaciones especiales (fuente: Berbari EF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«Resumen: qué clasificación responde a qué pregunta» tiene 3 columnas: Eje, Categorías, Qué decide. Fila 1: Eje, Tiempo; Categorías, Aguda (hasta 2 semanas) · subaguda (2 semanas a 3 meses) · crónica (más de 3 meses) (fuente: Wang YT y colaboradores, 2026); Qué decide, Cuánto laboratorio alterado esperar, rendimiento de la radiografía, si es un Brodie. Fila 2: Eje, Vía; Categorías, Hematógena · contigua · insuficiencia vascular (fuente: Lew DP y colaboradores, 2004); Qué decide, Dónde buscar el foco y si el antibiótico solo alcanza. Fila 3: Eje, Edad y huésped; Categorías, Neonato · 1 a 5 años · escolar · hemoglobinopatía · drogas intravenosas (fuente: McNeil JC, 2020); Qué decide, Germen y antibiótico empírico. Fila 4: Eje, Extensión; Categorías, Sin colección · absceso · artritis contigua · transfisaria · multifocal (fuente: McNeil JC, 2020) (fuente: Cochard B y colaboradores, 2023); Qué decide, Cirugía, urgencia, vigilancia de la fisis. Fila 5: Eje, Lesión subaguda (Roberts-Ross); Categorías, Tipos según sitio; 3 y 4 = columna, pelvis, epífisis, transfisaria, carpo y tarso (fuente: Paris E y colaboradores, 2026); Qué decide, Pedir RM aunque la radiografía sea normal. (fuente: McNeil JC, 2020) (fuente: Wang YT y colaboradores, 2026) (fuente: Lew DP y colaboradores, 2004) (fuente: Cochard B y colaboradores, 2023) (fuente: Paris E y colaboradores, 2026). Con esto cerramos clasificaciones: cuál usar para qué decisión. Sigamos con diagnóstico: clínica, laboratorio y muestras.</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diagnóstico: clínica, laboratorio y muestras. Clínica. Lo habitual es fiebre, dolor localizado, tumefacción, calor y eritema; en el miembro inferior, cojera o rechazo a cargar peso (fuente: McNeil JC, 2020). Cuando consultan, suelen llevar 6 a 8 días con síntomas, aunque eso cambia con el germen (fuente: McNeil JC, 2020). Hasta 75 % de los niños está febril al ingreso (fuente: McNeil JC, 2020), así que la ausencia de fiebre no descarta. En lactantes menores de 6 meses, todos tenían tumefacción, poca movilidad o dolor a la movilización pasiva; la fiebre estaba presente al inicio en 7 de 24 y apareció pronto en 21 (87,5 %) (fuente: Wang YT y colaboradores, 2026). Laboratorio. (En este tema, PCR es la proteína C reactiva; la prueba de amplificación de ADN se llama PCR molecular.) Pide hemograma, PCR y VSG. Los leucocitos sirven poco para descartar: solo 35 % de los casos tiene leucocitosis (fuente: McNeil JC, 2020). En 265 niños con infección osteoarticular y cultivo positivo, la VSG superó 20 mm/h en 94 % y la PCR superó 20 mg/L en 95 %; juntas llegaron a 98 % (fuente: Pääkkönen M y colaboradores, 2010). En los primeros 3 días, todos los casos tenían al menos una de las dos elevada, y medirlas al ingreso ayuda a descartar una infección osteoarticular aguda (fuente: Pääkkönen M y colaboradores, 2010). La excepción es Kingella: 39 % de esos niños tenía la proteína C reactiva normal (fuente: Ceroni D y colaboradores, 2010). Para el seguimiento, la PCR normaliza en cerca de 10 días y la VSG en 24 (fuente: Pääkkönen M y colaboradores, 2010). Muestras. A todo niño con sospecha se le toman hemocultivos con el volumen correcto; identifican el germen en 20 a 46 % (fuente: McNeil JC, 2020) (18 % en preescolares de una serie grande) (fuente: Olijve L y colaboradores, 2021). El cultivo de hueso, de absceso o de líquido articular rinde 65 a 82 % (fuente: McNeil JC, 2020); en casi la mitad de los operados, sin esa muestra no se habría conocido el germen (fuente: McNeil JC, 2020). En menores de 5 años conviene inocular el material directamente en frascos de hemocultivo (fuente: McNeil JC, 2020). La PCR molecular multiplica por 2 a 4 la detección de Kingella (fuente: McNeil JC, 2020); en 500 niños estudiados con una PCR molecular propia del hospital, la sensibilidad fue 95,7 % y la especificidad 100 %, y 80 % de los casos positivos se encontraron solo con esa prueba (fuente: Oyeniran SJ y colaboradores, 2025). El cultivo de anaerobios, hongos o micobacterias rara vez rinde (1 a 3 %); vale la pena si el niño es inmunodeprimido, si hubo trauma penetrante o abierto, si el cuadro es atípico, subagudo o crónico, o si fracasó el primer esquema (fuente: McNeil JC, 2020). ¿Antibiótico antes o después de la muestra? Si el niño está estable, algunos esperan a tener cultivos profundos. En un centro, la muestra de una cirugía abierta siguió dando cultivo positivo en más de 80 % aun con 72 horas de antibiótico previo; la biopsia percutánea, en cambio, perdía rendimiento después de 24 horas (fuente: McNeil JC, 2020). Si hay inestabilidad hemodinámica no se espera. Diagnóstico diferencial. Además de otras infecciones (artritis séptica, piomiositis), piensa en enfermedad reumatológica, tumores (leucemia, neuroblastoma, sarcomas) y trastornos metabólicos como el escorbuto (fuente: McLuckey MN y colaboradores, 2026); la radiografía ayuda a descartar fractura o tumor (fuente: McLuckey MN y colaboradores, 2026). La osteomielitis crónica no bacteriana también da lesiones líticas, por lo general metafisarias; si aparecen absceso, secuestro o fístula, piensa en infección (fuente: McLuckey MN y colaboradores, 2026). En drepanocitosis, el infarto óseo se parece tanto a la infección que por imagen sola es difícil separarlos (fuente: Kao CM y colaboradores, 2020). Cadera irritable: ¿osteomielitis contigua, artritis séptica o sinovitis? En un estudio prospectivo de niños con sospecha lo bastante alta como para aspirar la cadera, el mejor predictor de artritis séptica fue la fiebre mayor de 38,5 °C, seguida de PCR, VSG, rechazo a cargar peso y leucocitos (fuente: Caird MS y colaboradores, 2006). Con 3, 4 o 5 predictores la probabilidad fue 83 %, 93 % y 98 %, y una PCR mayor de 2,0 mg/dL (20 mg/L) fue el factor más fuerte (fuente: Caird MS y colaboradores, 2006). Ese tipo de algoritmo falla en Kingella: en 20 de 28 niños con datos completos y artritis de cadera por Kingella (edades de 6 a 27 meses), los predictores de Kocher implicaban una probabilidad de 40 % o menos, por lo que se recomienda hemocultivo y PCR aunque el puntaje sea bajo (fuente: Yagupsky P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de pruebas de laboratorio en infección osteoarticular pediátrica (poblaciones distintas según la fuente)» muestra lo siguiente. Leucocitosis: 35 por ciento (fuente: McNeil JC, 2020). VSG mayor de 20 mm/h: 94 por ciento (fuente: Pääkkönen M y colaboradores, 2010). PCR mayor de 20 mg/L: 95 por ciento (fuente: Pääkkönen M y colaboradores, 2010). VSG y PCR combinadas: 98 por ciento (fuente: Pääkkönen M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«Rendimiento de las muestras (porcentaje de positivos)» muestra lo siguiente. Hemocultivo, preescolares de Australia y Nueva Zelanda: 18 por ciento (fuente: Olijve L y colaboradores, 2021). Hemocultivo, extremo bajo del rango publicado: 20 por ciento (fuente: McNeil JC, 2020). Hemocultivo, extremo alto del rango: 46 por ciento (fuente: McNeil JC, 2020). Hueso, pus o aspirado, extremo bajo: 65 por ciento (fuente: McNeil JC, 2020). Hueso, pus o aspirado, extremo alto: 82 por ciento (fuente: McNeil JC, 2020). En el documento Word de este tema encontrarás además: Pruebas de laboratorio e información que aportan. Con esto cerramos diagnóstico: clínica, laboratorio y muestras. Sigamos con examen físico: qué buscar y dónde.</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examen físico: qué buscar y dónde. Qué se busca. Dolor localizado a la palpación de la metáfisis, tumefacción, calor y eritema, limitación funcional y marcha antálgica o rechazo a cargar peso (fuente: McNeil JC, 2020). Explora todo el esqueleto porque 5 a 10 % de los casos es multifocal (fuente: McNeil JC, 2020), y mueve con suavidad la articulación vecina: hasta 35 % tiene artritis séptica contigua (fuente: McNeil JC, 2020). Pistas según el hueso. En la pelvis el cuadro es sutil y retrasa el diagnóstico: el niño puede cargar peso con marcha de pato (fuente: McNeil JC, 2020). En la columna hay dolor puntual y limitación de la flexión o la extensión (fuente: McNeil JC, 2020). En una serie de un centro el orden de frecuencia fue tibia, peroné, pelvis y fémur; el miembro superior se afecta menos, con el húmero en 10 a 14 % de los casos (fuente: McNeil JC, 2020). En el lactante menor de 6 meses los signos son poco específicos: tumefacción del miembro, poca movilidad o dolor al moverlo, a veces sin fiebre al inicio (fuente: Wang YT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Qué sabemos de la exactitud del examen. No encontré sensibilidad ni especificidad verificables para maniobras individuales de examen físico en la osteomielitis aguda: sin dato verificable. Lo que sí está medido es el laboratorio y la imagen (siguientes bloques). Técnica de examen (práctica habitual / opinión experta): inspección del miembro desnudo y comparación con el lado sano; palpación con un dedo recorriendo la metáfisis de los huesos largos; movilización pasiva suave de la articulación vecina (dolor intenso con limitación y derrame obliga a pensar en artritis séptica); evaluación neurovascular distal; y búsqueda de otros focos y de un foco de origen en la piel o la orofaringe.</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«Pistas del examen según la localización» tiene 3 columnas: Localización, Qué se ve, Por qué importa. Fila 1: Localización, Pelvis; Qué se ve, Marcha de pato, a veces carga parcial (fuente: McNeil JC, 2020); Por qué importa, Retraso diagnóstico frecuente (fuente: McNeil JC, 2020). Fila 2: Localización, Columna; Qué se ve, Dolor puntual, limitación de flexión o extensión (fuente: McNeil JC, 2020); Por qué importa, En el lactante predomina la discitis (fuente: Offiah AC, 2006). Fila 3: Localización, Cadera u hombro; Qué se ve, Dolor a la movilización, limitación; Por qué importa, Metáfisis intracapsular: artritis contigua (fuente: McNeil JC, 2020). Fila 4: Localización, Miembro superior; Qué se ve, Húmero 10 a 14 %, radio o cúbito cerca de 5 % (fuente: McNeil JC, 2020); Por qué importa, Menos frecuente. Fila 5: Localización, Lactante menor de 6 meses; Qué se ve, Tumefacción, poca movilidad, dolor pasivo (fuente: Wang YT y colaboradores, 2026); Por qué importa, La fiebre inicial puede faltar (fuente: Wang YT y colaboradores, 2026). (fuente: McNeil JC, 2020) (fuente: Offiah AC, 2006) (fuente: Wang YT y colaboradores, 2026). Con esto cerramos examen físico: qué buscar y dónde. Sigamos con imágenes: qué pedir, cuándo y qué esperar.</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qué pedir, cuándo y qué esperar. Radiografía. Se pide en la primera consulta no para confirmar sino para excluir fractura o tumor (fuente: McNeil JC, 2020). Pueden pasar de 10 a 12 días antes de que la placa muestre destrucción ósea (fuente: McLuckey MN y colaboradores, 2026). En un estudio prospectivo de 183 niños, la sensibilidad fue 16 % con la radiografía temprana (mediana: día 1) y 82 % con la tardía (día 15), con especificidad de 96 % y 92 % (fuente: Malcius D y colaboradores, 2009). En el ensayo finlandés de 1997, 68 % llegó a tener cambios radiográficos, que no anticiparon la evolución (fuente: Peltola H y colaboradores, 1997). Ecografía. Sensibilidad de 55 % y especificidad de 47 % en esa misma serie (fuente: Malcius D y colaboradores, 2009). Su papel no es ver el hueso infectado sino lo que lo rodea: derrame articular, pus subperióstico o en partes blandas y trombosis venosa (fuente: McLuckey MN y colaboradores, 2026). Resonancia magnética (RM). Es la prueba de referencia para el diagnóstico por imagen: tiene la mayor sensibilidad y especificidad y define colecciones y extensión (fuente: McNeil JC, 2020) (fuente: McLuckey MN y colaboradores, 2026). En un estudio de S. aureus detectó focos extraóseos en hasta 68 % (fuente: McNeil JC, 2020). En la serie prospectiva de 183 niños, solo 38 tuvieron RM: sensibilidad 81 % y especificidad 67 %, con intervalos amplios; es una muestra pequeña y no debe leerse como el rendimiento real de la RM (fuente: Malcius D y colaboradores, 2009). En 96 casos de osteomielitis subaguda, la radiografía mostró los hallazgos en 47,9 %; la RM, que era el patrón de referencia del estudio, en 100 % (fuente: Paris E y colaboradores, 2026). Ojo con el T1: en la forma hematógena puede no mostrar alteración, y en el niño pequeño, con mucha médula roja, se interpreta peor (fuente: McLuckey MN y colaboradores, 2026). El contraste no hace falta para diagnosticar en el niño mayor, pero se indica en lactantes y niños pequeños por la epífisis no osificada, y ayuda a encontrar abscesos (fuente: McLuckey MN y colaboradores, 2026); fuera de esos casos, evita el gadolinio, que puede quedar retenido en el cerebro del niño (fuente: De Marco G y colaboradores, 2022). Para los autores de una revisión, la RM pesa tanto como conocer el germen a la hora de decidir si se opera (fuente: De Marco G y colaboradores, 2022). Gammagrafía. Sensibilidad de 81 % y especificidad de 84 % en la serie prospectiva de 183 niños (fuente: Malcius D y colaboradores, 2009). Queda para cuando no se puede hacer RM: tarda, no siempre está disponible e irradia bastante (fuente: McLuckey MN y colaboradores, 2026). Tomografía. La TC simple no ayuda en la fase aguda; no la pidas (fuente: McLuckey MN y colaboradores, 2026). Adulto con osteomielitis vertebral. En un metaanálisis de 20 estudios, la RM tuvo una sensibilidad de 90 % y una especificidad de 72 % (fuente: Maamari J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«Sensibilidad y especificidad de las imágenes en osteomielitis hematógena pediátrica (estudio prospectivo de 183 niños)» muestra lo siguiente. Radiografía temprana: sensibilidad 16 por ciento y especificidad 96 por ciento (fuente: Malcius D y colaboradores, 2009). Radiografía tardía: sensibilidad 82 por ciento y especificidad 92 por ciento (fuente: Malcius D y colaboradores, 2009). Ecografía: sensibilidad 55 por ciento y especificidad 47 por ciento (fuente: Malcius D y colaboradores, 2009). Gammagrafía: sensibilidad 81 por ciento y especificidad 84 por ciento (fuente: Malcius D y colaboradores, 2009). RM (38 estudios): sensibilidad 81 por ciento y especificidad 67 por ciento (fuente: Malcius D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«Osteomielitis subaguda hematógena: casos detectados por cada prueba (96 casos; la RM era el patrón de referencia)» muestra lo siguiente. RM: 100 por ciento (fuente: Paris E y colaboradores, 2026). Radiografía: 47.9 por ciento (fuente: Paris E y colaboradores, 2026). En el documento Word de este tema encontrarás además: Rendimiento de las pruebas de imagen en 183 niños con sospecha de osteomielitis hematógena aguda. Con esto cerramos imágenes: qué pedir, cuándo y qué esperar. Sigamos con algoritmo: del niño con dolor óseo a la decisión.</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del niño con dolor óseo a la decisión. Esquema para estudiar, que ordena el razonamiento de los bloques anteriores. No sustituye la guía de tu hospital.</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«Sospecha de osteomielitis aguda hematógena en el niño» se lee de arriba hacia abajo. Se parte de: Niño con fiebre o dolor óseo localizado, cojera o rechazo a cargar peso (fuente: McNeil JC, 2020). Se hace: Estabilizar y dar analgesia; explorar todo el esqueleto y la articulación vecina; hemograma, PCR, VSG y hemocultivos antes del antibiótico (fuente: McNeil JC, 2020). Se hace: Radiografía simple para excluir fractura o tumor; no excluye una osteomielitis precoz (fuente: McNeil JC, 2020) (fuente: McLuckey MN y colaboradores, 2026). Se decide: ¿VSG mayor de 20 mm/h o PCR mayor de 20 mg/L? (fuente: Pääkkönen M y colaboradores, 2010)? Si la respuesta es no, osteomielitis bacteriana poco probable si ambas son normales en los primeros 3 días; reevaluar y buscar otro diagnóstico; en menor de 5 años con cuadro leve, pedir pcr molecular para kingella (fuente: Pääkkönen M y colaboradores, 2010) (fuente: Ceroni D y colaboradores, 2010) (fuente: McNeil JC, 2020). Si la respuesta es sí, rm del segmento afectado (y de la articulación vecina si hay duda) para ubicar absceso y extensión (fuente: McNeil JC, 2020) (fuente: De Marco G y colaboradores, 2022). Termina en: Osteomielitis bacteriana poco probable si ambas son normales en los primeros 3 días; reevaluar y buscar otro diagnóstico; en menor de 5 años con cuadro leve, pedir PCR molecular para Kingella (fuente: Pääkkönen M y colaboradores, 2010) (fuente: Ceroni D y colaboradores, 2010) (fuente: McNeil JC, 2020). Se hace: RM del segmento afectado (y de la articulación vecina si hay duda) para ubicar absceso y extensión (fuente: McNeil JC, 2020) (fuente: De Marco G y colaboradores, 2022). Se decide: ¿Absceso subperióstico, intraóseo o de partes blandas, artritis contigua o falta de mejoría? (fuente: McNeil JC, 2020)? Si la respuesta es sí, drenaje quirúrgico con muestras para cultivo; la artritis séptica piógena contigua se trata como urgencia (fuente: McNeil JC, 2020) (fuente: De Marco G y colaboradores, 2022). Si la respuesta es no, antibiótico intravenoso empírico según edad y epidemiología local; ajustar al cultivo (fuente: Krzysztofiak A y colaboradores, 2021) (fuente: McNeil JC, 2020). Se hace: Drenaje quirúrgico con muestras para cultivo; la artritis séptica piógena contigua se trata como urgencia (fuente: McNeil JC, 2020) (fuente: De Marco G y colaboradores, 2022). Se hace: Antibiótico intravenoso empírico según edad y epidemiología local; ajustar al cultivo (fuente: Krzysztofiak A y colaboradores, 2021) (fuente: McNeil JC, 2020). Se decide: ¿Mejoría clínica (afebril 24-48 h) y PCR bajando 30-50 % desde el pico? (fuente: Krzysztofiak A y colaboradores, 2021)? Si la respuesta es sí, paso a vía oral tras 2-4 días intravenosos; completar 3-4 semanas en total con control de pcr (fuente: Krzysztofiak A y colaboradores, 2021) (fuente: Lorrot M y colaboradores, 2023). Si la respuesta es no, reevaluar: colección sin drenar, germen no cubierto (mrsa, salmonella), trombosis venosa o foco a distancia (fuente: McNeil JC, 2020) (fuente: Peterson B y colaboradores, 2026). Se hace: Paso a vía oral tras 2-4 días intravenosos; completar 3-4 semanas en total con control de PCR (fuente: Krzysztofiak A y colaboradores, 2021) (fuente: Lorrot M y colaboradores, 2023). Se hace: Reevaluar: colección sin drenar, germen no cubierto (MRSA, Salmonella), trombosis venosa o foco a distancia (fuente: McNeil JC, 2020) (fuente: Peterson B y colaboradores, 2026). Termina en: Seguimiento hasta normalizar clínica y PCR; control ortopédico si hubo factores de riesgo (fuente: Manz N y colaboradores, 2020). Con esto cerramos algoritmo: del niño con dolor óseo a la decisión. Sigamos con tratamiento: antibiótico, vía, duración y cirugía.</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tratamiento: antibiótico, vía, duración y cirugía. Orden de las decisiones. (1) Muestras antes del antibiótico cuando se puede. (2) Antibiótico intravenoso empírico según edad y epidemiología local. (3) Drenar el pus. (4) Pasar a vía oral con la mejoría. (5) Seguir hasta que la clínica y la PCR normalicen. Según el consenso italiano, el tratamiento médico sin cirugía es eficaz en cerca de 90 % de los casos (fuente: Krzysztofiak A y colaboradores, 2021). Guías para leer completas. La guía PIDS/IDSA 2021 sobre osteomielitis hematógena aguda pediátrica la elaboró un panel multidisciplinario con metodología GRADE (fuente: Woods CR y colaboradores, 2021). El consenso Delphi de la Sociedad Británica de Cirugía Ortopédica Infantil (2023) aprobó 40 enunciados, con 133 cirujanos en la primera ronda (fuente: Mitchell PD y colaboradores, 2023). Aquí no reproduzco sus recomendaciones: están enlazadas al final del tema. Antibiótico empírico. Se elige por edad, por la prevalencia local de MRSA y por la gravedad (tabla y algoritmo). Para ESPID, el umbral para cubrir MRSA de entrada es que más de 10 a 15 % de los S. aureus locales sean resistentes a meticilina (fuente: McNeil JC, 2020). Cuidado con sobrecubrir: en 46 hospitales de Estados Unidos, 58 % de los niños sin MRSA identificado recibió cobertura empírica contra MRSA, aunque el MRSA de las osteomielitis y artritis era la mitad del MRSA hospitalario general (fuente: Searns JB y colaboradores, 2026). La clindamicina sirve si la resistencia local a ella es baja y el niño no está grave; evítala si hay infección endovascular o del sistema nervioso central (fuente: McNeil JC, 2020). Kingella. Es sensible a los betalactámicos; la vancomicina no tiene actividad y la clindamicina falla con frecuencia (fuente: Principi N y colaboradores, 2015) (fuente: McNeil JC, 2020). En aislados de seis países, la betalactamasa fue de 28,6 % en Islandia, 25,0 % en Estados Unidos y 11 % en Israel, y no apareció en los de Francia, España ni Canadá (fuente: Principi N y colaboradores, 2015). Hay cepas sensibles a trimetoprim-sulfametoxazol (fuente: McNeil JC, 2020). Qué sabemos de la duración. Las 4 a 6 semanas clásicas nacieron en gran parte de un estudio antiguo de osteomielitis por S. aureus: la cronificación fue 19 % con 3 semanas o menos de tratamiento y 2 % con más de 3 semanas (fuente: McNeil JC, 2020). Luego llegaron los ensayos: en 131 niños con osteomielitis por germen identificado, la duración mediana de 20 días fue similar a la de 30 días; todos se recuperaron salvo 1 secuela leve en cada brazo (fuente: Peltola H y colaboradores, 2010). S. aureus causó 89 % de los casos, todos sensibles a meticilina, y en la mayoría la cirugía se limitó a una punción o perforación diagnóstica (fuente: Peltola H y colaboradores, 2010) (fuente: McNeil JC, 2020). Por eso el ensayo se aplica con cautela donde hay MRSA o enfermedad extensa (fuente: McNeil JC, 2020). El resumen práctico de las guías es una duración total mínima de 3 a 4 semanas para el niño sano, con más tiempo en pelvis, columna y casos graves o de respuesta lenta (fuente: McNeil JC, 2020) (fuente: Lorrot M y colaboradores, 2023). Cuándo pasar a vía oral. Según el consenso italiano, que retoma las guías ESPID 2017, el cambio a oral se plantea tras 2 a 4 días intravenosos si se cumple todo esto: la PCR ya bajó 30 a 50 % respecto de su pico; la temperatura lleva 24 a 48 horas normal o en descenso; el foco local mejora; no hay complicaciones; y en los cultivos no creció MRSA, S. aureus productor de PVL ni otro germen resistente (fuente: Krzysztofiak A y colaboradores, 2021). En una serie, 59 % pasó a oral a los 3 días y 86 % a los 5 (fuente: Jagodzinski NA y colaboradores, 2009). Una guía francesa propone 3 días intravenosos en las formas favorables (fuente: Lorrot M y colaboradores, 2023). Que el hemocultivo sea positivo no obliga a mantener la vía intravenosa durante semanas (fuente: McNeil JC, 2020). Oral frente a intravenoso prolongado. En 1969 niños de 29 hospitales, el fracaso fue 5 % con intravenoso prolongado y 4 % con oral, y 3,4 % del primer grupo reingresó por una complicación del catéter (fuente: Zaoutis T y colaboradores, 2009). En adultos con infección osteoarticular, el ensayo OVIVA mostró fracaso de 14,6 % con intravenoso y 13,2 % con oral, y complicaciones del catéter en 9,4 % frente a 1,0 % (fuente: Li HK y colaboradores, 2019). Con qué completar por vía oral. Cefalexina después de una cefalosporina de primera generación (fuente: Krzysztofiak A y colaboradores, 2021); las dosis de la guía francesa son cefalexina 150 mg/kg/día o amoxicilina-clavulanato con 80 mg/kg/día de amoxicilina (fuente: Lorrot M y colaboradores, 2023). Para Salmonella se describe el paso a fluoroquinolona (fuente: McNeil JC, 2020). Las dosis son de referencia: confirma siempre peso, función renal y la guía de tu hospital. Cirugía: cuándo. La cirugía da el diagnóstico microbiológico, controla la fuente de infección y protege la función del segmento (fuente: De Marco G y colaboradores, 2022). Entre sus indicaciones, que no son las únicas, están el absceso (subperióstico, intraóseo o de las partes blandas vecinas) y el niño que no mejora con antibiótico (fuente: McNeil JC, 2020); la guía francesa indica drenaje en la artritis séptica y en el absceso perióstico (fuente: Lorrot M y colaboradores, 2023). Cuando la artritis es piógena el reloj corre: lo ideal es lavar la articulación en las primeras 6 a 12 horas desde su inicio (fuente: De Marco G y colaboradores, 2022). En una cohorte de 218 niños, el MRSA predijo la cirugía (aOR 6,97) y los operados tenían PCR de ingreso casi el doble que los no operados (60 contra 31 mg/L) (fuente: Guo J y colaboradores, 2025). Con Kingella la cirugía rara vez hace falta, salvo para descartar un piógeno (fuente: De Marco G y colaboradores, 2022). Operar dentro de los 3 primeros días se asoció a menos complicaciones tardías en S. aureus, pero el dato viene de un solo centro con más abscesos y más MRSA que otras series (fuente: McNeil JC, 2020).</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«Fracaso del tratamiento: vía oral frente a intravenosa prolongada» muestra lo siguiente. Niños, intravenoso prolongado: 5 por ciento (fuente: Zaoutis T y colaboradores, 2009). Niños, oral: 4 por ciento (fuente: Zaoutis T y colaboradores, 2009). Adultos, intravenoso (OVIVA): 14.6 por ciento (fuente: Li HK y colaboradores, 2019). Adultos, oral (OVIVA): 13.2 por ciento (fuente: Li HK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«Niños que pasan a oral según los días de antibiótico intravenoso (70 niños)» muestra lo siguiente. Tras 3 días: 59 por ciento (fuente: Jagodzinski NA y colaboradores, 2009). Tras 5 días: 86 por ciento (fuente: Jagodzinski NA y colaboradores, 2009). En el documento Word de este tema encontrarás además: Elección del antibiótico empírico en el niño; Antibiótico intravenoso empírico según edad y contexto (dosis de referencia de las fuentes); Lo que dicen los estudios sobre duración y vía; Indicaciones de cirugía y predictores. Con esto cerramos tratamiento: antibiótico, vía, duración y cirugía. Sigamos con técnica quirúrgica: drenar con criterio.</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quirúrgica: drenar con criterio. Para qué se opera. Los tres objetivos (germen, fuente y función) están en el bloque de tratamiento (fuente: De Marco G y colaboradores, 2022). En el hueso, lo que se busca es que el antibiótico llegue: por eso se retira el pus, se lava la cavidad, se saca el tejido muerto y se baja la presión (fuente: De Marco G y colaboradores, 2022). Qué opciones existen. Punción-aspiración diagnóstica, perforaciones, corticotomía (ventana cortical), drenaje del absceso subperióstico y de partes blandas, y curetaje; no hay datos sólidos de que una técnica supere a otra (fuente: McNeil JC, 2020). En el ensayo de Peltola 2010 casi una cuarta parte (24 %) no se operó y a la mayoría solo se le hizo una punción o perforación diagnóstica (fuente: Peltola H y colaboradores, 2010). En una serie de lactantes menores de 6 meses, 20 de 24 se drenaron con ventana cortical (fuente: Wang YT y colaboradores, 2026). Cómo leer esta sección. Es explicación para entender, no un manual. Cuando no hay estudio que respalde un paso, se rotula práctica habitual / opinión experta y no lleva cifra. No reemplaza al tutor ni a la técnica de tu hospital. Antes de entrar al quirófano. Una RM que ubique la colección y su relación con la fisis y con la articulación es lo que permite planear el abordaje (fuente: De Marco G y colaboradores, 2022). Si el niño está estable se puede esperar a la muestra profunda para dar el antibiótico, y si no lo está se da ya (fuente: McNeil JC, 2020). Evalúa el estado hemodinámico: entre 5 y 11 % de los niños con S. aureus necesita cuidados intensivos (fuente: McNeil JC, 2020). Cómo saber que quedó bien. El criterio es clínico y de laboratorio: ceden la fiebre y el dolor y baja la PCR; una PCR que sigue elevada se asoció a peor evolución (fuente: Hunter S y colaboradores, 2026). Si no hay mejoría, busca una colección residual con RM antes de cambiar de antibiótico (opinión experta). En S. aureus, volver a quirófano de forma programada para lavar y desbridar acortó la fiebre y la estancia frente a operar una sola vez y cerrar de primera (fuente: McNeil JC, 2020). Errores típicos del residente (opinión experta salvo donde se cita): Operar sin RM y perforar un sitio sin pus. Perforar sobre la fisis o cruzarla: riesgo de detención del crecimiento o desviación del eje (fuente: De Marco G y colaboradores, 2022). Hacer una ventana cortical grande: debilita el hueso (opinión experta); como referencia, la fractura patológica se describe en cerca de 5 % de las osteomielitis por S. aureus sensible (fuente: De Marco G y colaboradores, 2022). Enviar solo un hisopo en vez de pus o tejido, y no inocular en frasco de hemocultivo en un menor de 5 años (fuente: McNeil JC, 2020). Olvidar la cadera o el hombro en una osteomielitis proximal: la artritis séptica piógena es una urgencia de 6 a 12 horas (fuente: De Marco G y colaboradores, 2022). Cerrar a tensión sobre una colección residual. No pensar en trombosis venosa en el MRSA que sigue grave (fuente: Peterson B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«Hallazgos más frecuentes en niños operados que en niños tratados sin cirugía (218 niños con osteomielitis aguda hematógena)» muestra lo siguiente. MRSA, con cirugía: 26.5 por ciento (fuente: Guo J y colaboradores, 2025). MRSA, sin cirugía: 5 por ciento (fuente: Guo J y colaboradores, 2025). Hipoalbuminemia, con cirugía: 30 por ciento (fuente: Guo J y colaboradores, 2025). Hipoalbuminemia, sin cirugía: 11.7 por ciento (fuente: Guo J y colaboradores, 2025). Hiperfibrinogenemia, con cirugía: 82.7 por ciento (fuente: Guo J y colaboradores, 2025). Hiperfibrinogenemia, sin cirugía: 42.7 por ciento (fuente: Guo J y colaboradores, 2025). Hiponatremia, con cirugía: 55.3 por ciento (fuente: Guo J y colaboradores, 2025). Hiponatremia, sin cirugía: 33.8 por ciento (fuente: Guo J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«Abordajes de uso habitual y estructuras en riesgo (anatomía de referencia y práctica habitual / opinión experta: no hay estudio que compare abordajes en la osteomielitis aguda)» tiene 3 columnas: Región, Abordaje habitual, Estructuras en riesgo y precauciones. Fila 1: Región, Tibia proximal; Abordaje habitual, Incisión longitudinal anteromedial sobre la metáfisis, por debajo del cartílago de crecimiento; Estructuras en riesgo y precauciones, Fisis y apófisis de la tuberosidad; rama infrapatelar del nervio safeno; paquete poplíteo detrás de la cortical posterior: no atravesar la cortical opuesta con la broca. Fila 2: Región, Fémur distal; Abordaje habitual, Medial o lateral sobre la metáfisis; el lado lo decide la colección en la RM; Estructuras en riesgo y precauciones, Fisis; vasos geniculares; arteria y vena poplíteas posteriores; no perforar la cortical posterior. Fila 3: Región, Tibia distal; Abordaje habitual, Anteromedial, longitudinal; Estructuras en riesgo y precauciones, Fisis; vena y nervio safenos delante del maléolo medial; tendones tibial anterior y tibial posterior. Fila 4: Región, Peroné distal y calcáneo; Abordaje habitual, Lateral; Estructuras en riesgo y precauciones, Nervio sural y nervio peroneo superficial; tendones peroneos; fisis del peroné distal (la extensión transfisaria fue frecuente en tibia distal, tibia proximal y peroné distal (fuente: Cochard B y colaboradores, 2023)). Fila 5: Región, Húmero proximal y hombro; Abordaje habitual, Deltopectoral si hay artritis contigua; Estructuras en riesgo y precauciones, Vena cefálica; nervio axilar en la cara profunda del deltoides; irrigación de la epífisis humeral (necrosis avascular (fuente: De Marco G y colaboradores, 2022)). Fila 6: Región, Cadera con artritis contigua; Abordaje habitual, Artrotomía anterior o anterolateral según la escuela, como urgencia; Estructuras en riesgo y precauciones, Nervio cutáneo femoral lateral; irrigación de la cabeza femoral (necrosis avascular (fuente: De Marco G y colaboradores, 2022)). (fuente: De Marco G y colaboradores, 2022) (fuente: Cochard B y colaboradores, 2023). Con esto cerramos técnica quirúrgica: drenar con criterio. Sigamos con poblaciones especiales: neonato, kingella, drepanocitosis, mrsa y adulto.</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poblaciones especiales: neonato, kingella, drepanocitosis, mrsa y adulto. Neonato y lactante menor. En el neonato la osteomielitis suele coexistir con la artritis séptica por la anatomía y la irrigación (fuente: Offiah AC, 2006), y los vasos transfisarios son más robustos (fuente: McLuckey MN y colaboradores, 2026). En 24 lactantes menores de 3 meses entre 263 niños con infección osteoarticular, el germen se identificó en 87,5 %: S. aureus 57,1 % y estreptococo del grupo B 23,8 %, con 25 % de bacterias multirresistentes (fuente: Branco J y colaboradores, 2022). Las complicaciones y secuelas fueron más frecuentes que en los mayores (17,4 % frente a 3,2 %) (fuente: Branco J y colaboradores, 2022). Faltan datos para un intravenoso corto con paso a oral antes de los 3 meses (fuente: Krzysztofiak A y colaboradores, 2021), y la recomendación de transición precoz de la revisión sistemática no se aplica a neonatos (fuente: Howard-Jones AR y colaboradores, 2013). En una serie de 24 lactantes menores de 6 meses el pronóstico fue favorable: 18 de 21 con seguimiento tenían función normal (fuente: Wang YT y colaboradores, 2026). Preescolar y Kingella kingae. Entre los 6 meses y los 4 años, y casi siempre con cuadro leve (fuente: Principi N y colaboradores, 2015) (fuente: Lorrot M y colaboradores, 2023). En una serie prospectiva de menores de 4 años, menos de 15 % estaba febril al ingreso, aunque 46 % tenía el antecedente de un pico febril por encima de 38,5 °C antes de llegar, y 39 % tenía la proteína C reactiva normal (fuente: Ceroni D y colaboradores, 2010). Un hisopado faríngeo con PCR molecular ayuda: sensibilidad de 100 % y especificidad de 90,5 %, aunque entre 10 y 12 % de los niños la portan sin enfermedad (fuente: Principi N y colaboradores, 2015). Se trata con betalactámicos; la vancomicina no tiene actividad (fuente: Principi N y colaboradores, 2015). La cirugía es rara salvo para descartar un piógeno (fuente: De Marco G y colaboradores, 2022). Drepanocitosis. En una revisión sistemática de 192 casos, la Salmonella no tifoidea fue el germen más frecuente (60,9 %), seguida de S. aureus (21,8 %); la edad al diagnóstico fue 6,8 años con Salmonella y 22,1 con S. aureus, y Salmonella predomina por debajo de los 12 años (fuente: Hegeman EM y colaboradores, 2023). Por imagen es difícil separar infarto de infección, y en una serie de 20 episodios probables la Salmonella fue el aislamiento en 35 % y 6 pacientes habían recibido antibiótico antes de los cultivos (fuente: Kao CM y colaboradores, 2020). Se añade una cefalosporina de tercera generación al esquema antiestafilocócico (fuente: McNeil JC, 2020). La fiebre con Salmonella puede durar mucho: la mediana fue 8,5 días tras el ingreso en un estudio (fuente: McNeil JC, 2020). MRSA y cepas virulentas. En 38 023 niños con infección musculoesquelética de la extremidad inferior, el MRSA multiplicó por 4,89 el riesgo de trombosis venosa séptica y por 3,57 el de muerte, y quienes tenían MRSA y trombosis séptica tuvieron una mortalidad de 7,24 % (fuente: Peterson B y colaboradores, 2026). Los autores aconsejan buscar activamente la trombosis y tratarla con decisión en los niños de riesgo, sobre todo si la PCR es alta (fuente: Peterson B y colaboradores, 2026). El MRSA predice cirugía (aOR 6,97) (fuente: Guo J y colaboradores, 2025). La virulencia de la cepa parece importar más que la resistencia a meticilina (fuente: Hunter S y colaboradores, 2026). Adulto: osteomielitis vertebral. En 1255 adultos de la Clínica Mayo (edad mediana 67), 65 % tenía compromiso lumbosacro y 21 % multinivel; S. aureus fue el germen en 49 % (sensible a meticilina 37 %, MRSA 13 %), los bacilos gramnegativos subieron de 6 % a 14 % y el fracaso a 1 año bajó de 16 % a 10 % (fuente: Matsuo T y colaboradores, 2026). La diabetes (sHR 1,92) y el compromiso multinivel (sHR 1,67) se asociaron a más fracaso (fuente: Matsuo T y colaboradores, 2026). La RM tiene una sensibilidad de 90 % y una especificidad de 72 % (fuente: Maamari J y colaboradores, 2023). La guía IDSA 2015 reúne las recomendaciones de diagnóstico y manejo con antibiótico, con o sin cirugía (fuente: Berbari EF y colaboradores, 2015). En un ensayo con 359 adultos, 6 semanas de antibiótico fueron no inferiores a 12: curación de 90,9 % en ambos grupos, con un margen de no inferioridad de 10 % (fuente: Bernard L y colaboradores, 2015). Y en infecciones osteoarticulares complejas del adulto, la vía oral fue no inferior a la intravenosa durante las primeras 6 semanas (fuente: Li HK y colaboradores, 2019). En el adulto, la muestra de hueso para microbiología y patología es la base del tratamiento dirigido (fuente: Lew DP y colaboradores, 2004). En el lactante predomina la discitis y en el adulto la infección del cuerpo vertebral (fuente: Offiah AC, 2006).</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«Gérmenes en osteomielitis con anemia falciforme (192 casos de una revisión sistemática)» muestra lo siguiente. Salmonella no tifoidea: 60.9 por ciento (fuente: Hegeman EM y colaboradores, 2023). Staphylococcus aureus: 21.8 por ciento (fuente: Hegeman EM y colaboradores, 2023). Otras enterobacterias: 7.2 por ciento (fuente: Hegeman EM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«Osteomielitis vertebral piógena: curación a 1 año con 6 y 12 semanas de antibiótico (351 adultos analizados)» muestra lo siguiente. 6 semanas: 90.9 por ciento (fuente: Bernard L y colaboradores, 2015). 12 semanas: 90.9 por ciento (fuente: Bernard L y colaboradores, 2015). En el documento Word de este tema encontrarás además: Osteomielitis vertebral nativa (1255 adultos): germen identificado; Resumen por población: qué cambia. Con esto cerramos poblaciones especiales: neonato, kingella, drepanocitosis, mrsa y adulto. Sigamos con complicaciones.</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Locales y ortopédicas. Cronificación: cerca de 10 % de las osteomielitis por S. aureus sensible a meticilina (fuente: De Marco G y colaboradores, 2022); en el estudio clásico, 19 % cuando el tratamiento duró 3 semanas o menos (fuente: McNeil JC, 2020). Se asoció a control tardío de la fuente y a fiebre prolongada (fuente: McNeil JC, 2020). Fractura patológica: cerca de 5 % (fuente: De Marco G y colaboradores, 2022); se asoció a la cepa USA300, a abscesos grandes y a varios desbridamientos (fuente: McNeil JC, 2020). Daño de la fisis: extensión transfisaria en 25,7 % de 210 niños con RM (fuente: Cochard B y colaboradores, 2023), con riesgo de detención del crecimiento o desviación angular (fuente: De Marco G y colaboradores, 2022). Necrosis avascular epifisaria, sobre todo del fémur y el húmero proximales (fuente: De Marco G y colaboradores, 2022). Artritis séptica contigua: 18 % en el ensayo de Peltola 2010 (fuente: Peltola H y colaboradores, 2010) y hasta 35 % en otras series (fuente: McNeil JC, 2020). Sistémicas. Cuidados intensivos: entre 5 y 11 % de los niños con S. aureus (fuente: McNeil JC, 2020). Trombosis venosa séptica: 1,52 % en 38 023 niños con infección musculoesquelética de la extremidad inferior; 0,49 % requirió UCI y 0,48 % falleció (fuente: Peterson B y colaboradores, 2026). Con MRSA, el riesgo relativo de trombosis fue 4,89 y el de muerte 3,57 (fuente: Peterson B y colaboradores, 2026). Émbolos sépticos y neumonía necrotizante con la cepa USA300 (fuente: McNeil JC, 2020). Del tratamiento. Con catéter central prolongado, 3,4 % reingresó por una complicación del catéter (fuente: Zaoutis T y colaboradores, 2009). La vancomicina exige vigilar la función renal (fuente: McNeil JC, 2020). Qué hacer para prevenirlas. Diagnosticar temprano, drenar la colección cuando la hay (en S. aureus, controlar la fuente antes de 3 días se asoció a menos complicaciones tardías en un centro) y vigilar trombosis y foco a distancia si la evolución no es la esperada (fuente: McNeil JC, 2020) (fuente: Peterson B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«Frecuencia de complicaciones en series publicadas (poblaciones distintas; ver cada etiqueta)» muestra lo siguiente. Artritis contigua (ensayo de Peltola 2010): 18 por ciento (fuente: Peltola H y colaboradores, 2010). Extensión transfisaria en RM (210 niños): 25.7 por ciento (fuente: Cochard B y colaboradores, 2023). Cronificación tras osteomielitis por S. aureus sensible: 10 por ciento (fuente: De Marco G y colaboradores, 2022). Fractura patológica, S. aureus sensible: 5 por ciento (fuente: De Marco G y colaboradores, 2022). Trombosis venosa séptica (38 023 niños): 1.5 por ciento (fuente: Peterson B y colaboradores, 2026). Ingreso a UCI (misma cohorte): 0.5 por ciento (fuente: Peterson B y colaboradores, 2026). Muerte (misma cohorte): 0.5 por ciento (fuente: Peterson B y colaboradores, 2026). Muerte con MRSA y trombosis séptica: 7.2 por ciento (fuente: Peterson B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«Complicaciones y frecuencias publicadas» tiene 4 columnas: Complicación, Frecuencia, Contexto, Qué hacer. Fila 1: Complicación, Artritis séptica contigua; Frecuencia, 18 % (fuente: Peltola H y colaboradores, 2010); hasta 35 % (fuente: McNeil JC, 2020); Contexto, Series de niños; Qué hacer, Mirar cadera y hombro; urgencia. Fila 2: Complicación, Extensión transfisaria; Frecuencia, 25,7 % (fuente: Cochard B y colaboradores, 2023); Contexto, RM en 210 niños; Qué hacer, Seguimiento del crecimiento. Fila 3: Complicación, Cronificación; Frecuencia, Cerca de 10 % (fuente: De Marco G y colaboradores, 2022); Contexto, S. aureus sensible; Qué hacer, Cultivo, duración adecuada, control del foco. Fila 4: Complicación, Fractura patológica; Frecuencia, Cerca de 5 % (fuente: De Marco G y colaboradores, 2022); Contexto, S. aureus sensible; Qué hacer, Proteger el hueso, ventana pequeña. Fila 5: Complicación, Trombosis venosa séptica; Frecuencia, 1,52 % (fuente: Peterson B y colaboradores, 2026); Contexto, 38 023 niños, miembro inferior; Qué hacer, Sospechar si el MRSA sigue grave. Fila 6: Complicación, Ingreso a UCI; Frecuencia, 5 a 11 % (fuente: McNeil JC, 2020); 0,49 % (fuente: Peterson B y colaboradores, 2026); Contexto, Dos poblaciones distintas; Qué hacer, Valorar choque y foco a distancia. Fila 7: Complicación, Muerte; Frecuencia, 0,48 % (fuente: Peterson B y colaboradores, 2026); 7,24 % si MRSA con trombosis (fuente: Peterson B y colaboradores, 2026); Contexto, Cohorte multicéntrica; Qué hacer, Tamizaje y manejo agresivo en alto riesgo. (fuente: McNeil JC, 2020) (fuente: De Marco G y colaboradores, 2022) (fuente: Peterson B y colaboradores, 2026) (fuente: Peltola H y colaboradores, 2010) (fuente: Cochard B y colaboradores, 2023). Con esto cerramos complicaciones. Sigamos con pronóstico.</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Para la mayoría de los niños el pronóstico es excelente: las complicaciones a largo plazo se describen en menos de 1 a 10 % (fuente: McNeil JC, 2020). En el ensayo de Peltola 2010, todos se recuperaron por completo salvo 1 secuela leve en cada brazo (fuente: Peltola H y colaboradores, 2010), y en el ensayo de 1997 no hubo fracasos ni secuelas con un total de 23 días de antibiótico (fuente: Peltola H y colaboradores, 1997). A 7 años. En un estudio transversal con seguimiento mediano de 7,1 años, 28 % refería molestias persistentes leves (dolor, diferencias funcionales o parestesia de la cicatriz), 12 % tenía secuelas objetivas y 5 % necesitaba atención médica continua (fuente: Manz N y colaboradores, 2020). Les fue peor a las niñas y a los niños mayores, a quienes tuvieron la articulación comprometida o necesitaron cirugía, y a quienes mantuvieron fiebre o PCR elevada (fuente: Manz N y colaboradores, 2020). Cuándo el pronóstico es peor. En menores de 3 meses, las complicaciones y secuelas fueron 17,4 % frente a 3,2 % en los mayores (fuente: Branco J y colaboradores, 2022). Con cepas muy virulentas, una revisión narrativa cita secuelas ortopédicas entre 33 y 85 % según la cepa (fuente: De Marco G y colaboradores, 2022); es un rango de series de enfermedad grave y no debe extrapolarse al niño típico. La PCR sostenida marca una evolución peor, sea cual sea el germen (fuente: Hunter S y colaboradores, 2026). El control tardío de la fuente y la fiebre prolongada se asociaron a cronificación (fuente: McNeil JC, 2020). Adultos con osteomielitis vertebral. El fracaso a 1 año bajó de 16 % a 10 % en 26 años, y la diabetes y el compromiso multinivel lo aumentan (fuente: Matsuo T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«Resultados a 7 años de infección osteoarticular pediátrica (estudio transversal, seguimiento mediano de 7,1 años)» muestra lo siguiente. Molestias persistentes leves: 28 por ciento (fuente: Manz N y colaboradores, 2020). Secuelas objetivas: 12 por ciento (fuente: Manz N y colaboradores, 2020). Atención médica continua: 5 por ciento (fuente: Manz N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«Complicaciones y secuelas en infección osteoarticular según la edad» muestra lo siguiente. Menores de 3 meses: 17.4 por ciento (fuente: Branco J y colaboradores, 2022). Mayores de 3 meses: 3.2 por ciento (fuente: Branco J y colaboradores, 2022). Con esto cerramos pronóstico. Sigamos con seguimiento y rehabilitación.</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seguimiento y rehabilitación. Seguimiento mientras dura el tratamiento. Dolor, fiebre, función y PCR hasta normalizar; en una serie prospectiva, la curva de temperatura y la PCR fueron los mejores marcadores de respuesta (fuente: Jagodzinski NA y colaboradores, 2009). Seguimiento a largo plazo. Es aconsejable cuando hubo factores de riesgo desde el inicio (fuente: Manz N y colaboradores, 2020); en la cohorte que lo sustenta el seguimiento mediano fue de 7,1 años (fuente: Manz N y colaboradores, 2020). Rehabilitación. No encontré un protocolo de rehabilitación o de retorno al deporte, con tiempos, específico para esta enfermedad en una fuente abierta: sin dato verificable.</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 siguiente es práctica habitual / opinión experta: La carga progresiva se guía por el dolor y por el procedimiento: se es más prudente tras una ventana cortical por el riesgo de fractura patológica, cercano a 5 % en la forma por S. aureus sensible (fuente: De Marco G y colaboradores, 2022). Se moviliza pronto la articulación vecina para evitar rigidez, una vez controlado el dolor. Se controla el crecimiento (longitud del miembro y ejes) cuando hubo extensión transfisaria o compromiso epifisario (fuente: Cochard B y colaboradores, 2023) (fuente: De Marco G y colaboradores, 2022).</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 enseña a la familia a reconocer una recaída (fiebre o dolor al terminar el antibiótico), porque la recurrencia y la cronificación son la secuela más frecuente (fuente: McNeil JC, 2020). Con esto cerramos seguimiento y rehabilitación.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La metáfisis es el sitio de siembra: el flujo lento en las asas vasculares de un hueso en crecimiento retiene a la bacteria circulante (fuente: McNeil JC, 2020). El germen depende de la edad y del huésped: S. aureus en general, Kingella kingae de 6 meses a 4 años, Salmonella en drepanocitosis, estreptococo del grupo B en el neonato (fuente: McNeil JC, 2020) (fuente: Lorrot M y colaboradores, 2023) (fuente: Hegeman EM y colaboradores, 2023). Se diagnostica con clínica, PCR/VSG y RM; una radiografía temprana normal no excluye la osteomielitis (fuente: Pääkkönen M y colaboradores, 2010) (fuente: Malcius D y colaboradores, 2009). Antibiótico más drenaje del pus: la cirugía no es para todos, pero el absceso, la artritis contigua o la falta de respuesta la indican (fuente: McNeil JC, 2020) (fuente: De Marco G y colaboradores, 2022). En el niño sano con buena respuesta, pasar pronto a la vía oral no aumentó los fracasos y evita las complicaciones del catéter (fuente: Zaoutis T y colaboradores, 2009); la duración se ajusta a la evolución clínica y a la PCR (fuente: Peltola H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Hemocultivos antes del primer antibiótico; si hay pus, el cultivo de hueso o de absceso rinde más que el de sangre (fuente: McNeil JC, 2020). Explora todo el esqueleto y la articulación vecina: hay focos múltiples en 5 a 10 % y artritis séptica contigua en hasta 35 % (fuente: McNeil JC, 2020). Menor de 5 años con cuadro leve: cubre Kingella con un betalactámico; la vancomicina no la cubre (fuente: McNeil JC, 2020) (fuente: Principi N y colaboradores, 2015). Sospecha trombosis venosa séptica en el niño con MRSA que sigue grave o tiene la PCR muy alta (fuente: Peterson B y colaboradores, 2026). No cierres el caso al alta: ofrece seguimiento ortopédico si hubo factores de riesgo (fuente: Manz N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Piensa en la metáfisis, en la edad y en el germen antes de elegir el antibiótico (fuente: McNeil JC, 2020). Una radiografía temprana normal no descarta; la RM guía la decisión quirúrgica (fuente: Malcius D y colaboradores, 2009) (fuente: De Marco G y colaboradores, 2022). Cultiva antes de tratar y drena el pus; en el niño sano con buena respuesta, pasa a oral con criterios (fuente: McNeil JC, 2020) (fuente: Krzysztofiak A y colaboradores, 2021). En drepanocitosis piensa en Salmonella; con MRSA vigila trombosis (fuente: Hegeman EM y colaboradores, 2023) (fuente: Peterson B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osteomielitis aguda hematógena · metáfisis · asas vasculares · absceso subperióstico · fisis · extensión transfisaria · Staphylococcus aureus · MRSA · PVL · Kingella kingae · Salmonella · drepanocitosis · estreptococo del grupo B · PCR y VSG · hemocultivo · RM · paso a vía oral · ventana cortical · artritis séptica contigua · trombosis venosa séptica · osteomielitis vertebral · Brodie · Waldvogel.</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Metáfisis lenta, fisis frontera dudosa: ahí siembra el germen y de ahí se extiende. (fuente: McNeil JC, 2020). Menor de 4 años con poca fiebre: piensa en Kingella y pide PCR molecular. (fuente: Lorrot M y colaboradores, 2023) (fuente: Ceroni D y colaboradores, 2010). Radiografía temprana normal no descarta: sensibilidad de 16 % en una serie. (fuente: Malcius D y colaboradores, 2009). Hemocultivo primero; el pus o el hueso rinden más que la sangre. (fuente: McNeil JC, 2020). Absceso, articulación contigua comprometida o mala respuesta: hay que drenar. (fuente: McNeil JC, 2020). Afebril 24-48 horas y PCR bajando de 30-50 % del pico: pasa a vía oral. (fuente: Krzysztofiak A y colaboradores, 2021). Drepanocitosis y hueso infectado: Salmonella encabeza la lista. (fuente: Hegeman EM y colaboradores, 2023). MRSA: más trombosis venosa séptica, más cirugía, más cuidados intensivos. (fuente: Peterson B y colaboradores, 2026) (fuente: Guo J y colaboradores, 2025). Cadera y hombro: la metáfisis está dentro de la cápsula, mira la articulación. (fuente: McNeil JC, 2020).</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Escolar varón, dentro de la edad típica (fuente: McNeil JC, 2020), con varios días de dolor en la rodilla izquierda tras un golpe menor jugando fútbol, fiebre en los últimos días y cojera con rechazo a apoyar. A la exploración hay dolor a la palpación de la tibia proximal, derrame leve en la rodilla y la cadera está libre. VSG y PCR muy elevadas, leucocitos normales. La radiografía muestra solo aumento de partes blandas. Se tomaron hemocultivos y se inició cefazolina intravenosa.</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imagen pides y qué quieres saber con ella?. La RM muestra un absceso subperióstico, una colección metafisaria intramedular y derrame de la rodilla. ¿Operas? ¿Qué muestras envías?. Al tercer día sigue febril. ¿Qué piensas y qué haces?. ¿Cuándo pasas a vía oral y por cuánto tiempo en total?.</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La RM define el absceso, su relación con la fisis y la articulación, y orienta el abordaje (fuente: De Marco G y colaboradores, 2022) (fuente: McNeil JC, 2020). Con absceso subperióstico se drena y se mandan pus o tejido a cultivo; en menores de 5 años se inocularía además en frasco de hemocultivo (fuente: McNeil JC, 2020). El derrame articular con pus es una urgencia: el lavado debe hacerse dentro de las primeras 6 a 12 horas (fuente: De Marco G y colaboradores, 2022). Si persiste la fiebre, se busca una colección residual, un MRSA no cubierto (vancomicina si el MRSA local supera 10 a 15 %), trombosis venosa séptica o un foco a distancia (fuente: McNeil JC, 2020) (fuente: Peterson B y colaboradores, 2026). El paso a oral se plantea con afebril de 24 a 48 horas y caída de la PCR de 30 a 50 % (fuente: Krzysztofiak A y colaboradores, 2021), y el total mínimo es de 3 a 4 semanas (fuente: McNeil JC, 2020) (fuente: Lorrot M y colaboradores, 2023). Por haber tenido cirugía y compromiso articular, queda en seguimiento ortopédico (fuente: Manz N y colaboradores, 2020). La decisión no es antibiótico o cirugía: es antibiótico más drenaje cuando hay pus (fuente: McNeil JC, 2020).</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chart" Target="../charts/char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chart" Target="../charts/char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chart" Target="../charts/char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chart" Target="../charts/char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chart" Target="../charts/char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1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chart" Target="../charts/char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Osteomielitis aguda hematógena: del germen a la decisión</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infecciones · infecciones-oseas-articulares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2026-10-09.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y alcance</a:t>
            </a:r>
          </a:p>
          <a:p>
            <a:pPr marL="347472" indent="-347472">
              <a:spcAft>
                <a:spcPts val="1400"/>
              </a:spcAft>
              <a:buChar char="•"/>
            </a:pPr>
            <a:r>
              <a:rPr sz="2200">
                <a:solidFill>
                  <a:srgbClr val="263238"/>
                </a:solidFill>
                <a:latin typeface="Calibri"/>
              </a:rPr>
              <a:t>2. Epidemiología</a:t>
            </a:r>
          </a:p>
          <a:p>
            <a:pPr marL="347472" indent="-347472">
              <a:spcAft>
                <a:spcPts val="1400"/>
              </a:spcAft>
              <a:buChar char="•"/>
            </a:pPr>
            <a:r>
              <a:rPr sz="2200">
                <a:solidFill>
                  <a:srgbClr val="263238"/>
                </a:solidFill>
                <a:latin typeface="Calibri"/>
              </a:rPr>
              <a:t>3. Mecanismo y etiología: qué germen y por qué</a:t>
            </a:r>
          </a:p>
          <a:p>
            <a:pPr marL="347472" indent="-347472">
              <a:spcAft>
                <a:spcPts val="1400"/>
              </a:spcAft>
              <a:buChar char="•"/>
            </a:pPr>
            <a:r>
              <a:rPr sz="2200">
                <a:solidFill>
                  <a:srgbClr val="263238"/>
                </a:solidFill>
                <a:latin typeface="Calibri"/>
              </a:rPr>
              <a:t>4. Anatomía y fisiopatología: por qué la metáfisis</a:t>
            </a:r>
          </a:p>
          <a:p>
            <a:pPr marL="347472" indent="-347472">
              <a:spcAft>
                <a:spcPts val="1400"/>
              </a:spcAft>
              <a:buChar char="•"/>
            </a:pPr>
            <a:r>
              <a:rPr sz="2200">
                <a:solidFill>
                  <a:srgbClr val="263238"/>
                </a:solidFill>
                <a:latin typeface="Calibri"/>
              </a:rPr>
              <a:t>5. Clasificaciones: cuál usar para qué decisión</a:t>
            </a:r>
          </a:p>
          <a:p>
            <a:pPr marL="347472" indent="-347472">
              <a:spcAft>
                <a:spcPts val="1400"/>
              </a:spcAft>
              <a:buChar char="•"/>
            </a:pPr>
            <a:r>
              <a:rPr sz="2200">
                <a:solidFill>
                  <a:srgbClr val="263238"/>
                </a:solidFill>
                <a:latin typeface="Calibri"/>
              </a:rPr>
              <a:t>6. Diagnóstico: clínica, laboratorio y muestras</a:t>
            </a:r>
          </a:p>
          <a:p>
            <a:pPr marL="347472" indent="-347472">
              <a:spcAft>
                <a:spcPts val="1400"/>
              </a:spcAft>
              <a:buChar char="•"/>
            </a:pPr>
            <a:r>
              <a:rPr sz="2200">
                <a:solidFill>
                  <a:srgbClr val="263238"/>
                </a:solidFill>
                <a:latin typeface="Calibri"/>
              </a:rPr>
              <a:t>7. Examen físico: qué buscar y dónde</a:t>
            </a:r>
          </a:p>
          <a:p>
            <a:pPr marL="347472" indent="-347472">
              <a:spcAft>
                <a:spcPts val="1400"/>
              </a:spcAft>
              <a:buChar char="•"/>
            </a:pPr>
            <a:r>
              <a:rPr sz="2200">
                <a:solidFill>
                  <a:srgbClr val="263238"/>
                </a:solidFill>
                <a:latin typeface="Calibri"/>
              </a:rPr>
              <a:t>8. Imágenes: qué pedir, cuándo y qué esperar</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Algoritmo: del niño con dolor óseo a la decisión</a:t>
            </a:r>
          </a:p>
          <a:p>
            <a:pPr marL="347472" indent="-347472">
              <a:spcAft>
                <a:spcPts val="1400"/>
              </a:spcAft>
              <a:buChar char="•"/>
            </a:pPr>
            <a:r>
              <a:rPr sz="2200">
                <a:solidFill>
                  <a:srgbClr val="263238"/>
                </a:solidFill>
                <a:latin typeface="Calibri"/>
              </a:rPr>
              <a:t>10. Tratamiento: antibiótico, vía, duración y cirugía</a:t>
            </a:r>
          </a:p>
          <a:p>
            <a:pPr marL="347472" indent="-347472">
              <a:spcAft>
                <a:spcPts val="1400"/>
              </a:spcAft>
              <a:buChar char="•"/>
            </a:pPr>
            <a:r>
              <a:rPr sz="2200">
                <a:solidFill>
                  <a:srgbClr val="263238"/>
                </a:solidFill>
                <a:latin typeface="Calibri"/>
              </a:rPr>
              <a:t>11. Técnica quirúrgica: drenar con criterio</a:t>
            </a:r>
          </a:p>
          <a:p>
            <a:pPr marL="347472" indent="-347472">
              <a:spcAft>
                <a:spcPts val="1400"/>
              </a:spcAft>
              <a:buChar char="•"/>
            </a:pPr>
            <a:r>
              <a:rPr sz="2200">
                <a:solidFill>
                  <a:srgbClr val="263238"/>
                </a:solidFill>
                <a:latin typeface="Calibri"/>
              </a:rPr>
              <a:t>12. Poblaciones especiales: neonato, Kingella, drepanocitosis, MRSA y adulto</a:t>
            </a:r>
          </a:p>
          <a:p>
            <a:pPr marL="347472" indent="-347472">
              <a:spcAft>
                <a:spcPts val="1400"/>
              </a:spcAft>
              <a:buChar char="•"/>
            </a:pPr>
            <a:r>
              <a:rPr sz="2200">
                <a:solidFill>
                  <a:srgbClr val="263238"/>
                </a:solidFill>
                <a:latin typeface="Calibri"/>
              </a:rPr>
              <a:t>13. Complicaciones</a:t>
            </a:r>
          </a:p>
          <a:p>
            <a:pPr marL="347472" indent="-347472">
              <a:spcAft>
                <a:spcPts val="1400"/>
              </a:spcAft>
              <a:buChar char="•"/>
            </a:pPr>
            <a:r>
              <a:rPr sz="2200">
                <a:solidFill>
                  <a:srgbClr val="263238"/>
                </a:solidFill>
                <a:latin typeface="Calibri"/>
              </a:rPr>
              <a:t>14. Pronóstico</a:t>
            </a:r>
          </a:p>
          <a:p>
            <a:pPr marL="347472" indent="-347472">
              <a:spcAft>
                <a:spcPts val="1400"/>
              </a:spcAft>
              <a:buChar char="•"/>
            </a:pPr>
            <a:r>
              <a:rPr sz="2200">
                <a:solidFill>
                  <a:srgbClr val="263238"/>
                </a:solidFill>
                <a:latin typeface="Calibri"/>
              </a:rPr>
              <a:t>15. Seguimiento y rehabilitación</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McNeil JC. Infect Drug Resist. 2020. doi:10.2147/IDR.S257517</a:t>
            </a:r>
          </a:p>
          <a:p>
            <a:r>
              <a:rPr sz="1000">
                <a:solidFill>
                  <a:srgbClr val="5A6469"/>
                </a:solidFill>
                <a:latin typeface="Calibri"/>
              </a:rPr>
              <a:t>[r2] De Marco G et al. Front Pediatr. 2022. doi:10.3389/fped.2022.1043251</a:t>
            </a:r>
          </a:p>
          <a:p>
            <a:r>
              <a:rPr sz="1000">
                <a:solidFill>
                  <a:srgbClr val="5A6469"/>
                </a:solidFill>
                <a:latin typeface="Calibri"/>
              </a:rPr>
              <a:t>[r3] Bernard L et al. Lancet. 2015. doi:10.1016/S0140-6736(14)61233-2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Osteomielitis aguda hematógena: una bacteria llega por la sangre y se instala en el hueso, casi siempre en la metáfisis de un hueso largo en crecimiento. Si no se trata a tiempo forma abscesos… [r1] [r2]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alcance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McNeil JC. Infect Drug Resist. 2020. doi:10.2147/IDR.S257517</a:t>
            </a:r>
          </a:p>
          <a:p>
            <a:r>
              <a:rPr sz="800">
                <a:solidFill>
                  <a:srgbClr val="5A6469"/>
                </a:solidFill>
                <a:latin typeface="Calibri"/>
              </a:rPr>
              <a:t>[r16] McLuckey MN et al. Pediatr Radiol. 2026. doi:10.1007/s00247-026-06564-8</a:t>
            </a:r>
          </a:p>
          <a:p>
            <a:r>
              <a:rPr sz="800">
                <a:solidFill>
                  <a:srgbClr val="5A6469"/>
                </a:solidFill>
                <a:latin typeface="Calibri"/>
              </a:rPr>
              <a:t>[r21] Wang YT et al. Medicine (Baltimore). 2026. doi:10.1097/MD.0000000000049529</a:t>
            </a:r>
          </a:p>
          <a:p>
            <a:r>
              <a:rPr sz="800">
                <a:solidFill>
                  <a:srgbClr val="5A6469"/>
                </a:solidFill>
                <a:latin typeface="Calibri"/>
              </a:rPr>
              <a:t>[r22] Lew DP et al. Lancet. 2004. doi:10.1016/S0140-6736(04)16727-5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Qué es.</a:t>
            </a:r>
          </a:p>
          <a:p>
            <a:pPr marL="347472" indent="-347472">
              <a:spcAft>
                <a:spcPts val="1400"/>
              </a:spcAft>
              <a:buChar char="•"/>
            </a:pPr>
            <a:r>
              <a:rPr sz="2800">
                <a:solidFill>
                  <a:srgbClr val="263238"/>
                </a:solidFill>
                <a:latin typeface="Calibri"/>
              </a:rPr>
              <a:t>Infección bacteriana del hueso a la que el germen llega por la sangre.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alcance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McLuckey MN et al. Pediatr Radiol. 2026. doi:10.1007/s00247-026-06564-8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todos usan el mismo corte: una revisión de imagen llama aguda a la que se diagnostica en las primeras 4 semanas [r16].</a:t>
            </a:r>
          </a:p>
          <a:p>
            <a:pPr marL="347472" indent="-347472">
              <a:spcAft>
                <a:spcPts val="1400"/>
              </a:spcAft>
              <a:buChar char="•"/>
            </a:pPr>
            <a:r>
              <a:rPr sz="2400">
                <a:solidFill>
                  <a:srgbClr val="263238"/>
                </a:solidFill>
                <a:latin typeface="Calibri"/>
              </a:rPr>
              <a:t>Fija el criterio de tu servicio antes de comparar series.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alcance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McNeil JC. Infect Drug Resist. 2020. doi:10.2147/IDR.S257517</a:t>
            </a:r>
          </a:p>
          <a:p>
            <a:r>
              <a:rPr sz="800">
                <a:solidFill>
                  <a:srgbClr val="5A6469"/>
                </a:solidFill>
                <a:latin typeface="Calibri"/>
              </a:rPr>
              <a:t>[r16] McLuckey MN et al. Pediatr Radiol. 2026. doi:10.1007/s00247-026-06564-8</a:t>
            </a:r>
          </a:p>
          <a:p>
            <a:r>
              <a:rPr sz="800">
                <a:solidFill>
                  <a:srgbClr val="5A6469"/>
                </a:solidFill>
                <a:latin typeface="Calibri"/>
              </a:rPr>
              <a:t>[r21] Wang YT et al. Medicine (Baltimore). 2026. doi:10.1097/MD.0000000000049529</a:t>
            </a:r>
          </a:p>
          <a:p>
            <a:r>
              <a:rPr sz="800">
                <a:solidFill>
                  <a:srgbClr val="5A6469"/>
                </a:solidFill>
                <a:latin typeface="Calibri"/>
              </a:rPr>
              <a:t>[r22] Lew DP et al. Lancet. 2004. doi:10.1016/S0140-6736(04)16727-5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Alcance de este capítulo.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Epidemiología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[r16] McLuckey MN et al. Pediatr Radiol. 2026. doi:10.1007/s00247-026-06564-8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Cuánto.</a:t>
            </a:r>
          </a:p>
          <a:p>
            <a:pPr marL="347472" indent="-347472">
              <a:spcAft>
                <a:spcPts val="1400"/>
              </a:spcAft>
              <a:buChar char="•"/>
            </a:pPr>
            <a:r>
              <a:rPr sz="2400">
                <a:solidFill>
                  <a:srgbClr val="263238"/>
                </a:solidFill>
                <a:latin typeface="Calibri"/>
              </a:rPr>
              <a:t>Se estima una incidencia de 2 a 13 por 100 000 niños en países desarrollados y de 43 a 200 por 100 000 en países en desarrollo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Osteomielitis aguda hematógena en Auckland 2018-2023, según etnia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Hunter S et al. J Paediatr Child Health. 2025. doi:10.1111/jpc.70113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Gérmenes en infección osteoarticular pediátrica confirmada en Europa (247 casos con germen, osteomielitis y artritis)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Trobisch A et al. Front Pediatr. 2022. doi:10.3389/fped.2022.744182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Mecanismo y etiología: qué germen y por qué</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McNeil JC. Infect Drug Resist. 2020. doi:10.2147/IDR.S257517</a:t>
            </a:r>
          </a:p>
          <a:p>
            <a:r>
              <a:rPr sz="800">
                <a:solidFill>
                  <a:srgbClr val="5A6469"/>
                </a:solidFill>
                <a:latin typeface="Calibri"/>
              </a:rPr>
              <a:t>[r2] De Marco G et al. Front Pediatr. 2022. doi:10.3389/fped.2022.1043251</a:t>
            </a:r>
          </a:p>
          <a:p>
            <a:r>
              <a:rPr sz="800">
                <a:solidFill>
                  <a:srgbClr val="5A6469"/>
                </a:solidFill>
                <a:latin typeface="Calibri"/>
              </a:rPr>
              <a:t>[r8] Hegeman EM et al. Pediatr Infect Dis J. 2023. doi:10.1097/INF.0000000000003937</a:t>
            </a:r>
          </a:p>
          <a:p>
            <a:r>
              <a:rPr sz="800">
                <a:solidFill>
                  <a:srgbClr val="5A6469"/>
                </a:solidFill>
                <a:latin typeface="Calibri"/>
              </a:rPr>
              <a:t>[r14] Principi N et al. BMC Infect Dis. 2015. doi:10.1186/s12879-015-0986-9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Cómo llega.</a:t>
            </a:r>
          </a:p>
          <a:p>
            <a:pPr marL="347472" indent="-347472">
              <a:spcAft>
                <a:spcPts val="1400"/>
              </a:spcAft>
              <a:buChar char="•"/>
            </a:pPr>
            <a:r>
              <a:rPr sz="2800">
                <a:solidFill>
                  <a:srgbClr val="263238"/>
                </a:solidFill>
                <a:latin typeface="Calibri"/>
              </a:rPr>
              <a:t>El germen viaja en una bacteriemia, a veces silenciosa.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Predominio de gérmenes por edad en una serie suiza de infección osteoarticular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McNeil JC. Infect Drug Resist. 2020. doi:10.2147/IDR.S257517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los gérmenes en la osteomielitis aguda hematógena pediátrica (rangos publicados)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McNeil JC. Infect Drug Resist. 2020. doi:10.2147/IDR.S257517</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Germen</a:t>
                      </a:r>
                    </a:p>
                  </a:txBody>
                  <a:tcPr>
                    <a:solidFill>
                      <a:srgbClr val="0F5F6B"/>
                    </a:solidFill>
                  </a:tcPr>
                </a:tc>
                <a:tc>
                  <a:txBody>
                    <a:bodyPr/>
                    <a:lstStyle/>
                    <a:p>
                      <a:r>
                        <a:rPr sz="1600" b="1">
                          <a:solidFill>
                            <a:srgbClr val="FFFFFF"/>
                          </a:solidFill>
                          <a:latin typeface="Calibri"/>
                        </a:rPr>
                        <a:t>Rango (% de los casos)</a:t>
                      </a:r>
                    </a:p>
                  </a:txBody>
                  <a:tcPr>
                    <a:solidFill>
                      <a:srgbClr val="0F5F6B"/>
                    </a:solidFill>
                  </a:tcPr>
                </a:tc>
                <a:tc>
                  <a:txBody>
                    <a:bodyPr/>
                    <a:lstStyle/>
                    <a:p>
                      <a:r>
                        <a:rPr sz="1600" b="1">
                          <a:solidFill>
                            <a:srgbClr val="FFFFFF"/>
                          </a:solidFill>
                          <a:latin typeface="Calibri"/>
                        </a:rPr>
                        <a:t>Nota para la decisión</a:t>
                      </a:r>
                    </a:p>
                  </a:txBody>
                  <a:tcPr>
                    <a:solidFill>
                      <a:srgbClr val="0F5F6B"/>
                    </a:solidFill>
                  </a:tcPr>
                </a:tc>
              </a:tr>
              <a:tr h="457200">
                <a:tc>
                  <a:txBody>
                    <a:bodyPr/>
                    <a:lstStyle/>
                    <a:p>
                      <a:r>
                        <a:rPr sz="1600">
                          <a:solidFill>
                            <a:srgbClr val="263238"/>
                          </a:solidFill>
                          <a:latin typeface="Calibri"/>
                        </a:rPr>
                        <a:t>Staphylococcus aureus</a:t>
                      </a:r>
                    </a:p>
                  </a:txBody>
                  <a:tcPr>
                    <a:solidFill>
                      <a:srgbClr val="EEF3F4"/>
                    </a:solidFill>
                  </a:tcPr>
                </a:tc>
                <a:tc>
                  <a:txBody>
                    <a:bodyPr/>
                    <a:lstStyle/>
                    <a:p>
                      <a:r>
                        <a:rPr sz="1600">
                          <a:solidFill>
                            <a:srgbClr val="263238"/>
                          </a:solidFill>
                          <a:latin typeface="Calibri"/>
                        </a:rPr>
                        <a:t>43 a 63 [r1]</a:t>
                      </a:r>
                    </a:p>
                  </a:txBody>
                  <a:tcPr>
                    <a:solidFill>
                      <a:srgbClr val="EEF3F4"/>
                    </a:solidFill>
                  </a:tcPr>
                </a:tc>
                <a:tc>
                  <a:txBody>
                    <a:bodyPr/>
                    <a:lstStyle/>
                    <a:p>
                      <a:r>
                        <a:rPr sz="1600">
                          <a:solidFill>
                            <a:srgbClr val="263238"/>
                          </a:solidFill>
                          <a:latin typeface="Calibri"/>
                        </a:rPr>
                        <a:t>El germen a cubrir siempre; el MRSA depende de tu hospital</a:t>
                      </a:r>
                    </a:p>
                  </a:txBody>
                  <a:tcPr>
                    <a:solidFill>
                      <a:srgbClr val="EEF3F4"/>
                    </a:solidFill>
                  </a:tcPr>
                </a:tc>
              </a:tr>
              <a:tr h="457200">
                <a:tc>
                  <a:txBody>
                    <a:bodyPr/>
                    <a:lstStyle/>
                    <a:p>
                      <a:r>
                        <a:rPr sz="1600">
                          <a:solidFill>
                            <a:srgbClr val="263238"/>
                          </a:solidFill>
                          <a:latin typeface="Calibri"/>
                        </a:rPr>
                        <a:t>Streptococcus pyogenes</a:t>
                      </a:r>
                    </a:p>
                  </a:txBody>
                  <a:tcPr>
                    <a:solidFill>
                      <a:srgbClr val="FFFFFF"/>
                    </a:solidFill>
                  </a:tcPr>
                </a:tc>
                <a:tc>
                  <a:txBody>
                    <a:bodyPr/>
                    <a:lstStyle/>
                    <a:p>
                      <a:r>
                        <a:rPr sz="1600">
                          <a:solidFill>
                            <a:srgbClr val="263238"/>
                          </a:solidFill>
                          <a:latin typeface="Calibri"/>
                        </a:rPr>
                        <a:t>2,5 a 7 [r1]</a:t>
                      </a:r>
                    </a:p>
                  </a:txBody>
                  <a:tcPr>
                    <a:solidFill>
                      <a:srgbClr val="FFFFFF"/>
                    </a:solidFill>
                  </a:tcPr>
                </a:tc>
                <a:tc>
                  <a:txBody>
                    <a:bodyPr/>
                    <a:lstStyle/>
                    <a:p>
                      <a:r>
                        <a:rPr sz="1600">
                          <a:solidFill>
                            <a:srgbClr val="263238"/>
                          </a:solidFill>
                          <a:latin typeface="Calibri"/>
                        </a:rPr>
                        <a:t>Sensible a betalactámicos; puede haber miositis asociada</a:t>
                      </a:r>
                    </a:p>
                  </a:txBody>
                  <a:tcPr>
                    <a:solidFill>
                      <a:srgbClr val="FFFFFF"/>
                    </a:solidFill>
                  </a:tcPr>
                </a:tc>
              </a:tr>
              <a:tr h="457200">
                <a:tc>
                  <a:txBody>
                    <a:bodyPr/>
                    <a:lstStyle/>
                    <a:p>
                      <a:r>
                        <a:rPr sz="1600">
                          <a:solidFill>
                            <a:srgbClr val="263238"/>
                          </a:solidFill>
                          <a:latin typeface="Calibri"/>
                        </a:rPr>
                        <a:t>Streptococcus agalactiae</a:t>
                      </a:r>
                    </a:p>
                  </a:txBody>
                  <a:tcPr>
                    <a:solidFill>
                      <a:srgbClr val="EEF3F4"/>
                    </a:solidFill>
                  </a:tcPr>
                </a:tc>
                <a:tc>
                  <a:txBody>
                    <a:bodyPr/>
                    <a:lstStyle/>
                    <a:p>
                      <a:r>
                        <a:rPr sz="1600">
                          <a:solidFill>
                            <a:srgbClr val="263238"/>
                          </a:solidFill>
                          <a:latin typeface="Calibri"/>
                        </a:rPr>
                        <a:t>0,5 a 5,1 [r1]</a:t>
                      </a:r>
                    </a:p>
                  </a:txBody>
                  <a:tcPr>
                    <a:solidFill>
                      <a:srgbClr val="EEF3F4"/>
                    </a:solidFill>
                  </a:tcPr>
                </a:tc>
                <a:tc>
                  <a:txBody>
                    <a:bodyPr/>
                    <a:lstStyle/>
                    <a:p>
                      <a:r>
                        <a:rPr sz="1600">
                          <a:solidFill>
                            <a:srgbClr val="263238"/>
                          </a:solidFill>
                          <a:latin typeface="Calibri"/>
                        </a:rPr>
                        <a:t>Pensar en menores de 1 año</a:t>
                      </a:r>
                    </a:p>
                  </a:txBody>
                  <a:tcPr>
                    <a:solidFill>
                      <a:srgbClr val="EEF3F4"/>
                    </a:solidFill>
                  </a:tcPr>
                </a:tc>
              </a:tr>
              <a:tr h="457200">
                <a:tc>
                  <a:txBody>
                    <a:bodyPr/>
                    <a:lstStyle/>
                    <a:p>
                      <a:r>
                        <a:rPr sz="1600">
                          <a:solidFill>
                            <a:srgbClr val="263238"/>
                          </a:solidFill>
                          <a:latin typeface="Calibri"/>
                        </a:rPr>
                        <a:t>Salmonella spp.</a:t>
                      </a:r>
                    </a:p>
                  </a:txBody>
                  <a:tcPr>
                    <a:solidFill>
                      <a:srgbClr val="FFFFFF"/>
                    </a:solidFill>
                  </a:tcPr>
                </a:tc>
                <a:tc>
                  <a:txBody>
                    <a:bodyPr/>
                    <a:lstStyle/>
                    <a:p>
                      <a:r>
                        <a:rPr sz="1600">
                          <a:solidFill>
                            <a:srgbClr val="263238"/>
                          </a:solidFill>
                          <a:latin typeface="Calibri"/>
                        </a:rPr>
                        <a:t>1 a 3,8 [r1]</a:t>
                      </a:r>
                    </a:p>
                  </a:txBody>
                  <a:tcPr>
                    <a:solidFill>
                      <a:srgbClr val="FFFFFF"/>
                    </a:solidFill>
                  </a:tcPr>
                </a:tc>
                <a:tc>
                  <a:txBody>
                    <a:bodyPr/>
                    <a:lstStyle/>
                    <a:p>
                      <a:r>
                        <a:rPr sz="1600">
                          <a:solidFill>
                            <a:srgbClr val="263238"/>
                          </a:solidFill>
                          <a:latin typeface="Calibri"/>
                        </a:rPr>
                        <a:t>Hemoglobinopatías; antecedente de reptiles o diarrea</a:t>
                      </a:r>
                    </a:p>
                  </a:txBody>
                  <a:tcPr>
                    <a:solidFill>
                      <a:srgbClr val="FFFFFF"/>
                    </a:solidFill>
                  </a:tcPr>
                </a:tc>
              </a:tr>
              <a:tr h="457200">
                <a:tc>
                  <a:txBody>
                    <a:bodyPr/>
                    <a:lstStyle/>
                    <a:p>
                      <a:r>
                        <a:rPr sz="1600">
                          <a:solidFill>
                            <a:srgbClr val="263238"/>
                          </a:solidFill>
                          <a:latin typeface="Calibri"/>
                        </a:rPr>
                        <a:t>Kingella kingae</a:t>
                      </a:r>
                    </a:p>
                  </a:txBody>
                  <a:tcPr>
                    <a:solidFill>
                      <a:srgbClr val="EEF3F4"/>
                    </a:solidFill>
                  </a:tcPr>
                </a:tc>
                <a:tc>
                  <a:txBody>
                    <a:bodyPr/>
                    <a:lstStyle/>
                    <a:p>
                      <a:r>
                        <a:rPr sz="1600">
                          <a:solidFill>
                            <a:srgbClr val="263238"/>
                          </a:solidFill>
                          <a:latin typeface="Calibri"/>
                        </a:rPr>
                        <a:t>0 a 47,4 [r1]</a:t>
                      </a:r>
                    </a:p>
                  </a:txBody>
                  <a:tcPr>
                    <a:solidFill>
                      <a:srgbClr val="EEF3F4"/>
                    </a:solidFill>
                  </a:tcPr>
                </a:tc>
                <a:tc>
                  <a:txBody>
                    <a:bodyPr/>
                    <a:lstStyle/>
                    <a:p>
                      <a:r>
                        <a:rPr sz="1600">
                          <a:solidFill>
                            <a:srgbClr val="263238"/>
                          </a:solidFill>
                          <a:latin typeface="Calibri"/>
                        </a:rPr>
                        <a:t>Los valores altos vienen de estudios con PCR molecular</a:t>
                      </a:r>
                    </a:p>
                  </a:txBody>
                  <a:tcPr>
                    <a:solidFill>
                      <a:srgbClr val="EEF3F4"/>
                    </a:solidFill>
                  </a:tcPr>
                </a:tc>
              </a:tr>
              <a:tr h="457200">
                <a:tc>
                  <a:txBody>
                    <a:bodyPr/>
                    <a:lstStyle/>
                    <a:p>
                      <a:r>
                        <a:rPr sz="1600">
                          <a:solidFill>
                            <a:srgbClr val="263238"/>
                          </a:solidFill>
                          <a:latin typeface="Calibri"/>
                        </a:rPr>
                        <a:t>Sin germen identificado</a:t>
                      </a:r>
                    </a:p>
                  </a:txBody>
                  <a:tcPr>
                    <a:solidFill>
                      <a:srgbClr val="FFFFFF"/>
                    </a:solidFill>
                  </a:tcPr>
                </a:tc>
                <a:tc>
                  <a:txBody>
                    <a:bodyPr/>
                    <a:lstStyle/>
                    <a:p>
                      <a:r>
                        <a:rPr sz="1600">
                          <a:solidFill>
                            <a:srgbClr val="263238"/>
                          </a:solidFill>
                          <a:latin typeface="Calibri"/>
                        </a:rPr>
                        <a:t>24 a 43,7 [r1]</a:t>
                      </a:r>
                    </a:p>
                  </a:txBody>
                  <a:tcPr>
                    <a:solidFill>
                      <a:srgbClr val="FFFFFF"/>
                    </a:solidFill>
                  </a:tcPr>
                </a:tc>
                <a:tc>
                  <a:txBody>
                    <a:bodyPr/>
                    <a:lstStyle/>
                    <a:p>
                      <a:r>
                        <a:rPr sz="1600">
                          <a:solidFill>
                            <a:srgbClr val="263238"/>
                          </a:solidFill>
                          <a:latin typeface="Calibri"/>
                        </a:rPr>
                        <a:t>Se trata como Gram positivo con éxito mayor de 95 % [r1]</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y fisiopatología: por qué la metáfisis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McNeil JC. Infect Drug Resist. 2020. doi:10.2147/IDR.S257517</a:t>
            </a:r>
          </a:p>
          <a:p>
            <a:r>
              <a:rPr sz="800">
                <a:solidFill>
                  <a:srgbClr val="5A6469"/>
                </a:solidFill>
                <a:latin typeface="Calibri"/>
              </a:rPr>
              <a:t>[r2] De Marco G et al. Front Pediatr. 2022. doi:10.3389/fped.2022.1043251</a:t>
            </a:r>
          </a:p>
          <a:p>
            <a:r>
              <a:rPr sz="800">
                <a:solidFill>
                  <a:srgbClr val="5A6469"/>
                </a:solidFill>
                <a:latin typeface="Calibri"/>
              </a:rPr>
              <a:t>[r16] McLuckey MN et al. Pediatr Radiol. 2026. doi:10.1007/s00247-026-06564-8</a:t>
            </a:r>
          </a:p>
          <a:p>
            <a:r>
              <a:rPr sz="800">
                <a:solidFill>
                  <a:srgbClr val="5A6469"/>
                </a:solidFill>
                <a:latin typeface="Calibri"/>
              </a:rPr>
              <a:t>[r34] Cochard B et al. Microorganisms. 2023. doi:10.3390/microorganisms11040894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Por qué la metáfisis.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y fisiopatología: por qué la metáfisis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McNeil JC. Infect Drug Resist. 2020. doi:10.2147/IDR.S257517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fémur y el húmero proximales la metáfisis queda dentro de la cápsula, así que el pus pasa directo a la articulación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Anatomía y fisiopatología: por qué la metáfisis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[r34] Cochard B et al. Microorganisms. 2023. doi:10.3390/microorganisms11040894</a:t>
            </a:r>
          </a:p>
          <a:p>
            <a:r>
              <a:rPr sz="1000">
                <a:solidFill>
                  <a:srgbClr val="5A6469"/>
                </a:solidFill>
                <a:latin typeface="Calibri"/>
              </a:rPr>
              <a:t>[r2] De Marco G et al. Front Pediatr. 2022. doi:10.3389/fped.2022.1043251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sitios más frecuentes fueron la tibia distal (29,1 %), la tibia proximal (16,4 %) y el peroné distal (14,5 %)… [r34]</a:t>
            </a:r>
          </a:p>
          <a:p>
            <a:pPr marL="347472" indent="-347472">
              <a:spcAft>
                <a:spcPts val="1400"/>
              </a:spcAft>
              <a:buChar char="•"/>
            </a:pPr>
            <a:r>
              <a:rPr sz="2400">
                <a:solidFill>
                  <a:srgbClr val="263238"/>
                </a:solidFill>
                <a:latin typeface="Calibri"/>
              </a:rPr>
              <a:t>Una fisis dañada puede detener el crecimiento por completo o desviar el eje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cuál usar para qué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McNeil JC. Infect Drug Resist. 2020. doi:10.2147/IDR.S257517</a:t>
            </a:r>
          </a:p>
          <a:p>
            <a:r>
              <a:rPr sz="800">
                <a:solidFill>
                  <a:srgbClr val="5A6469"/>
                </a:solidFill>
                <a:latin typeface="Calibri"/>
              </a:rPr>
              <a:t>[r6] Krzysztofiak A et al. Ital J Pediatr. 2021. doi:10.1186/s13052-021-01130-4</a:t>
            </a:r>
          </a:p>
          <a:p>
            <a:r>
              <a:rPr sz="800">
                <a:solidFill>
                  <a:srgbClr val="5A6469"/>
                </a:solidFill>
                <a:latin typeface="Calibri"/>
              </a:rPr>
              <a:t>[r21] Wang YT et al. Medicine (Baltimore). 2026. doi:10.1097/MD.0000000000049529</a:t>
            </a:r>
          </a:p>
          <a:p>
            <a:r>
              <a:rPr sz="800">
                <a:solidFill>
                  <a:srgbClr val="5A6469"/>
                </a:solidFill>
                <a:latin typeface="Calibri"/>
              </a:rPr>
              <a:t>[r22] Lew DP et al. Lancet. 2004. doi:10.1016/S0140-6736(04)16727-5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existe una clasificación única que decida la conducta.</a:t>
            </a:r>
          </a:p>
          <a:p>
            <a:pPr marL="347472" indent="-347472">
              <a:spcAft>
                <a:spcPts val="1400"/>
              </a:spcAft>
              <a:buChar char="•"/>
            </a:pPr>
            <a:r>
              <a:rPr sz="2400">
                <a:solidFill>
                  <a:srgbClr val="263238"/>
                </a:solidFill>
                <a:latin typeface="Calibri"/>
              </a:rPr>
              <a:t>Se usan varias, cada una para responder una pregunta distinta.</a:t>
            </a:r>
          </a:p>
          <a:p>
            <a:pPr marL="347472" indent="-347472">
              <a:spcAft>
                <a:spcPts val="1400"/>
              </a:spcAft>
              <a:buChar char="•"/>
            </a:pPr>
            <a:r>
              <a:rPr sz="2400">
                <a:solidFill>
                  <a:srgbClr val="263238"/>
                </a:solidFill>
                <a:latin typeface="Calibri"/>
              </a:rPr>
              <a:t>Por tiempo de evolución.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Clasificaciones: cuál usar para qué decisión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Paris E et al. Front Radiol. 2026. doi:10.3389/fradi.2026.1744940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Ubica la lesión por tipos; en una serie de 96 casos, los tipos 3 y 4, que corresponden a columna, pelvis, epífisis… [r35]</a:t>
            </a:r>
          </a:p>
          <a:p>
            <a:pPr marL="347472" indent="-347472">
              <a:spcAft>
                <a:spcPts val="1400"/>
              </a:spcAft>
              <a:buChar char="•"/>
            </a:pPr>
            <a:r>
              <a:rPr sz="2400">
                <a:solidFill>
                  <a:srgbClr val="263238"/>
                </a:solidFill>
                <a:latin typeface="Calibri"/>
              </a:rPr>
              <a:t>Te dice cuándo pedir RM aunque la placa sea normal.</a:t>
            </a:r>
          </a:p>
          <a:p>
            <a:pPr marL="347472" indent="-347472">
              <a:spcAft>
                <a:spcPts val="1400"/>
              </a:spcAft>
              <a:buChar char="•"/>
            </a:pPr>
            <a:r>
              <a:rPr sz="2400">
                <a:solidFill>
                  <a:srgbClr val="263238"/>
                </a:solidFill>
                <a:latin typeface="Calibri"/>
              </a:rPr>
              <a:t>Por edad.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63</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Resumen: qué clasificación responde a qué pregunta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McNeil JC. Infect Drug Resist. 2020. doi:10.2147/IDR.S257517</a:t>
            </a:r>
          </a:p>
          <a:p>
            <a:r>
              <a:rPr sz="800">
                <a:solidFill>
                  <a:srgbClr val="5A6469"/>
                </a:solidFill>
                <a:latin typeface="Calibri"/>
              </a:rPr>
              <a:t>[r21] Wang YT et al. Medicine (Baltimore). 2026. doi:10.1097/MD.0000000000049529</a:t>
            </a:r>
          </a:p>
          <a:p>
            <a:r>
              <a:rPr sz="800">
                <a:solidFill>
                  <a:srgbClr val="5A6469"/>
                </a:solidFill>
                <a:latin typeface="Calibri"/>
              </a:rPr>
              <a:t>[r22] Lew DP et al. Lancet. 2004. doi:10.1016/S0140-6736(04)16727-5</a:t>
            </a:r>
          </a:p>
          <a:p>
            <a:r>
              <a:rPr sz="800">
                <a:solidFill>
                  <a:srgbClr val="5A6469"/>
                </a:solidFill>
                <a:latin typeface="Calibri"/>
              </a:rPr>
              <a:t>[r34] Cochard B et al. Microorganisms. 2023. doi:10.3390/microorganisms11040894</a:t>
            </a:r>
          </a:p>
          <a:p>
            <a:r>
              <a:rPr sz="800">
                <a:solidFill>
                  <a:srgbClr val="5A6469"/>
                </a:solidFill>
                <a:latin typeface="Calibri"/>
              </a:rPr>
              <a:t>[r35] Paris E et al. Front Radiol. 2026. doi:10.3389/fradi.2026.1744940</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Eje</a:t>
                      </a:r>
                    </a:p>
                  </a:txBody>
                  <a:tcPr>
                    <a:solidFill>
                      <a:srgbClr val="0F5F6B"/>
                    </a:solidFill>
                  </a:tcPr>
                </a:tc>
                <a:tc>
                  <a:txBody>
                    <a:bodyPr/>
                    <a:lstStyle/>
                    <a:p>
                      <a:r>
                        <a:rPr sz="1600" b="1">
                          <a:solidFill>
                            <a:srgbClr val="FFFFFF"/>
                          </a:solidFill>
                          <a:latin typeface="Calibri"/>
                        </a:rPr>
                        <a:t>Categorías</a:t>
                      </a:r>
                    </a:p>
                  </a:txBody>
                  <a:tcPr>
                    <a:solidFill>
                      <a:srgbClr val="0F5F6B"/>
                    </a:solidFill>
                  </a:tcPr>
                </a:tc>
                <a:tc>
                  <a:txBody>
                    <a:bodyPr/>
                    <a:lstStyle/>
                    <a:p>
                      <a:r>
                        <a:rPr sz="1600" b="1">
                          <a:solidFill>
                            <a:srgbClr val="FFFFFF"/>
                          </a:solidFill>
                          <a:latin typeface="Calibri"/>
                        </a:rPr>
                        <a:t>Qué decide</a:t>
                      </a:r>
                    </a:p>
                  </a:txBody>
                  <a:tcPr>
                    <a:solidFill>
                      <a:srgbClr val="0F5F6B"/>
                    </a:solidFill>
                  </a:tcPr>
                </a:tc>
              </a:tr>
              <a:tr h="457200">
                <a:tc>
                  <a:txBody>
                    <a:bodyPr/>
                    <a:lstStyle/>
                    <a:p>
                      <a:r>
                        <a:rPr sz="1600">
                          <a:solidFill>
                            <a:srgbClr val="263238"/>
                          </a:solidFill>
                          <a:latin typeface="Calibri"/>
                        </a:rPr>
                        <a:t>Tiempo</a:t>
                      </a:r>
                    </a:p>
                  </a:txBody>
                  <a:tcPr>
                    <a:solidFill>
                      <a:srgbClr val="EEF3F4"/>
                    </a:solidFill>
                  </a:tcPr>
                </a:tc>
                <a:tc>
                  <a:txBody>
                    <a:bodyPr/>
                    <a:lstStyle/>
                    <a:p>
                      <a:r>
                        <a:rPr sz="1600">
                          <a:solidFill>
                            <a:srgbClr val="263238"/>
                          </a:solidFill>
                          <a:latin typeface="Calibri"/>
                        </a:rPr>
                        <a:t>Aguda (hasta 2 semanas) · subaguda (2 semanas a 3 meses) · crónica (más de 3 meses) [r21]</a:t>
                      </a:r>
                    </a:p>
                  </a:txBody>
                  <a:tcPr>
                    <a:solidFill>
                      <a:srgbClr val="EEF3F4"/>
                    </a:solidFill>
                  </a:tcPr>
                </a:tc>
                <a:tc>
                  <a:txBody>
                    <a:bodyPr/>
                    <a:lstStyle/>
                    <a:p>
                      <a:r>
                        <a:rPr sz="1600">
                          <a:solidFill>
                            <a:srgbClr val="263238"/>
                          </a:solidFill>
                          <a:latin typeface="Calibri"/>
                        </a:rPr>
                        <a:t>Cuánto laboratorio alterado esperar, rendimiento de la radiografía, si es un Brodie</a:t>
                      </a:r>
                    </a:p>
                  </a:txBody>
                  <a:tcPr>
                    <a:solidFill>
                      <a:srgbClr val="EEF3F4"/>
                    </a:solidFill>
                  </a:tcPr>
                </a:tc>
              </a:tr>
              <a:tr h="457200">
                <a:tc>
                  <a:txBody>
                    <a:bodyPr/>
                    <a:lstStyle/>
                    <a:p>
                      <a:r>
                        <a:rPr sz="1600">
                          <a:solidFill>
                            <a:srgbClr val="263238"/>
                          </a:solidFill>
                          <a:latin typeface="Calibri"/>
                        </a:rPr>
                        <a:t>Vía</a:t>
                      </a:r>
                    </a:p>
                  </a:txBody>
                  <a:tcPr>
                    <a:solidFill>
                      <a:srgbClr val="FFFFFF"/>
                    </a:solidFill>
                  </a:tcPr>
                </a:tc>
                <a:tc>
                  <a:txBody>
                    <a:bodyPr/>
                    <a:lstStyle/>
                    <a:p>
                      <a:r>
                        <a:rPr sz="1600">
                          <a:solidFill>
                            <a:srgbClr val="263238"/>
                          </a:solidFill>
                          <a:latin typeface="Calibri"/>
                        </a:rPr>
                        <a:t>Hematógena · contigua · insuficiencia vascular [r22]</a:t>
                      </a:r>
                    </a:p>
                  </a:txBody>
                  <a:tcPr>
                    <a:solidFill>
                      <a:srgbClr val="FFFFFF"/>
                    </a:solidFill>
                  </a:tcPr>
                </a:tc>
                <a:tc>
                  <a:txBody>
                    <a:bodyPr/>
                    <a:lstStyle/>
                    <a:p>
                      <a:r>
                        <a:rPr sz="1600">
                          <a:solidFill>
                            <a:srgbClr val="263238"/>
                          </a:solidFill>
                          <a:latin typeface="Calibri"/>
                        </a:rPr>
                        <a:t>Dónde buscar el foco y si el antibiótico solo alcanza</a:t>
                      </a:r>
                    </a:p>
                  </a:txBody>
                  <a:tcPr>
                    <a:solidFill>
                      <a:srgbClr val="FFFFFF"/>
                    </a:solidFill>
                  </a:tcPr>
                </a:tc>
              </a:tr>
              <a:tr h="457200">
                <a:tc>
                  <a:txBody>
                    <a:bodyPr/>
                    <a:lstStyle/>
                    <a:p>
                      <a:r>
                        <a:rPr sz="1600">
                          <a:solidFill>
                            <a:srgbClr val="263238"/>
                          </a:solidFill>
                          <a:latin typeface="Calibri"/>
                        </a:rPr>
                        <a:t>Edad y huésped</a:t>
                      </a:r>
                    </a:p>
                  </a:txBody>
                  <a:tcPr>
                    <a:solidFill>
                      <a:srgbClr val="EEF3F4"/>
                    </a:solidFill>
                  </a:tcPr>
                </a:tc>
                <a:tc>
                  <a:txBody>
                    <a:bodyPr/>
                    <a:lstStyle/>
                    <a:p>
                      <a:r>
                        <a:rPr sz="1600">
                          <a:solidFill>
                            <a:srgbClr val="263238"/>
                          </a:solidFill>
                          <a:latin typeface="Calibri"/>
                        </a:rPr>
                        <a:t>Neonato · 1 a 5 años · escolar · hemoglobinopatía · drogas intravenosas [r1]</a:t>
                      </a:r>
                    </a:p>
                  </a:txBody>
                  <a:tcPr>
                    <a:solidFill>
                      <a:srgbClr val="EEF3F4"/>
                    </a:solidFill>
                  </a:tcPr>
                </a:tc>
                <a:tc>
                  <a:txBody>
                    <a:bodyPr/>
                    <a:lstStyle/>
                    <a:p>
                      <a:r>
                        <a:rPr sz="1600">
                          <a:solidFill>
                            <a:srgbClr val="263238"/>
                          </a:solidFill>
                          <a:latin typeface="Calibri"/>
                        </a:rPr>
                        <a:t>Germen y antibiótico empírico</a:t>
                      </a:r>
                    </a:p>
                  </a:txBody>
                  <a:tcPr>
                    <a:solidFill>
                      <a:srgbClr val="EEF3F4"/>
                    </a:solidFill>
                  </a:tcPr>
                </a:tc>
              </a:tr>
              <a:tr h="457200">
                <a:tc>
                  <a:txBody>
                    <a:bodyPr/>
                    <a:lstStyle/>
                    <a:p>
                      <a:r>
                        <a:rPr sz="1600">
                          <a:solidFill>
                            <a:srgbClr val="263238"/>
                          </a:solidFill>
                          <a:latin typeface="Calibri"/>
                        </a:rPr>
                        <a:t>Extensión</a:t>
                      </a:r>
                    </a:p>
                  </a:txBody>
                  <a:tcPr>
                    <a:solidFill>
                      <a:srgbClr val="FFFFFF"/>
                    </a:solidFill>
                  </a:tcPr>
                </a:tc>
                <a:tc>
                  <a:txBody>
                    <a:bodyPr/>
                    <a:lstStyle/>
                    <a:p>
                      <a:r>
                        <a:rPr sz="1600">
                          <a:solidFill>
                            <a:srgbClr val="263238"/>
                          </a:solidFill>
                          <a:latin typeface="Calibri"/>
                        </a:rPr>
                        <a:t>Sin colección · absceso · artritis contigua · transfisaria · multifocal [r1][r34]</a:t>
                      </a:r>
                    </a:p>
                  </a:txBody>
                  <a:tcPr>
                    <a:solidFill>
                      <a:srgbClr val="FFFFFF"/>
                    </a:solidFill>
                  </a:tcPr>
                </a:tc>
                <a:tc>
                  <a:txBody>
                    <a:bodyPr/>
                    <a:lstStyle/>
                    <a:p>
                      <a:r>
                        <a:rPr sz="1600">
                          <a:solidFill>
                            <a:srgbClr val="263238"/>
                          </a:solidFill>
                          <a:latin typeface="Calibri"/>
                        </a:rPr>
                        <a:t>Cirugía, urgencia, vigilancia de la fisis</a:t>
                      </a:r>
                    </a:p>
                  </a:txBody>
                  <a:tcPr>
                    <a:solidFill>
                      <a:srgbClr val="FFFFFF"/>
                    </a:solidFill>
                  </a:tcPr>
                </a:tc>
              </a:tr>
              <a:tr h="457200">
                <a:tc>
                  <a:txBody>
                    <a:bodyPr/>
                    <a:lstStyle/>
                    <a:p>
                      <a:r>
                        <a:rPr sz="1600">
                          <a:solidFill>
                            <a:srgbClr val="263238"/>
                          </a:solidFill>
                          <a:latin typeface="Calibri"/>
                        </a:rPr>
                        <a:t>Lesión subaguda (Roberts-Ross)</a:t>
                      </a:r>
                    </a:p>
                  </a:txBody>
                  <a:tcPr>
                    <a:solidFill>
                      <a:srgbClr val="EEF3F4"/>
                    </a:solidFill>
                  </a:tcPr>
                </a:tc>
                <a:tc>
                  <a:txBody>
                    <a:bodyPr/>
                    <a:lstStyle/>
                    <a:p>
                      <a:r>
                        <a:rPr sz="1600">
                          <a:solidFill>
                            <a:srgbClr val="263238"/>
                          </a:solidFill>
                          <a:latin typeface="Calibri"/>
                        </a:rPr>
                        <a:t>Tipos según sitio; 3 y 4 = columna, pelvis, epífisis, transfisaria, carpo y tarso [r35]</a:t>
                      </a:r>
                    </a:p>
                  </a:txBody>
                  <a:tcPr>
                    <a:solidFill>
                      <a:srgbClr val="EEF3F4"/>
                    </a:solidFill>
                  </a:tcPr>
                </a:tc>
                <a:tc>
                  <a:txBody>
                    <a:bodyPr/>
                    <a:lstStyle/>
                    <a:p>
                      <a:r>
                        <a:rPr sz="1600">
                          <a:solidFill>
                            <a:srgbClr val="263238"/>
                          </a:solidFill>
                          <a:latin typeface="Calibri"/>
                        </a:rPr>
                        <a:t>Pedir RM aunque la radiografía sea normal</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63</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Diagnóstico: clínica, laboratorio y muestras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McNeil JC. Infect Drug Resist. 2020. doi:10.2147/IDR.S257517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Clínica.</a:t>
            </a:r>
          </a:p>
          <a:p>
            <a:pPr marL="347472" indent="-347472">
              <a:spcAft>
                <a:spcPts val="1400"/>
              </a:spcAft>
              <a:buChar char="•"/>
            </a:pPr>
            <a:r>
              <a:rPr sz="2800">
                <a:solidFill>
                  <a:srgbClr val="263238"/>
                </a:solidFill>
                <a:latin typeface="Calibri"/>
              </a:rPr>
              <a:t>Lo habitual es fiebre, dolor localizado, tumefacción, calor y eritema; en el miembro inferior, cojera o rechazo a cargar peso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63</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de pruebas de laboratorio en infección osteoarticular pediátrica (poblaciones distintas según la fuente)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McNeil JC. Infect Drug Resist. 2020. doi:10.2147/IDR.S257517</a:t>
            </a:r>
          </a:p>
          <a:p>
            <a:r>
              <a:rPr sz="1000">
                <a:solidFill>
                  <a:srgbClr val="5A6469"/>
                </a:solidFill>
                <a:latin typeface="Calibri"/>
              </a:rPr>
              <a:t>[r4] Pääkkönen M et al. Clin Orthop Relat Res. 2010. doi:10.1007/s11999-009-0936-1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63</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Rendimiento de las muestras (porcentaje de positivos)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Olijve L et al. J Infect. 2021. doi:10.1016/j.jinf.2021.06.028</a:t>
            </a:r>
          </a:p>
          <a:p>
            <a:r>
              <a:rPr sz="1000">
                <a:solidFill>
                  <a:srgbClr val="5A6469"/>
                </a:solidFill>
                <a:latin typeface="Calibri"/>
              </a:rPr>
              <a:t>[r1] McNeil JC. Infect Drug Resist. 2020. doi:10.2147/IDR.S257517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63</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qué buscar y dónde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McNeil JC. Infect Drug Resist. 2020. doi:10.2147/IDR.S257517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se busca.</a:t>
            </a:r>
          </a:p>
          <a:p>
            <a:pPr marL="347472" indent="-347472">
              <a:spcAft>
                <a:spcPts val="1400"/>
              </a:spcAft>
              <a:buChar char="•"/>
            </a:pPr>
            <a:r>
              <a:rPr sz="2400">
                <a:solidFill>
                  <a:srgbClr val="263238"/>
                </a:solidFill>
                <a:latin typeface="Calibri"/>
              </a:rPr>
              <a:t>Dolor localizado a la palpación de la metáfisis, tumefacción, calor y eritema, limitación funcional y marcha antálgica o rechazo a cargar peso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63</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Examen físico: qué buscar y dónde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McNeil JC. Infect Drug Resist. 2020. doi:10.2147/IDR.S257517</a:t>
            </a:r>
          </a:p>
          <a:p>
            <a:r>
              <a:rPr sz="1000">
                <a:solidFill>
                  <a:srgbClr val="5A6469"/>
                </a:solidFill>
                <a:latin typeface="Calibri"/>
              </a:rPr>
              <a:t>[r11] Offiah AC. Eur J Radiol. 2006. doi:10.1016/j.ejrad.2006.07.016</a:t>
            </a:r>
          </a:p>
          <a:p>
            <a:r>
              <a:rPr sz="1000">
                <a:solidFill>
                  <a:srgbClr val="5A6469"/>
                </a:solidFill>
                <a:latin typeface="Calibri"/>
              </a:rPr>
              <a:t>[r21] Wang YT et al. Medicine (Baltimore). 2026. doi:10.1097/MD.0000000000049529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Qué sabemos de la exactitud del examen.</a:t>
            </a:r>
          </a:p>
          <a:p>
            <a:pPr marL="347472" indent="-347472">
              <a:spcAft>
                <a:spcPts val="1400"/>
              </a:spcAft>
              <a:buChar char="•"/>
            </a:pPr>
            <a:r>
              <a:rPr sz="2400">
                <a:solidFill>
                  <a:srgbClr val="263238"/>
                </a:solidFill>
                <a:latin typeface="Calibri"/>
              </a:rPr>
              <a:t>No encontré sensibilidad ni especificidad verificables para maniobras individuales de examen físico en la osteomielitis aguda: sin dato verificable.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Pistas del examen según la localización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McNeil JC. Infect Drug Resist. 2020. doi:10.2147/IDR.S257517</a:t>
            </a:r>
          </a:p>
          <a:p>
            <a:r>
              <a:rPr sz="1000">
                <a:solidFill>
                  <a:srgbClr val="5A6469"/>
                </a:solidFill>
                <a:latin typeface="Calibri"/>
              </a:rPr>
              <a:t>[r11] Offiah AC. Eur J Radiol. 2006. doi:10.1016/j.ejrad.2006.07.016</a:t>
            </a:r>
          </a:p>
          <a:p>
            <a:r>
              <a:rPr sz="1000">
                <a:solidFill>
                  <a:srgbClr val="5A6469"/>
                </a:solidFill>
                <a:latin typeface="Calibri"/>
              </a:rPr>
              <a:t>[r21] Wang YT et al. Medicine (Baltimore). 2026. doi:10.1097/MD.0000000000049529</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Localización</a:t>
                      </a:r>
                    </a:p>
                  </a:txBody>
                  <a:tcPr>
                    <a:solidFill>
                      <a:srgbClr val="0F5F6B"/>
                    </a:solidFill>
                  </a:tcPr>
                </a:tc>
                <a:tc>
                  <a:txBody>
                    <a:bodyPr/>
                    <a:lstStyle/>
                    <a:p>
                      <a:r>
                        <a:rPr sz="1600" b="1">
                          <a:solidFill>
                            <a:srgbClr val="FFFFFF"/>
                          </a:solidFill>
                          <a:latin typeface="Calibri"/>
                        </a:rPr>
                        <a:t>Qué se ve</a:t>
                      </a:r>
                    </a:p>
                  </a:txBody>
                  <a:tcPr>
                    <a:solidFill>
                      <a:srgbClr val="0F5F6B"/>
                    </a:solidFill>
                  </a:tcPr>
                </a:tc>
                <a:tc>
                  <a:txBody>
                    <a:bodyPr/>
                    <a:lstStyle/>
                    <a:p>
                      <a:r>
                        <a:rPr sz="1600" b="1">
                          <a:solidFill>
                            <a:srgbClr val="FFFFFF"/>
                          </a:solidFill>
                          <a:latin typeface="Calibri"/>
                        </a:rPr>
                        <a:t>Por qué importa</a:t>
                      </a:r>
                    </a:p>
                  </a:txBody>
                  <a:tcPr>
                    <a:solidFill>
                      <a:srgbClr val="0F5F6B"/>
                    </a:solidFill>
                  </a:tcPr>
                </a:tc>
              </a:tr>
              <a:tr h="457200">
                <a:tc>
                  <a:txBody>
                    <a:bodyPr/>
                    <a:lstStyle/>
                    <a:p>
                      <a:r>
                        <a:rPr sz="1600">
                          <a:solidFill>
                            <a:srgbClr val="263238"/>
                          </a:solidFill>
                          <a:latin typeface="Calibri"/>
                        </a:rPr>
                        <a:t>Pelvis</a:t>
                      </a:r>
                    </a:p>
                  </a:txBody>
                  <a:tcPr>
                    <a:solidFill>
                      <a:srgbClr val="EEF3F4"/>
                    </a:solidFill>
                  </a:tcPr>
                </a:tc>
                <a:tc>
                  <a:txBody>
                    <a:bodyPr/>
                    <a:lstStyle/>
                    <a:p>
                      <a:r>
                        <a:rPr sz="1600">
                          <a:solidFill>
                            <a:srgbClr val="263238"/>
                          </a:solidFill>
                          <a:latin typeface="Calibri"/>
                        </a:rPr>
                        <a:t>Marcha de pato, a veces carga parcial [r1]</a:t>
                      </a:r>
                    </a:p>
                  </a:txBody>
                  <a:tcPr>
                    <a:solidFill>
                      <a:srgbClr val="EEF3F4"/>
                    </a:solidFill>
                  </a:tcPr>
                </a:tc>
                <a:tc>
                  <a:txBody>
                    <a:bodyPr/>
                    <a:lstStyle/>
                    <a:p>
                      <a:r>
                        <a:rPr sz="1600">
                          <a:solidFill>
                            <a:srgbClr val="263238"/>
                          </a:solidFill>
                          <a:latin typeface="Calibri"/>
                        </a:rPr>
                        <a:t>Retraso diagnóstico frecuente [r1]</a:t>
                      </a:r>
                    </a:p>
                  </a:txBody>
                  <a:tcPr>
                    <a:solidFill>
                      <a:srgbClr val="EEF3F4"/>
                    </a:solidFill>
                  </a:tcPr>
                </a:tc>
              </a:tr>
              <a:tr h="457200">
                <a:tc>
                  <a:txBody>
                    <a:bodyPr/>
                    <a:lstStyle/>
                    <a:p>
                      <a:r>
                        <a:rPr sz="1600">
                          <a:solidFill>
                            <a:srgbClr val="263238"/>
                          </a:solidFill>
                          <a:latin typeface="Calibri"/>
                        </a:rPr>
                        <a:t>Columna</a:t>
                      </a:r>
                    </a:p>
                  </a:txBody>
                  <a:tcPr>
                    <a:solidFill>
                      <a:srgbClr val="FFFFFF"/>
                    </a:solidFill>
                  </a:tcPr>
                </a:tc>
                <a:tc>
                  <a:txBody>
                    <a:bodyPr/>
                    <a:lstStyle/>
                    <a:p>
                      <a:r>
                        <a:rPr sz="1600">
                          <a:solidFill>
                            <a:srgbClr val="263238"/>
                          </a:solidFill>
                          <a:latin typeface="Calibri"/>
                        </a:rPr>
                        <a:t>Dolor puntual, limitación de flexión o extensión [r1]</a:t>
                      </a:r>
                    </a:p>
                  </a:txBody>
                  <a:tcPr>
                    <a:solidFill>
                      <a:srgbClr val="FFFFFF"/>
                    </a:solidFill>
                  </a:tcPr>
                </a:tc>
                <a:tc>
                  <a:txBody>
                    <a:bodyPr/>
                    <a:lstStyle/>
                    <a:p>
                      <a:r>
                        <a:rPr sz="1600">
                          <a:solidFill>
                            <a:srgbClr val="263238"/>
                          </a:solidFill>
                          <a:latin typeface="Calibri"/>
                        </a:rPr>
                        <a:t>En el lactante predomina la discitis [r11]</a:t>
                      </a:r>
                    </a:p>
                  </a:txBody>
                  <a:tcPr>
                    <a:solidFill>
                      <a:srgbClr val="FFFFFF"/>
                    </a:solidFill>
                  </a:tcPr>
                </a:tc>
              </a:tr>
              <a:tr h="457200">
                <a:tc>
                  <a:txBody>
                    <a:bodyPr/>
                    <a:lstStyle/>
                    <a:p>
                      <a:r>
                        <a:rPr sz="1600">
                          <a:solidFill>
                            <a:srgbClr val="263238"/>
                          </a:solidFill>
                          <a:latin typeface="Calibri"/>
                        </a:rPr>
                        <a:t>Cadera u hombro</a:t>
                      </a:r>
                    </a:p>
                  </a:txBody>
                  <a:tcPr>
                    <a:solidFill>
                      <a:srgbClr val="EEF3F4"/>
                    </a:solidFill>
                  </a:tcPr>
                </a:tc>
                <a:tc>
                  <a:txBody>
                    <a:bodyPr/>
                    <a:lstStyle/>
                    <a:p>
                      <a:r>
                        <a:rPr sz="1600">
                          <a:solidFill>
                            <a:srgbClr val="263238"/>
                          </a:solidFill>
                          <a:latin typeface="Calibri"/>
                        </a:rPr>
                        <a:t>Dolor a la movilización, limitación</a:t>
                      </a:r>
                    </a:p>
                  </a:txBody>
                  <a:tcPr>
                    <a:solidFill>
                      <a:srgbClr val="EEF3F4"/>
                    </a:solidFill>
                  </a:tcPr>
                </a:tc>
                <a:tc>
                  <a:txBody>
                    <a:bodyPr/>
                    <a:lstStyle/>
                    <a:p>
                      <a:r>
                        <a:rPr sz="1600">
                          <a:solidFill>
                            <a:srgbClr val="263238"/>
                          </a:solidFill>
                          <a:latin typeface="Calibri"/>
                        </a:rPr>
                        <a:t>Metáfisis intracapsular: artritis contigua [r1]</a:t>
                      </a:r>
                    </a:p>
                  </a:txBody>
                  <a:tcPr>
                    <a:solidFill>
                      <a:srgbClr val="EEF3F4"/>
                    </a:solidFill>
                  </a:tcPr>
                </a:tc>
              </a:tr>
              <a:tr h="457200">
                <a:tc>
                  <a:txBody>
                    <a:bodyPr/>
                    <a:lstStyle/>
                    <a:p>
                      <a:r>
                        <a:rPr sz="1600">
                          <a:solidFill>
                            <a:srgbClr val="263238"/>
                          </a:solidFill>
                          <a:latin typeface="Calibri"/>
                        </a:rPr>
                        <a:t>Miembro superior</a:t>
                      </a:r>
                    </a:p>
                  </a:txBody>
                  <a:tcPr>
                    <a:solidFill>
                      <a:srgbClr val="FFFFFF"/>
                    </a:solidFill>
                  </a:tcPr>
                </a:tc>
                <a:tc>
                  <a:txBody>
                    <a:bodyPr/>
                    <a:lstStyle/>
                    <a:p>
                      <a:r>
                        <a:rPr sz="1600">
                          <a:solidFill>
                            <a:srgbClr val="263238"/>
                          </a:solidFill>
                          <a:latin typeface="Calibri"/>
                        </a:rPr>
                        <a:t>Húmero 10 a 14 %, radio o cúbito cerca de 5 % [r1]</a:t>
                      </a:r>
                    </a:p>
                  </a:txBody>
                  <a:tcPr>
                    <a:solidFill>
                      <a:srgbClr val="FFFFFF"/>
                    </a:solidFill>
                  </a:tcPr>
                </a:tc>
                <a:tc>
                  <a:txBody>
                    <a:bodyPr/>
                    <a:lstStyle/>
                    <a:p>
                      <a:r>
                        <a:rPr sz="1600">
                          <a:solidFill>
                            <a:srgbClr val="263238"/>
                          </a:solidFill>
                          <a:latin typeface="Calibri"/>
                        </a:rPr>
                        <a:t>Menos frecuente</a:t>
                      </a:r>
                    </a:p>
                  </a:txBody>
                  <a:tcPr>
                    <a:solidFill>
                      <a:srgbClr val="FFFFFF"/>
                    </a:solidFill>
                  </a:tcPr>
                </a:tc>
              </a:tr>
              <a:tr h="457200">
                <a:tc>
                  <a:txBody>
                    <a:bodyPr/>
                    <a:lstStyle/>
                    <a:p>
                      <a:r>
                        <a:rPr sz="1600">
                          <a:solidFill>
                            <a:srgbClr val="263238"/>
                          </a:solidFill>
                          <a:latin typeface="Calibri"/>
                        </a:rPr>
                        <a:t>Lactante menor de 6 meses</a:t>
                      </a:r>
                    </a:p>
                  </a:txBody>
                  <a:tcPr>
                    <a:solidFill>
                      <a:srgbClr val="EEF3F4"/>
                    </a:solidFill>
                  </a:tcPr>
                </a:tc>
                <a:tc>
                  <a:txBody>
                    <a:bodyPr/>
                    <a:lstStyle/>
                    <a:p>
                      <a:r>
                        <a:rPr sz="1600">
                          <a:solidFill>
                            <a:srgbClr val="263238"/>
                          </a:solidFill>
                          <a:latin typeface="Calibri"/>
                        </a:rPr>
                        <a:t>Tumefacción, poca movilidad, dolor pasivo [r21]</a:t>
                      </a:r>
                    </a:p>
                  </a:txBody>
                  <a:tcPr>
                    <a:solidFill>
                      <a:srgbClr val="EEF3F4"/>
                    </a:solidFill>
                  </a:tcPr>
                </a:tc>
                <a:tc>
                  <a:txBody>
                    <a:bodyPr/>
                    <a:lstStyle/>
                    <a:p>
                      <a:r>
                        <a:rPr sz="1600">
                          <a:solidFill>
                            <a:srgbClr val="263238"/>
                          </a:solidFill>
                          <a:latin typeface="Calibri"/>
                        </a:rPr>
                        <a:t>La fiebre inicial puede faltar [r21]</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Imágenes: qué pedir, cuándo y qué esperar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McNeil JC. Infect Drug Resist. 2020. doi:10.2147/IDR.S257517</a:t>
            </a:r>
          </a:p>
          <a:p>
            <a:r>
              <a:rPr sz="1000">
                <a:solidFill>
                  <a:srgbClr val="5A6469"/>
                </a:solidFill>
                <a:latin typeface="Calibri"/>
              </a:rPr>
              <a:t>[r16] McLuckey MN et al. Pediatr Radiol. 2026. doi:10.1007/s00247-026-06564-8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Radiografía.</a:t>
            </a:r>
          </a:p>
          <a:p>
            <a:pPr marL="347472" indent="-347472">
              <a:spcAft>
                <a:spcPts val="1400"/>
              </a:spcAft>
              <a:buChar char="•"/>
            </a:pPr>
            <a:r>
              <a:rPr sz="2400">
                <a:solidFill>
                  <a:srgbClr val="263238"/>
                </a:solidFill>
                <a:latin typeface="Calibri"/>
              </a:rPr>
              <a:t>Se pide en la primera consulta no para confirmar sino para excluir fractura o tumor [r1].</a:t>
            </a:r>
          </a:p>
          <a:p>
            <a:pPr marL="347472" indent="-347472">
              <a:spcAft>
                <a:spcPts val="1400"/>
              </a:spcAft>
              <a:buChar char="•"/>
            </a:pPr>
            <a:r>
              <a:rPr sz="2400">
                <a:solidFill>
                  <a:srgbClr val="263238"/>
                </a:solidFill>
                <a:latin typeface="Calibri"/>
              </a:rPr>
              <a:t>Pueden pasar de 10 a 12 días antes de que la placa muestre destrucción ósea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63</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Sensibilidad y especificidad de las imágenes en osteomielitis hematógena pediátrica (estudio prospectivo de 183 niños)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Malcius D et al. Medicina (Kaunas). 2009. PMID 19773621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63</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Osteomielitis subaguda hematógena: casos detectados por cada prueba (96 casos; la RM era el patrón de referencia)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Paris E et al. Front Radiol. 2026. doi:10.3389/fradi.2026.1744940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63</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del niño con dolor óseo a la decisión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McNeil JC. Infect Drug Resist. 2020. doi:10.2147/IDR.S257517</a:t>
            </a:r>
          </a:p>
          <a:p>
            <a:r>
              <a:rPr sz="800">
                <a:solidFill>
                  <a:srgbClr val="5A6469"/>
                </a:solidFill>
                <a:latin typeface="Calibri"/>
              </a:rPr>
              <a:t>[r2] De Marco G et al. Front Pediatr. 2022. doi:10.3389/fped.2022.1043251</a:t>
            </a:r>
          </a:p>
          <a:p>
            <a:r>
              <a:rPr sz="800">
                <a:solidFill>
                  <a:srgbClr val="5A6469"/>
                </a:solidFill>
                <a:latin typeface="Calibri"/>
              </a:rPr>
              <a:t>[r4] Pääkkönen M et al. Clin Orthop Relat Res. 2010. doi:10.1007/s11999-009-0936-1</a:t>
            </a:r>
          </a:p>
          <a:p>
            <a:r>
              <a:rPr sz="800">
                <a:solidFill>
                  <a:srgbClr val="5A6469"/>
                </a:solidFill>
                <a:latin typeface="Calibri"/>
              </a:rPr>
              <a:t>[r6] Krzysztofiak A et al. Ital J Pediatr. 2021. doi:10.1186/s13052-021-01130-4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Esquema para estudiar, que ordena el razonamiento de los bloques anteriores.</a:t>
            </a:r>
          </a:p>
          <a:p>
            <a:pPr marL="347472" indent="-347472">
              <a:spcAft>
                <a:spcPts val="1400"/>
              </a:spcAft>
              <a:buChar char="•"/>
            </a:pPr>
            <a:r>
              <a:rPr sz="2800">
                <a:solidFill>
                  <a:srgbClr val="263238"/>
                </a:solidFill>
                <a:latin typeface="Calibri"/>
              </a:rPr>
              <a:t>No sustituye la guía de tu hospital.</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63</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Sospecha de osteomielitis aguda hematógena en el niño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McNeil JC. Infect Drug Resist. 2020. doi:10.2147/IDR.S257517</a:t>
            </a:r>
          </a:p>
          <a:p>
            <a:r>
              <a:rPr sz="800">
                <a:solidFill>
                  <a:srgbClr val="5A6469"/>
                </a:solidFill>
                <a:latin typeface="Calibri"/>
              </a:rPr>
              <a:t>[r16] McLuckey MN et al. Pediatr Radiol. 2026. doi:10.1007/s00247-026-06564-8</a:t>
            </a:r>
          </a:p>
          <a:p>
            <a:r>
              <a:rPr sz="800">
                <a:solidFill>
                  <a:srgbClr val="5A6469"/>
                </a:solidFill>
                <a:latin typeface="Calibri"/>
              </a:rPr>
              <a:t>[r4] Pääkkönen M et al. Clin Orthop Relat Res. 2010. doi:10.1007/s11999-009-0936-1</a:t>
            </a:r>
          </a:p>
          <a:p>
            <a:r>
              <a:rPr sz="800">
                <a:solidFill>
                  <a:srgbClr val="5A6469"/>
                </a:solidFill>
                <a:latin typeface="Calibri"/>
              </a:rPr>
              <a:t>[r17] Ceroni D et al. J Pediatr Orthop. 2010. doi:10.1097/BPO.0b013e3181d4732f</a:t>
            </a:r>
          </a:p>
          <a:p>
            <a:r>
              <a:rPr sz="800">
                <a:solidFill>
                  <a:srgbClr val="5A6469"/>
                </a:solidFill>
                <a:latin typeface="Calibri"/>
              </a:rPr>
              <a:t>[r2] De Marco G et al. Front Pediatr. 2022. doi:10.3389/fped.2022.1043251</a:t>
            </a:r>
          </a:p>
          <a:p>
            <a:r>
              <a:rPr sz="800">
                <a:solidFill>
                  <a:srgbClr val="5A6469"/>
                </a:solidFill>
                <a:latin typeface="Calibri"/>
              </a:rPr>
              <a:t>(+4 referencias más en las láminas finales)</a:t>
            </a:r>
          </a:p>
        </p:txBody>
      </p:sp>
      <p:sp>
        <p:nvSpPr>
          <p:cNvPr id="6" name="Rounded Rectangle 5"/>
          <p:cNvSpPr/>
          <p:nvPr/>
        </p:nvSpPr>
        <p:spPr>
          <a:xfrm>
            <a:off x="4754880" y="1508760"/>
            <a:ext cx="2743200" cy="264953"/>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Niño con fiebre o dolor óseo localizado, cojera o rechazo a cargar peso [r1]</a:t>
            </a:r>
          </a:p>
        </p:txBody>
      </p:sp>
      <p:sp>
        <p:nvSpPr>
          <p:cNvPr id="7" name="Rectangle 6"/>
          <p:cNvSpPr/>
          <p:nvPr/>
        </p:nvSpPr>
        <p:spPr>
          <a:xfrm>
            <a:off x="4754880" y="1883441"/>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Estabilizar y dar analgesia; explorar todo el esqueleto y la articulación vecina; hemograma, PCR, VSG y hemocultivos antes del antibiótico [r1]</a:t>
            </a:r>
          </a:p>
        </p:txBody>
      </p:sp>
      <p:sp>
        <p:nvSpPr>
          <p:cNvPr id="8" name="Rectangle 7"/>
          <p:cNvSpPr/>
          <p:nvPr/>
        </p:nvSpPr>
        <p:spPr>
          <a:xfrm>
            <a:off x="4754880" y="2258123"/>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Radiografía simple para excluir fractura o tumor; no excluye una osteomielitis precoz [r1][r16]</a:t>
            </a:r>
          </a:p>
        </p:txBody>
      </p:sp>
      <p:sp>
        <p:nvSpPr>
          <p:cNvPr id="9" name="Decision 8"/>
          <p:cNvSpPr/>
          <p:nvPr/>
        </p:nvSpPr>
        <p:spPr>
          <a:xfrm>
            <a:off x="4572000" y="2632804"/>
            <a:ext cx="3108960" cy="40597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¿VSG mayor de 20 mm/h o PCR mayor de 20 mg/L? [r4]</a:t>
            </a:r>
          </a:p>
        </p:txBody>
      </p:sp>
      <p:sp>
        <p:nvSpPr>
          <p:cNvPr id="10" name="Rounded Rectangle 9"/>
          <p:cNvSpPr/>
          <p:nvPr/>
        </p:nvSpPr>
        <p:spPr>
          <a:xfrm>
            <a:off x="2987040" y="3148509"/>
            <a:ext cx="2743200" cy="26495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Osteomielitis bacteriana poco probable si ambas son normales en los primeros 3 días; reevaluar y buscar otro diagnóstico; en menor de 5 años con cuadro leve, pedir PCR molecular para Kingella [r4][r17][r1]</a:t>
            </a:r>
          </a:p>
        </p:txBody>
      </p:sp>
      <p:sp>
        <p:nvSpPr>
          <p:cNvPr id="11" name="Rectangle 10"/>
          <p:cNvSpPr/>
          <p:nvPr/>
        </p:nvSpPr>
        <p:spPr>
          <a:xfrm>
            <a:off x="6522720" y="3148509"/>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RM del segmento afectado (y de la articulación vecina si hay duda) para ubicar absceso y extensión [r1][r2]</a:t>
            </a:r>
          </a:p>
        </p:txBody>
      </p:sp>
      <p:sp>
        <p:nvSpPr>
          <p:cNvPr id="12" name="Decision 11"/>
          <p:cNvSpPr/>
          <p:nvPr/>
        </p:nvSpPr>
        <p:spPr>
          <a:xfrm>
            <a:off x="4572000" y="3523191"/>
            <a:ext cx="3108960" cy="40597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¿Absceso subperióstico, intraóseo o de partes blandas, artritis contigua o falta de mejoría? [r1]</a:t>
            </a:r>
          </a:p>
        </p:txBody>
      </p:sp>
      <p:sp>
        <p:nvSpPr>
          <p:cNvPr id="13" name="Rectangle 12"/>
          <p:cNvSpPr/>
          <p:nvPr/>
        </p:nvSpPr>
        <p:spPr>
          <a:xfrm>
            <a:off x="4754880" y="4038896"/>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Drenaje quirúrgico con muestras para cultivo; la artritis séptica piógena contigua se trata como urgencia [r1][r2]</a:t>
            </a:r>
          </a:p>
        </p:txBody>
      </p:sp>
      <p:sp>
        <p:nvSpPr>
          <p:cNvPr id="14" name="Rectangle 13"/>
          <p:cNvSpPr/>
          <p:nvPr/>
        </p:nvSpPr>
        <p:spPr>
          <a:xfrm>
            <a:off x="4754880" y="4413578"/>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Antibiótico intravenoso empírico según edad y epidemiología local; ajustar al cultivo [r6][r1]</a:t>
            </a:r>
          </a:p>
        </p:txBody>
      </p:sp>
      <p:sp>
        <p:nvSpPr>
          <p:cNvPr id="15" name="Decision 14"/>
          <p:cNvSpPr/>
          <p:nvPr/>
        </p:nvSpPr>
        <p:spPr>
          <a:xfrm>
            <a:off x="4572000" y="4788259"/>
            <a:ext cx="3108960" cy="405977"/>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¿Mejoría clínica (afebril 24-48 h) y PCR bajando 30-50 % desde el pico? [r6]</a:t>
            </a:r>
          </a:p>
        </p:txBody>
      </p:sp>
      <p:sp>
        <p:nvSpPr>
          <p:cNvPr id="16" name="Rectangle 15"/>
          <p:cNvSpPr/>
          <p:nvPr/>
        </p:nvSpPr>
        <p:spPr>
          <a:xfrm>
            <a:off x="2987040" y="5303964"/>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Paso a vía oral tras 2-4 días intravenosos; completar 3-4 semanas en total con control de PCR [r6][r7]</a:t>
            </a:r>
          </a:p>
        </p:txBody>
      </p:sp>
      <p:sp>
        <p:nvSpPr>
          <p:cNvPr id="17" name="Rectangle 16"/>
          <p:cNvSpPr/>
          <p:nvPr/>
        </p:nvSpPr>
        <p:spPr>
          <a:xfrm>
            <a:off x="6522720" y="5303964"/>
            <a:ext cx="2743200" cy="264953"/>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Reevaluar: colección sin drenar, germen no cubierto (MRSA, Salmonella), trombosis venosa o foco a distancia [r1][r9]</a:t>
            </a:r>
          </a:p>
        </p:txBody>
      </p:sp>
      <p:sp>
        <p:nvSpPr>
          <p:cNvPr id="18" name="Rounded Rectangle 17"/>
          <p:cNvSpPr/>
          <p:nvPr/>
        </p:nvSpPr>
        <p:spPr>
          <a:xfrm>
            <a:off x="4754880" y="5678646"/>
            <a:ext cx="2743200" cy="264953"/>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Seguimiento hasta normalizar clínica y PCR; control ortopédico si hubo factores de riesgo [r15]</a:t>
            </a:r>
          </a:p>
        </p:txBody>
      </p:sp>
      <p:cxnSp>
        <p:nvCxnSpPr>
          <p:cNvPr id="19" name="Connector 18"/>
          <p:cNvCxnSpPr>
            <a:stCxn id="6" idx="2"/>
            <a:endCxn id="7" idx="0"/>
          </p:cNvCxnSpPr>
          <p:nvPr/>
        </p:nvCxnSpPr>
        <p:spPr>
          <a:xfrm flipH="1">
            <a:off x="6126480" y="1773713"/>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7" idx="2"/>
            <a:endCxn id="8" idx="0"/>
          </p:cNvCxnSpPr>
          <p:nvPr/>
        </p:nvCxnSpPr>
        <p:spPr>
          <a:xfrm flipH="1">
            <a:off x="6126480" y="2148394"/>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1" name="Connector 20"/>
          <p:cNvCxnSpPr>
            <a:stCxn id="8" idx="2"/>
            <a:endCxn id="9" idx="0"/>
          </p:cNvCxnSpPr>
          <p:nvPr/>
        </p:nvCxnSpPr>
        <p:spPr>
          <a:xfrm flipH="1">
            <a:off x="6126480" y="2523076"/>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a:stCxn id="9" idx="2"/>
            <a:endCxn id="10" idx="0"/>
          </p:cNvCxnSpPr>
          <p:nvPr/>
        </p:nvCxnSpPr>
        <p:spPr>
          <a:xfrm flipH="1">
            <a:off x="4358640" y="303878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5004816" y="3031465"/>
            <a:ext cx="457200" cy="274320"/>
          </a:xfrm>
          <a:prstGeom prst="rect">
            <a:avLst/>
          </a:prstGeom>
          <a:noFill/>
        </p:spPr>
        <p:txBody>
          <a:bodyPr wrap="square">
            <a:spAutoFit/>
          </a:bodyPr>
          <a:lstStyle/>
          <a:p>
            <a:r>
              <a:rPr sz="1200" b="1">
                <a:solidFill>
                  <a:srgbClr val="D97706"/>
                </a:solidFill>
                <a:latin typeface="Calibri"/>
              </a:rPr>
              <a:t>no</a:t>
            </a:r>
          </a:p>
        </p:txBody>
      </p:sp>
      <p:cxnSp>
        <p:nvCxnSpPr>
          <p:cNvPr id="24" name="Connector 23"/>
          <p:cNvCxnSpPr>
            <a:stCxn id="9" idx="2"/>
            <a:endCxn id="11" idx="0"/>
          </p:cNvCxnSpPr>
          <p:nvPr/>
        </p:nvCxnSpPr>
        <p:spPr>
          <a:xfrm>
            <a:off x="6126480" y="303878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800088" y="303146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6" name="Connector 25"/>
          <p:cNvCxnSpPr>
            <a:stCxn id="11" idx="2"/>
            <a:endCxn id="12" idx="0"/>
          </p:cNvCxnSpPr>
          <p:nvPr/>
        </p:nvCxnSpPr>
        <p:spPr>
          <a:xfrm flipH="1">
            <a:off x="6126480" y="3413462"/>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7" name="Connector 26"/>
          <p:cNvCxnSpPr>
            <a:stCxn id="12" idx="2"/>
            <a:endCxn id="13" idx="0"/>
          </p:cNvCxnSpPr>
          <p:nvPr/>
        </p:nvCxnSpPr>
        <p:spPr>
          <a:xfrm flipH="1">
            <a:off x="6126480" y="3929168"/>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6181344" y="392185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9" name="Connector 28"/>
          <p:cNvCxnSpPr>
            <a:stCxn id="12" idx="2"/>
            <a:endCxn id="14" idx="0"/>
          </p:cNvCxnSpPr>
          <p:nvPr/>
        </p:nvCxnSpPr>
        <p:spPr>
          <a:xfrm flipH="1">
            <a:off x="6126480" y="3929168"/>
            <a:ext cx="0" cy="484410"/>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181344" y="4052991"/>
            <a:ext cx="457200" cy="274320"/>
          </a:xfrm>
          <a:prstGeom prst="rect">
            <a:avLst/>
          </a:prstGeom>
          <a:noFill/>
        </p:spPr>
        <p:txBody>
          <a:bodyPr wrap="square">
            <a:spAutoFit/>
          </a:bodyPr>
          <a:lstStyle/>
          <a:p>
            <a:r>
              <a:rPr sz="1200" b="1">
                <a:solidFill>
                  <a:srgbClr val="D97706"/>
                </a:solidFill>
                <a:latin typeface="Calibri"/>
              </a:rPr>
              <a:t>no</a:t>
            </a:r>
          </a:p>
        </p:txBody>
      </p:sp>
      <p:cxnSp>
        <p:nvCxnSpPr>
          <p:cNvPr id="31" name="Connector 30"/>
          <p:cNvCxnSpPr>
            <a:stCxn id="13" idx="2"/>
            <a:endCxn id="14" idx="0"/>
          </p:cNvCxnSpPr>
          <p:nvPr/>
        </p:nvCxnSpPr>
        <p:spPr>
          <a:xfrm flipH="1">
            <a:off x="6126480" y="4303849"/>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2" name="Connector 31"/>
          <p:cNvCxnSpPr>
            <a:stCxn id="14" idx="2"/>
            <a:endCxn id="15" idx="0"/>
          </p:cNvCxnSpPr>
          <p:nvPr/>
        </p:nvCxnSpPr>
        <p:spPr>
          <a:xfrm flipH="1">
            <a:off x="6126480" y="4678531"/>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a:stCxn id="15" idx="2"/>
            <a:endCxn id="16" idx="0"/>
          </p:cNvCxnSpPr>
          <p:nvPr/>
        </p:nvCxnSpPr>
        <p:spPr>
          <a:xfrm flipH="1">
            <a:off x="4358640" y="519423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5004816" y="5186920"/>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5" name="Connector 34"/>
          <p:cNvCxnSpPr>
            <a:stCxn id="15" idx="2"/>
            <a:endCxn id="17" idx="0"/>
          </p:cNvCxnSpPr>
          <p:nvPr/>
        </p:nvCxnSpPr>
        <p:spPr>
          <a:xfrm>
            <a:off x="6126480" y="5194236"/>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800088" y="5186920"/>
            <a:ext cx="457200" cy="274320"/>
          </a:xfrm>
          <a:prstGeom prst="rect">
            <a:avLst/>
          </a:prstGeom>
          <a:noFill/>
        </p:spPr>
        <p:txBody>
          <a:bodyPr wrap="square">
            <a:spAutoFit/>
          </a:bodyPr>
          <a:lstStyle/>
          <a:p>
            <a:r>
              <a:rPr sz="1200" b="1">
                <a:solidFill>
                  <a:srgbClr val="D97706"/>
                </a:solidFill>
                <a:latin typeface="Calibri"/>
              </a:rPr>
              <a:t>no</a:t>
            </a:r>
          </a:p>
        </p:txBody>
      </p:sp>
      <p:cxnSp>
        <p:nvCxnSpPr>
          <p:cNvPr id="37" name="Connector 36"/>
          <p:cNvCxnSpPr>
            <a:stCxn id="17" idx="2"/>
            <a:endCxn id="14" idx="0"/>
          </p:cNvCxnSpPr>
          <p:nvPr/>
        </p:nvCxnSpPr>
        <p:spPr>
          <a:xfrm flipH="1" flipV="1">
            <a:off x="6126480" y="4413578"/>
            <a:ext cx="1767840" cy="115533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772656" y="5118828"/>
            <a:ext cx="457200" cy="274320"/>
          </a:xfrm>
          <a:prstGeom prst="rect">
            <a:avLst/>
          </a:prstGeom>
          <a:noFill/>
        </p:spPr>
        <p:txBody>
          <a:bodyPr wrap="square">
            <a:spAutoFit/>
          </a:bodyPr>
          <a:lstStyle/>
          <a:p>
            <a:r>
              <a:rPr sz="1200" b="1">
                <a:solidFill>
                  <a:srgbClr val="D97706"/>
                </a:solidFill>
                <a:latin typeface="Calibri"/>
              </a:rPr>
              <a:t>ajustar</a:t>
            </a:r>
          </a:p>
        </p:txBody>
      </p:sp>
      <p:cxnSp>
        <p:nvCxnSpPr>
          <p:cNvPr id="39" name="Connector 38"/>
          <p:cNvCxnSpPr>
            <a:stCxn id="16" idx="2"/>
            <a:endCxn id="18" idx="0"/>
          </p:cNvCxnSpPr>
          <p:nvPr/>
        </p:nvCxnSpPr>
        <p:spPr>
          <a:xfrm>
            <a:off x="4358640" y="556891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63</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Tratamiento: antibiótico, vía, duración y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McNeil JC. Infect Drug Resist. 2020. doi:10.2147/IDR.S257517</a:t>
            </a:r>
          </a:p>
          <a:p>
            <a:r>
              <a:rPr sz="800">
                <a:solidFill>
                  <a:srgbClr val="5A6469"/>
                </a:solidFill>
                <a:latin typeface="Calibri"/>
              </a:rPr>
              <a:t>[r2] De Marco G et al. Front Pediatr. 2022. doi:10.3389/fped.2022.1043251</a:t>
            </a:r>
          </a:p>
          <a:p>
            <a:r>
              <a:rPr sz="800">
                <a:solidFill>
                  <a:srgbClr val="5A6469"/>
                </a:solidFill>
                <a:latin typeface="Calibri"/>
              </a:rPr>
              <a:t>[r4] Pääkkönen M et al. Clin Orthop Relat Res. 2010. doi:10.1007/s11999-009-0936-1</a:t>
            </a:r>
          </a:p>
          <a:p>
            <a:r>
              <a:rPr sz="800">
                <a:solidFill>
                  <a:srgbClr val="5A6469"/>
                </a:solidFill>
                <a:latin typeface="Calibri"/>
              </a:rPr>
              <a:t>[r6] Krzysztofiak A et al. Ital J Pediatr. 2021. doi:10.1186/s13052-021-01130-4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Orden de las decisiones.</a:t>
            </a:r>
          </a:p>
          <a:p>
            <a:pPr marL="347472" indent="-347472">
              <a:spcAft>
                <a:spcPts val="1400"/>
              </a:spcAft>
              <a:buChar char="•"/>
            </a:pPr>
            <a:r>
              <a:rPr sz="2400">
                <a:solidFill>
                  <a:srgbClr val="263238"/>
                </a:solidFill>
                <a:latin typeface="Calibri"/>
              </a:rPr>
              <a:t>(1) Muestras antes del antibiótico cuando se puede.</a:t>
            </a:r>
          </a:p>
          <a:p>
            <a:pPr marL="347472" indent="-347472">
              <a:spcAft>
                <a:spcPts val="1400"/>
              </a:spcAft>
              <a:buChar char="•"/>
            </a:pPr>
            <a:r>
              <a:rPr sz="2400">
                <a:solidFill>
                  <a:srgbClr val="263238"/>
                </a:solidFill>
                <a:latin typeface="Calibri"/>
              </a:rPr>
              <a:t>(2) Antibiótico intravenoso empírico según edad y epidemiología local.</a:t>
            </a:r>
          </a:p>
          <a:p>
            <a:pPr marL="347472" indent="-347472">
              <a:spcAft>
                <a:spcPts val="1400"/>
              </a:spcAft>
              <a:buChar char="•"/>
            </a:pPr>
            <a:r>
              <a:rPr sz="2400">
                <a:solidFill>
                  <a:srgbClr val="263238"/>
                </a:solidFill>
                <a:latin typeface="Calibri"/>
              </a:rPr>
              <a:t>(3) Drenar el pus.</a:t>
            </a:r>
          </a:p>
          <a:p>
            <a:pPr marL="347472" indent="-347472">
              <a:spcAft>
                <a:spcPts val="1400"/>
              </a:spcAft>
              <a:buChar char="•"/>
            </a:pPr>
            <a:r>
              <a:rPr sz="2400">
                <a:solidFill>
                  <a:srgbClr val="263238"/>
                </a:solidFill>
                <a:latin typeface="Calibri"/>
              </a:rPr>
              <a:t>(4) Pasar a vía oral con la mejoría.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63</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Fracaso del tratamiento: vía oral frente a intravenosa prolongada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[r12] Zaoutis T et al. Pediatrics. 2009. doi:10.1542/peds.2008-0596</a:t>
            </a:r>
          </a:p>
          <a:p>
            <a:r>
              <a:rPr sz="1000">
                <a:solidFill>
                  <a:srgbClr val="5A6469"/>
                </a:solidFill>
                <a:latin typeface="Calibri"/>
              </a:rPr>
              <a:t>[r43] Li HK et al. N Engl J Med. 2019. doi:10.1056/NEJMoa1710926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63</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Niños que pasan a oral según los días de antibiótico intravenoso (70 niños)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Jagodzinski NA et al. J Pediatr Orthop. 2009. doi:10.1097/BPO.0b013e3181ab472d</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63</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Técnica quirúrgica: drenar con criterio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De Marco G et al. Front Pediatr. 2022. doi:10.3389/fped.2022.1043251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qué se opera.</a:t>
            </a:r>
          </a:p>
          <a:p>
            <a:pPr marL="347472" indent="-347472">
              <a:spcAft>
                <a:spcPts val="1400"/>
              </a:spcAft>
              <a:buChar char="•"/>
            </a:pPr>
            <a:r>
              <a:rPr sz="2800">
                <a:solidFill>
                  <a:srgbClr val="263238"/>
                </a:solidFill>
                <a:latin typeface="Calibri"/>
              </a:rPr>
              <a:t>Los tres objetivos (germen, fuente y función) están en el bloque de tratamiento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Hallazgos más frecuentes en niños operados que en niños tratados sin cirugía (218 niños con osteomielitis aguda hematógena)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Guo J et al. J Orthop Surg Res. 2025. doi:10.1186/s13018-025-05641-2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Abordajes de uso habitual y estructuras en riesgo (anatomía de referencia y práctica habitual / opinión experta: no hay estudio que compare abordajes en la osteomielitis aguda)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De Marco G et al. Front Pediatr. 2022. doi:10.3389/fped.2022.1043251</a:t>
            </a:r>
          </a:p>
          <a:p>
            <a:r>
              <a:rPr sz="1000">
                <a:solidFill>
                  <a:srgbClr val="5A6469"/>
                </a:solidFill>
                <a:latin typeface="Calibri"/>
              </a:rPr>
              <a:t>[r34] Cochard B et al. Microorganisms. 2023. doi:10.3390/microorganisms11040894</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Región</a:t>
                      </a:r>
                    </a:p>
                  </a:txBody>
                  <a:tcPr>
                    <a:solidFill>
                      <a:srgbClr val="0F5F6B"/>
                    </a:solidFill>
                  </a:tcPr>
                </a:tc>
                <a:tc>
                  <a:txBody>
                    <a:bodyPr/>
                    <a:lstStyle/>
                    <a:p>
                      <a:r>
                        <a:rPr sz="1600" b="1">
                          <a:solidFill>
                            <a:srgbClr val="FFFFFF"/>
                          </a:solidFill>
                          <a:latin typeface="Calibri"/>
                        </a:rPr>
                        <a:t>Abordaje habitual</a:t>
                      </a:r>
                    </a:p>
                  </a:txBody>
                  <a:tcPr>
                    <a:solidFill>
                      <a:srgbClr val="0F5F6B"/>
                    </a:solidFill>
                  </a:tcPr>
                </a:tc>
                <a:tc>
                  <a:txBody>
                    <a:bodyPr/>
                    <a:lstStyle/>
                    <a:p>
                      <a:r>
                        <a:rPr sz="1600" b="1">
                          <a:solidFill>
                            <a:srgbClr val="FFFFFF"/>
                          </a:solidFill>
                          <a:latin typeface="Calibri"/>
                        </a:rPr>
                        <a:t>Estructuras en riesgo y precauciones</a:t>
                      </a:r>
                    </a:p>
                  </a:txBody>
                  <a:tcPr>
                    <a:solidFill>
                      <a:srgbClr val="0F5F6B"/>
                    </a:solidFill>
                  </a:tcPr>
                </a:tc>
              </a:tr>
              <a:tr h="457200">
                <a:tc>
                  <a:txBody>
                    <a:bodyPr/>
                    <a:lstStyle/>
                    <a:p>
                      <a:r>
                        <a:rPr sz="1600">
                          <a:solidFill>
                            <a:srgbClr val="263238"/>
                          </a:solidFill>
                          <a:latin typeface="Calibri"/>
                        </a:rPr>
                        <a:t>Tibia proximal</a:t>
                      </a:r>
                    </a:p>
                  </a:txBody>
                  <a:tcPr>
                    <a:solidFill>
                      <a:srgbClr val="EEF3F4"/>
                    </a:solidFill>
                  </a:tcPr>
                </a:tc>
                <a:tc>
                  <a:txBody>
                    <a:bodyPr/>
                    <a:lstStyle/>
                    <a:p>
                      <a:r>
                        <a:rPr sz="1600">
                          <a:solidFill>
                            <a:srgbClr val="263238"/>
                          </a:solidFill>
                          <a:latin typeface="Calibri"/>
                        </a:rPr>
                        <a:t>Incisión longitudinal anteromedial sobre la metáfisis, por debajo del cartílago de crecimiento</a:t>
                      </a:r>
                    </a:p>
                  </a:txBody>
                  <a:tcPr>
                    <a:solidFill>
                      <a:srgbClr val="EEF3F4"/>
                    </a:solidFill>
                  </a:tcPr>
                </a:tc>
                <a:tc>
                  <a:txBody>
                    <a:bodyPr/>
                    <a:lstStyle/>
                    <a:p>
                      <a:r>
                        <a:rPr sz="1600">
                          <a:solidFill>
                            <a:srgbClr val="263238"/>
                          </a:solidFill>
                          <a:latin typeface="Calibri"/>
                        </a:rPr>
                        <a:t>Fisis y apófisis de la tuberosidad; rama infrapatelar del nervio safeno; paquete poplíteo detrás de la cortical posterior: no atravesar la cortical opuesta con la broca</a:t>
                      </a:r>
                    </a:p>
                  </a:txBody>
                  <a:tcPr>
                    <a:solidFill>
                      <a:srgbClr val="EEF3F4"/>
                    </a:solidFill>
                  </a:tcPr>
                </a:tc>
              </a:tr>
              <a:tr h="457200">
                <a:tc>
                  <a:txBody>
                    <a:bodyPr/>
                    <a:lstStyle/>
                    <a:p>
                      <a:r>
                        <a:rPr sz="1600">
                          <a:solidFill>
                            <a:srgbClr val="263238"/>
                          </a:solidFill>
                          <a:latin typeface="Calibri"/>
                        </a:rPr>
                        <a:t>Fémur distal</a:t>
                      </a:r>
                    </a:p>
                  </a:txBody>
                  <a:tcPr>
                    <a:solidFill>
                      <a:srgbClr val="FFFFFF"/>
                    </a:solidFill>
                  </a:tcPr>
                </a:tc>
                <a:tc>
                  <a:txBody>
                    <a:bodyPr/>
                    <a:lstStyle/>
                    <a:p>
                      <a:r>
                        <a:rPr sz="1600">
                          <a:solidFill>
                            <a:srgbClr val="263238"/>
                          </a:solidFill>
                          <a:latin typeface="Calibri"/>
                        </a:rPr>
                        <a:t>Medial o lateral sobre la metáfisis; el lado lo decide la colección en la RM</a:t>
                      </a:r>
                    </a:p>
                  </a:txBody>
                  <a:tcPr>
                    <a:solidFill>
                      <a:srgbClr val="FFFFFF"/>
                    </a:solidFill>
                  </a:tcPr>
                </a:tc>
                <a:tc>
                  <a:txBody>
                    <a:bodyPr/>
                    <a:lstStyle/>
                    <a:p>
                      <a:r>
                        <a:rPr sz="1600">
                          <a:solidFill>
                            <a:srgbClr val="263238"/>
                          </a:solidFill>
                          <a:latin typeface="Calibri"/>
                        </a:rPr>
                        <a:t>Fisis; vasos geniculares; arteria y vena poplíteas posteriores; no perforar la cortical posterior</a:t>
                      </a:r>
                    </a:p>
                  </a:txBody>
                  <a:tcPr>
                    <a:solidFill>
                      <a:srgbClr val="FFFFFF"/>
                    </a:solidFill>
                  </a:tcPr>
                </a:tc>
              </a:tr>
              <a:tr h="457200">
                <a:tc>
                  <a:txBody>
                    <a:bodyPr/>
                    <a:lstStyle/>
                    <a:p>
                      <a:r>
                        <a:rPr sz="1600">
                          <a:solidFill>
                            <a:srgbClr val="263238"/>
                          </a:solidFill>
                          <a:latin typeface="Calibri"/>
                        </a:rPr>
                        <a:t>Tibia distal</a:t>
                      </a:r>
                    </a:p>
                  </a:txBody>
                  <a:tcPr>
                    <a:solidFill>
                      <a:srgbClr val="EEF3F4"/>
                    </a:solidFill>
                  </a:tcPr>
                </a:tc>
                <a:tc>
                  <a:txBody>
                    <a:bodyPr/>
                    <a:lstStyle/>
                    <a:p>
                      <a:r>
                        <a:rPr sz="1600">
                          <a:solidFill>
                            <a:srgbClr val="263238"/>
                          </a:solidFill>
                          <a:latin typeface="Calibri"/>
                        </a:rPr>
                        <a:t>Anteromedial, longitudinal</a:t>
                      </a:r>
                    </a:p>
                  </a:txBody>
                  <a:tcPr>
                    <a:solidFill>
                      <a:srgbClr val="EEF3F4"/>
                    </a:solidFill>
                  </a:tcPr>
                </a:tc>
                <a:tc>
                  <a:txBody>
                    <a:bodyPr/>
                    <a:lstStyle/>
                    <a:p>
                      <a:r>
                        <a:rPr sz="1600">
                          <a:solidFill>
                            <a:srgbClr val="263238"/>
                          </a:solidFill>
                          <a:latin typeface="Calibri"/>
                        </a:rPr>
                        <a:t>Fisis; vena y nervio safenos delante del maléolo medial; tendones tibial anterior y tibial posterior</a:t>
                      </a:r>
                    </a:p>
                  </a:txBody>
                  <a:tcPr>
                    <a:solidFill>
                      <a:srgbClr val="EEF3F4"/>
                    </a:solidFill>
                  </a:tcPr>
                </a:tc>
              </a:tr>
              <a:tr h="457200">
                <a:tc>
                  <a:txBody>
                    <a:bodyPr/>
                    <a:lstStyle/>
                    <a:p>
                      <a:r>
                        <a:rPr sz="1600">
                          <a:solidFill>
                            <a:srgbClr val="263238"/>
                          </a:solidFill>
                          <a:latin typeface="Calibri"/>
                        </a:rPr>
                        <a:t>Peroné distal y calcáneo</a:t>
                      </a:r>
                    </a:p>
                  </a:txBody>
                  <a:tcPr>
                    <a:solidFill>
                      <a:srgbClr val="FFFFFF"/>
                    </a:solidFill>
                  </a:tcPr>
                </a:tc>
                <a:tc>
                  <a:txBody>
                    <a:bodyPr/>
                    <a:lstStyle/>
                    <a:p>
                      <a:r>
                        <a:rPr sz="1600">
                          <a:solidFill>
                            <a:srgbClr val="263238"/>
                          </a:solidFill>
                          <a:latin typeface="Calibri"/>
                        </a:rPr>
                        <a:t>Lateral</a:t>
                      </a:r>
                    </a:p>
                  </a:txBody>
                  <a:tcPr>
                    <a:solidFill>
                      <a:srgbClr val="FFFFFF"/>
                    </a:solidFill>
                  </a:tcPr>
                </a:tc>
                <a:tc>
                  <a:txBody>
                    <a:bodyPr/>
                    <a:lstStyle/>
                    <a:p>
                      <a:r>
                        <a:rPr sz="1600">
                          <a:solidFill>
                            <a:srgbClr val="263238"/>
                          </a:solidFill>
                          <a:latin typeface="Calibri"/>
                        </a:rPr>
                        <a:t>Nervio sural y nervio peroneo superficial; tendones peroneos; fisis del peroné distal (la extensión transfisaria fue frecuente en tibia distal, tibia proximal y peroné distal [r34])</a:t>
                      </a:r>
                    </a:p>
                  </a:txBody>
                  <a:tcPr>
                    <a:solidFill>
                      <a:srgbClr val="FFFFFF"/>
                    </a:solidFill>
                  </a:tcPr>
                </a:tc>
              </a:tr>
              <a:tr h="457200">
                <a:tc>
                  <a:txBody>
                    <a:bodyPr/>
                    <a:lstStyle/>
                    <a:p>
                      <a:r>
                        <a:rPr sz="1600">
                          <a:solidFill>
                            <a:srgbClr val="263238"/>
                          </a:solidFill>
                          <a:latin typeface="Calibri"/>
                        </a:rPr>
                        <a:t>Húmero proximal y hombro</a:t>
                      </a:r>
                    </a:p>
                  </a:txBody>
                  <a:tcPr>
                    <a:solidFill>
                      <a:srgbClr val="EEF3F4"/>
                    </a:solidFill>
                  </a:tcPr>
                </a:tc>
                <a:tc>
                  <a:txBody>
                    <a:bodyPr/>
                    <a:lstStyle/>
                    <a:p>
                      <a:r>
                        <a:rPr sz="1600">
                          <a:solidFill>
                            <a:srgbClr val="263238"/>
                          </a:solidFill>
                          <a:latin typeface="Calibri"/>
                        </a:rPr>
                        <a:t>Deltopectoral si hay artritis contigua</a:t>
                      </a:r>
                    </a:p>
                  </a:txBody>
                  <a:tcPr>
                    <a:solidFill>
                      <a:srgbClr val="EEF3F4"/>
                    </a:solidFill>
                  </a:tcPr>
                </a:tc>
                <a:tc>
                  <a:txBody>
                    <a:bodyPr/>
                    <a:lstStyle/>
                    <a:p>
                      <a:r>
                        <a:rPr sz="1600">
                          <a:solidFill>
                            <a:srgbClr val="263238"/>
                          </a:solidFill>
                          <a:latin typeface="Calibri"/>
                        </a:rPr>
                        <a:t>Vena cefálica; nervio axilar en la cara profunda del deltoides; irrigación de la epífisis humeral (necrosis avascular [r2])</a:t>
                      </a:r>
                    </a:p>
                  </a:txBody>
                  <a:tcPr>
                    <a:solidFill>
                      <a:srgbClr val="EEF3F4"/>
                    </a:solidFill>
                  </a:tcPr>
                </a:tc>
              </a:tr>
              <a:tr h="457200">
                <a:tc>
                  <a:txBody>
                    <a:bodyPr/>
                    <a:lstStyle/>
                    <a:p>
                      <a:r>
                        <a:rPr sz="1600">
                          <a:solidFill>
                            <a:srgbClr val="263238"/>
                          </a:solidFill>
                          <a:latin typeface="Calibri"/>
                        </a:rPr>
                        <a:t>Cadera con artritis contigua</a:t>
                      </a:r>
                    </a:p>
                  </a:txBody>
                  <a:tcPr>
                    <a:solidFill>
                      <a:srgbClr val="FFFFFF"/>
                    </a:solidFill>
                  </a:tcPr>
                </a:tc>
                <a:tc>
                  <a:txBody>
                    <a:bodyPr/>
                    <a:lstStyle/>
                    <a:p>
                      <a:r>
                        <a:rPr sz="1600">
                          <a:solidFill>
                            <a:srgbClr val="263238"/>
                          </a:solidFill>
                          <a:latin typeface="Calibri"/>
                        </a:rPr>
                        <a:t>Artrotomía anterior o anterolateral según la escuela, como urgencia</a:t>
                      </a:r>
                    </a:p>
                  </a:txBody>
                  <a:tcPr>
                    <a:solidFill>
                      <a:srgbClr val="FFFFFF"/>
                    </a:solidFill>
                  </a:tcPr>
                </a:tc>
                <a:tc>
                  <a:txBody>
                    <a:bodyPr/>
                    <a:lstStyle/>
                    <a:p>
                      <a:r>
                        <a:rPr sz="1600">
                          <a:solidFill>
                            <a:srgbClr val="263238"/>
                          </a:solidFill>
                          <a:latin typeface="Calibri"/>
                        </a:rPr>
                        <a:t>Nervio cutáneo femoral lateral; irrigación de la cabeza femoral (necrosis avascular [r2])</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63</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Poblaciones especiales: neonato, Kingella, drepanocitosis, MRSA y adulto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Offiah AC. Eur J Radiol. 2006. doi:10.1016/j.ejrad.2006.07.016</a:t>
            </a:r>
          </a:p>
          <a:p>
            <a:r>
              <a:rPr sz="1000">
                <a:solidFill>
                  <a:srgbClr val="5A6469"/>
                </a:solidFill>
                <a:latin typeface="Calibri"/>
              </a:rPr>
              <a:t>[r16] McLuckey MN et al. Pediatr Radiol. 2026. doi:10.1007/s00247-026-06564-8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Neonato y lactante menor.</a:t>
            </a:r>
          </a:p>
          <a:p>
            <a:pPr marL="347472" indent="-347472">
              <a:spcAft>
                <a:spcPts val="1400"/>
              </a:spcAft>
              <a:buChar char="•"/>
            </a:pPr>
            <a:r>
              <a:rPr sz="2400">
                <a:solidFill>
                  <a:srgbClr val="263238"/>
                </a:solidFill>
                <a:latin typeface="Calibri"/>
              </a:rPr>
              <a:t>En el neonato la osteomielitis suele coexistir con la artritis séptica por la anatomía y la irrigación [r11], y los vasos transfisarios son más robustos [r16].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63</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Gérmenes en osteomielitis con anemia falciforme (192 casos de una revisión sistemática)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Hegeman EM et al. Pediatr Infect Dis J. 2023. doi:10.1097/INF.0000000000003937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63</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Osteomielitis vertebral piógena: curación a 1 año con 6 y 12 semanas de antibiótico (351 adultos analizados)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Bernard L et al. Lancet. 2015. doi:10.1016/S0140-6736(14)61233-2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63</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McNeil JC. Infect Drug Resist. 2020. doi:10.2147/IDR.S257517</a:t>
            </a:r>
          </a:p>
          <a:p>
            <a:r>
              <a:rPr sz="800">
                <a:solidFill>
                  <a:srgbClr val="5A6469"/>
                </a:solidFill>
                <a:latin typeface="Calibri"/>
              </a:rPr>
              <a:t>[r2] De Marco G et al. Front Pediatr. 2022. doi:10.3389/fped.2022.1043251</a:t>
            </a:r>
          </a:p>
          <a:p>
            <a:r>
              <a:rPr sz="800">
                <a:solidFill>
                  <a:srgbClr val="5A6469"/>
                </a:solidFill>
                <a:latin typeface="Calibri"/>
              </a:rPr>
              <a:t>[r9] Peterson B et al. J Pediatr Orthop. 2026. doi:10.1097/BPO.0000000000003089</a:t>
            </a:r>
          </a:p>
          <a:p>
            <a:r>
              <a:rPr sz="800">
                <a:solidFill>
                  <a:srgbClr val="5A6469"/>
                </a:solidFill>
                <a:latin typeface="Calibri"/>
              </a:rPr>
              <a:t>[r12] Zaoutis T et al. Pediatrics. 2009. doi:10.1542/peds.2008-0596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Locales y ortopédicas.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63</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Frecuencia de complicaciones en series publicadas (poblaciones distintas; ver cada etiqueta)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[r13] Peltola H et al. Pediatr Infect Dis J. 2010. doi:10.1097/INF.0b013e3181f55a89</a:t>
            </a:r>
          </a:p>
          <a:p>
            <a:r>
              <a:rPr sz="800">
                <a:solidFill>
                  <a:srgbClr val="5A6469"/>
                </a:solidFill>
                <a:latin typeface="Calibri"/>
              </a:rPr>
              <a:t>[r34] Cochard B et al. Microorganisms. 2023. doi:10.3390/microorganisms11040894</a:t>
            </a:r>
          </a:p>
          <a:p>
            <a:r>
              <a:rPr sz="800">
                <a:solidFill>
                  <a:srgbClr val="5A6469"/>
                </a:solidFill>
                <a:latin typeface="Calibri"/>
              </a:rPr>
              <a:t>[r2] De Marco G et al. Front Pediatr. 2022. doi:10.3389/fped.2022.1043251</a:t>
            </a:r>
          </a:p>
          <a:p>
            <a:r>
              <a:rPr sz="800">
                <a:solidFill>
                  <a:srgbClr val="5A6469"/>
                </a:solidFill>
                <a:latin typeface="Calibri"/>
              </a:rPr>
              <a:t>[r9] Peterson B et al. J Pediatr Orthop. 2026. doi:10.1097/BPO.0000000000003089</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63</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y frecuencias publicadas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McNeil JC. Infect Drug Resist. 2020. doi:10.2147/IDR.S257517</a:t>
            </a:r>
          </a:p>
          <a:p>
            <a:r>
              <a:rPr sz="800">
                <a:solidFill>
                  <a:srgbClr val="5A6469"/>
                </a:solidFill>
                <a:latin typeface="Calibri"/>
              </a:rPr>
              <a:t>[r2] De Marco G et al. Front Pediatr. 2022. doi:10.3389/fped.2022.1043251</a:t>
            </a:r>
          </a:p>
          <a:p>
            <a:r>
              <a:rPr sz="800">
                <a:solidFill>
                  <a:srgbClr val="5A6469"/>
                </a:solidFill>
                <a:latin typeface="Calibri"/>
              </a:rPr>
              <a:t>[r9] Peterson B et al. J Pediatr Orthop. 2026. doi:10.1097/BPO.0000000000003089</a:t>
            </a:r>
          </a:p>
          <a:p>
            <a:r>
              <a:rPr sz="800">
                <a:solidFill>
                  <a:srgbClr val="5A6469"/>
                </a:solidFill>
                <a:latin typeface="Calibri"/>
              </a:rPr>
              <a:t>[r13] Peltola H et al. Pediatr Infect Dis J. 2010. doi:10.1097/INF.0b013e3181f55a89</a:t>
            </a:r>
          </a:p>
          <a:p>
            <a:r>
              <a:rPr sz="800">
                <a:solidFill>
                  <a:srgbClr val="5A6469"/>
                </a:solidFill>
                <a:latin typeface="Calibri"/>
              </a:rPr>
              <a:t>[r34] Cochard B et al. Microorganisms. 2023. doi:10.3390/microorganisms11040894</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Complicación</a:t>
                      </a:r>
                    </a:p>
                  </a:txBody>
                  <a:tcPr>
                    <a:solidFill>
                      <a:srgbClr val="0F5F6B"/>
                    </a:solidFill>
                  </a:tcPr>
                </a:tc>
                <a:tc>
                  <a:txBody>
                    <a:bodyPr/>
                    <a:lstStyle/>
                    <a:p>
                      <a:r>
                        <a:rPr sz="1400" b="1">
                          <a:solidFill>
                            <a:srgbClr val="FFFFFF"/>
                          </a:solidFill>
                          <a:latin typeface="Calibri"/>
                        </a:rPr>
                        <a:t>Frecuencia</a:t>
                      </a:r>
                    </a:p>
                  </a:txBody>
                  <a:tcPr>
                    <a:solidFill>
                      <a:srgbClr val="0F5F6B"/>
                    </a:solidFill>
                  </a:tcPr>
                </a:tc>
                <a:tc>
                  <a:txBody>
                    <a:bodyPr/>
                    <a:lstStyle/>
                    <a:p>
                      <a:r>
                        <a:rPr sz="1400" b="1">
                          <a:solidFill>
                            <a:srgbClr val="FFFFFF"/>
                          </a:solidFill>
                          <a:latin typeface="Calibri"/>
                        </a:rPr>
                        <a:t>Contexto</a:t>
                      </a:r>
                    </a:p>
                  </a:txBody>
                  <a:tcPr>
                    <a:solidFill>
                      <a:srgbClr val="0F5F6B"/>
                    </a:solidFill>
                  </a:tcPr>
                </a:tc>
                <a:tc>
                  <a:txBody>
                    <a:bodyPr/>
                    <a:lstStyle/>
                    <a:p>
                      <a:r>
                        <a:rPr sz="1400" b="1">
                          <a:solidFill>
                            <a:srgbClr val="FFFFFF"/>
                          </a:solidFill>
                          <a:latin typeface="Calibri"/>
                        </a:rPr>
                        <a:t>Qué hacer</a:t>
                      </a:r>
                    </a:p>
                  </a:txBody>
                  <a:tcPr>
                    <a:solidFill>
                      <a:srgbClr val="0F5F6B"/>
                    </a:solidFill>
                  </a:tcPr>
                </a:tc>
              </a:tr>
              <a:tr h="457200">
                <a:tc>
                  <a:txBody>
                    <a:bodyPr/>
                    <a:lstStyle/>
                    <a:p>
                      <a:r>
                        <a:rPr sz="1400">
                          <a:solidFill>
                            <a:srgbClr val="263238"/>
                          </a:solidFill>
                          <a:latin typeface="Calibri"/>
                        </a:rPr>
                        <a:t>Artritis séptica contigua</a:t>
                      </a:r>
                    </a:p>
                  </a:txBody>
                  <a:tcPr>
                    <a:solidFill>
                      <a:srgbClr val="EEF3F4"/>
                    </a:solidFill>
                  </a:tcPr>
                </a:tc>
                <a:tc>
                  <a:txBody>
                    <a:bodyPr/>
                    <a:lstStyle/>
                    <a:p>
                      <a:r>
                        <a:rPr sz="1400">
                          <a:solidFill>
                            <a:srgbClr val="263238"/>
                          </a:solidFill>
                          <a:latin typeface="Calibri"/>
                        </a:rPr>
                        <a:t>18 % [r13]; hasta 35 % [r1]</a:t>
                      </a:r>
                    </a:p>
                  </a:txBody>
                  <a:tcPr>
                    <a:solidFill>
                      <a:srgbClr val="EEF3F4"/>
                    </a:solidFill>
                  </a:tcPr>
                </a:tc>
                <a:tc>
                  <a:txBody>
                    <a:bodyPr/>
                    <a:lstStyle/>
                    <a:p>
                      <a:r>
                        <a:rPr sz="1400">
                          <a:solidFill>
                            <a:srgbClr val="263238"/>
                          </a:solidFill>
                          <a:latin typeface="Calibri"/>
                        </a:rPr>
                        <a:t>Series de niños</a:t>
                      </a:r>
                    </a:p>
                  </a:txBody>
                  <a:tcPr>
                    <a:solidFill>
                      <a:srgbClr val="EEF3F4"/>
                    </a:solidFill>
                  </a:tcPr>
                </a:tc>
                <a:tc>
                  <a:txBody>
                    <a:bodyPr/>
                    <a:lstStyle/>
                    <a:p>
                      <a:r>
                        <a:rPr sz="1400">
                          <a:solidFill>
                            <a:srgbClr val="263238"/>
                          </a:solidFill>
                          <a:latin typeface="Calibri"/>
                        </a:rPr>
                        <a:t>Mirar cadera y hombro; urgencia</a:t>
                      </a:r>
                    </a:p>
                  </a:txBody>
                  <a:tcPr>
                    <a:solidFill>
                      <a:srgbClr val="EEF3F4"/>
                    </a:solidFill>
                  </a:tcPr>
                </a:tc>
              </a:tr>
              <a:tr h="457200">
                <a:tc>
                  <a:txBody>
                    <a:bodyPr/>
                    <a:lstStyle/>
                    <a:p>
                      <a:r>
                        <a:rPr sz="1400">
                          <a:solidFill>
                            <a:srgbClr val="263238"/>
                          </a:solidFill>
                          <a:latin typeface="Calibri"/>
                        </a:rPr>
                        <a:t>Extensión transfisaria</a:t>
                      </a:r>
                    </a:p>
                  </a:txBody>
                  <a:tcPr>
                    <a:solidFill>
                      <a:srgbClr val="FFFFFF"/>
                    </a:solidFill>
                  </a:tcPr>
                </a:tc>
                <a:tc>
                  <a:txBody>
                    <a:bodyPr/>
                    <a:lstStyle/>
                    <a:p>
                      <a:r>
                        <a:rPr sz="1400">
                          <a:solidFill>
                            <a:srgbClr val="263238"/>
                          </a:solidFill>
                          <a:latin typeface="Calibri"/>
                        </a:rPr>
                        <a:t>25,7 % [r34]</a:t>
                      </a:r>
                    </a:p>
                  </a:txBody>
                  <a:tcPr>
                    <a:solidFill>
                      <a:srgbClr val="FFFFFF"/>
                    </a:solidFill>
                  </a:tcPr>
                </a:tc>
                <a:tc>
                  <a:txBody>
                    <a:bodyPr/>
                    <a:lstStyle/>
                    <a:p>
                      <a:r>
                        <a:rPr sz="1400">
                          <a:solidFill>
                            <a:srgbClr val="263238"/>
                          </a:solidFill>
                          <a:latin typeface="Calibri"/>
                        </a:rPr>
                        <a:t>RM en 210 niños</a:t>
                      </a:r>
                    </a:p>
                  </a:txBody>
                  <a:tcPr>
                    <a:solidFill>
                      <a:srgbClr val="FFFFFF"/>
                    </a:solidFill>
                  </a:tcPr>
                </a:tc>
                <a:tc>
                  <a:txBody>
                    <a:bodyPr/>
                    <a:lstStyle/>
                    <a:p>
                      <a:r>
                        <a:rPr sz="1400">
                          <a:solidFill>
                            <a:srgbClr val="263238"/>
                          </a:solidFill>
                          <a:latin typeface="Calibri"/>
                        </a:rPr>
                        <a:t>Seguimiento del crecimiento</a:t>
                      </a:r>
                    </a:p>
                  </a:txBody>
                  <a:tcPr>
                    <a:solidFill>
                      <a:srgbClr val="FFFFFF"/>
                    </a:solidFill>
                  </a:tcPr>
                </a:tc>
              </a:tr>
              <a:tr h="457200">
                <a:tc>
                  <a:txBody>
                    <a:bodyPr/>
                    <a:lstStyle/>
                    <a:p>
                      <a:r>
                        <a:rPr sz="1400">
                          <a:solidFill>
                            <a:srgbClr val="263238"/>
                          </a:solidFill>
                          <a:latin typeface="Calibri"/>
                        </a:rPr>
                        <a:t>Cronificación</a:t>
                      </a:r>
                    </a:p>
                  </a:txBody>
                  <a:tcPr>
                    <a:solidFill>
                      <a:srgbClr val="EEF3F4"/>
                    </a:solidFill>
                  </a:tcPr>
                </a:tc>
                <a:tc>
                  <a:txBody>
                    <a:bodyPr/>
                    <a:lstStyle/>
                    <a:p>
                      <a:r>
                        <a:rPr sz="1400">
                          <a:solidFill>
                            <a:srgbClr val="263238"/>
                          </a:solidFill>
                          <a:latin typeface="Calibri"/>
                        </a:rPr>
                        <a:t>Cerca de 10 % [r2]</a:t>
                      </a:r>
                    </a:p>
                  </a:txBody>
                  <a:tcPr>
                    <a:solidFill>
                      <a:srgbClr val="EEF3F4"/>
                    </a:solidFill>
                  </a:tcPr>
                </a:tc>
                <a:tc>
                  <a:txBody>
                    <a:bodyPr/>
                    <a:lstStyle/>
                    <a:p>
                      <a:r>
                        <a:rPr sz="1400">
                          <a:solidFill>
                            <a:srgbClr val="263238"/>
                          </a:solidFill>
                          <a:latin typeface="Calibri"/>
                        </a:rPr>
                        <a:t>S. aureus sensible</a:t>
                      </a:r>
                    </a:p>
                  </a:txBody>
                  <a:tcPr>
                    <a:solidFill>
                      <a:srgbClr val="EEF3F4"/>
                    </a:solidFill>
                  </a:tcPr>
                </a:tc>
                <a:tc>
                  <a:txBody>
                    <a:bodyPr/>
                    <a:lstStyle/>
                    <a:p>
                      <a:r>
                        <a:rPr sz="1400">
                          <a:solidFill>
                            <a:srgbClr val="263238"/>
                          </a:solidFill>
                          <a:latin typeface="Calibri"/>
                        </a:rPr>
                        <a:t>Cultivo, duración adecuada, control del foco</a:t>
                      </a:r>
                    </a:p>
                  </a:txBody>
                  <a:tcPr>
                    <a:solidFill>
                      <a:srgbClr val="EEF3F4"/>
                    </a:solidFill>
                  </a:tcPr>
                </a:tc>
              </a:tr>
              <a:tr h="457200">
                <a:tc>
                  <a:txBody>
                    <a:bodyPr/>
                    <a:lstStyle/>
                    <a:p>
                      <a:r>
                        <a:rPr sz="1400">
                          <a:solidFill>
                            <a:srgbClr val="263238"/>
                          </a:solidFill>
                          <a:latin typeface="Calibri"/>
                        </a:rPr>
                        <a:t>Fractura patológica</a:t>
                      </a:r>
                    </a:p>
                  </a:txBody>
                  <a:tcPr>
                    <a:solidFill>
                      <a:srgbClr val="FFFFFF"/>
                    </a:solidFill>
                  </a:tcPr>
                </a:tc>
                <a:tc>
                  <a:txBody>
                    <a:bodyPr/>
                    <a:lstStyle/>
                    <a:p>
                      <a:r>
                        <a:rPr sz="1400">
                          <a:solidFill>
                            <a:srgbClr val="263238"/>
                          </a:solidFill>
                          <a:latin typeface="Calibri"/>
                        </a:rPr>
                        <a:t>Cerca de 5 % [r2]</a:t>
                      </a:r>
                    </a:p>
                  </a:txBody>
                  <a:tcPr>
                    <a:solidFill>
                      <a:srgbClr val="FFFFFF"/>
                    </a:solidFill>
                  </a:tcPr>
                </a:tc>
                <a:tc>
                  <a:txBody>
                    <a:bodyPr/>
                    <a:lstStyle/>
                    <a:p>
                      <a:r>
                        <a:rPr sz="1400">
                          <a:solidFill>
                            <a:srgbClr val="263238"/>
                          </a:solidFill>
                          <a:latin typeface="Calibri"/>
                        </a:rPr>
                        <a:t>S. aureus sensible</a:t>
                      </a:r>
                    </a:p>
                  </a:txBody>
                  <a:tcPr>
                    <a:solidFill>
                      <a:srgbClr val="FFFFFF"/>
                    </a:solidFill>
                  </a:tcPr>
                </a:tc>
                <a:tc>
                  <a:txBody>
                    <a:bodyPr/>
                    <a:lstStyle/>
                    <a:p>
                      <a:r>
                        <a:rPr sz="1400">
                          <a:solidFill>
                            <a:srgbClr val="263238"/>
                          </a:solidFill>
                          <a:latin typeface="Calibri"/>
                        </a:rPr>
                        <a:t>Proteger el hueso, ventana pequeña</a:t>
                      </a:r>
                    </a:p>
                  </a:txBody>
                  <a:tcPr>
                    <a:solidFill>
                      <a:srgbClr val="FFFFFF"/>
                    </a:solidFill>
                  </a:tcPr>
                </a:tc>
              </a:tr>
              <a:tr h="457200">
                <a:tc>
                  <a:txBody>
                    <a:bodyPr/>
                    <a:lstStyle/>
                    <a:p>
                      <a:r>
                        <a:rPr sz="1400">
                          <a:solidFill>
                            <a:srgbClr val="263238"/>
                          </a:solidFill>
                          <a:latin typeface="Calibri"/>
                        </a:rPr>
                        <a:t>Trombosis venosa séptica</a:t>
                      </a:r>
                    </a:p>
                  </a:txBody>
                  <a:tcPr>
                    <a:solidFill>
                      <a:srgbClr val="EEF3F4"/>
                    </a:solidFill>
                  </a:tcPr>
                </a:tc>
                <a:tc>
                  <a:txBody>
                    <a:bodyPr/>
                    <a:lstStyle/>
                    <a:p>
                      <a:r>
                        <a:rPr sz="1400">
                          <a:solidFill>
                            <a:srgbClr val="263238"/>
                          </a:solidFill>
                          <a:latin typeface="Calibri"/>
                        </a:rPr>
                        <a:t>1,52 % [r9]</a:t>
                      </a:r>
                    </a:p>
                  </a:txBody>
                  <a:tcPr>
                    <a:solidFill>
                      <a:srgbClr val="EEF3F4"/>
                    </a:solidFill>
                  </a:tcPr>
                </a:tc>
                <a:tc>
                  <a:txBody>
                    <a:bodyPr/>
                    <a:lstStyle/>
                    <a:p>
                      <a:r>
                        <a:rPr sz="1400">
                          <a:solidFill>
                            <a:srgbClr val="263238"/>
                          </a:solidFill>
                          <a:latin typeface="Calibri"/>
                        </a:rPr>
                        <a:t>38 023 niños, miembro inferior</a:t>
                      </a:r>
                    </a:p>
                  </a:txBody>
                  <a:tcPr>
                    <a:solidFill>
                      <a:srgbClr val="EEF3F4"/>
                    </a:solidFill>
                  </a:tcPr>
                </a:tc>
                <a:tc>
                  <a:txBody>
                    <a:bodyPr/>
                    <a:lstStyle/>
                    <a:p>
                      <a:r>
                        <a:rPr sz="1400">
                          <a:solidFill>
                            <a:srgbClr val="263238"/>
                          </a:solidFill>
                          <a:latin typeface="Calibri"/>
                        </a:rPr>
                        <a:t>Sospechar si el MRSA sigue grave</a:t>
                      </a:r>
                    </a:p>
                  </a:txBody>
                  <a:tcPr>
                    <a:solidFill>
                      <a:srgbClr val="EEF3F4"/>
                    </a:solidFill>
                  </a:tcPr>
                </a:tc>
              </a:tr>
              <a:tr h="457200">
                <a:tc>
                  <a:txBody>
                    <a:bodyPr/>
                    <a:lstStyle/>
                    <a:p>
                      <a:r>
                        <a:rPr sz="1400">
                          <a:solidFill>
                            <a:srgbClr val="263238"/>
                          </a:solidFill>
                          <a:latin typeface="Calibri"/>
                        </a:rPr>
                        <a:t>Ingreso a UCI</a:t>
                      </a:r>
                    </a:p>
                  </a:txBody>
                  <a:tcPr>
                    <a:solidFill>
                      <a:srgbClr val="FFFFFF"/>
                    </a:solidFill>
                  </a:tcPr>
                </a:tc>
                <a:tc>
                  <a:txBody>
                    <a:bodyPr/>
                    <a:lstStyle/>
                    <a:p>
                      <a:r>
                        <a:rPr sz="1400">
                          <a:solidFill>
                            <a:srgbClr val="263238"/>
                          </a:solidFill>
                          <a:latin typeface="Calibri"/>
                        </a:rPr>
                        <a:t>5 a 11 % [r1]; 0,49 % [r9]</a:t>
                      </a:r>
                    </a:p>
                  </a:txBody>
                  <a:tcPr>
                    <a:solidFill>
                      <a:srgbClr val="FFFFFF"/>
                    </a:solidFill>
                  </a:tcPr>
                </a:tc>
                <a:tc>
                  <a:txBody>
                    <a:bodyPr/>
                    <a:lstStyle/>
                    <a:p>
                      <a:r>
                        <a:rPr sz="1400">
                          <a:solidFill>
                            <a:srgbClr val="263238"/>
                          </a:solidFill>
                          <a:latin typeface="Calibri"/>
                        </a:rPr>
                        <a:t>Dos poblaciones distintas</a:t>
                      </a:r>
                    </a:p>
                  </a:txBody>
                  <a:tcPr>
                    <a:solidFill>
                      <a:srgbClr val="FFFFFF"/>
                    </a:solidFill>
                  </a:tcPr>
                </a:tc>
                <a:tc>
                  <a:txBody>
                    <a:bodyPr/>
                    <a:lstStyle/>
                    <a:p>
                      <a:r>
                        <a:rPr sz="1400">
                          <a:solidFill>
                            <a:srgbClr val="263238"/>
                          </a:solidFill>
                          <a:latin typeface="Calibri"/>
                        </a:rPr>
                        <a:t>Valorar choque y foco a distancia</a:t>
                      </a:r>
                    </a:p>
                  </a:txBody>
                  <a:tcPr>
                    <a:solidFill>
                      <a:srgbClr val="FFFFFF"/>
                    </a:solidFill>
                  </a:tcPr>
                </a:tc>
              </a:tr>
              <a:tr h="457200">
                <a:tc>
                  <a:txBody>
                    <a:bodyPr/>
                    <a:lstStyle/>
                    <a:p>
                      <a:r>
                        <a:rPr sz="1400">
                          <a:solidFill>
                            <a:srgbClr val="263238"/>
                          </a:solidFill>
                          <a:latin typeface="Calibri"/>
                        </a:rPr>
                        <a:t>Muerte</a:t>
                      </a:r>
                    </a:p>
                  </a:txBody>
                  <a:tcPr>
                    <a:solidFill>
                      <a:srgbClr val="EEF3F4"/>
                    </a:solidFill>
                  </a:tcPr>
                </a:tc>
                <a:tc>
                  <a:txBody>
                    <a:bodyPr/>
                    <a:lstStyle/>
                    <a:p>
                      <a:r>
                        <a:rPr sz="1400">
                          <a:solidFill>
                            <a:srgbClr val="263238"/>
                          </a:solidFill>
                          <a:latin typeface="Calibri"/>
                        </a:rPr>
                        <a:t>0,48 % [r9]; 7,24 % si MRSA con trombosis [r9]</a:t>
                      </a:r>
                    </a:p>
                  </a:txBody>
                  <a:tcPr>
                    <a:solidFill>
                      <a:srgbClr val="EEF3F4"/>
                    </a:solidFill>
                  </a:tcPr>
                </a:tc>
                <a:tc>
                  <a:txBody>
                    <a:bodyPr/>
                    <a:lstStyle/>
                    <a:p>
                      <a:r>
                        <a:rPr sz="1400">
                          <a:solidFill>
                            <a:srgbClr val="263238"/>
                          </a:solidFill>
                          <a:latin typeface="Calibri"/>
                        </a:rPr>
                        <a:t>Cohorte multicéntrica</a:t>
                      </a:r>
                    </a:p>
                  </a:txBody>
                  <a:tcPr>
                    <a:solidFill>
                      <a:srgbClr val="EEF3F4"/>
                    </a:solidFill>
                  </a:tcPr>
                </a:tc>
                <a:tc>
                  <a:txBody>
                    <a:bodyPr/>
                    <a:lstStyle/>
                    <a:p>
                      <a:r>
                        <a:rPr sz="1400">
                          <a:solidFill>
                            <a:srgbClr val="263238"/>
                          </a:solidFill>
                          <a:latin typeface="Calibri"/>
                        </a:rPr>
                        <a:t>Tamizaje y manejo agresivo en alto riesgo</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63</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McNeil JC. Infect Drug Resist. 2020. doi:10.2147/IDR.S257517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Para la mayoría de los niños el pronóstico es excelente: las complicaciones a largo plazo se describen en menos de 1 a 10 %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63</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Resultados a 7 años de infección osteoarticular pediátrica (estudio transversal, seguimiento mediano de 7,1 años)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[r15] Manz N et al. Front Pediatr. 2020. doi:10.3389/fped.2020.587740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63</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y secuelas en infección osteoarticular según la edad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[r33] Branco J et al. Pediatr Int. 2022. doi:10.1111/ped.15212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63</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Seguimiento y rehabilitación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[r42] Jagodzinski NA et al. J Pediatr Orthop. 2009. doi:10.1097/BPO.0b013e3181ab472d</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Seguimiento mientras dura el tratamiento.</a:t>
            </a:r>
          </a:p>
          <a:p>
            <a:pPr marL="347472" indent="-347472">
              <a:spcAft>
                <a:spcPts val="1400"/>
              </a:spcAft>
              <a:buChar char="•"/>
            </a:pPr>
            <a:r>
              <a:rPr sz="2400">
                <a:solidFill>
                  <a:srgbClr val="263238"/>
                </a:solidFill>
                <a:latin typeface="Calibri"/>
              </a:rPr>
              <a:t>Dolor, fiebre, función y PCR hasta normalizar; en una serie prospectiva, la curva de temperatura y la PCR fueron los mejores marcadores de respuesta [r42].</a:t>
            </a:r>
          </a:p>
          <a:p>
            <a:pPr marL="347472" indent="-347472">
              <a:spcAft>
                <a:spcPts val="1400"/>
              </a:spcAft>
              <a:buChar char="•"/>
            </a:pPr>
            <a:r>
              <a:rPr sz="2400">
                <a:solidFill>
                  <a:srgbClr val="263238"/>
                </a:solidFill>
                <a:latin typeface="Calibri"/>
              </a:rPr>
              <a:t>Seguimiento a largo plazo.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63</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Seguimiento y 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McNeil JC. Infect Drug Resist. 2020. doi:10.2147/IDR.S257517</a:t>
            </a:r>
          </a:p>
          <a:p>
            <a:r>
              <a:rPr sz="800">
                <a:solidFill>
                  <a:srgbClr val="5A6469"/>
                </a:solidFill>
                <a:latin typeface="Calibri"/>
              </a:rPr>
              <a:t>[r2] De Marco G et al. Front Pediatr. 2022. doi:10.3389/fped.2022.1043251</a:t>
            </a:r>
          </a:p>
          <a:p>
            <a:r>
              <a:rPr sz="800">
                <a:solidFill>
                  <a:srgbClr val="5A6469"/>
                </a:solidFill>
                <a:latin typeface="Calibri"/>
              </a:rPr>
              <a:t>[r15] Manz N et al. Front Pediatr. 2020. doi:10.3389/fped.2020.587740</a:t>
            </a:r>
          </a:p>
          <a:p>
            <a:r>
              <a:rPr sz="800">
                <a:solidFill>
                  <a:srgbClr val="5A6469"/>
                </a:solidFill>
                <a:latin typeface="Calibri"/>
              </a:rPr>
              <a:t>[r34] Cochard B et al. Microorganisms. 2023. doi:10.3390/microorganisms11040894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Lo siguiente es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63</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Seguimiento y rehabilitación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McNeil JC. Infect Drug Resist. 2020. doi:10.2147/IDR.S257517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Se enseña a la familia a reconocer una recaída (fiebre o dolor al terminar el antibiótico), porque la recurrencia y la cronificación son la secuela más frecuente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63</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McNeil JC. Infect Drug Resist. 2020. doi:10.2147/IDR.S257517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1. La metáfisis es el sitio de siembra: el flujo lento en las asas vasculares de un hueso en crecimiento retiene a la bacteria circulante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63</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McNeil JC. Infect Drug Resist. 2020. doi:10.2147/IDR.S257517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Hemocultivos antes del primer antibiótico; si hay pus, el cultivo de hueso o de absceso rinde más que el de sangre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63</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McNeil JC. Infect Drug Resist. 2020. doi:10.2147/IDR.S257517</a:t>
            </a:r>
          </a:p>
          <a:p>
            <a:r>
              <a:rPr sz="1000">
                <a:solidFill>
                  <a:srgbClr val="5A6469"/>
                </a:solidFill>
                <a:latin typeface="Calibri"/>
              </a:rPr>
              <a:t>[r5] Malcius D et al. Medicina (Kaunas). 2009. PMID 19773621</a:t>
            </a:r>
          </a:p>
          <a:p>
            <a:r>
              <a:rPr sz="1000">
                <a:solidFill>
                  <a:srgbClr val="5A6469"/>
                </a:solidFill>
                <a:latin typeface="Calibri"/>
              </a:rPr>
              <a:t>[r2] De Marco G et al. Front Pediatr. 2022. doi:10.3389/fped.2022.1043251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Piensa en la metáfisis, en la edad y en el germen antes de elegir el antibiótico [r1].</a:t>
            </a:r>
          </a:p>
          <a:p>
            <a:pPr marL="347472" indent="-347472">
              <a:spcAft>
                <a:spcPts val="1400"/>
              </a:spcAft>
              <a:buChar char="•"/>
            </a:pPr>
            <a:r>
              <a:rPr sz="2400">
                <a:solidFill>
                  <a:srgbClr val="263238"/>
                </a:solidFill>
                <a:latin typeface="Calibri"/>
              </a:rPr>
              <a:t>Una radiografía temprana normal no descarta; la RM guía la decisión quirúrgica [r5][r2].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63</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osteomielitis aguda hematógena · metáfisis · asas vasculares · absceso subperióstico · fisis · extensión transfisaria · Staphylococcus aureus · MRSA · PVL · Kingella kingae · Salmonella · drepanocitosis · estreptococo del grupo B…</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63</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McNeil JC. Infect Drug Resist. 2020. doi:10.2147/IDR.S257517</a:t>
            </a:r>
          </a:p>
          <a:p>
            <a:r>
              <a:rPr sz="800">
                <a:solidFill>
                  <a:srgbClr val="5A6469"/>
                </a:solidFill>
                <a:latin typeface="Calibri"/>
              </a:rPr>
              <a:t>[r7] Lorrot M et al. Infect Dis Now. 2023. doi:10.1016/j.idnow.2023.104789</a:t>
            </a:r>
          </a:p>
          <a:p>
            <a:r>
              <a:rPr sz="800">
                <a:solidFill>
                  <a:srgbClr val="5A6469"/>
                </a:solidFill>
                <a:latin typeface="Calibri"/>
              </a:rPr>
              <a:t>[r17] Ceroni D et al. J Pediatr Orthop. 2010. doi:10.1097/BPO.0b013e3181d4732f</a:t>
            </a:r>
          </a:p>
          <a:p>
            <a:r>
              <a:rPr sz="800">
                <a:solidFill>
                  <a:srgbClr val="5A6469"/>
                </a:solidFill>
                <a:latin typeface="Calibri"/>
              </a:rPr>
              <a:t>[r5] Malcius D et al. Medicina (Kaunas). 2009. PMID 19773621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Metáfisis lenta, fisis frontera dudosa: ahí siembra el germen y de ahí se extiende. [r1]</a:t>
            </a:r>
          </a:p>
          <a:p>
            <a:pPr marL="347472" indent="-347472">
              <a:spcAft>
                <a:spcPts val="1400"/>
              </a:spcAft>
              <a:buChar char="•"/>
            </a:pPr>
            <a:r>
              <a:rPr sz="2400">
                <a:solidFill>
                  <a:srgbClr val="263238"/>
                </a:solidFill>
                <a:latin typeface="Calibri"/>
              </a:rPr>
              <a:t>Menor de 4 años con poca fiebre: piensa en Kingella y pide PCR molecular. [r7][r17]</a:t>
            </a:r>
          </a:p>
          <a:p>
            <a:pPr marL="347472" indent="-347472">
              <a:spcAft>
                <a:spcPts val="1400"/>
              </a:spcAft>
              <a:buChar char="•"/>
            </a:pPr>
            <a:r>
              <a:rPr sz="2400">
                <a:solidFill>
                  <a:srgbClr val="263238"/>
                </a:solidFill>
                <a:latin typeface="Calibri"/>
              </a:rPr>
              <a:t>Radiografía temprana normal no descarta: sensibilidad de 16 % en una serie.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63</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de staff: Caso de staff (caso didáctico inventado)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McNeil JC. Infect Drug Resist. 2020. doi:10.2147/IDR.S257517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Escolar varón, dentro de la edad típica [r1], con varios días de dolor en la rodilla izquierda tras un golpe menor jugando fútbol, fiebre en los últimos días y cojera con rechazo a apoyar.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63</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imagen pides y qué quieres saber con ella?</a:t>
            </a:r>
          </a:p>
          <a:p>
            <a:pPr marL="347472" indent="-347472">
              <a:spcAft>
                <a:spcPts val="1400"/>
              </a:spcAft>
              <a:buChar char="•"/>
            </a:pPr>
            <a:r>
              <a:rPr sz="2400">
                <a:solidFill>
                  <a:srgbClr val="263238"/>
                </a:solidFill>
                <a:latin typeface="Calibri"/>
              </a:rPr>
              <a:t>2. La RM muestra un absceso subperióstico, una colección metafisaria intramedular y derrame de la rodilla. ¿Operas? ¿Qué muestras envías?</a:t>
            </a:r>
          </a:p>
          <a:p>
            <a:pPr marL="347472" indent="-347472">
              <a:spcAft>
                <a:spcPts val="1400"/>
              </a:spcAft>
              <a:buChar char="•"/>
            </a:pPr>
            <a:r>
              <a:rPr sz="2400">
                <a:solidFill>
                  <a:srgbClr val="263238"/>
                </a:solidFill>
                <a:latin typeface="Calibri"/>
              </a:rPr>
              <a:t>3. Al tercer día sigue febril. ¿Qué piensas y qué haces?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63</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De Marco G et al. Front Pediatr. 2022. doi:10.3389/fped.2022.1043251</a:t>
            </a:r>
          </a:p>
          <a:p>
            <a:r>
              <a:rPr sz="1000">
                <a:solidFill>
                  <a:srgbClr val="5A6469"/>
                </a:solidFill>
                <a:latin typeface="Calibri"/>
              </a:rPr>
              <a:t>[r1] McNeil JC. Infect Drug Resist. 2020. doi:10.2147/IDR.S257517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RM define el absceso, su relación con la fisis y la articulación, y orienta el abordaje [r2][r1].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63</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McNeil JC. Acute Hematogenous Osteomyelitis in Children: Clinical Presentation and Management. Infect Drug Resist. 2020;13:4459-4473. https://doi.org/10.2147/IDR.S257517</a:t>
            </a:r>
          </a:p>
          <a:p>
            <a:pPr>
              <a:spcAft>
                <a:spcPts val="800"/>
              </a:spcAft>
            </a:pPr>
            <a:r>
              <a:rPr sz="1200">
                <a:solidFill>
                  <a:srgbClr val="263238"/>
                </a:solidFill>
                <a:latin typeface="Calibri"/>
              </a:rPr>
              <a:t>[r2] De Marco G, Vazquez O, Gavira N, Ramadani A, Steiger C, Dayer R, et al. Surgery's role in contemporary osteoarticular infection management. Front Pediatr. 2022;10:1043251. https://doi.org/10.3389/fped.2022.1043251</a:t>
            </a:r>
          </a:p>
          <a:p>
            <a:pPr>
              <a:spcAft>
                <a:spcPts val="800"/>
              </a:spcAft>
            </a:pPr>
            <a:r>
              <a:rPr sz="1200">
                <a:solidFill>
                  <a:srgbClr val="263238"/>
                </a:solidFill>
                <a:latin typeface="Calibri"/>
              </a:rPr>
              <a:t>[r3] Bernard L, Dinh A, Ghout I, Simo D, Zeller V, Issartel B, et al. Antibiotic treatment for 6 weeks versus 12 weeks in patients with pyogenic vertebral osteomyelitis: an open-label, non-inferiority, randomised, controlled trial. Lancet. 2015;385(9971):875-82. https://doi.org/10.1016/S0140-6736(14)61233-2</a:t>
            </a:r>
          </a:p>
          <a:p>
            <a:pPr>
              <a:spcAft>
                <a:spcPts val="800"/>
              </a:spcAft>
            </a:pPr>
            <a:r>
              <a:rPr sz="1200">
                <a:solidFill>
                  <a:srgbClr val="263238"/>
                </a:solidFill>
                <a:latin typeface="Calibri"/>
              </a:rPr>
              <a:t>[r4] Pääkkönen M, Kallio MJ, Kallio PE, Peltola H. Sensitivity of erythrocyte sedimentation rate and C-reactive protein in childhood bone and joint infections. Clin Orthop Relat Res. 2010;468(3):861-6. https://doi.org/10.1007/s11999-009-0936-1</a:t>
            </a:r>
          </a:p>
          <a:p>
            <a:pPr>
              <a:spcAft>
                <a:spcPts val="800"/>
              </a:spcAft>
            </a:pPr>
            <a:r>
              <a:rPr sz="1200">
                <a:solidFill>
                  <a:srgbClr val="263238"/>
                </a:solidFill>
                <a:latin typeface="Calibri"/>
              </a:rPr>
              <a:t>[r5] Malcius D, Jonkus M, Kuprionis G, Maleckas A, Monastyreckiene E, Uktveris R, et al. The accuracy of different imaging techniques in diagnosis of acute hematogenous osteomyelitis. Medicina (Kaunas). 2009;45(8):624-31. https://pubmed.ncbi.nlm.nih.gov/19773621/</a:t>
            </a:r>
          </a:p>
          <a:p>
            <a:pPr>
              <a:spcAft>
                <a:spcPts val="800"/>
              </a:spcAft>
            </a:pPr>
            <a:r>
              <a:rPr sz="1200">
                <a:solidFill>
                  <a:srgbClr val="263238"/>
                </a:solidFill>
                <a:latin typeface="Calibri"/>
              </a:rPr>
              <a:t>[r6] Krzysztofiak A, Chiappini E, Venturini E, Gargiullo L, Roversi M, Montagnani C, et al. Italian consensus on the therapeutic management of uncomplicated acute hematogenous osteomyelitis in children. Ital J Pediatr. 2021;47(1):179. https://doi.org/10.1186/s13052-021-01130-4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63</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Lorrot M, Gillet Y, Basmaci R, Bréhin C, Dommergues MA, Favier M, et al. Antibiotic therapy for osteoarticular infections in 2023: Proposals from the Pediatric Infectious Pathology Group (GPIP). Infect Dis Now. 2023;53(8S):104789. https://doi.org/10.1016/j.idnow.2023.104789</a:t>
            </a:r>
          </a:p>
          <a:p>
            <a:pPr>
              <a:spcAft>
                <a:spcPts val="800"/>
              </a:spcAft>
            </a:pPr>
            <a:r>
              <a:rPr sz="1200">
                <a:solidFill>
                  <a:srgbClr val="263238"/>
                </a:solidFill>
                <a:latin typeface="Calibri"/>
              </a:rPr>
              <a:t>[r8] Hegeman EM, Bates T, Lynch T, Schmitz MR. Osteomyelitis in Sickle Cell Anemia: Does Age Predict Risk of Salmonella Infection?. Pediatr Infect Dis J. 2023;42(8):e262-e267. https://doi.org/10.1097/INF.0000000000003937</a:t>
            </a:r>
          </a:p>
          <a:p>
            <a:pPr>
              <a:spcAft>
                <a:spcPts val="800"/>
              </a:spcAft>
            </a:pPr>
            <a:r>
              <a:rPr sz="1200">
                <a:solidFill>
                  <a:srgbClr val="263238"/>
                </a:solidFill>
                <a:latin typeface="Calibri"/>
              </a:rPr>
              <a:t>[r9] Peterson B, Momtaz D, Lawand J, Jahn J, Remer HB, Hosseinzadeh P. Risk of DVT, ICU Admission, and Mortality in Pediatric Lower Extremity Musculoskeletal Infections: Impact of MRSA and Elevated CRP. J Pediatr Orthop. 2026;46(1):e43-e48. https://doi.org/10.1097/BPO.0000000000003089</a:t>
            </a:r>
          </a:p>
          <a:p>
            <a:pPr>
              <a:spcAft>
                <a:spcPts val="800"/>
              </a:spcAft>
            </a:pPr>
            <a:r>
              <a:rPr sz="1200">
                <a:solidFill>
                  <a:srgbClr val="263238"/>
                </a:solidFill>
                <a:latin typeface="Calibri"/>
              </a:rPr>
              <a:t>[r10] Guo J, Feng W, Song B, Zhu D, Wen Y, Wang Q. Predictive model for surgical intervention in pediatric acute hematogenous osteomyelitis. J Orthop Surg Res. 2025;20(1):249. https://doi.org/10.1186/s13018-025-05641-2</a:t>
            </a:r>
          </a:p>
          <a:p>
            <a:pPr>
              <a:spcAft>
                <a:spcPts val="800"/>
              </a:spcAft>
            </a:pPr>
            <a:r>
              <a:rPr sz="1200">
                <a:solidFill>
                  <a:srgbClr val="263238"/>
                </a:solidFill>
                <a:latin typeface="Calibri"/>
              </a:rPr>
              <a:t>[r11] Offiah AC. Acute osteomyelitis, septic arthritis and discitis: differences between neonates and older children. Eur J Radiol. 2006;60(2):221-32. https://doi.org/10.1016/j.ejrad.2006.07.016</a:t>
            </a:r>
          </a:p>
          <a:p>
            <a:pPr>
              <a:spcAft>
                <a:spcPts val="800"/>
              </a:spcAft>
            </a:pPr>
            <a:r>
              <a:rPr sz="1200">
                <a:solidFill>
                  <a:srgbClr val="263238"/>
                </a:solidFill>
                <a:latin typeface="Calibri"/>
              </a:rPr>
              <a:t>[r12] Zaoutis T, Localio AR, Leckerman K, Saddlemire S, Bertoch D, Keren R. Prolonged intravenous therapy versus early transition to oral antimicrobial therapy for acute osteomyelitis in children. Pediatrics. 2009;123(2):636-42. https://doi.org/10.1542/peds.2008-0596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63</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Peltola H, Pääkkönen M, Kallio P, Kallio MJ. Short- versus long-term antimicrobial treatment for acute hematogenous osteomyelitis of childhood: prospective, randomized trial on 131 culture-positive cases. Pediatr Infect Dis J. 2010;29(12):1123-8. https://doi.org/10.1097/INF.0b013e3181f55a89</a:t>
            </a:r>
          </a:p>
          <a:p>
            <a:pPr>
              <a:spcAft>
                <a:spcPts val="800"/>
              </a:spcAft>
            </a:pPr>
            <a:r>
              <a:rPr sz="1200">
                <a:solidFill>
                  <a:srgbClr val="263238"/>
                </a:solidFill>
                <a:latin typeface="Calibri"/>
              </a:rPr>
              <a:t>[r14] Principi N, Esposito S. Kingella kingae infections in children. BMC Infect Dis. 2015;15:260. https://doi.org/10.1186/s12879-015-0986-9</a:t>
            </a:r>
          </a:p>
          <a:p>
            <a:pPr>
              <a:spcAft>
                <a:spcPts val="800"/>
              </a:spcAft>
            </a:pPr>
            <a:r>
              <a:rPr sz="1200">
                <a:solidFill>
                  <a:srgbClr val="263238"/>
                </a:solidFill>
                <a:latin typeface="Calibri"/>
              </a:rPr>
              <a:t>[r15] Manz N, Krieg AH, Buettcher M, Ritz N, Heininger U. Long-Term Outcomes of Acute Osteoarticular Infections in Children. Front Pediatr. 2020;8:587740. https://doi.org/10.3389/fped.2020.587740</a:t>
            </a:r>
          </a:p>
          <a:p>
            <a:pPr>
              <a:spcAft>
                <a:spcPts val="800"/>
              </a:spcAft>
            </a:pPr>
            <a:r>
              <a:rPr sz="1200">
                <a:solidFill>
                  <a:srgbClr val="263238"/>
                </a:solidFill>
                <a:latin typeface="Calibri"/>
              </a:rPr>
              <a:t>[r16] McLuckey MN, Kemp JM, Meyers AB. Imaging of acute musculoskeletal infections in children and their differential diagnoses. Pediatr Radiol. 2026;56(5):1018-1032. https://doi.org/10.1007/s00247-026-06564-8</a:t>
            </a:r>
          </a:p>
          <a:p>
            <a:pPr>
              <a:spcAft>
                <a:spcPts val="800"/>
              </a:spcAft>
            </a:pPr>
            <a:r>
              <a:rPr sz="1200">
                <a:solidFill>
                  <a:srgbClr val="263238"/>
                </a:solidFill>
                <a:latin typeface="Calibri"/>
              </a:rPr>
              <a:t>[r17] Ceroni D, Cherkaoui A, Ferey S, Kaelin A, Schrenzel J. Kingella kingae osteoarticular infections in young children: clinical features and contribution of a new specific real-time PCR assay to the diagnosis. J Pediatr Orthop. 2010;30(3):301-4. https://doi.org/10.1097/BPO.0b013e3181d4732f</a:t>
            </a:r>
          </a:p>
          <a:p>
            <a:pPr>
              <a:spcAft>
                <a:spcPts val="800"/>
              </a:spcAft>
            </a:pPr>
            <a:r>
              <a:rPr sz="1200">
                <a:solidFill>
                  <a:srgbClr val="263238"/>
                </a:solidFill>
                <a:latin typeface="Calibri"/>
              </a:rPr>
              <a:t>[r18] Hunter S, Crawford H, Schoenecker JG. Pathogen virulence and host response: A systematic review of severe illness in childhood musculoskeletal infection. J Clin Orthop Trauma. 2026;72:103261. https://doi.org/10.1016/j.jcot.2025.103261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63</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Yagupsky P, Dubnov-Raz G, Gené A, Ephros M. Differentiating Kingella kingae septic arthritis of the hip from transient synovitis in young children. J Pediatr. 2014;165(5):985-9.e1. https://doi.org/10.1016/j.jpeds.2014.07.060</a:t>
            </a:r>
          </a:p>
          <a:p>
            <a:pPr>
              <a:spcAft>
                <a:spcPts val="800"/>
              </a:spcAft>
            </a:pPr>
            <a:r>
              <a:rPr sz="1200">
                <a:solidFill>
                  <a:srgbClr val="263238"/>
                </a:solidFill>
                <a:latin typeface="Calibri"/>
              </a:rPr>
              <a:t>[r20] Kao CM, Yee ME, Maillis A, Lai K, Bakshi N, Rostad BS, et al. Microbiology and radiographic features of osteomyelitis in children and adolescents with sickle cell disease. Pediatr Blood Cancer. 2020;67(10):e28517. https://doi.org/10.1002/pbc.28517</a:t>
            </a:r>
          </a:p>
          <a:p>
            <a:pPr>
              <a:spcAft>
                <a:spcPts val="800"/>
              </a:spcAft>
            </a:pPr>
            <a:r>
              <a:rPr sz="1200">
                <a:solidFill>
                  <a:srgbClr val="263238"/>
                </a:solidFill>
                <a:latin typeface="Calibri"/>
              </a:rPr>
              <a:t>[r21] Wang YT, Jia HT, Lu MZ, Chen J. Analysis of the clinical characteristics of osteomyelitis in infants aged under 6 months. Medicine (Baltimore). 2026;105(26):e49529. https://doi.org/10.1097/MD.0000000000049529</a:t>
            </a:r>
          </a:p>
          <a:p>
            <a:pPr>
              <a:spcAft>
                <a:spcPts val="800"/>
              </a:spcAft>
            </a:pPr>
            <a:r>
              <a:rPr sz="1200">
                <a:solidFill>
                  <a:srgbClr val="263238"/>
                </a:solidFill>
                <a:latin typeface="Calibri"/>
              </a:rPr>
              <a:t>[r22] Lew DP, Waldvogel FA. Osteomyelitis. Lancet. 2004;364(9431):369-79. https://doi.org/10.1016/S0140-6736(04)16727-5</a:t>
            </a:r>
          </a:p>
          <a:p>
            <a:pPr>
              <a:spcAft>
                <a:spcPts val="800"/>
              </a:spcAft>
            </a:pPr>
            <a:r>
              <a:rPr sz="1200">
                <a:solidFill>
                  <a:srgbClr val="263238"/>
                </a:solidFill>
                <a:latin typeface="Calibri"/>
              </a:rPr>
              <a:t>[r23] Matsuo T, Borgonovo F, Lahr BD, Petri F, Igwilo-Alaneme R, Mulett SLA, et al. Clinical Manifestations, Long-Term Trends, and Risk Factors for Treatment Failure in Native Vertebral Osteomyelitis: A 26-Year Mayo Clinic Experience. Clin Infect Dis. 2026;82(6):e1171-e1180. https://doi.org/10.1093/cid/ciag048</a:t>
            </a:r>
          </a:p>
          <a:p>
            <a:pPr>
              <a:spcAft>
                <a:spcPts val="800"/>
              </a:spcAft>
            </a:pPr>
            <a:r>
              <a:rPr sz="1200">
                <a:solidFill>
                  <a:srgbClr val="263238"/>
                </a:solidFill>
                <a:latin typeface="Calibri"/>
              </a:rPr>
              <a:t>[r24] Berbari EF, Kanj SS, Kowalski TJ, Darouiche RO, Widmer AF, Schmitt SK, et al. 2015 Infectious Diseases Society of America (IDSA) Clinical Practice Guidelines for the Diagnosis and Treatment of Native Vertebral Osteomyelitis in Adults. Clin Infect Dis. 2015;61(6):e26-46. https://doi.org/10.1093/cid/civ482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63</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Kremers HM, Nwojo ME, Ransom JE, Wood-Wentz CM, Melton LJ, Huddleston PM. Trends in the epidemiology of osteomyelitis: a population-based study, 1969 to 2009. J Bone Joint Surg Am. 2015;97(10):837-45. https://doi.org/10.2106/JBJS.N.01350</a:t>
            </a:r>
          </a:p>
          <a:p>
            <a:pPr>
              <a:spcAft>
                <a:spcPts val="800"/>
              </a:spcAft>
            </a:pPr>
            <a:r>
              <a:rPr sz="1200">
                <a:solidFill>
                  <a:srgbClr val="263238"/>
                </a:solidFill>
                <a:latin typeface="Calibri"/>
              </a:rPr>
              <a:t>[r26] Olijve L, Amarasena L, Best E, Blyth C, van den Boom M, Bowen A, et al. The role of Kingella kingae in pre-school aged children with bone and joint infections. J Infect. 2021;83(3):321-331. https://doi.org/10.1016/j.jinf.2021.06.028</a:t>
            </a:r>
          </a:p>
          <a:p>
            <a:pPr>
              <a:spcAft>
                <a:spcPts val="800"/>
              </a:spcAft>
            </a:pPr>
            <a:r>
              <a:rPr sz="1200">
                <a:solidFill>
                  <a:srgbClr val="263238"/>
                </a:solidFill>
                <a:latin typeface="Calibri"/>
              </a:rPr>
              <a:t>[r27] Hunter S, Brown E, Mutu-Grigg J, Crawford H, Selak V, Grant C. Deprivation, Ethnicity and Eczema: Understanding Associations for Childhood Bone and Joint Infection. J Paediatr Child Health. 2025;61(9):1385-1392. https://doi.org/10.1111/jpc.70113</a:t>
            </a:r>
          </a:p>
          <a:p>
            <a:pPr>
              <a:spcAft>
                <a:spcPts val="800"/>
              </a:spcAft>
            </a:pPr>
            <a:r>
              <a:rPr sz="1200">
                <a:solidFill>
                  <a:srgbClr val="263238"/>
                </a:solidFill>
                <a:latin typeface="Calibri"/>
              </a:rPr>
              <a:t>[r28] Hunter S, Chan H, Baker JF. Global epidemiology of childhood bone and joint infection: a systematic review. Infection. 2022;50(2):329-341. https://doi.org/10.1007/s15010-021-01741-3</a:t>
            </a:r>
          </a:p>
          <a:p>
            <a:pPr>
              <a:spcAft>
                <a:spcPts val="800"/>
              </a:spcAft>
            </a:pPr>
            <a:r>
              <a:rPr sz="1200">
                <a:solidFill>
                  <a:srgbClr val="263238"/>
                </a:solidFill>
                <a:latin typeface="Calibri"/>
              </a:rPr>
              <a:t>[r29] Sendrea B, Periferakis A, Periferakis AT, Xefteris I, Troumpata L, Periferakis K, et al. Infectious Spondylodiscitis of Bacterial Causes in Adults: Epidemiology, Pathophysiology, Diagnostic and Treatment Challenges. Microorganisms. 2026;14(5):1110. https://doi.org/10.3390/microorganisms14051110</a:t>
            </a:r>
          </a:p>
          <a:p>
            <a:pPr>
              <a:spcAft>
                <a:spcPts val="800"/>
              </a:spcAft>
            </a:pPr>
            <a:r>
              <a:rPr sz="1200">
                <a:solidFill>
                  <a:srgbClr val="263238"/>
                </a:solidFill>
                <a:latin typeface="Calibri"/>
              </a:rPr>
              <a:t>[r30] Searns JB, Dunn A, Birkholz M, Hall M, Downes KJ, Hubbell BB, et al. Empiric MRSA Coverage for Children With Osteoarticular Infections: 2015 to 2024. Pediatrics. 2026;158(3):e2025075407. https://doi.org/10.1542/peds.2025-075407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63</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Trobisch A, Schweintzger NA, Kohlfürst DS, Sagmeister MG, Sperl M, Grisold AJ, et al. Osteoarticular Infections in Pediatric Hospitals in Europe: A Prospective Cohort Study From the EUCLIDS Consortium. Front Pediatr. 2022;10:744182. https://doi.org/10.3389/fped.2022.744182</a:t>
            </a:r>
          </a:p>
          <a:p>
            <a:pPr>
              <a:spcAft>
                <a:spcPts val="800"/>
              </a:spcAft>
            </a:pPr>
            <a:r>
              <a:rPr sz="1200">
                <a:solidFill>
                  <a:srgbClr val="263238"/>
                </a:solidFill>
                <a:latin typeface="Calibri"/>
              </a:rPr>
              <a:t>[r32] Thiart M, Nel P, Newton-Foot M, Makova R, du Toit J, Burger M, et al. Panton-Valentine Leukocidin Producing Staphylococcus aureus Causing Acute Hematogenous Osteomyelitis in the Pediatric Population : Implications on Clinical Course and Outcome. Pediatr Infect Dis J. 2026;45(10):846-852. https://doi.org/10.1097/INF.0000000000005233</a:t>
            </a:r>
          </a:p>
          <a:p>
            <a:pPr>
              <a:spcAft>
                <a:spcPts val="800"/>
              </a:spcAft>
            </a:pPr>
            <a:r>
              <a:rPr sz="1200">
                <a:solidFill>
                  <a:srgbClr val="263238"/>
                </a:solidFill>
                <a:latin typeface="Calibri"/>
              </a:rPr>
              <a:t>[r33] Branco J, Duarte M, Norte S, Arcangelo J, Alves P, Brito M, et al. Osteoarticular infections in infants under 3 months of age. Pediatr Int. 2022;64(1):e15212. https://doi.org/10.1111/ped.15212</a:t>
            </a:r>
          </a:p>
          <a:p>
            <a:pPr>
              <a:spcAft>
                <a:spcPts val="800"/>
              </a:spcAft>
            </a:pPr>
            <a:r>
              <a:rPr sz="1200">
                <a:solidFill>
                  <a:srgbClr val="263238"/>
                </a:solidFill>
                <a:latin typeface="Calibri"/>
              </a:rPr>
              <a:t>[r34] Cochard B, Habre C, Pralong-Guanziroli N, Gavira N, Di Laura Frattura G, Di Marco G, et al. Transphyseal Hematogenous Osteomyelitis: An Epidemiological, Bacteriological, and Radiological Retrospective Cohort Analysis. Microorganisms. 2023;11(4):894. https://doi.org/10.3390/microorganisms11040894</a:t>
            </a:r>
          </a:p>
          <a:p>
            <a:pPr>
              <a:spcAft>
                <a:spcPts val="800"/>
              </a:spcAft>
            </a:pPr>
            <a:r>
              <a:rPr sz="1200">
                <a:solidFill>
                  <a:srgbClr val="263238"/>
                </a:solidFill>
                <a:latin typeface="Calibri"/>
              </a:rPr>
              <a:t>[r35] Paris E, Khan AA, De Marco G, Tabard-Fougère A, Vazquez O, Steiger C, et al. A retrospective study of 96 cases comparing x-ray radiography and MRI for diagnosing paediatric subacute osteomyelitis. Front Radiol. 2026;6:1744940. https://doi.org/10.3389/fradi.2026.1744940</a:t>
            </a:r>
          </a:p>
          <a:p>
            <a:pPr>
              <a:spcAft>
                <a:spcPts val="800"/>
              </a:spcAft>
            </a:pPr>
            <a:r>
              <a:rPr sz="1200">
                <a:solidFill>
                  <a:srgbClr val="263238"/>
                </a:solidFill>
                <a:latin typeface="Calibri"/>
              </a:rPr>
              <a:t>[r36] Oyeniran SJ, Leber AL, Wang H. An in-house Kingella kingae PCR in a large pediatric cohort: impact on diagnosis, antimicrobial stewardship, and clinical outcomes. J Clin Microbiol. 2025;63(11):e0098625. https://doi.org/10.1128/jcm.00986-25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63</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Caird MS, Flynn JM, Leung YL, Millman JE, D'Italia JG, Dormans JP. Factors distinguishing septic arthritis from transient synovitis of the hip in children. A prospective study. J Bone Joint Surg Am. 2006;88(6):1251-7. https://doi.org/10.2106/JBJS.E.00216</a:t>
            </a:r>
          </a:p>
          <a:p>
            <a:pPr>
              <a:spcAft>
                <a:spcPts val="800"/>
              </a:spcAft>
            </a:pPr>
            <a:r>
              <a:rPr sz="1200">
                <a:solidFill>
                  <a:srgbClr val="263238"/>
                </a:solidFill>
                <a:latin typeface="Calibri"/>
              </a:rPr>
              <a:t>[r38] Peltola H, Unkila-Kallio L, Kallio MJ. Simplified treatment of acute staphylococcal osteomyelitis of childhood. The Finnish Study Group. Pediatrics. 1997;99(6):846-50. https://doi.org/10.1542/peds.99.6.846</a:t>
            </a:r>
          </a:p>
          <a:p>
            <a:pPr>
              <a:spcAft>
                <a:spcPts val="800"/>
              </a:spcAft>
            </a:pPr>
            <a:r>
              <a:rPr sz="1200">
                <a:solidFill>
                  <a:srgbClr val="263238"/>
                </a:solidFill>
                <a:latin typeface="Calibri"/>
              </a:rPr>
              <a:t>[r39] Maamari J, Grach SL, Passerini M, Kinzelman-Vesely EA, Nassr A, Carr C, et al. The use of MRI, PET/CT, and nuclear scintigraphy in the imaging of pyogenic native vertebral osteomyelitis: a systematic review and meta-analysis. Spine J. 2023;23(6):868-876. https://doi.org/10.1016/j.spinee.2023.01.019</a:t>
            </a:r>
          </a:p>
          <a:p>
            <a:pPr>
              <a:spcAft>
                <a:spcPts val="800"/>
              </a:spcAft>
            </a:pPr>
            <a:r>
              <a:rPr sz="1200">
                <a:solidFill>
                  <a:srgbClr val="263238"/>
                </a:solidFill>
                <a:latin typeface="Calibri"/>
              </a:rPr>
              <a:t>[r40] Woods CR, Bradley JS, Chatterjee A, Copley LA, Robinson J, Kronman MP, et al. Clinical Practice Guideline by the Pediatric Infectious Diseases Society and the Infectious Diseases Society of America: 2021 Guideline on Diagnosis and Management of Acute Hematogenous Osteomyelitis in Pediatrics. J Pediatric Infect Dis Soc. 2021;10(8):801-844. https://doi.org/10.1093/jpids/piab027</a:t>
            </a:r>
          </a:p>
          <a:p>
            <a:pPr>
              <a:spcAft>
                <a:spcPts val="800"/>
              </a:spcAft>
            </a:pPr>
            <a:r>
              <a:rPr sz="1200">
                <a:solidFill>
                  <a:srgbClr val="263238"/>
                </a:solidFill>
                <a:latin typeface="Calibri"/>
              </a:rPr>
              <a:t>[r41] Mitchell PD, Abraham A, Carpenter C, Henman PD, Mavrotas J, McCaul J, et al. Consensus guidelines on the management of musculoskeletal infection affecting children in the UK. Bone Joint J. 2023;105-B(7):815-820. https://doi.org/10.1302/0301-620X.105B7.BJJ-2022-1316.R1</a:t>
            </a:r>
          </a:p>
          <a:p>
            <a:pPr>
              <a:spcAft>
                <a:spcPts val="800"/>
              </a:spcAft>
            </a:pPr>
            <a:r>
              <a:rPr sz="1200">
                <a:solidFill>
                  <a:srgbClr val="263238"/>
                </a:solidFill>
                <a:latin typeface="Calibri"/>
              </a:rPr>
              <a:t>[r42] Jagodzinski NA, Kanwar R, Graham K, Bache CE. Prospective evaluation of a shortened regimen of treatment for acute osteomyelitis and septic arthritis in children. J Pediatr Orthop. 2009;29(5):518-25. https://doi.org/10.1097/BPO.0b013e3181ab472d</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63</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(8/8)</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Li HK, Rombach I, Zambellas R, Walker AS, McNally MA, Atkins BL, et al. Oral versus Intravenous Antibiotics for Bone and Joint Infection. N Engl J Med. 2019;380(5):425-436. https://doi.org/10.1056/NEJMoa1710926</a:t>
            </a:r>
          </a:p>
          <a:p>
            <a:pPr>
              <a:spcAft>
                <a:spcPts val="800"/>
              </a:spcAft>
            </a:pPr>
            <a:r>
              <a:rPr sz="1200">
                <a:solidFill>
                  <a:srgbClr val="263238"/>
                </a:solidFill>
                <a:latin typeface="Calibri"/>
              </a:rPr>
              <a:t>[r44] Howard-Jones AR, Isaacs D. Systematic review of duration and choice of systemic antibiotic therapy for acute haematogenous bacterial osteomyelitis in children. J Paediatr Child Health. 2013;49(9):760-8. https://doi.org/10.1111/jpc.12251</a:t>
            </a:r>
          </a:p>
          <a:p>
            <a:pPr>
              <a:spcAft>
                <a:spcPts val="800"/>
              </a:spcAft>
            </a:pPr>
            <a:r>
              <a:rPr sz="1200">
                <a:solidFill>
                  <a:srgbClr val="263238"/>
                </a:solidFill>
                <a:latin typeface="Calibri"/>
              </a:rPr>
              <a:t>[r45] Hunter S, Chan H, Crawford H, Baker JF. Appropriate Antibiotic Duration in Pediatric Bone and Joint Infection: A Systematic Review. J Pediatr Soc North Am. 2023;5(4):736. https://doi.org/10.55275/JPOSNA-2023-736</a:t>
            </a:r>
          </a:p>
          <a:p>
            <a:pPr>
              <a:spcAft>
                <a:spcPts val="800"/>
              </a:spcAft>
            </a:pPr>
            <a:r>
              <a:rPr sz="1200">
                <a:solidFill>
                  <a:srgbClr val="263238"/>
                </a:solidFill>
                <a:latin typeface="Calibri"/>
              </a:rPr>
              <a:t>[r46] Vroutsi M, Soldatou A, Psallida P, Tsolia M. Short-course Intravenous Antibiotic Therapy of Pediatric Acute Bone and Joint Infections: A Systematic Review and Meta-analysis. Pediatr Infect Dis J. 2026;45(9):e356-e364. https://doi.org/10.1097/INF.0000000000005248</a:t>
            </a:r>
          </a:p>
          <a:p>
            <a:pPr>
              <a:spcAft>
                <a:spcPts val="800"/>
              </a:spcAft>
            </a:pPr>
            <a:r>
              <a:rPr sz="1200">
                <a:solidFill>
                  <a:srgbClr val="263238"/>
                </a:solidFill>
                <a:latin typeface="Calibri"/>
              </a:rPr>
              <a:t>[r47] Konstantopoulou A, Berikopoulou MM, Tsoliakos I, Dimopoulou K, Dimopoulou D. Early oral versus prolonged intravenous antimicrobial treatment in children with bone and joint infections: a systematic review and meta-analysis. Eur J Pediatr. 2026;185(4):228. https://doi.org/10.1007/s00431-026-06889-4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Osteomielitis aguda hematógena: del germen a la decisión</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