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Pseudomonas</c:v>
                </c:pt>
                <c:pt idx="1">
                  <c:v>Estreptococos</c:v>
                </c:pt>
                <c:pt idx="2">
                  <c:v>Cultivo negativo</c:v>
                </c:pt>
                <c:pt idx="3">
                  <c:v>Otros Gram negativos</c:v>
                </c:pt>
                <c:pt idx="4">
                  <c:v>SCN</c:v>
                </c:pt>
                <c:pt idx="5">
                  <c:v>S. aureus</c:v>
                </c:pt>
              </c:strCache>
            </c:strRef>
          </c:cat>
          <c:val>
            <c:numRef>
              <c:f>Sheet1!$B$2:$B$7</c:f>
              <c:numCache>
                <c:formatCode>General</c:formatCode>
                <c:ptCount val="6"/>
                <c:pt idx="0">
                  <c:v>5.1</c:v>
                </c:pt>
                <c:pt idx="1">
                  <c:v>14.5</c:v>
                </c:pt>
                <c:pt idx="2">
                  <c:v>15.5</c:v>
                </c:pt>
                <c:pt idx="3">
                  <c:v>16.7</c:v>
                </c:pt>
                <c:pt idx="4">
                  <c:v>27.1</c:v>
                </c:pt>
                <c:pt idx="5">
                  <c:v>37.7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Cultivo de tejido periprotésico</c:v>
                </c:pt>
                <c:pt idx="1">
                  <c:v>Cultivo del sonicado</c:v>
                </c:pt>
              </c:strCache>
            </c:strRef>
          </c:cat>
          <c:val>
            <c:numRef>
              <c:f>Sheet1!$B$2:$B$3</c:f>
              <c:numCache>
                <c:formatCode>General</c:formatCode>
                <c:ptCount val="2"/>
                <c:pt idx="0">
                  <c:v>60.8</c:v>
                </c:pt>
                <c:pt idx="1">
                  <c:v>78.5</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Cultivo de tejido periprotésico</c:v>
                </c:pt>
                <c:pt idx="1">
                  <c:v>Cultivo del sonicado</c:v>
                </c:pt>
              </c:strCache>
            </c:strRef>
          </c:cat>
          <c:val>
            <c:numRef>
              <c:f>Sheet1!$C$2:$C$3</c:f>
              <c:numCache>
                <c:formatCode>General</c:formatCode>
                <c:ptCount val="2"/>
                <c:pt idx="0">
                  <c:v>99.2</c:v>
                </c:pt>
                <c:pt idx="1">
                  <c:v>98.8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PCR in-house de Kingella</c:v>
                </c:pt>
              </c:strCache>
            </c:strRef>
          </c:cat>
          <c:val>
            <c:numRef>
              <c:f>Sheet1!$B$2:$B$2</c:f>
              <c:numCache>
                <c:formatCode>General</c:formatCode>
                <c:ptCount val="1"/>
                <c:pt idx="0">
                  <c:v>95.7</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PCR in-house de Kingella</c:v>
                </c:pt>
              </c:strCache>
            </c:strRef>
          </c:cat>
          <c:val>
            <c:numRef>
              <c:f>Sheet1!$C$2:$C$2</c:f>
              <c:numCache>
                <c:formatCode>General</c:formatCode>
                <c:ptCount val="1"/>
                <c:pt idx="0">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Oral</c:v>
                </c:pt>
                <c:pt idx="1">
                  <c:v>Intravenoso</c:v>
                </c:pt>
              </c:strCache>
            </c:strRef>
          </c:cat>
          <c:val>
            <c:numRef>
              <c:f>Sheet1!$B$2:$B$3</c:f>
              <c:numCache>
                <c:formatCode>General</c:formatCode>
                <c:ptCount val="2"/>
                <c:pt idx="0">
                  <c:v>13.2</c:v>
                </c:pt>
                <c:pt idx="1">
                  <c:v>14.6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rifampicina (12 de 12)</c:v>
                </c:pt>
                <c:pt idx="1">
                  <c:v>Con placebo (7 de 12)</c:v>
                </c:pt>
              </c:strCache>
            </c:strRef>
          </c:cat>
          <c:val>
            <c:numRef>
              <c:f>Sheet1!$B$2:$B$3</c:f>
              <c:numCache>
                <c:formatCode>General</c:formatCode>
                <c:ptCount val="2"/>
                <c:pt idx="0">
                  <c:v>100</c:v>
                </c:pt>
                <c:pt idx="1">
                  <c:v>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Cultivo de tejido</c:v>
                </c:pt>
                <c:pt idx="1">
                  <c:v>Cultivo del sonicado</c:v>
                </c:pt>
                <c:pt idx="2">
                  <c:v>Ambos combinados</c:v>
                </c:pt>
              </c:strCache>
            </c:strRef>
          </c:cat>
          <c:val>
            <c:numRef>
              <c:f>Sheet1!$B$2:$B$4</c:f>
              <c:numCache>
                <c:formatCode>General</c:formatCode>
                <c:ptCount val="3"/>
                <c:pt idx="0">
                  <c:v>60.5</c:v>
                </c:pt>
                <c:pt idx="1">
                  <c:v>57.3</c:v>
                </c:pt>
                <c:pt idx="2">
                  <c:v>70.1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Profilaxis antes de la incisión</c:v>
                </c:pt>
                <c:pt idx="1">
                  <c:v>Profilaxis después de las muestras</c:v>
                </c:pt>
              </c:strCache>
            </c:strRef>
          </c:cat>
          <c:val>
            <c:numRef>
              <c:f>Sheet1!$B$2:$B$3</c:f>
              <c:numCache>
                <c:formatCode>General</c:formatCode>
                <c:ptCount val="2"/>
                <c:pt idx="0">
                  <c:v>82</c:v>
                </c:pt>
                <c:pt idx="1">
                  <c:v>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Cefazolina</c:v>
                </c:pt>
                <c:pt idx="1">
                  <c:v>Flucloxacilina o cloxacilina</c:v>
                </c:pt>
              </c:strCache>
            </c:strRef>
          </c:cat>
          <c:val>
            <c:numRef>
              <c:f>Sheet1!$B$2:$B$3</c:f>
              <c:numCache>
                <c:formatCode>General</c:formatCode>
                <c:ptCount val="2"/>
                <c:pt idx="0">
                  <c:v>15.0</c:v>
                </c:pt>
                <c:pt idx="1">
                  <c:v>17.0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Sheet1!$A$2:$A$4</c:f>
              <c:strCache>
                <c:ptCount val="3"/>
                <c:pt idx="0">
                  <c:v>2012-2014</c:v>
                </c:pt>
                <c:pt idx="1">
                  <c:v>2018-2020</c:v>
                </c:pt>
                <c:pt idx="2">
                  <c:v>2021-2023</c:v>
                </c:pt>
              </c:strCache>
            </c:strRef>
          </c:cat>
          <c:val>
            <c:numRef>
              <c:f>Sheet1!$B$2:$B$4</c:f>
              <c:numCache>
                <c:formatCode>General</c:formatCode>
                <c:ptCount val="3"/>
                <c:pt idx="0">
                  <c:v>33.3</c:v>
                </c:pt>
                <c:pt idx="1">
                  <c:v>48.0</c:v>
                </c:pt>
                <c:pt idx="2">
                  <c:v>58.6</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benzoilo</c:v>
                </c:pt>
                <c:pt idx="1">
                  <c:v>Sin benzoilo</c:v>
                </c:pt>
              </c:strCache>
            </c:strRef>
          </c:cat>
          <c:val>
            <c:numRef>
              <c:f>Sheet1!$B$2:$B$3</c:f>
              <c:numCache>
                <c:formatCode>General</c:formatCode>
                <c:ptCount val="2"/>
                <c:pt idx="0">
                  <c:v>2.5</c:v>
                </c:pt>
                <c:pt idx="1">
                  <c:v>12.5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Mordedura de perro</c:v>
                </c:pt>
                <c:pt idx="1">
                  <c:v>Mordedura de gato</c:v>
                </c:pt>
              </c:strCache>
            </c:strRef>
          </c:cat>
          <c:val>
            <c:numRef>
              <c:f>Sheet1!$B$2:$B$3</c:f>
              <c:numCache>
                <c:formatCode>General</c:formatCode>
                <c:ptCount val="2"/>
                <c:pt idx="0">
                  <c:v>50</c:v>
                </c:pt>
                <c:pt idx="1">
                  <c:v>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Intravenoso</c:v>
                </c:pt>
                <c:pt idx="1">
                  <c:v>Oral</c:v>
                </c:pt>
              </c:strCache>
            </c:strRef>
          </c:cat>
          <c:val>
            <c:numRef>
              <c:f>Sheet1!$B$2:$B$3</c:f>
              <c:numCache>
                <c:formatCode>General</c:formatCode>
                <c:ptCount val="2"/>
                <c:pt idx="0">
                  <c:v>9.4</c:v>
                </c:pt>
                <c:pt idx="1">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Rifampicina</c:v>
                </c:pt>
                <c:pt idx="1">
                  <c:v>Placebo</c:v>
                </c:pt>
              </c:strCache>
            </c:strRef>
          </c:cat>
          <c:val>
            <c:numRef>
              <c:f>Sheet1!$B$2:$B$3</c:f>
              <c:numCache>
                <c:formatCode>General</c:formatCode>
                <c:ptCount val="2"/>
                <c:pt idx="0">
                  <c:v>17</c:v>
                </c:pt>
                <c:pt idx="1">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DAIR en PJI temprana, 1 desbridamiento (revisión sistemática)</c:v>
                </c:pt>
                <c:pt idx="1">
                  <c:v>DAIR en PJI temprana, varios desbridamientos</c:v>
                </c:pt>
                <c:pt idx="2">
                  <c:v>PJI aguda por Gram negativos con DAIR</c:v>
                </c:pt>
                <c:pt idx="3">
                  <c:v>PJI por P. aeruginosa, éxito global</c:v>
                </c:pt>
                <c:pt idx="4">
                  <c:v>FRI por P. aeruginosa, control inicial</c:v>
                </c:pt>
                <c:pt idx="5">
                  <c:v>Osteomielitis vertebral, curación a 1 año</c:v>
                </c:pt>
              </c:strCache>
            </c:strRef>
          </c:cat>
          <c:val>
            <c:numRef>
              <c:f>Sheet1!$B$2:$B$7</c:f>
              <c:numCache>
                <c:formatCode>General</c:formatCode>
                <c:ptCount val="6"/>
                <c:pt idx="0">
                  <c:v>46</c:v>
                </c:pt>
                <c:pt idx="1">
                  <c:v>52</c:v>
                </c:pt>
                <c:pt idx="2">
                  <c:v>74.5</c:v>
                </c:pt>
                <c:pt idx="3">
                  <c:v>46</c:v>
                </c:pt>
                <c:pt idx="4">
                  <c:v>89.8</c:v>
                </c:pt>
                <c:pt idx="5">
                  <c:v>90.9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PJI por Candida, fracaso global</c:v>
                </c:pt>
                <c:pt idx="1">
                  <c:v>FRI por P. aeruginosa, recurrencia</c:v>
                </c:pt>
                <c:pt idx="2">
                  <c:v>Fracaso a 1 año con oral (OVIVA)</c:v>
                </c:pt>
                <c:pt idx="3">
                  <c:v>Fracaso a 1 año con IV (OVIVA)</c:v>
                </c:pt>
              </c:strCache>
            </c:strRef>
          </c:cat>
          <c:val>
            <c:numRef>
              <c:f>Sheet1!$B$2:$B$5</c:f>
              <c:numCache>
                <c:formatCode>General</c:formatCode>
                <c:ptCount val="4"/>
                <c:pt idx="0">
                  <c:v>43</c:v>
                </c:pt>
                <c:pt idx="1">
                  <c:v>15.6</c:v>
                </c:pt>
                <c:pt idx="2">
                  <c:v>13.2</c:v>
                </c:pt>
                <c:pt idx="3">
                  <c:v>14.6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Patógenos relevantes para el traumatólogo.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alcance; Epidemiología: quién causa qué; Mecanismo: cómo entra el germen y por qué se queda; Perfil por patógeno: dónde aparece y qué lo distingue; Cómo agruparlos para decidir; Diagnóstico microbiológico: cómo se confirma el germen; Algoritmo: del paciente con sospecha de infección al antibiótico dirigido; Tratamiento: cirugía, vía, duración y la pareja de antibióticos; Técnica: tomar las muestras en quirófano para que el cultivo valga; Staphylococcus aureus: MSSA y MRSA; Estafilococos coagulasa negativos (SCN); Pseudomonas aeruginosa y otros Gram negativos; Anaerobios: Cutibacterium acnes en hombro y columna; Mordeduras humanas y animales; Kingella kingae en el niño pequeño; Hongos: Candida y mohos; Complicaciones del tratamiento y de la infección; Pronóstico: qué esperar según el germen y la estrategia; Fracaso del tratamiento y cuándo consultar a infectología. Estructura sugerida por el autor para diez minutos: Lámina 1 (minuto 1) · Caso didáctico inventado: fractura expuesta de tibia ya fijada con clavo, con fístula y secreción serosa. Pregunta al auditorio: ¿qué germen esperas y cuántas muestras tomas?. Lámina 2 (minuto 2) · Quién causa qué: en OVIVA, S. aureus 37,7 %, SCN 27,1 %, otros Gram negativos 16,7 %, Pseudomonas 5,1 % [r1]. Lámina 3 (minuto 3) · Por qué persisten: biofilm hasta 1000 veces más resistente [r2], SCV intracelulares en S. aureus [r16] y tolerancia [r26]. Lámina 4 (minuto 4) · Cómo se confirma: 5 o más muestras profundas, sin hisopos [r4]; un SCN o C. acnes en 1 sola muestra no confirma [r12]; sonicado 78,5 % de sensibilidad frente a 60,8 % del tejido [r36]. Lámina 5 (minuto 5) · S. aureus: MSSA con betalactámico (cefazolina no inferior en bacteriemia: mortalidad 15,0 % frente a 17,0 %) [r23]; MRSA con glucopéptido, al menos 6 semanas en osteomielitis [r3]. Lámina 6 (minuto 6) · Rifampicina: 12 de 12 frente a 7 de 12 con implante estable [r39]; sin beneficio en bacteriemia (17 % frente a 18 %) [r22]; nunca sola [r2]. Lámina 7 (minuto 7) · Vía y duración: oral no inferior a IV en OVIVA (13,2 % frente a 14,6 %) [r1]; 12 semanas con implante retenido, DATIPO 18,1 % frente a 9,4 % [r37]. Lámina 8 (minuto 8) · Pseudomonas y Gram negativos: betalactámico antipseudomonas al inicio, quinolona tras desbridar [r2]; éxito global de 46 % en PJI por P. aeruginosa [r44]. Lámina 9 (minuto 9) · C. acnes en hombro y columna: incubar 10 a 14 días [r5]; benzoilo 5 % RR 0,25 en piel [r45]. Mordeduras: Pasteurella 50 % en perro y 75 % en gato [r6]; Eikenella en la humana [r7]. Lámina 10 (minuto 10) · Kingella a los 6 a 36 meses [r9], hongos con retiro del material [r2], y pregunta final: ¿qué muestras tomarías mañana en tu quirófano?.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En ortopedia el germen se predice por el escenario: hueso nativo, fractura con implante, prótesis, herida contaminada o mordedura. Conocer el escenario te adelanta al cultivo y te dice qué cubrir mientras llega. S. aureus encabeza la lista: apareció en 37,7 % de 1003 pacientes con infección ósea o articular compleja y estudio microbiológico; los estafilococos coagulasa negativos (SCN) siguen con 27,1 % (fuente: Li HK y colaboradores, 2019). El biofilm sobre el material puede volver al germen hasta 1000 veces más resistente que en forma libre (fuente: Depypere M y colaboradores, 2020). Por eso, con implante, manda la cirugía y un antibiótico que actúe sobre biofilm. La rifampicina es el fármaco antibiofilm contra estafilococos, pero nunca va sola y solo se inicia con la herida controlada (fuente: Depypere M y colaboradores, 2020) (fuente: Brown NM y colaboradores, 2021). Pide 5 o más muestras profundas, con instrumento limpio para cada una, sin hisopos y sin piel (fuente: Govaert GAM y colaboradores, 2020); los gérmenes lentos como C. acnes necesitan 10 a 14 días de incubación (fuente: Achermann Y y colaboradores, 2014). Pseudomonas y otros Gram negativos: betalactámico antipseudomonas al inicio; la fluoroquinolona entra después de desbridar (fuente: Depypere M y colaboradores, 2020). Mordedura: Pasteurella en 50 % de las infectadas por perro y 75 % por gato (fuente: Talan DA y colaboradores, 1999); la humana trae Eikenella (fuente: Rothe K y colaboradores, 2015); en la mano, el antibiótico preventivo reduce la infección (NNT 4) (fuente: Medeiros I y colaboradores, 2001). Kingella kingae: niño de 6 a 36 meses, poca fiebre y cultivo negativo; la PCR molecular propia de un hospital detectó 4 veces más casos que el cultivo (fuente: Yagupsky P, 2015) (fuente: Oyeniran SJ y colaboradores, 2025). Hongos: raros y tercos; con implante se retira todo el material extraño y el antifúngico dura meses (fuente: Depypere M y colaboradores, 2020) (fuente: Pappas PG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alcance. De qué trata este capítulo. Reúne los gérmenes que más veces explican una infección en ortopedia y trauma: Staphylococcus aureus (sensible y resistente a meticilina), los estafilococos coagulasa negativos (SCN), Pseudomonas aeruginosa y otros Gram negativos, los anaerobios (sobre todo Cutibacterium acnes), los gérmenes de las mordeduras, Kingella kingae en el niño pequeño y los hongos. De cada uno verás dónde aparece, por qué persiste, cómo se confirma y qué antibiótico y qué cirugía lo acompañan. Qué no 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sustituye a los temas por entidad (osteomielitis, artritis séptica, infección periprotésica, infección relacionada con fractura): los usa. La idea es que sepas leer un cultivo y decidir con él. 3 palabras que se confunden. Resistencia: el antibiótico no logra frenar la multiplicación del germen. Tolerancia: el fármaco sí lo mata, pero con lentitud, y los sobrevivientes rebrotan en cuanto se suspende; en S. aureus los 2 refugios mejor documentados de esa tolerancia son el biofilm y el interior de las células (fuente: Parsons JB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Persistencia es el resultado clínico: la infección que no se va. El antibiograma mide resistencia, no tolerancia: un germen "sensible" puede persistir (opinión experta). Los escenarios que ordenan el capítulo. Hueso nativo, fractura con implante (infección relacionada con fractura, FRI), prótesis, y herida contaminada o mordedura. Para el hueso nativo, la clasificación de Waldvogel distingue la osteomielitis hematógena, la de foco contiguo (herida, cirugía, trauma) y la que acompaña a la insuficiencia vascular (fuente: Tong SY y colaboradores, 2015). Con esto cerramos definición y alcance. Sigamos con epidemiología: quién causa qué.</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quién causa qué. En infección ósea y articular compleja. En OVIVA, un ensayo con 1054 adultos, 60,6 % tenía infección con material de osteosíntesis o prótesis (fuente: Li HK y colaboradores, 2019). Entre 1003 pacientes con datos microbiológicos, S. aureus apareció en 37,7 %, los SCN en 27,1 %, los estreptococos en 14,5 %, Pseudomonas en 5,1 % y otros Gram negativos en 16,7 %; 15,5 % tuvo cultivo negativo (fuente: Li HK y colaboradores, 2019). Los porcentajes suman más de 100 % porque 153 participantes tuvieron 2 gérmenes y 28 tuvieron 3 o más (fuente: Li HK y colaboradores, 2019). En prótesis. Los SCN (sobre todo S. epidermidis) causan 30 a 50 % de las infecciones periprotésicas, S. aureus 10 a 45 % y la flora mixta cerca de 10 % (fuente: Becker K y colaboradores, 2014). Otra revisión, centrada en rifampicina, atribuye a S. aureus 33 a 49 % de las infecciones de prótesis y más de 50 % de las osteomielitis (fuente: Laurent F y colaboradores, 2026). Los rangos son amplios porque cambian el hospital, la edad de la prótesis y la definición de infección. En fracturas. La FRI aparece en 1 a 30 % de las fracturas abiertas y en 1 a 5 % de las cerradas (fuente: Wu H y colaboradores, 2026). En un centro de EE. UU. con 44 FRI del miembro inferior, el MSSA fue el germen más frecuente, luego Enterobacterales, MRSA y P. aeruginosa, y 29,5 % fue polimicrobiana (fuente: Daddi L y colaboradores, 2026). El consenso internacional estima que hasta 1 de cada 3 FRI son polimicrobianas (fuente: Depypere M y colaboradores, 2020). En el niño pequeño. Kingella kingae es el principal agente de osteomielitis y artritis séptica entre los 6 y los 36 meses (fuente: Yagupsky P, 2015). En 907 casos de 3 a 60 meses de Australia y Nueva Zelanda, el pico fue a los 12 a 24 meses, Kingella fue el germen más detectado en esa edad y 57 % quedó sin germen (fuente: Olijve L y colaboradores, 2021). En mordeduras. Las mordeduras humanas llegan a 20 % de todas las mordeduras en algunas ciudades, y el riesgo global de infección tras una mordedura es 10 a 20 % (fuente: Rothe K y colaboradores, 2015). Por especie, la infección es más probable con gato (30 a 50 %) que con humano (15 a 25 %) o perro (5 a 25 %) (fuente: Rothe K y colaboradores, 2015). En hongos. Son raros: una revisión sistemática de infección de fractura por Candida solo halló 5 reportes de caso entre 1514 registros (fuente: De Meo D y colaboradores, 2021). En 268 infecciones protésicas por Candida predominó C. albicans (55,6 %), seguida de C. parapsilosis (29,5 %) (fuente: Mamona-Kilu C y colaboradores, 2026). Y en Ecuador. No localizamos series publicadas de gérmenes de infección osteoarticular en Ecuador. La revisión sistemática de resistencia en Ecuador reunió 80 estudios, la mayoría hospitalarios y urbanos, y destaca la resistencia a betalactámicos y fluoroquinolonas (fuente: Bastidas-Caldes C y colaboradores, 2026). Una revisión de pie diabético en Latinoamérica estimó que 37,8 % de los S. aureus aislados eran MRSA y dejó a Ecuador entre 18 países sin estudios elegibles (fuente: Husaini DC y colaboradores, 2026). Traducción práctica: tu antibiograma institucional vale más que cualquier cifra extranjera.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«Gérmenes identificados en 1003 pacientes con infección ósea o articular compleja (OVIVA)» muestra lo siguiente. S. aureus: 37.7 por ciento (fuente: Li HK y colaboradores, 2019). SCN: 27.1 por ciento (fuente: Li HK y colaboradores, 2019). Otros Gram negativos: 16.7 por ciento (fuente: Li HK y colaboradores, 2019). Cultivo negativo: 15.5 por ciento (fuente: Li HK y colaboradores, 2019). Estreptococos: 14.5 por ciento (fuente: Li HK y colaboradores, 2019). Pseudomonas: 5.1 por ciento (fuente: Li HK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 de gérmenes según el escenario (cifras de las series citadas)» tiene 4 columnas: Escenario, Germen, Frecuencia, Comentario. Fila 1: Escenario, Infección ósea o articular compleja (OVIVA, n = 1003); Germen, S. aureus; Frecuencia, 37,7 %; Comentario, El más frecuente (fuente: Li HK y colaboradores, 2019). Fila 2: Escenario, Infección ósea o articular compleja (OVIVA); Germen, SCN; Frecuencia, 27,1 %; Comentario, Un SCN aislado puede ser contaminante (fuente: Li HK y colaboradores, 2019) (fuente: McNally M y colaboradores, 2021). Fila 3: Escenario, Infección ósea o articular compleja (OVIVA); Germen, Estreptococos; Frecuencia, 14,5 %; Comentario, La rifampicina no actúa sobre su biofilm (fuente: Li HK y colaboradores, 2019) (fuente: Depypere M y colaboradores, 2020). Fila 4: Escenario, Infección ósea o articular compleja (OVIVA); Germen, Pseudomonas; Frecuencia, 5,1 %; Comentario, Pide antibiograma completo (fuente: Li HK y colaboradores, 2019). Fila 5: Escenario, Infección ósea o articular compleja (OVIVA); Germen, Otros Gram negativos; Frecuencia, 16,7 %; Comentario, Incluye Enterobacterales (fuente: Li HK y colaboradores, 2019). Fila 6: Escenario, Infección ósea o articular compleja (OVIVA); Germen, Cultivo negativo; Frecuencia, 15,5 %; Comentario, Revisar número y calidad de muestras (fuente: Li HK y colaboradores, 2019). Fila 7: Escenario, Infección protésica (revisión); Germen, SCN; Frecuencia, 30-50 %; Comentario, Sobre todo S. epidermidis (fuente: Becker K y colaboradores, 2014). Fila 8: Escenario, Infección protésica (revisión); Germen, S. aureus; Frecuencia, 10-45 %; Comentario, Amplio rango entre series (fuente: Becker K y colaboradores, 2014). Fila 9: Escenario, Infección protésica de cadera y rodilla (n = 281); Germen, Gram negativos; Frecuencia, 18 %; Comentario, Enterobacterales en 36 de 51 (fuente: Tedeschi S y colaboradores, 2026). Fila 10: Escenario, Infección protésica por Candida (n = 268); Germen, C. albicans / C. parapsilosis; Frecuencia, 55,6 % / 29,5 %; Comentario, Los hongos son raros pero fallan mucho (fuente: Mamona-Kilu C y colaboradores, 2026). (fuente: Li HK y colaboradores, 2019) (fuente: Depypere M y colaboradores, 2020) (fuente: McNally M y colaboradores, 2021) (fuente: Becker K y colaboradores, 2014) (fuente: Mamona-Kilu C y colaboradores, 2026) (fuente: Tedeschi S y colaboradores, 2026). La tabla completa tiene más filas: están en el documento Word. Con esto cerramos epidemiología: quién causa qué. Sigamos con mecanismo: cómo entra el germen y por qué se queda.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entra el germen y por qué se queda. Cómo llega. Por la sangre (hematógena), por contigüidad (herida, cirugía o fractura expuesta) o asociado a insuficiencia vascular, según Waldvogel (fuente: Tong SY y colaboradores, 2015). En una fractura expuesta o en una cirugía el germen entra directo; por eso el control temprano de la herida pesa tanto como el antibiótico (opinión experta). Por qué persiste S. aureus. S. aureus combina 4 recursos (fuente: Tong SY y colaboradores, 2015): proteínas de superficie (adhesinas) que lo anclan a la matriz ósea; biofilm sobre cualquier material extraño; entrada al osteoblasto; y, ya dentro de la célula, variantes de colonia pequeña (SCV) que apagan casi todo su metabolismo y esperan. Los aislados de osteomielitis crónica forman más SCV que los de osteomielitis aguda (fuente: Tong SY y colaboradores, 2015), y las SCV importan en la osteomielitis y en la infección protésica que recae (fuente: Tong SY y colaboradores, 2015). Biofilm: por qué manda la cirugía. Las bacterias en biofilm pueden ser hasta 1000 veces más resistentes que las libres (fuente: Depypere M y colaboradores, 2020); en Pseudomonas el biofilm reduce la penetración del antibiótico entre 10 y 1000 veces (fuente: Wu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 el biofilm viejo cuesta más: si el primer desbridamiento llega más de 4 semanas después del inicio de los síntomas y el implante se queda, el antibiótico quizá solo suprima y no erradique (fuente: Depypere M y colaboradores, 2020). Tolerancia frente a resistencia. Un germen tolerante muere más lento y rebrota al retirar el fármaco; los reservorios mejor documentados en S. aureus son el biofilm y el interior de las células (fuente: Parsons JB y colaboradores, 2026). Por eso, con biofilm, se piden cirugía, combinación y tiempo aunque el antibiograma diga "sensible" (opinión experta). Resistencia a meticilina. El gen mecA codifica una proteína (PBP2a) con baja afinidad por los betalactámicos, y así el MRSA resiste las penicilinas antiestafilocócicas y las cefalosporinas de 1.ª a 4.ª generación; las de 5.ª (ceftarolina, ceftobiprol) sí actúan (fuente: Parsons JB y colaboradores, 2026). Las cepas con CIM de vancomicina de 4 a 8 µg/ml se llaman VISA y responden peor (fuente: Parsons JB y colaboradores, 2026). SCN: biofilm sin invasión.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 epidermidis de infecciones ortopédicas invade poco las células óseas, a diferencia de S. aureus; su ventaja es la vida en biofilm sobre el implante (fuente: Becker K y colaboradores, 2014). S. lugdunensis ocupa una posición intermedia entre S. aureus y S. epidermidis, con rasgos clínicos de ambos (fuente: Becker K y colaboradores, 2014). C. acnes: comensal sebáceo. Coloniza más el hombro que la cadera o la rodilla, con más carga en hombres (fuente: Achermann Y y colaboradores, 2014). El efecto del antiséptico se agota pronto: entre 30 y 180 minutos después, los bordes de la herida vuelven a tener bacterias (fuente: Achermann Y y colaboradores, 2014). Kingella: portador faríngeo. Coloniza la orofaringe desde el segundo semestre de vida y alcanza 10 % entre los 12 y los 24 meses (fuente: Yagupsky P, 2022). Produce una toxina RTX que lisa células epiteliales, fagocíticas y sinoviales (fuente: Yagupsky P, 2022). Con esto cerramos mecanismo: cómo entra el germen y por qué se queda. Sigamos con perfil por patógeno: dónde aparece y qué lo distingue.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perfil por patógeno: dónde aparece y qué lo distingue. La tabla resume, por germen, el escenario donde lo esperas, la pista que lo delata y el tratamiento dirigido. Cada fila se desarrolla en su bloque propio más abajo. Léela como mapa, no como receta: el antibiograma y tu equipo de infectología manda.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«Mapa de gérmenes: escenario, pista y tratamiento dirigido» tiene 4 columnas: Germen, Dónde lo esperas, Pista, Tratamiento dirigido (resumen). Fila 1: Germen, S. aureus sensible a meticilina (MSSA); Dónde lo esperas, Hueso nativo, FRI y prótesis; el más frecuente (fuente: Li HK y colaboradores, 2019) (fuente: Tong SY y colaboradores, 2015); Pista, Coloniza sin síntomas a cerca de 30 % de las personas (fuente: Parsons JB y colaboradores, 2026); Tratamiento dirigido (resumen), Flucloxacilina IV (2 g cada 6 h) (fuente: Depypere M y colaboradores, 2020); cefazolina como opción razonable (fuente: Werneburg F y colaboradores, 2026); con implante retenido, rifampicina más fluoroquinolona (fuente: Depypere M y colaboradores, 2020). Fila 2: Germen, S. aureus resistente a meticilina (MRSA); Dónde lo esperas, Depende de tu hospital; 37,8 % de los S. aureus en pie diabético latinoamericano (fuente: Husaini DC y colaboradores, 2026); Pista, mecA/PBP2a; CIM alta de vancomicina en VISA (fuente: Parsons JB y colaboradores, 2026); Tratamiento dirigido (resumen), Vancomicina o teicoplanina IV; alternativas daptomicina o linezolid (fuente: Brown NM y colaboradores, 2021). Fila 3: Germen, SCN (S. epidermidis, S. haemolyticus); Dónde lo esperas, Prótesis y FRI tardía o de bajo grado; 30-50 % de las protésicas (fuente: Becker K y colaboradores, 2014); Pista, Un cultivo único puede ser contaminante (fuente: McNally M y colaboradores, 2021); Tratamiento dirigido (resumen), Si es meticilino resistente se trata como MRSA; sin mecA, como MSSA (fuente: Depypere M y colaboradores, 2020). Fila 4: Germen, S. lugdunensis; Dónde lo esperas, Posición intermedia entre S. aureus y S. epidermidis (fuente: Becker K y colaboradores, 2014); Pista, Rasgos clínicos de ambos grupos (fuente: Becker K y colaboradores, 2014); Tratamiento dirigido (resumen), Según antibiograma; tómalo con la seriedad de un S. aureus (opinión experta). Fila 5: Germen, Estreptococos; Dónde lo esperas, 14,5 % en OVIVA (fuente: Li HK y colaboradores, 2019); Pista, La rifampicina no actúa en su biofilm (fuente: Depypere M y colaboradores, 2020); Tratamiento dirigido (resumen), Betalactámico (penicilina o amoxicilina) (fuente: Depypere M y colaboradores, 2020). Fila 6: Germen, Pseudomonas aeruginosa; Dónde lo esperas, FRI contaminada, prótesis, punción plantar a través de la zapatilla (fuente: Inaba AS y colaboradores, 1992); Pista, Multirresistente en 44,9 % de los aislados de P. aeruginosa de una cohorte de FRI (fuente: Wu H y colaboradores, 2026); Tratamiento dirigido (resumen), Betalactámico antipseudomonas; la quinolona no se usa al inicio (fuente: Depypere M y colaboradores, 2020). Fila 7: Germen, Enterobacterales; Dónde lo esperas, Prótesis de cadera; menos probable en la infección diferida (fuente: Tedeschi S y colaboradores, 2026); Pista, Gram negativos en 18 % de las protésicas; cadera OR 2,88 (fuente: Tedeschi S y colaboradores, 2026); Tratamiento dirigido (resumen), Betalactámico según antibiograma; quinolona oral tras desbridar si es sensible (fuente: Depypere M y colaboradores, 2020). Fila 8: Germen, Cutibacterium acnes; Dónde lo esperas, Hombro y columna (fuente: Achermann Y y colaboradores, 2014) (fuente: Panzenböck LF y colaboradores, 2026); Pista, Crecimiento lento: incubar 10-14 días (fuente: Achermann Y y colaboradores, 2014); Tratamiento dirigido (resumen), Penicilina o ceftriaxona y luego rifampicina combinada (fuente: Depypere M y colaboradores, 2020). Fila 9: Germen, Pasteurella multocida; Dónde lo esperas, Mordedura de perro (50 %) y gato (75 %) (fuente: Talan DA y colaboradores, 1999); Pista, Dolor e inflamación en 12-24 horas (fuente: Rothe K y colaboradores, 2015); Tratamiento dirigido (resumen), Aminopenicilina con inhibidor de betalactamasa (fuente: Rothe K y colaboradores, 2015). Fila 10: Germen, Eikenella corrodens; Dónde lo esperas, Mordedura humana y puñetazo contra dientes (fuente: Rothe K y colaboradores, 2015); Pista, 30 % de las mordeduras humanas (fuente: Rothe K y colaboradores, 2015); Tratamiento dirigido (resumen), Aminopenicilina con inhibidor de betalactamasa (fuente: Rothe K y colaboradores, 2015). Fila 11: Germen, Kingella kingae; Dónde lo esperas, Niño de 6 a 36 meses (fuente: Yagupsky P, 2015); Pista, Poca fiebre; 39 % con proteína C reactiva normal (fuente: Ceroni D y colaboradores, 2010); Tratamiento dirigido (resumen), Betalactámico habitual; betalactamasa clonal, perfil local variable (fuente: Yagupsky P, 2015). Fila 12: Germen, Candida; Dónde lo esperas, Hematógena, inmunodeprimido o FRI con herida abierta (fuente: Gamaletsou MN y colaboradores, 2022) (fuente: De Meo D y colaboradores, 2021); Pista, Líquido sinovial con cultivo muy sensible (fuente: Gamaletsou MN y colaboradores, 2022); Tratamiento dirigido (resumen), Retirar material; fluconazol o equinocandina (fuente: Pappas PG y colaboradores, 2016) (fuente: Depypere M y colaboradores, 2020). Fila 13: Germen, Mohos (Aspergillus y otros); Dónde lo esperas, Inoculación traumática (fuente: Gamaletsou MN y colaboradores, 2022); Pista, Raros: pide micología; Tratamiento dirigido (resumen), Antifúngico prolongado y cirugía (fuente: Gamaletsou MN y colaboradores, 2022). (fuente: Li HK y colaboradores, 2019) (fuente: Depypere M y colaboradores, 2020) (fuente: Brown NM y colaboradores, 2021) (fuente: Achermann Y y colaboradores, 2014) (fuente: Talan DA y colaboradores, 1999) (fuente: Rothe K y colaboradores, 2015) (fuente: Yagupsky P, 2015) (fuente: Pappas PG y colaboradores, 2016) (fuente: McNally M y colaboradores, 2021) (fuente: Husaini DC y colaboradores, 2026) (fuente: Tong SY y colaboradores, 2015) (fuente: Becker K y colaboradores, 2014) (fuente: Werneburg F y colaboradores, 2026) (fuente: Ceroni D y colaboradores, 2010) (fuente: Parsons JB y colaboradores, 2026) (fuente: Wu H y colaboradores, 2026) (fuente: De Meo D y colaboradores, 2021) (fuente: Tedeschi S y colaboradores, 2026) (fuente: Inaba AS y colaboradores, 1992) (fuente: Panzenböck LF y colaboradores, 2026) (fuente: Gamaletsou MN y colaboradores, 2022). La tabla completa tiene más filas: están en el documento Word. Con esto cerramos perfil por patógeno: dónde aparece y qué lo distingue. Sigamos con cómo agruparlos para decidir.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agruparlos para decidir. No existe una clasificación única de gérmenes; se usan 3 agrupaciones según la decisión que tomas. Por resistencia y estrategia. MSSA, MRSA y SCN meticilino resistente, Gram negativos con o sin multirresistencia, anaerobios y hongos. Es la que decide el fármaco. Por tiempo de la infección. La clasificación clásica de la infección protésica separa la temprana (menos de 4 semanas), la intermedia (4 semanas a 2 años) y la tardía (fuente: Becker K y colaboradores, 2014). En FRI no hay evidencia sólida que favorezca una clasificación temporal sobre otra (fuente: Depypere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Aun así el tiempo importa: en prótesis, con más de 4 semanas de síntomas y el implante retenido, la falla del antibiótico sube, y el consenso de FRI usa ese dato (fuente: Depypere M y colaboradores, 2020). Por virulencia. Los SCN se asocian más a la infección protésica de bajo grado (dolor persistente, aflojamiento y pocos signos inflamatorios) (fuente: Becker K y colaboradores, 2014); S. aureus y los Gram negativos suelen dar cuadros más floridos (opinión experta). Esa diferencia decide cuántas muestras pides y cuánto desconfías de un cultivo aislado.</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«Resumen: qué agrupación responde a qué pregunta» tiene 3 columnas: Eje, Categorías, Qué decide. Fila 1: Eje, Resistencia; Categorías, MSSA · MRSA y SCN resistente · Gram negativo · anaerobio · hongo; Qué decide, El fármaco y la necesidad de combinar (fuente: Depypere M y colaboradores, 2020). Fila 2: Eje, Tiempo; Categorías, Temprana (menos de 4 semanas) · intermedia (4 semanas a 2 años) · tardía (fuente: Becker K y colaboradores, 2014); Qué decide, Si el desbridamiento con implante retenido tiene opción; más de 4 semanas de síntomas empeora el pronóstico (fuente: Depypere M y colaboradores, 2020). Fila 3: Eje, Virulencia; Categorías, Más florida (S. aureus, Gram negativos; opinión experta) · de bajo grado (SCN) (fuente: Becker K y colaboradores, 2014); Qué decide, Cuántas muestras tomar y cómo leer un cultivo único (fuente: McNally M y colaboradores, 2021). Fila 4: Eje, Escenario; Categorías, Hueso nativo · FRI · prótesis · mordedura; Qué decide, Qué cubrir de forma empírica (fuente: Daddi L y colaboradores, 2026). (fuente: Depypere M y colaboradores, 2020) (fuente: McNally M y colaboradores, 2021) (fuente: Daddi L y colaboradores, 2026) (fuente: Becker K y colaboradores, 2014). Con esto cerramos cómo agruparlos para decidir. Sigamos con diagnóstico microbiológico: cómo se confirma el germen.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microbiológico: cómo se confirma el germen. Cuándo hay infección con implante. El consenso de FRI define criterios confirmatorios: fístula, trayecto o dehiscencia que comunica con el hueso o el implante (fuente: Govaert GAM y colaboradores, 2020); pus en la herida o durante la cirugía; germen indistinguible en al menos 2 muestras profundas o del implante; y microorganismos en tejido profundo confirmados por histopatología (fuente: Metsemakers WJ y colaboradores, 2018). Para la prótesis, la definición EBJIS añade que 2 muestras con germen indistinguible y el mismo antibiograma definen infección (fuente: McNally M y colaboradores, 2021); esa definición nació de la sociedad europea de infección ósea y articular, con el apoyo de MSIS y del grupo de estudio de ESCMID sobre infecciones asociadas a implantes (fuente: McNally M y colaboradores, 2021). El cultivo aislado de un comensal. Un solo cultivo con SCN o C. acnes no confirma infección y debe llevarte a investigar más (fuente: McNally M y colaboradores, 2021). En una serie espinal de 24 años, los episodios que el equipo decidió tratar fueron más polimicrobianos, crecieron antes y tuvieron 2 o más muestras positivas; los autores aclaran que eso describe la decisión del equipo y no una infección probada (fuente: Panzenböck LF y colaboradores, 2026). Cuántas muestras y cómo. Lo ideal son 5 muestras profundas o más (fuente: Govaert GAM y colaboradores, 2020). Búscalas donde el implante toca el hueso, manipula lo mínimo y cambia de instrumento estéril entre una y otra (fuente: Govaert GAM y colaboradores, 2020). Descarta el hisopo, que rinde menos que el tejido, y lo que venga de piel o del trayecto fistuloso: ahí crece lo que coloniza, no lo que causa (fuente: Govaert GAM y colaboradores, 2020). Con menos de 3 muestras es más probable un cultivo negativo en FRI (fuente: Depypere M y colaboradores, 2020). Antibiótico previo. Si es posible, suspende el antibiótico al menos 2 semanas antes (fuente: Govaert GAM y colaboradores, 2020). La profilaxis perioperatoria no tiene por qué retenerse: en un ensayo de 65 pacientes con PJI conocida, el mismo germen apareció en 82 % con profilaxis antes de la incisión y en 81 % si se daba después de las muestras (fuente: Tetreault MW y colaboradores, 2014). Aun así, el consenso de FRI sugiere administrar el antibiótico justo después de tomar las muestras si hay sospecha (fuente: Govaert GAM y colaboradores, 2020). Biopsia de hueso cerrada. En osteomielitis vertebral, el hemocultivo da diagnóstico en 58 % y la biopsia ósea en 77 %; una segunda biopsia tras una primera negativa llegó a 80 % frente a 44 % con una sola (fuente: Tong SY y colaboradores, 2015). En FRI, la aspiración o biopsia ósea cerrada no es útil, porque se necesita el desbridamiento para obtener las muestras profundas (fuente: Govaert GAM y colaboradores, 2020). Sonicado del implante. En prótesis, el sonicado fue más sensible que el cultivo de tejido: 78,5 % frente a 60,8 %, con especificidades de 98,8 % y 99,2 % (fuente: Trampuz A y colaboradores, 2007). Con antibiótico en los 14 días previos, la sensibilidad fue 75,0 % frente a 45,0 % (fuente: Trampuz A y colaboradores, 2007). Más de 50 UFC/ml en el sonicado confirma infección (fuente: McNally M y colaboradores, 2021). En FRI el sonicado es un complemento, no superior al tejido (fuente: Govaert GAM y colaboradores, 2020): en 157 pacientes, tejido y sonicado detectaron germen en 60,5 % y 57,3 %, y juntos en 70,1 % (fuente: Abdo B y colaboradores, 2026). Tiempo de incubación. Con sistemas automatizados, un cultivo con germen se suele positivar hacia el día 3 y casi todos ya lo hicieron al día 5; si buscas gérmenes lentos, la incubación sigue hasta los días 10 a 14 (fuente: Govaert GAM y colaboradores, 2020). La EBJIS pide incubar al menos 14 días salvo que se use enriquecimiento (fuente: McNally M y colaboradores, 2021). Molecular. El beneficio de las técnicas moleculares (PCR) para diagnosticar FRI todavía no está establecido (fuente: Govaert GAM y colaboradores, 2020). En el niño pequeño, la PCR molecular de Kingella tuvo sensibilidad de 95,7 % y especificidad de 100 % (fuente: Oyeniran SJ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«Cultivo de tejido frente a sonicado de prótesis (331 pacientes): sensibilidad y especificidad» muestra lo siguiente. Cultivo de tejido periprotésico: sensibilidad 60.8 por ciento y especificidad 99.2 por ciento (fuente: Trampuz A y colaboradores, 2007). Cultivo del sonicado: sensibilidad 78.5 por ciento y especificidad 98.8 por ciento (fuente: Trampuz A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«PCR molecular de Kingella kingae frente al diagnóstico clínico (500 pacientes)» muestra lo siguiente. PCR in-house de Kingella: sensibilidad 95.7 por ciento y especificidad 100 por ciento (fuente: Oyeniran SJ y colaboradores, 2025). En el documento Word de este tema encontrarás además: Rendimiento de una segunda biopsia en osteomielitis vertebral con una primera negativa; Qué cuenta como confirmación de infección con material. Con esto cerramos diagnóstico microbiológico: cómo se confirma el germen. Sigamos con algoritmo: del paciente con sospecha de infección al antibiótico dirigido.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paciente con sospecha de infección al antibiótico dirigido. Esquema para estudiar, que ordena el razonamiento de los bloques anteriores. No sustituye la guía de tu hospital ni al equipo de infectología.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«Sospecha de infección en trauma y ortopedia con germen incierto» se lee de arriba hacia abajo. Se parte de: Sospecha de infección: hueso, fractura con implante, prótesis, herida contaminada o mordedura. Se decide: ¿Paciente séptico o inestable? Si la respuesta es sí, séptico: hemocultivos (fuente: Govaert GAM y colaboradores, 2020) y antibiótico empírico amplio sin esperar al desbridamiento (fuente: Depypere M y colaboradores, 2020). Si la respuesta es no, primero desbridamiento con muestras profundas: 5 o más, instrumento limpio por muestra, sin hisopo ni piel (fuente: Govaert GAM y colaboradores, 2020). Se hace: Séptico: hemocultivos (fuente: Govaert GAM y colaboradores, 2020) y antibiótico empírico amplio sin esperar al desbridamiento (fuente: Depypere M y colaboradores, 2020). Se hace: Primero desbridamiento con muestras profundas: 5 o más, instrumento limpio por muestra, sin hisopo ni piel (fuente: Govaert GAM y colaboradores, 2020). Se hace: Empírico: glucopéptido o lipopéptido más cobertura de Gram negativos, ajustado al antibiograma local (fuente: Depypere M y colaboradores, 2020). Se decide: ¿El germen es un comensal (SCN o C. acnes) en 1 sola muestra? (fuente: McNally M y colaboradores, 2021)? Si la respuesta es sí, no confirma: revisa clínica, histología y número de muestras antes de tratar como infección (fuente: McNally M y colaboradores, 2021). Si la respuesta es no, dirige: mssa con betalactámico; mrsa o scn resistente con glucopéptido; pseudomonas con betalactámico antipseudomonas; hongo con antifúngico y retiro del material (fuente: Depypere M y colaboradores, 2020). Se hace: No confirma: revisa clínica, histología y número de muestras antes de tratar como infección (fuente: McNally M y colaboradores, 2021). Se hace: Dirige: MSSA con betalactámico; MRSA o SCN resistente con glucopéptido; Pseudomonas con betalactámico antipseudomonas; hongo con antifúngico y retiro del material (fuente: Depypere M y colaboradores, 2020). Se decide: ¿El implante se queda? Si la respuesta es sí, añade antibiofilm tras controlar la herida (rifampicina más fluoroquinolona para estafilococo; fluoroquinolona para gram negativo) y completa 12 semanas (fuente: Depypere M y colaboradores, 2020). Si la respuesta es no, con el implante retirado: pasa a vía oral cuando sea posible y completa 6 semanas desde el retiro (fuente: Depypere M y colaboradores, 2020) (fuente: Li HK y colaboradores, 2019). Se hace: Añade antibiofilm tras controlar la herida (rifampicina más fluoroquinolona para estafilococo; fluoroquinolona para Gram negativo) y completa 12 semanas (fuente: Depypere M y colaboradores, 2020). Se hace: Con el implante retirado: pasa a vía oral cuando sea posible y completa 6 semanas desde el retiro (fuente: Depypere M y colaboradores, 2020) (fuente: Li HK y colaboradores, 2019). Se decide: ¿Infección confirmada con cultivo negativo? Si la respuesta es sí, considera sonicado o pcr, cubre los gérmenes más probables y consulta infectología (fuente: Depypere M y colaboradores, 2020). Si la respuesta es no, seguimiento clínico y de laboratorio; revisa si no mejora (colección sin drenar, germen no cubierto, antibiótico sin biofilm). Se hace: Considera sonicado o PCR, cubre los gérmenes más probables y consulta infectología (fuente: Depypere M y colaboradores, 2020). Termina en: Seguimiento clínico y de laboratorio; revisa si no mejora (colección sin drenar, germen no cubierto, antibiótico sin biofilm). Con esto cerramos algoritmo: del paciente con sospecha de infección al antibiótico dirigido. Sigamos con tratamiento: cirugía, vía, duración y la pareja de antibióticos.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cirugía, vía, duración y la pareja de antibióticos. La cirugía es parte del tratamiento. No hay ensayos aleatorizados de estrategia quirúrgica en FRI, pero el consenso pide desbridar pronto: con menos bacterias en el foco el antibiótico rinde más y es menos probable seleccionar resistencia (fuente: Depypere M y colaboradores, 2020). Para MRSA, la guía británica pide abordaje multidisciplinario con cirugía o drenaje cuando corresponda (fuente: Brown NM y colaboradores, 2021). 2 conceptos quirúrgicos ordenan el antibiótico. El primero es DAIR (desbridamiento, antibiótico y retención del implante); el segundo, retiro o recambio del implante en 1 o 2 tiempos (fuente: Depypere M y colaboradores, 2020). En infección protésica temprana (primeras 6 semanas), una revisión sistemática de 14 estudios y 710 pacientes dio éxito de 46 % con 1 desbridamiento y de 52 % con varios (fuente: Tong SY y colaboradores, 2015). Zimmerli propuso reservar el DAIR para casos con menos de 3 semanas de síntomas, implante estable, buenos tejidos blandos y germen sensible a rifampicina o quinolona (fuente: Tong SY y colaboradores, 2015). Oral o intravenoso. OVIVA comparó la vía oral con la intravenosa durante las primeras 6 semanas en 1054 adultos: el fracaso a 1 año fue 13,2 % con oral y 14,6 % con intravenoso, una diferencia de -1,4 puntos con margen de no inferioridad de 7,5 (fuente: Li HK y colaboradores, 2019). Las complicaciones del catéter fueron 9,4 % con IV y 1,0 % con oral (fuente: Li HK y colaboradores, 2019), y los eventos adversos graves, 27,7 % con IV y 26,2 % con oral (fuente: Li HK y colaboradores, 2019). Con el implante retirado, el consenso recomienda IV empírico solo hasta tener cultivo y luego un oral biodisponible hasta completar 6 semanas desde el retiro (fuente: Depypere M y colaboradores, 2020). Duración con implante retenido. Si es posible un antibiótico activo en biofilm, el consenso propone 12 semanas en total (fuente: Depypere M y colaboradores, 2020). En DATIPO (410 pacientes con infección protésica), la infección persistente fue 18,1 % con 6 semanas y 9,4 % con 12, y no se demostró no inferioridad (fuente: Bernard L y colaboradores, 2021). En la osteomielitis vertebral piógena (359 pacientes), 6 semanas fueron no inferiores a 12, con cura de 90,9 % en ambos grupos (fuente: Bernard L y colaboradores, 2015). Para MRSA, la guía británica sugiere al menos 4 semanas en artritis séptica y 6 semanas en osteomielitis (fuente: Brown NM y colaboradores, 2021). Rifampicina: qué sabemos. En implante estable, síntomas cortos y desbridamiento inicial, el ensayo de Zimmerli curó 12 de 12 con ciprofloxacino más rifampicina frente a 7 de 12 con ciprofloxacino y placebo (P = 0,02) (fuente: Zimmerli W y colaboradores, 1998); fueron solo 33 pacientes y 9 abandonaron (fuente: Zimmerli W y colaboradores, 1998). La guía IDSA 2013 recomienda rifampicina combinada durante 3 a 6 meses tras el DAIR con grado A1, que en esa escala significa respaldo de al menos 1 ensayo aleatorizado adecuado (fuente: Tong SY y colaboradores, 2015), y se ha criticado porque no existen ensayos bien diseñados que la apoyen (fuente: Tong SY y colaboradores, 2015). Un metaanálisis de 62 estudios, casi todos observacionales, dio un RR de éxito de 1,10 (IC 95 % 1,00-1,22) (fuente: Laurent F y colaboradores, 2026). En bacteriemia por S. aureus no sirvió: ARREST (758 pacientes) no mostró beneficio y causó más eventos adversos que obligaron a cambiar el tratamiento (17 % frente a 10 %) (fuente: Thwaites GE y colaboradores, 2018). Rifampicina: cómo se usa. Dosis oral de 300-450 mg 2 veces al día o 600-900 mg una vez al día, desde que la herida está sellada tras el desbridamiento (fuente: Depypere M y colaboradores, 2020). Nunca sola, porque selecciona resistencia rápido (fuente: Depypere M y colaboradores, 2020). En una cohorte, iniciarla dentro de los primeros 5 días del desbridamiento se asoció a más fracaso (40,8 % frente a 20,9 %) y un curso menor de 14 días también falló más (fuente: Laurent F y colaboradores, 2026); son hallazgos observacionales que piden confirmación. La pareja de la rifampicina. El consenso de FRI da como primera opción una fluoroquinolona; segunda línea, TMP-SMX en dosis alta (960 mg cada 8 h), doxiciclina o minociclina, o ácido fusídico (fuente: Depypere M y colaboradores, 2020). Linezolid solo es una alternativa en monoterapia; con rifampicina, esta puede bajar los niveles de linezolid (fuente: Depypere M y colaboradores, 2020). Clindamicina con rifampicina es controvertida por la interacción en el citocromo (fuente: Depypere M y colaboradores, 2020). Las fluoroquinolonas solas no se recomiendan contra estafilococos por la rápida resistencia (fuente: Depypere M y colaboradores, 2020). Vancomicina: valle o AUC. La guía británica usa valles de 15-20 mg/L (fuente: Brown NM y colaboradores, 2021). El consenso estadounidense de 2020 prefiere una relación AUC/MIC de 400-600 mg·h/L (suponiendo CIM de 1 mg/L) porque el valle se asocia a más nefrotoxicidad (fuente: Rybak MJ y colaboradores, 2020). Empírico mientras llega el cultivo. El consenso de FRI propone un glucopéptido o lipopéptido más un agente contra Gram negativos (fuente: Depypere M y colaboradores, 2020). Cubrir Gram negativos a todos tiene un costo en efectos adversos, resistencia y precio, según los autores de un estudio de 281 infecciones protésicas, donde 18 % fue por Gram negativos y 68 % recibió cobertura empírica contra ellos (fuente: Tedeschi S y colaboradores, 2026). Betalactámico para MSSA. El consenso de FRI usa flucloxacilina IV, 2 g cada 6 horas (fuente: Depypere M y colaboradores, 2020). La cefazolina cambió de lugar: fue no inferior en bacteriemia por MSSA (CloCeBa: 75 % frente a 74 %; SNAP: mortalidad a 90 días 15,0 % frente a 17,0 %), con menos lesión renal aguda (fuente: Burdet C y colaboradores, 2025) (fuente: Staphylococcus aureus Network Adaptive Platform (SNAP) Trial Group; Lee TC y colaboradores, 2026). Para hueso y prótesis falta evidencia directa y preocupa el efecto inóculo (fuente: Werneburg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«Fracaso a 1 año: vía oral frente a intravenosa en infección ósea y articular (OVIVA)» muestra lo siguiente. Oral: 13.2 por ciento (fuente: Li HK y colaboradores, 2019). Intravenoso: 14.6 por ciento (fuente: Li HK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«Curación con ciprofloxacino más rifampicina o placebo en implante estable (Zimmerli, n = 24 evaluables)» muestra lo siguiente. Con rifampicina (12 de 12): 100 por ciento (fuente: Zimmerli W y colaboradores, 1998). Con placebo (7 de 12): 58 por ciento (fuente: Zimmerli W y colaboradores, 1998). En el documento Word de este tema encontrarás además: Falla, recaída o muerte a 12 semanas en bacteriemia por S. aureus (ARREST); Infección persistente a 2 años en infección protésica (DATIPO); Lesión renal aguda en bacteriemia por MSSA: cefazolina frente a penicilina antiestafilocócica (SNAP); Tratamiento dirigido de la infección con implante según el germen (consenso de FRI); Los ensayos que cambian la práctica. Con esto cerramos tratamiento: cirugía, vía, duración y la pareja de antibióticos. Sigamos con técnica: tomar las muestras en quirófano para que el cultivo valga.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tomar las muestras en quirófano para que el cultivo valga. Esta técnica es apoyo de estudio y no sustituye al tutor ni al protocolo de tu laboratorio. Lo que no tiene estudio va rotulado como práctica habitual u opinión experta. Por qué importa. Los falsos negativos microbiológicos llegan a 35 % en FRI con clínica manifiesta (fuente: Abdo B y colaboradores, 2026), y las causas más repetidas son antibiótico previo, pocas muestras y muestras mal ubicadas (fuente: Depypere M y colaboradores, 2020). La buena técnica de muestreo aumentó de forma significativa la identificación del germen en FRI (fuente: Govaert GAM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«Detección de germen en 157 FRI con implante retirado: tejido, sonicado y ambos» muestra lo siguiente. Cultivo de tejido: 60.5 por ciento (fuente: Abdo B y colaboradores, 2026). Cultivo del sonicado: 57.3 por ciento (fuente: Abdo B y colaboradores, 2026). Ambos combinados: 70.1 por ciento (fuente: Abdo B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«Coincidencia del germen con el cultivo previo según el momento de la profilaxis (65 pacientes)» muestra lo siguiente. Profilaxis antes de la incisión: 82 por ciento (fuente: Tetreault MW y colaboradores, 2014). Profilaxis después de las muestras: 81 por ciento (fuente: Tetreault MW y colaboradores, 2014). Con esto cerramos técnica: tomar las muestras en quirófano para que el cultivo valga. Sigamos con staphylococcus aureus: mssa y mrsa.</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staphylococcus aureus: mssa y mrsa. Por qué es el protagonista. Coloniza cerca de 30 % de las personas (fuente: Parsons JB y colaboradores, 2026) y es el germen más común en la osteomielitis, la artritis séptica nativa y la infección de prótesis (fuente: Tong SY y colaboradores, 2015). Hasta 60 % de las bacteriemias por S. aureus terminan con un foco complicado, como endocarditis, osteomielitis o infección del implante (fuente: Parsons JB y colaboradores, 2026). MSSA y el betalactámico. El consenso de FRI usa flucloxacilina IV, 2 g cada 6 horas (fuente: Depypere M y colaboradores, 2020). La cefazolina cambió de lugar con 2 ensayos de bacteriemia: CloCeBa (315 pacientes) obtuvo el desenlace en 75 % con cefazolina y 74 % con cloxacilina (fuente: Burdet C y colaboradores, 2025), y SNAP encontró mortalidad a 90 días de 15,0 % con cefazolina y 17,0 % con penicilina antiestafilocócica (fuente: Staphylococcus aureus Network Adaptive Platform (SNAP) Trial Group; Lee TC y colaboradores, 2026). Hubo menos lesión renal aguda con cefazolina: 1 % frente a 12 % en CloCeBa (fuente: Burdet C y colaboradores, 2025) y 13,9 % frente a 19,6 % en SNAP (fuente: Staphylococcus aureus Network Adaptive Platform (SNAP) Trial Group; Lee TC y colaboradores, 2026). Lo que esos ensayos no resuelven. Son de bacteriemia. SNAP tuvo la infección osteoarticular como foco más frecuente, pero no hay análisis por foco publicados (fuente: Werneburg F y colaboradores, 2026). La evidencia directa en hueso son unas pocas cohortes retrospectivas (fuente: Werneburg F y colaboradores, 2026). El efecto inóculo (la penicilinasa degrada más cefazolina cuando hay mucha bacteria) preocupa más en hueso, abscesos y biofilm (fuente: Werneburg F y colaboradores, 2026). Una revisión de 2026 concluye que la cefazolina es una opción racional de primera línea en la mayoría de las infecciones óseas y articulares por MSSA (fuente: Werneburg F y colaboradores, 2026); con alto inóculo o implante, decide con infectología. MRSA: glucopéptido primero. La guía británica recomienda vancomicina o teicoplanina IV como primera línea en MRSA osteoarticular, con 2 semanas IV y luego completar al menos 4 semanas en artritis séptica o 6 en osteomielitis (fuente: Brown NM y colaboradores, 2021). Si hay contraindicación a los glucopéptidos, daptomicina o linezolid; para completar por vía oral, clindamicina, cotrimoxazol, doxiciclina o linezolid si el aislado es sensible (fuente: Brown NM y colaboradores, 2021). La guía advierte que los ensayos recientes no tuvieron potencia para hueso y que no se use rifampicina, ácido fusídico ni quinolona como único agente oral (fuente: Brown NM y colaboradores, 2021). En un ensayo de cotrimoxazol frente a vancomicina con 39 y 32 pacientes con MRSA óseo, la falla clínica a los 7 días fue 28 % y 22 %; con tan pocos pacientes y alto riesgo de sesgo, la guía no saca conclusión (fuente: Brown NM y colaboradores, 2021). Guías. La guía IDSA de 2011 sobre MRSA también cubre las infecciones osteoarticulares y la dosificación y monitoreo de la vancomicina (fuente: Liu C y colaboradores, 2011). El MRSA como problema local. En pie diabético de Latinoamérica, 37,8 % de los S. aureus aislados fueron MRSA (estimación agrupada) (fuente: Husaini DC y colaboradores, 2026); no tenemos esa cifra para trauma en Ecuador, y la que importa es la de tu hospital. Rifampicina y S. aureus: lo que sí y lo que no. Con implante estable y síntomas cortos, la rifampicina con una quinolona curó 12 de 12 frente a 7 de 12 con placebo (fuente: Zimmerli W y colaboradores, 1998). En bacteriemia por S. aureus (ARREST) no aportó y causó más eventos adversos (fuente: Thwaites GE y colaboradores, 2018). La resistencia a rifampicina empeora el pronóstico: tras recambio en 2 tiempos, curó 92,5 % con germen sensible y 60,0 % con resistente (fuente: Laurent F y colaboradores, 2026); la doble resistencia a levofloxacino y rifampicina tuvo un OR de fracaso de 8,01 (fuente: Laurent F y colaboradores, 2026). Dónde se cura menos. En infección protésica hematógena aguda, el DAIR cura entre 50 y 70 %, menos que en la temprana posquirúrgica (fuente: Tong SY y colaboradores, 2015). En osteomielitis vertebral por MRSA, tratar menos de 8 semanas se asoció a 4,8 veces más recaída que 8 semanas o más; no se vio esa asociación en MSSA (fuente: Tong SY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a 90 días en bacteriemia por MSSA: cefazolina frente a penicilina antiestafilocócica (SNAP)» muestra lo siguiente. Cefazolina: 15 por ciento (fuente: Staphylococcus aureus Network Adaptive Platform (SNAP) Trial Group; Lee TC y colaboradores, 2026). Flucloxacilina o cloxacilina: 17 por ciento (fuente: Staphylococcus aureus Network Adaptive Platform (SNAP) Trial Group; Lee TC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 aureus: decisión inicial según la situación» tiene 4 columnas: Situación, Primera elección, Alternativa, Duración orientadora. Fila 1: Situación, MSSA sin implante o con implante retirado; Primera elección, Flucloxacilina IV, 2 g cada 6 h (fuente: Depypere M y colaboradores, 2020); cefazolina razonable (fuente: Werneburg F y colaboradores, 2026); Alternativa, Pasar a oral biodisponible (fuente: Li HK y colaboradores, 2019); Duración orientadora, 6 semanas; con implante retirado, el consenso de FRI las cuenta desde el retiro (fuente: Depypere M y colaboradores, 2020). Fila 2: Situación, MSSA con implante retenido; Primera elección, Betalactámico IV y luego rifampicina más fluoroquinolona (fuente: Depypere M y colaboradores, 2020); Alternativa, TMP-SMX, doxiciclina o ácido fusídico como segunda línea (fuente: Depypere M y colaboradores, 2020); Duración orientadora, 12 semanas con terapia antibiofilm (fuente: Depypere M y colaboradores, 2020). Fila 3: Situación, MRSA; Primera elección, Vancomicina o teicoplanina IV (fuente: Brown NM y colaboradores, 2021); Alternativa, Daptomicina o linezolid (fuente: Brown NM y colaboradores, 2021); Duración orientadora, Al menos 4 semanas en artritis séptica y 6 en osteomielitis (fuente: Brown NM y colaboradores, 2021). Fila 4: Situación, Bacteriemia con foco óseo; Primera elección, Betalactámico según sensibilidad; Alternativa, Sin rifampicina adyuvante (fuente: Thwaites GE y colaboradores, 2018); Duración orientadora, Según el foco y el equipo de infectología. (fuente: Li HK y colaboradores, 2019) (fuente: Depypere M y colaboradores, 2020) (fuente: Brown NM y colaboradores, 2021) (fuente: Thwaites GE y colaboradores, 2018) (fuente: Werneburg F y colaboradores, 2026). Con esto cerramos staphylococcus aureus: mssa y mrsa. Sigamos con estafilococos coagulasa negativos (scn).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estafilococos coagulasa negativos (scn). Quiénes son. Los SCN son estafilococos sin coagulasa; S. epidermidis y S. haemolyticus son los más importantes en infección de cuerpo extraño (fuente: Becker K y colaboradores, 2014). Son comensales de la piel, así que hay que decidir cada vez si son infección o contaminación (fuente: Becker K y colaboradores, 2014). Dónde importan. Causan 30 a 50 % de las infecciones periprotésicas (fuente: Becker K y colaboradores, 2014); en una cohorte de 10 hospitales fueron 24 % de las infecciones protésicas con cultivo positivo y 89 % eran meticilino resistentes (fuente: Becker K y colaboradores, 2014). Otra revisión los estima en cerca de 25 % de las infecciones protésicas, con más de 50 % resistentes a meticilina (fuente: Laurent F y colaboradores, 2026). La infección de bajo grado (dolor persistente, aflojamiento) se asocia más a SCN (fuente: Becker K y colaboradores, 2014). Cómo decidir si es infección. Un cultivo único con SCN no confirma infección y obliga a investigar más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cambio, 2 muestras con germen indistinguible y el mismo antibiograma sí la definen (fuente: McNally M y colaboradores, 2021); en FRI, 2 muestras profundas con germen indistinguible son un criterio confirmatorio (fuente: Metsemakers WJ y colaboradores, 2018). Cómo tratarlos. Si son meticilino resistentes se tratan como MRSA; si no hay mecA, como MSSA (fuente: Depypere M y colaboradores, 2020). Con implante, el esquema curativo es rifampicina combinada, pero la resistencia primaria a rifampicina llega a 20 % en algunas cohortes, y 64 de 940 S. epidermidis de infección protésica (6,8 %) eran resistentes por mutaciones (fuente: Laurent F y colaboradores, 2026). Pide el antibiograma de rifampicina antes de confiar en ella. S. lugdunensis. Ocupa una posición intermedia entre S. aureus y los SCN (fuente: Becker K y colaboradores, 2014); hasta que se pruebe lo contrario, trátalo con la seriedad de un S. aureus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«SCN: cuándo creerles» tiene 3 columnas: Situación, Interpretación, Fuente. Fila 1: Situación, SCN en 1 sola muestra; Interpretación, No confirma infección; investigar más; Fuente, (fuente: McNally M y colaboradores, 2021). Fila 2: Situación, SCN en 2 muestras con el mismo antibiograma; Interpretación, Infección confirmada (EBJIS); Fuente, (fuente: McNally M y colaboradores, 2021). Fila 3: Situación, SCN en FRI con fístula o pus; Interpretación, Confirmada por criterios clínicos; Fuente, (fuente: Metsemakers WJ y colaboradores, 2018). Fila 4: Situación, SCN meticilino resistente; Interpretación, Tratar como MRSA; Fuente, (fuente: Depypere M y colaboradores, 2020). (fuente: Depypere M y colaboradores, 2020) (fuente: McNally M y colaboradores, 2021) (fuente: Metsemakers WJ y colaboradores, 2018). Con esto cerramos estafilococos coagulasa negativos (scn). Sigamos con pseudomonas aeruginosa y otros gram negativos.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pseudomonas aeruginosa y otros gram negativos. Dónde aparecen. En OVIVA, otros Gram negativos fueron 16,7 % y Pseudomonas 5,1 % (fuente: Li HK y colaboradores, 2019). En infecciones protésicas de cadera y rodilla de 2 hospitales, 18 % fue por Gram negativos, sobre todo Enterobacterales; la cadera tuvo un OR de 2,88 y la infección diferida (delayed) un OR de 0,45 (fuente: Tedeschi S y colaboradores, 2026). En FRI, P. aeruginosa explica 23,3 a 39,3 % de los Gram negativos (fuente: Wu H y colaboradores, 2026). Por qué cuestan. El biofilm reduce la penetración del antibiótico entre 10 y 1000 veces (fuente: Wu H y colaboradores, 2026). En una cohorte de 147 FRI por P. aeruginosa, la multirresistencia subió de 33,3 % a 58,6 % entre 2012-2014 y 2021-2023 y fue 44,9 % de los aislados (fuente: Wu H y colaboradores, 2026). Cómo se trata. Contra Pseudomonas y otros no fermentadores, la quinolona no es el arranque después de desbridar, porque la resistencia aparece rápido; se arranca con un betalactámico IV (piperacilina-tazobactam, cefepima, ceftazidima o un carbapenem que no sea ertapenem), con aminoglucósido opcional los primeros 2 a 5 días (fuente: Depypere M y colaboradores, 2020). Si el germen es resistente a quinolona no hay otro oral y se sigue con el betalactámico IV (fuente: Depypere M y colaboradores, 2020). La tigeciclina no sirve para P. aeruginosa (fuente: Depypere M y colaboradores, 2020). Para Enterobacterales, con la herida seca y tras desbridar, una fluoroquinolona oral puede ser monoterapia porque elimina bacilos en biofilm joven (fuente: Depypere M y colaboradores, 2020); si hay resistencia, TMP-SMX en dosis alta es supresor, no curativo (fuente: Depypere M y colaboradores, 2020). Qué resultado esperar. En 47 infecciones protésicas agudas por Gram negativos manejadas con DAIR, la remisión fue 74,5 %, y recibir una fluoroquinolona cuando todos los aislados eran sensibles se asoció a mejor resultado (OR 9,09) (fuente: Martínez-Pastor JC y colaboradores, 2009). En P. aeruginosa los resultados son peores: éxito global de 46 % en infección protésica y libre de reinfección 22,4 % a los 10 años (fuente: Akcicek E y colaboradores, 2026). En FRI el control inicial fue 89,8 %, pero hubo recurrencia en 15,6 % (fuente: Wu H y colaboradores, 2026); la antibioticoterapia sistémica de menos de 4 semanas (OR 7,84) y la multirresistencia (OR 11,33) se asociaron a recurrencia (fuente: Wu H y colaboradores, 2026). Una pista clásica (en niños; revisión de 1992). Dolor, edema y no apoyar el pie después de un clavo que atravesó una zapatilla: sospecha Pseudomonas; el consenso de la época fue desbridamiento abierto y antibiótico IV (fuente: Inaba AS y colaboradores, 1992). La cefazolina no basta en fractura. En un centro de EE. UU., 90,9 % de 44 pacientes con FRI recibió cefazolina sola y la profilaxis coincidió con el germen en 43,2 % (fuente: Daddi L y colaboradores, 2026). La cefazolina no cubre MRSA, anaerobios ni muchos Gram negativos (fuente: Daddi L y colaboradores, 2026). Es un estudio pequeño de un solo centro: úsalo como alerta, no como regla.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«Pseudomonas aeruginosa multirresistente en FRI por periodo de una cohorte» muestra lo siguiente. 2012-2014: 33.3 por ciento (fuente: Wu H y colaboradores, 2026). 2018-2020: 48 por ciento (fuente: Wu H y colaboradores, 2026). 2021-2023: 58.6 por ciento (fuente: Wu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«Pseudomonas y Gram negativos: resultados de las series citadas» tiene 3 columnas: Serie, Escenario, Resultado. Fila 1: Serie, Martínez-Pastor 2009 (n = 47); Escenario, PJI aguda por Gram negativos con DAIR; Resultado, Remisión 74,5 % (fuente: Martínez-Pastor JC y colaboradores, 2009). Fila 2: Serie, Akcicek 2026; Escenario, PJI por P. aeruginosa; Resultado, Éxito global 46 % (fuente: Akcicek E y colaboradores, 2026). Fila 3: Serie, Wu 2026 (n = 147); Escenario, FRI por P. aeruginosa; Resultado, Control inicial 89,8 % y recurrencia 15,6 % (fuente: Wu H y colaboradores, 2026). (fuente: Wu H y colaboradores, 2026) (fuente: Martínez-Pastor JC y colaboradores, 2009) (fuente: Akcicek E y colaboradores, 2026). Con esto cerramos pseudomonas aeruginosa y otros gram negativos. Sigamos con anaerobios: cutibacterium acnes en hombro y columna.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anaerobios: cutibacterium acnes en hombro y columna. Quién es. Cutibacterium acnes (antes Propionibacterium) es el anaerobio Gram positivo más aislado en FRI (fuente: Depypere M y colaboradores, 2020) y el patógeno más frecuente en la infección protésica de hombro (fuente: Achermann Y y colaboradores, 2014). Por qué el hombro y la columna. Vive en glándulas sebáceas y folículos; coloniza más el hombro que la cadera o la rodilla, con más carga en hombres (fuente: Achermann Y y colaboradores, 2014). El efecto del antiséptico se agota pronto: entre 30 y 180 minutos después, los bordes de la herida vuelven a tener bacterias (fuente: Achermann Y y colaboradores, 2014). En cirugía de hombro es el agente más común de infección del sitio quirúrgico (fuente: Weninger V y colaboradores, 2025). Cómo se detecta. Crece lento: los cultivos de tejido se incuban 10 a 14 días (fuente: Achermann Y y colaboradores, 2014). Un cultivo aislado no confirma infección (fuente: McNally M y colaboradores, 2021). En una serie de 164 episodios de infección del sitio espinal con C. acnes en 24 años, los episodios tratados fueron más polimicrobianos (41,3 % frente a 6,9 %), crecieron antes (6 frente a 9 días) y tuvieron 2 o más muestras positivas (58 % frente a 14 %) (fuente: Panzenböck LF y colaboradores, 2026). No existe una definición aceptada de infección espinal de bajo grado (fuente: Panzenböck LF y colaboradores, 2026). Cómo se trata. Es sensible a casi todo salvo metronidazol (fuente: Depypere M y colaboradores, 2020), aunque la resistencia a clindamicina crece (fuente: Achermann Y y colaboradores, 2014). Sobre biofilm el panorama cambia: en modelos animales funcionaron rifampicina, daptomicina y ceftriaxona, mientras que vancomicina, levofloxacino y clindamicina perdieron eficacia (fuente: Depypere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consenso sugiere empezar con bencilpenicilina o ceftriaxona y seguir con rifampicina combinada con amoxicilina, doxiciclina o quinolona (fuente: Depypere M y colaboradores, 2020); la evidencia de rifampicina para C. acnes es insuficiente para recomendaciones firmes (fuente: Laurent F y colaboradores, 2026). En la serie espinal la sensibilidad a amoxicilina, imipenem, linezolid y vancomicina superó 99 % y la resistencia a clindamicina fue 3,8 % (fuente: Panzenböck LF y colaboradores, 2026). Cómo se previene. El peróxido de benzoilo 5 % en la piel del hombro redujo la colonización por C. acnes (RR 0,25; IC 95 % 0,08-0,72) en un metaanálisis en red de 946 pacientes, pero no pudo evaluar la colonización profunda (fuente: Weninger V y colaboradores, 2025). En cirugía de deformidad espinal, las infecciones precoces fueron 2,5 % con benzoilo y 12,5 % sin él (todas las causas) en un estudio retrospectivo cuasiexperimental de 160 pacientes; las debidas a C. acnes bajaron de 7,5 % a 1,3 % sin significancia estadística, y los autores lo consideran generador de hipótesis (fuente: Franceschi G y colaboradores, 2026). Otros anaerobios. Los anaerobios Gram negativos se tratan con ampicilina-sulbactam o amoxicilina-clavulánico IV y luego metronidazol oral (fuente: Depypere M y colaboradores, 2020). Para Clostridium, Peptostreptococcus y Finegoldia no hay estudios: penicilina o ceftriaxona y guiarse por especie y antibiograma (fuente: Depypere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«Infecciones precoces del implante espinal con y sin peróxido de benzoilo 5 % (160 pacientes)» muestra lo siguiente. Con benzoilo: 2.5 por ciento (fuente: Franceschi G y colaboradores, 2026). Sin benzoilo: 12.5 por ciento (fuente: Franceschi G y colaboradores, 2026). Con esto cerramos anaerobios: cutibacterium acnes en hombro y columna. Sigamos con mordeduras humanas y animales.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mordeduras humanas y animales. Flora. Talan cultivó en un laboratorio de referencia 107 mordeduras infectadas (50 de perro y 57 de gato): salieron 5 aislados por herida (mediana); 56 % mezclaba aerobios y anaerobios, 36 % tenía solo aerobios y 1 %, solo anaerobios (fuente: Talan DA y colaboradores, 1999). Pasteurella fue el germen más frecuente: 50 % en perro y 75 % en gato (fuente: Talan DA y colaboradores, 1999). Los laboratorios locales aislaron mucho menos que el de referencia (mediana de 1 aislado) (fuente: Talan DA y colaboradores, 1999), así que pide medios y transporte para anaerobios. En la mordedura humana el germen más aislado es Eikenella corrodens; estreptococos aparecen en 50 %, S. aureus en 40 % y Eikenella en 30 % (fuente: Rothe K y colaboradores, 2015). Qué la hace peligrosa. El riesgo global de infección es 10 a 20 %: 30 a 50 % en gato, 15 a 25 % en humana y 5 a 25 % en perro, y 18 a 36 % si es en la mano (fuente: Rothe K y colaboradores, 2015). Pasteurella multocida da dolor e inflamación en 12 a 24 horas; Capnocytophaga canimorsus puede dar sepsis aguda (fuente: Rothe K y colaboradores, 2015). Tienen más riesgo los pacientes con asplenia, cirrosis, diabetes, inmunodeficiencia e implantes (fuente: Rothe K y colaboradores, 2015). La mano. El puñetazo contra los dientes lesiona la cápsula metacarpofalángica y las falanges proximales de los dedos 2 a 5 (fuente: Rothe K y colaboradores, 2015). La herida cutánea engaña porque las capas profundas se deslizan al morder (fuente: Rothe K y colaboradores, 2015). Cirugía antes que antibiótico. El desbridamiento quirúrgico supera a la irrigación sola, que no debe hacerse a presión (fuente: Rothe K y colaboradores, 2015). En el puño cerrado: desbridamiento amplio, tenosinovectomía, irrigación, drenaje y baños diarios; con articulación infectada, una segunda mirada a las 48 horas (fuente: Rothe K y colaboradores, 2015). No se cierran de primera la punción profunda de gato, ninguna mordedura de la mano ni la mordedura humana fuera de la cara (fuente: Rothe K y colaboradores, 2015). ¿Antibiótico preventivo? No de forma universal (fuente: Rothe K y colaboradores, 2015). La revisión Cochrane de 2001 (8 estudios; clásica) no halló beneficio en mordeduras de gato o perro (fuente: Medeiros I y colaboradores, 2001). Sí lo halló en la mordedura humana, con datos de un solo ensayo, y en la de mano: OR 0,10 (IC 95 % 0,01-0,86), NNT 4 (fuente: Medeiros I y colaboradores, 2001); ambos hallazgos piden confirmación (fuente: Medeiros I y colaboradores, 2001). Aun así, la mayoría de los expertos recomienda 3 a 5 días en heridas frescas, profundas o en zonas críticas (manos, pies, cerca de articulaciones, cara, genitales) y en pacientes con riesgo (fuente: Rothe K y colaboradores, 2015). No hace falta si el paciente consulta a las 24 horas o más sin signos de infección (fuente: Rothe K y colaboradores, 2015). Antibiótico para la infección. Aminopenicilina con inhibidor de betalactamasa, oral o IV (fuente: Rothe K y colaboradores, 2015); en la serie de Talan fue el esquema más usado y resultó apropiado según los cultivos (fuente: Talan DA y colaboradores, 1999). Flucloxacilina, cefalosporinas de primera generación, eritromicina o clindamicina no deben usarse en monoterapia (fuente: Rothe K y colaboradores, 2015); clindamicina, macrólidos, isoxazolilpenicilinas, cefalosporinas de primera generación y aminoglucósidos no sirven contra P. multocida (fuente: Rothe K y colaboradores, 2015). Duración orientadora: celulitis o absceso 1 a 2 semanas; tenosinovitis 2 a 3; osteomielitis o artritis 3 a 4 (fuente: Rothe K y colaboradores, 2015). Hospitaliza y consulta a cirugía de mano ante hueso o articulación comprometidos (fuente: Rothe K y colaboradores, 2015). Revisa siempre el estado de tétanos y valora el riesgo de rabia (fuente: Rothe K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«Pasteurella como germen más frecuente de las mordeduras infectadas» muestra lo siguiente. Mordedura de perro: 50 por ciento (fuente: Talan DA y colaboradores, 1999). Mordedura de gato: 75 por ciento (fuente: Talan DA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«Mordeduras: qué esperar según el agresor» tiene 4 columnas: Agresor, Germen típico, Riesgo de infección, Detalle clave. Fila 1: Agresor, Perro; Germen típico, Pasteurella (50 %); Capnocytophaga canimorsus (sepsis) (fuente: Talan DA y colaboradores, 1999) (fuente: Rothe K y colaboradores, 2015); Riesgo de infección, 5-25 % (fuente: Rothe K y colaboradores, 2015); Detalle clave, Aminopenicilina con inhibidor (fuente: Rothe K y colaboradores, 2015). Fila 2: Agresor, Gato; Germen típico, Pasteurella (75 %) (fuente: Talan DA y colaboradores, 1999); Riesgo de infección, 30-50 % (fuente: Rothe K y colaboradores, 2015); Detalle clave, Punción profunda: no cerrar (fuente: Rothe K y colaboradores, 2015). Fila 3: Agresor, Humano o puñetazo contra dientes; Germen típico, Eikenella corrodens (30 %); estreptococos (50 %); S. aureus (40 %) (fuente: Rothe K y colaboradores, 2015); Riesgo de infección, 15-25 % (fuente: Rothe K y colaboradores, 2015); Detalle clave, Articulación metacarpofalángica y falanges proximales; desbridar (fuente: Rothe K y colaboradores, 2015). Fila 4: Agresor, Roedor; Germen típico, P. multocida si se infecta (fuente: Rothe K y colaboradores, 2015); Riesgo de infección, Rara (fuente: Rothe K y colaboradores, 2015); Detalle clave, Considera rabia y fiebre por mordedura de rata según el caso (fuente: Rothe K y colaboradores, 2015). (fuente: Talan DA y colaboradores, 1999) (fuente: Rothe K y colaboradores, 2015). Con esto cerramos mordeduras humanas y animales. Sigamos con kingella kingae en el niño pequeño.</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kingella kingae en el niño pequeño. Quién y cuándo. Es el principal agente de osteomielitis y artritis séptica entre los 6 y los 36 meses (fuente: Yagupsky P, 2015). La colonización de la orofaringe llega a 10 % entre los 12 y los 24 meses y baja después (fuente: Yagupsky P, 2022); en guarderías creció en 17,5 % de las muestras orofaríngeas y no en la nasofaringe (fuente: Yagupsky P, 2022). Por qué se escapa. Da síntomas leves (fuente: Yagupsky P, 2015). En 43 niños menores de 4 años con sospecha de infección osteoarticular, entre los casos por Kingella menos de 15 % estaba febril al ingreso y 39 % tenía proteína C reactiva normal; además, el Gram y el cultivo clásico fueron negativos en todos los detectados luego por PCR molecular (fuente: Ceroni D y colaboradores, 2010). En un registro de 907 casos de 3 a 60 meses, 57 % quedó sin germen y la PCR se hizo en solo 7 % (fuente: Olijve L y colaboradores, 2021). Cómo detectarla. Inocula el exudado en frasco de hemocultivo y usa PCR molecular (fuente: Yagupsky P, 2015).</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PCR propia de un hospital pediátrico (500 pacientes, 46 con Kingella) tuvo sensibilidad de 95,7 %, especificidad de 100 %, VPP de 100 % y VPN de 99,6 %; 80 % de los casos se detectó solo por PCR, 4 veces más que con cultivo, el resultado salió en una mediana de 26,5 horas y 84 % cambió de antibiótico dentro del día siguiente al informe (fuente: Oyeniran SJ y colaboradores, 2025). Tratamiento. Los antibióticos de rutina en la infección osteoarticular del niño pequeño suelen cubrirla (fuente: Yagupsky P, 2015). Ojo con la betalactamasa: depende de clones y su frecuencia cambia de un lugar a otro, así que averigua el perfil de tu región (fuente: Yagupsky P, 2015). Tratada a tiempo, y salvo que haya endocarditis, evoluciona bien (fuente: Yagupsky P, 2015). Esquemas y duración pediátrica: ver el tema de osteomielitis aguda hematógena del niño.</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«Kingella: pistas que la delatan» tiene 3 columnas: Pista, Dato, Fuente. Fila 1: Pista, Edad; Dato, 6 a 36 meses; pico a los 12-24 meses; Fuente, (fuente: Yagupsky P, 2015) (fuente: Olijve L y colaboradores, 2021). Fila 2: Pista, Fiebre; Dato, Menos de 15 % febriles al ingreso; Fuente, (fuente: Ceroni D y colaboradores, 2010). Fila 3: Pista, Proteína C reactiva; Dato, 39 % normal; Fuente, (fuente: Ceroni D y colaboradores, 2010). Fila 4: Pista, Cultivo; Dato, Gram y cultivo clásico negativos si luego hay PCR positiva; Fuente, (fuente: Ceroni D y colaboradores, 2010). Fila 5: Pista, Prueba; Dato, PCR molecular o frasco de hemocultivo; Fuente, (fuente: Yagupsky P, 2015). (fuente: Yagupsky P, 2015) (fuente: Ceroni D y colaboradores, 2010) (fuente: Olijve L y colaboradores, 2021). Con esto cerramos kingella kingae en el niño pequeño. Sigamos con hongos: candida y mohos.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hongos: candida y mohos. Cuándo pensar en hongos. Si el hongo llegó por la sangre, piensa primero en Candida, que disemina más que los otros hongos óseos (fuente: Gamaletsou MN y colaboradores, 2022); en FRI, Candida se vio con herida abierta e inmunodeficiencia (fuente: De Meo D y colaboradores, 2021). Si entró con el trauma (inoculación directa), los sospechosos son Aspergillus y otros mohos (fuente: Gamaletsou MN y colaboradores, 2022). Son raros: de 1514 registros solo 5 reportes de caso de FRI por Candida (fuente: De Meo D y colaboradores, 2021). En 268 infecciones protésicas por Candida predominó C. albicans (55,6 %), con C. parapsilosis en 29,5 % (fuente: Mamona-Kilu C y colaboradores, 2026). Diagnóstico. En la artritis por Candida o por Aspergillus, el cultivo del líquido sinovial casi siempre encuentra al hongo (fuente: Gamaletsou MN y colaboradores, 2022). Pide micología y tejido profundo cuando el curso es tórpido, hay herida abierta, inmunosupresión o antibióticos sin respuesta (opinión experta). Tratamiento. El consenso de FRI recomienda retirar todo el material extraño, usar equinocandinas (con actividad contra biofilm) y fluconazol oral de continuación si el aislado es sensible, hasta consolidar la fractura y poder quitar el implante (fuente: Depypere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guía IDSA 2016 propone para la osteomielitis fluconazol 400 mg (6 mg/kg) al día por 6 a 12 meses, o una equinocandina al menos 2 semanas seguida de fluconazol 400 mg (6 mg/kg) al día por 6 a 12 meses (fuente: Pappas PG y colaboradores, 2016); para la artritis séptica, fluconazol 400 mg (6 mg/kg) al día por 6 semanas, o equinocandina 2 semanas seguida de fluconazol al menos 4 semanas (fuente: Pappas PG y colaboradores, 2016). El drenaje quirúrgico está indicado en toda artritis séptica y, si hay prótesis, se retira; si no se puede, supresión crónica con fluconazol (fuente: Pappas PG y colaboradores, 2016). Resultados. Malos. En infección protésica por Candida el fracaso global fue 43 % (fuente: Mamona-Kilu C y colaboradores, 2026); en FRI por Candida, 4 de 6 casos curaron con desbridamiento amplio y antifúngico prolongado (media de 8,8 semanas), hubo reoperación en 33,3 % y la evidencia es de muy baja calidad (fuente: De Meo D y colaboradores, 2021). Cuando recae, sobre todo en la artritis por Candida, suele ser por haber tratado poco tiempo (fuente: Gamaletsou MN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«Candida: esquemas de la guía IDSA 2016» tiene 3 columnas: Entidad, Esquema, Cirugía. Fila 1: Entidad, Osteomielitis; Esquema, Fluconazol 400 mg (6 mg/kg) al día por 6-12 meses, o equinocandina al menos 2 semanas seguida de fluconazol 6-12 meses (fuente: Pappas PG y colaboradores, 2016); Cirugía, Desbridamiento en casos seleccionados (fuente: Pappas PG y colaboradores, 2016). Fila 2: Entidad, Artritis séptica; Esquema, Fluconazol 400 mg (6 mg/kg) al día por 6 semanas, o equinocandina 2 semanas seguida de fluconazol al menos 4 semanas (fuente: Pappas PG y colaboradores, 2016); Cirugía, Drenaje en todos los casos (fuente: Pappas PG y colaboradores, 2016). Fila 3: Entidad, Prótesis infectada; Esquema, Igual esquema que la artritis séptica (fuente: Pappas PG y colaboradores, 2016); Cirugía, Retirar el dispositivo; si no se puede, supresión crónica con fluconazol (fuente: Pappas PG y colaboradores, 2016). (fuente: Pappas PG y colaboradores, 2016). Con esto cerramos hongos: candida y mohos. Sigamos con complicaciones del tratamiento y de la infección.</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del tratamiento y de la infección. Fracaso y recaída. La resistencia emerge si usas rifampicina sola, si usas fluoroquinolona sola contra un estafilococo, o si empiezas la fluoroquinolona con mucha carga bacteriana y la herida todavía drenando (fuente: Depypere M y colaboradores, 2020). Con rifampicina, la resistencia primaria llega a 20 % en SCN de algunas cohortes (fuente: Laurent F y colaboradores, 2026). Efectos adversos de los fármacos. En OVIVA, las complicaciones del catéter fueron 9,4 % con IV y 1,0 % con oral (fuente: Li HK y colaboradores, 2019), y C. difficile 1,7 % frente a 1,0 % (fuente: Li HK y colaboradores, 2019). En ARREST, los eventos adversos que obligaron a cambiar el tratamiento fueron 17 % con rifampicina y 10 % con placebo, y las interacciones fueron 6 % frente a 2 % (fuente: Thwaites GE y colaboradores, 2018). El linezolid exige hemograma y lactato semanales por riesgo de pancitopenia, acidosis láctica y neurotoxicidad (fuente: Depypere M y colaboradores, 2020). Las fluoroquinolonas traen tendinitis aquílea y fotosensibilidad; los glucopéptidos, nefrotoxicidad (fuente: Depypere M y colaboradores, 2020). Monitoreo. Todo paciente con antibiótico IV necesita hemograma, electrolitos, función hepática y renal basales, y control al menos semanal en la fase aguda (fuente: Depypere M y colaboradores, 2020). De la infección. Recurrencia de FRI por P. aeruginosa 15,6 % y amputación 6,1 % (fuente: Wu H y colaboradores, 2026); en PJI por P. aeruginosa el libre de reinfección cae de 95 % a los 12 meses a 22,4 % a los 10 años (fuente: Akcicek E y colaboradores, 2026); en PJI por Candida el fracaso es 43 % (fuente: Mamona-Kilu 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del catéter en infección ósea o articular (OVIVA)» muestra lo siguiente. Intravenoso: 9.4 por ciento (fuente: Li HK y colaboradores, 2019). Oral: 1 por ciento (fuente: Li HK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adversos que obligaron a cambiar el tratamiento en bacteriemia por S. aureus (ARREST)» muestra lo siguiente. Rifampicina: 17 por ciento (fuente: Thwaites GE y colaboradores, 2018). Placebo: 10 por ciento (fuente: Thwaites GE y colaboradores, 2018). En el documento Word de este tema encontrarás además: Riesgos por fármaco y qué vigilar. Con esto cerramos complicaciones del tratamiento y de la infección. Sigamos con pronóstico: qué esperar según el germen y la estrategia.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según el germen y la estrategia. S. aureus. MSSA y MRSA logran éxitos comparables con rifampicina cuando el antibiótico acompañante está bien elegido (fuente: Laurent F y colaboradores, 2026). El DAIR en infección protésica temprana cura 46 % con 1 desbridamiento y 52 % con varios (fuente: Tong SY y colaboradores, 2015); en la hematógena aguda, entre 50 y 70 % (fuente: Tong SY y colaboradores, 2015). En infección protésica por cualquier germen (DATIPO), con 6 semanas en lugar de 12 la infección persistente fue 18,1 % frente a 9,4 % (fuente: Bernard L y colaboradores, 2021). SCN. En el metaanálisis de Scheper, el éxito fue mayor en SCN (cadera 83 %, rodilla 73 %) que en S. aureus (cadera 69 %, rodilla 54 %) (fuente: Laurent F y colaboradores, 2026); la resistencia a rifampicina cambia el pronóstico (fuente: Laurent F y colaboradores, 2026). Gram negativos y Pseudomonas. Remisión de 74,5 % en PJI aguda por Gram negativos con DAIR (fuente: Martínez-Pastor JC y colaboradores, 2009); éxito de 46 % en PJI por P. aeruginosa (fuente: Akcicek E y colaboradores, 2026); control inicial de 89,8 % y recurrencia de 15,6 % en FRI por P. aeruginosa (fuente: Wu H y colaboradores, 2026). Hongos. Fracaso de 43 % en PJI por Candida (fuente: Mamona-Kilu C y colaboradores, 2026). Osteomielitis vertebral. Cura de 90,9 % con 6 o con 12 semanas en la serie de Bernard (fuente: Bernard L y colaboradores, 2015). Seguimiento. El pronóstico se ve mejor si el desbridamiento es temprano, hay un antibiótico antibiofilm disponible y el germen se confirmó con buenas muestras (fuente: Depypere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«Éxito o remisión según germen y estrategia en las series citadas» muestra lo siguiente. DAIR en PJI temprana, 1 desbridamiento (revisión sistemática): 46 por ciento (fuente: Tong SY y colaboradores, 2015). DAIR en PJI temprana, varios desbridamientos: 52 por ciento (fuente: Tong SY y colaboradores, 2015). PJI aguda por Gram negativos con DAIR: 74.5 por ciento (fuente: Martínez-Pastor JC y colaboradores, 2009). PJI por P. aeruginosa, éxito global: 46 por ciento (fuente: Akcicek E y colaboradores, 2026). FRI por P. aeruginosa, control inicial: 89.8 por ciento (fuente: Wu H y colaboradores, 2026). Osteomielitis vertebral, curación a 1 año: 90.9 por ciento (fuente: Bernard L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«Fracaso o recurrencia en las series citadas» muestra lo siguiente. PJI por Candida, fracaso global: 43 por ciento (fuente: Mamona-Kilu C y colaboradores, 2026). FRI por P. aeruginosa, recurrencia: 15.6 por ciento (fuente: Wu H y colaboradores, 2026). Fracaso a 1 año con oral (OVIVA): 13.2 por ciento (fuente: Li HK y colaboradores, 2019). Fracaso a 1 año con IV (OVIVA): 14.6 por ciento (fuente: Li HK y colaboradores, 2019). Con esto cerramos pronóstico: qué esperar según el germen y la estrategia. Sigamos con fracaso del tratamiento y cuándo consultar a infectología.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fracaso del tratamiento y cuándo consultar a infectología. Qué es fracasar. Un estudio de infección protésica lo definió como necesidad de más cirugía, de supresión antibiótica o muerte por la infección dentro de 12 meses de la cirugía índice (fuente: Tedeschi S y colaboradores, 2026). Antes de culpar al germen, revisa lo evitable: colección sin drenar, antibiótico sin actividad antibiofilm, muestras escasas o germen no cubierto (opinión experta). Cuándo llamar. Llama a infectología desde el principio si el germen es multirresistente o raro, si no puedes dar un antibiótico antibiofilm, si hay hongo, o si el paciente no mejora. El consenso de FRI pide asesoría experta de microbiología para infecciones por Gram negativos productores de carbapenemasas, Acinetobacter y no fermentadores multirresistentes (fuente: Depypere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 cultivo es negativo con infección confirmada, considera sonicado o PCR y cubre los gérmenes más probables (fuente: Depypere M y colaboradores, 2020). Sin infección confirmada y con cultivos negativos, es preferible no dar antibiótico empírico y repetir las muestras (fuente: Depypere M y colaboradores, 2020). Qué cambia en la decisión. Cuando no se puede dar un antibiótico antibiofilm (resistencia, intolerancia, interacción), la infección se clasifica como difícil de tratar y quizá solo se suprima mientras el implante siga (fuente: Depypere M y colaboradores, 2020). Los pacientes que no pudieron recibir rifampicina por interacciones tuvieron menos curación (fuente: Laurent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«Señal de alarma, qué suele pasar y qué hacer» tiene 3 columnas: Señal, Qué suele estar pasando, Qué hacer. Fila 1: Señal, Fiebre o drenaje persistentes tras el desbridamiento; Qué suele estar pasando, Colección sin drenar o germen no cubierto; Qué hacer, Reimagen, reoperar si hace falta y revisar cultivos con infectología. Fila 2: Señal, Cultivo negativo con infección confirmada; Qué suele estar pasando, Antibiótico previo, menos de 3 muestras, germen lento o difícil (fuente: Depypere M y colaboradores, 2020); Qué hacer, Sonicado o PCR, cobertura empírica de los más probables y consulta (fuente: Depypere M y colaboradores, 2020). Fila 3: Señal, Resistencia a quinolona o a rifampicina; Qué suele estar pasando, Sin antibiótico antibiofilm posible (fuente: Depypere M y colaboradores, 2020); Qué hacer, Supresión hasta consolidar y consulta de infectología (fuente: Depypere M y colaboradores, 2020). Fila 4: Señal, Hongo o Gram negativo multirresistente; Qué suele estar pasando, Infección difícil de tratar; Qué hacer, Asesoría de microbiología y de infectología (fuente: Depypere M y colaboradores, 2020). Fila 5: Señal, Intolerancia o interacción con rifampicina; Qué suele estar pasando, Menos curación (fuente: Laurent F y colaboradores, 2026); Qué hacer, Revisar pareja y duración con infectología. (fuente: Depypere M y colaboradores, 2020) (fuente: Laurent F y colaboradores, 2026). Con esto cerramos fracaso del tratamiento y cuándo consultar a infectología.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escenario y el implante mandan: sin implante se cura desbridando y con antibiótico; con implante hace falta un fármaco activo contra biofilm, o retirar y recambiar (fuente: Depypere M y colaboradores, 2020). La muestra es el examen más importante de la cirugía: 5 o más muestras profundas, un instrumento limpio por muestra, nada de hisopos ni piel (fuente: Govaert GAM y colaboradores, 2020). Un solo cultivo de un comensal (SCN o C. acnes) no confirma infección; 2 muestras con el mismo germen y el mismo antibiograma sí (fuente: McNally M y colaboradores, 2021) (fuente: Metsemakers WJ y colaboradores, 2018). Los antibióticos antibiofilm tienen reglas: la rifampicina siempre acompañada y tras controlar la herida; la fluoroquinolona contra Gram negativos solo después de desbridar (fuente: Depypere M y colaboradores, 2020) (fuente: Brown NM y colaboradores, 2021). El antibiograma de tu hospital manda el esquema empírico: no localizamos datos publicados específicos de infección osteoarticular en Ecuador, así que pídelo (fuente: Bastidas-Caldes C y colaboradores, 2026) (fuente: Husaini DC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Hemocultivos si hay fiebre de 38,3 °C o más (fuente: Govaert GAM y colaboradores, 2020). No inicies antibiótico antes del desbridamiento si el paciente no está séptico: primero las muestras (fuente: Depypere M y colaboradores, 2020). El antibiótico previo baja el rendimiento: la biopsia tomada con antibiótico en curso rinde cerca de 50 % menos que la tomada antes de iniciarlo (fuente: Tong SY y colaboradores, 2015). Avisa al laboratorio que es un implante o un posible C. acnes: los cultivos lentos se mantienen 10 a 14 días (fuente: Achermann Y y colaboradores, 2014). Pasar a vía oral es una opción segura en infección ósea compleja: OVIVA mostró que no fue inferior a la vía intravenosa (fuente: Li HK y colaboradores, 2019). La profilaxis con cefazolina no cubre MRSA, anaerobios ni muchos Gram negativos (fuente: Daddi L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escenario predice al germen, y el implante decide la estrategia (fuente: Depypere M y colaboradores, 2020). La muestra de quirófano vale más que el antibiograma que viene después: 5 o más, sin hisopos (fuente: Govaert GAM y colaboradores, 2020). Un comensal en un frasco no es una infección; 2 frascos iguales sí (fuente: McNally M y colaboradores, 2021). Rifampicina combinada con implante retenido; nunca sola, y no como refuerzo en bacteriemia (fuente: Zimmerli W y colaboradores, 1998) (fuente: Thwaites GE y colaboradores, 2018). Tu antibiograma local manda: en Ecuador no localizamos series de infección osteoarticular (fuente: Bastidas-Caldes 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S. aureus · MSSA · MRSA · estafilococos coagulasa negativos · S. epidermidis · S. lugdunensis · Cutibacterium acnes · Pseudomonas aeruginosa · bacilos Gram negativos · Pasteurella multocida · Eikenella corrodens · mordedura humana · herida por puñetazo · Kingella kingae · Candida · mohos · biofilm · variantes de colonia pequeña · rifampicina · DAIR · infección relacionada con fractura · OVIVA · DATIPO · cefazolina · vancomicina · sonicación · PCR molecular · peróxido de benzoilo.</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S. aureus es el germen más frecuente en hueso, articulación y prótesis. (fuente: Tong SY y colaboradores, 2015). Biofilm: hasta 1000 veces más resistente (fuente: Depypere M y colaboradores, 2020). Con implante, cirugía y antibiótico antibiofilm. Rifampicina siempre acompañada, nunca sola y nunca con herida abierta. (fuente: Depypere M y colaboradores, 2020) (fuente: Brown NM y colaboradores, 2021). 5 o más muestras profundas, instrumento limpio por muestra, nada de hisopos. (fuente: Govaert GAM y colaboradores, 2020). SCN o C. acnes en 1 muestra no confirma; en 2 muestras iguales, sí. (fuente: McNally M y colaboradores, 2021) (fuente: Metsemakers WJ y colaboradores, 2018). C. acnes: hombro y columna; cultivo de 10 a 14 días. (fuente: Achermann Y y colaboradores, 2014). Pseudomonas: betalactámico antipseudomonas primero; quinolona después de desbridar. (fuente: Depypere M y colaboradores, 2020). Mordedura: perro y gato, Pasteurella; humana, Eikenella; aminopenicilina con inhibidor. (fuente: Talan DA y colaboradores, 1999) (fuente: Rothe K y colaboradores, 2015). Kingella: 6 a 36 meses (fuente: Yagupsky P, 2015), poca fiebre, cultivo negativo. Pide PCR molecular. Hongo con implante: retira todo el material extraño. (fuente: Depypere M y colaboradores, 2020). Oral no fue inferior a IV en las primeras 6 semanas de OVIVA. (fuente: Li HK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Varón de 34 años, motociclista, con fractura expuesta de tibia grado IIIA fijada con clavo endomedular hace 5 semanas. Consulta por dolor persistente y secreción serosa por la herida distal desde hace 10 días. Está afebril y estable. La radiografía no muestra aflojamiento y la proteína C reactiva está moderadamente elevada. En la cara anterior hay un trayecto fistuloso que comunica con el hueso.</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 que esta infección esté confirmada aun antes del cultivo?. ¿Cómo tomas las muestras y qué NO mandas a cultivo?. Crece S. epidermidis meticilino resistente en 3 de 5 muestras y P. aeruginosa en 1 de 5. ¿Cómo lo lees?. ¿Qué antibiótico empírico das y cuándo? ¿Qué pasa con el clavo?. Cuando llegue el antibiograma, ¿qué esquema oral con rifampicina eliges y por cuánto tiempo?.</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fístula que comunica con el hueso o el implante es un criterio confirmatorio de FRI (fuente: Metsemakers WJ y colaboradores, 2018) (fuente: Govaert GAM y colaboradores, 2020): los cultivos sirven para elegir el antibiótico, no para decidir si hay infección. Las muestras se toman en quirófano, al inicio del desbridamiento: 5 o más profundas, con un instrumento limpio por muestra, sin hisopo de la fístula ni de piel (fuente: Govaert GAM y colaboradores, 2020). Si el paciente no está séptico, el antibiótico espera hasta después de las muestras (fuente: Depypere M y colaboradores, 2020). S. epidermidis en 3 de 5 muestras con el mismo antibiograma es infección y no contaminación (fuente: McNally M y colaboradores, 2021), y al ser meticilino resistente se trata como MRSA (fuente: Depypere M y colaboradores, 2020). P. aeruginosa en 1 sola muestra no cumple el criterio de 2 muestras (fuente: Metsemakers WJ y colaboradores, 2018), pero hasta 1 de cada 3 FRI son polimicrobianas, así que no se descarta sin discutirlo con infectología (fuente: Depypere M y colaboradores, 2020). El empírico inicial lleva un glucopéptido más cobertura contra Gram negativos (fuente: Depypere M y colaboradores, 2020); si el clavo está estable y los síntomas llevan menos de 4 semanas, el DAIR con rifampicina y una pareja oral, 12 semanas en total, es una opción razonable (fuente: Depypere M y colaboradores, 2020). Antes de confiar en la rifampicina, pide su antibiograma, porque la resistencia primaria llega a 20 % en SCN de algunas cohortes (fuente: Laurent F y colaboradores, 2026). El esquema de primera elección con rifampicina es una fluoroquinolona; si hay resistencia, TMP-SMX, doxiciclina o minociclina (fuente: Depypere M y colaboradores, 2020). En una FRI con fístula la pregunta no es si hay infección, sino qué muestras tomas y qué antibiótico antibiofilm sí puedes dar (fuente: Depypere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chart" Target="../charts/char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chart" Target="../charts/char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Patógenos que debe conocer el traumatólogo: del escenario al antibiótico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infecciones · infecciones-especificas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alcance</a:t>
            </a:r>
          </a:p>
          <a:p>
            <a:pPr marL="347472" indent="-347472">
              <a:spcAft>
                <a:spcPts val="1400"/>
              </a:spcAft>
              <a:buChar char="•"/>
            </a:pPr>
            <a:r>
              <a:rPr sz="2200">
                <a:solidFill>
                  <a:srgbClr val="263238"/>
                </a:solidFill>
                <a:latin typeface="Calibri"/>
              </a:rPr>
              <a:t>2. Epidemiología: quién causa qué</a:t>
            </a:r>
          </a:p>
          <a:p>
            <a:pPr marL="347472" indent="-347472">
              <a:spcAft>
                <a:spcPts val="1400"/>
              </a:spcAft>
              <a:buChar char="•"/>
            </a:pPr>
            <a:r>
              <a:rPr sz="2200">
                <a:solidFill>
                  <a:srgbClr val="263238"/>
                </a:solidFill>
                <a:latin typeface="Calibri"/>
              </a:rPr>
              <a:t>3. Mecanismo: cómo entra el germen y por qué se queda</a:t>
            </a:r>
          </a:p>
          <a:p>
            <a:pPr marL="347472" indent="-347472">
              <a:spcAft>
                <a:spcPts val="1400"/>
              </a:spcAft>
              <a:buChar char="•"/>
            </a:pPr>
            <a:r>
              <a:rPr sz="2200">
                <a:solidFill>
                  <a:srgbClr val="263238"/>
                </a:solidFill>
                <a:latin typeface="Calibri"/>
              </a:rPr>
              <a:t>4. Perfil por patógeno: dónde aparece y qué lo distingue</a:t>
            </a:r>
          </a:p>
          <a:p>
            <a:pPr marL="347472" indent="-347472">
              <a:spcAft>
                <a:spcPts val="1400"/>
              </a:spcAft>
              <a:buChar char="•"/>
            </a:pPr>
            <a:r>
              <a:rPr sz="2200">
                <a:solidFill>
                  <a:srgbClr val="263238"/>
                </a:solidFill>
                <a:latin typeface="Calibri"/>
              </a:rPr>
              <a:t>5. Cómo agruparlos para decidir</a:t>
            </a:r>
          </a:p>
          <a:p>
            <a:pPr marL="347472" indent="-347472">
              <a:spcAft>
                <a:spcPts val="1400"/>
              </a:spcAft>
              <a:buChar char="•"/>
            </a:pPr>
            <a:r>
              <a:rPr sz="2200">
                <a:solidFill>
                  <a:srgbClr val="263238"/>
                </a:solidFill>
                <a:latin typeface="Calibri"/>
              </a:rPr>
              <a:t>6. Diagnóstico microbiológico: cómo se confirma el germen</a:t>
            </a:r>
          </a:p>
          <a:p>
            <a:pPr marL="347472" indent="-347472">
              <a:spcAft>
                <a:spcPts val="1400"/>
              </a:spcAft>
              <a:buChar char="•"/>
            </a:pPr>
            <a:r>
              <a:rPr sz="2200">
                <a:solidFill>
                  <a:srgbClr val="263238"/>
                </a:solidFill>
                <a:latin typeface="Calibri"/>
              </a:rPr>
              <a:t>7. Algoritmo: del paciente con sospecha de infección al antibiótico dirigido</a:t>
            </a:r>
          </a:p>
          <a:p>
            <a:pPr marL="347472" indent="-347472">
              <a:spcAft>
                <a:spcPts val="1400"/>
              </a:spcAft>
              <a:buChar char="•"/>
            </a:pPr>
            <a:r>
              <a:rPr sz="2200">
                <a:solidFill>
                  <a:srgbClr val="263238"/>
                </a:solidFill>
                <a:latin typeface="Calibri"/>
              </a:rPr>
              <a:t>8. Tratamiento: cirugía, vía, duración y la pareja de antibióticos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Técnica: tomar las muestras en quirófano para que el cultivo valga</a:t>
            </a:r>
          </a:p>
          <a:p>
            <a:pPr marL="347472" indent="-347472">
              <a:spcAft>
                <a:spcPts val="1400"/>
              </a:spcAft>
              <a:buChar char="•"/>
            </a:pPr>
            <a:r>
              <a:rPr sz="2200">
                <a:solidFill>
                  <a:srgbClr val="263238"/>
                </a:solidFill>
                <a:latin typeface="Calibri"/>
              </a:rPr>
              <a:t>10. Staphylococcus aureus: MSSA y MRSA</a:t>
            </a:r>
          </a:p>
          <a:p>
            <a:pPr marL="347472" indent="-347472">
              <a:spcAft>
                <a:spcPts val="1400"/>
              </a:spcAft>
              <a:buChar char="•"/>
            </a:pPr>
            <a:r>
              <a:rPr sz="2200">
                <a:solidFill>
                  <a:srgbClr val="263238"/>
                </a:solidFill>
                <a:latin typeface="Calibri"/>
              </a:rPr>
              <a:t>11. Estafilococos coagulasa negativos (SCN)</a:t>
            </a:r>
          </a:p>
          <a:p>
            <a:pPr marL="347472" indent="-347472">
              <a:spcAft>
                <a:spcPts val="1400"/>
              </a:spcAft>
              <a:buChar char="•"/>
            </a:pPr>
            <a:r>
              <a:rPr sz="2200">
                <a:solidFill>
                  <a:srgbClr val="263238"/>
                </a:solidFill>
                <a:latin typeface="Calibri"/>
              </a:rPr>
              <a:t>12. Pseudomonas aeruginosa y otros Gram negativos</a:t>
            </a:r>
          </a:p>
          <a:p>
            <a:pPr marL="347472" indent="-347472">
              <a:spcAft>
                <a:spcPts val="1400"/>
              </a:spcAft>
              <a:buChar char="•"/>
            </a:pPr>
            <a:r>
              <a:rPr sz="2200">
                <a:solidFill>
                  <a:srgbClr val="263238"/>
                </a:solidFill>
                <a:latin typeface="Calibri"/>
              </a:rPr>
              <a:t>13. Anaerobios: Cutibacterium acnes en hombro y columna</a:t>
            </a:r>
          </a:p>
          <a:p>
            <a:pPr marL="347472" indent="-347472">
              <a:spcAft>
                <a:spcPts val="1400"/>
              </a:spcAft>
              <a:buChar char="•"/>
            </a:pPr>
            <a:r>
              <a:rPr sz="2200">
                <a:solidFill>
                  <a:srgbClr val="263238"/>
                </a:solidFill>
                <a:latin typeface="Calibri"/>
              </a:rPr>
              <a:t>14. Mordeduras humanas y animales</a:t>
            </a:r>
          </a:p>
          <a:p>
            <a:pPr marL="347472" indent="-347472">
              <a:spcAft>
                <a:spcPts val="1400"/>
              </a:spcAft>
              <a:buChar char="•"/>
            </a:pPr>
            <a:r>
              <a:rPr sz="2200">
                <a:solidFill>
                  <a:srgbClr val="263238"/>
                </a:solidFill>
                <a:latin typeface="Calibri"/>
              </a:rPr>
              <a:t>15. Kingella kingae en el niño pequeño</a:t>
            </a:r>
          </a:p>
          <a:p>
            <a:pPr marL="347472" indent="-347472">
              <a:spcAft>
                <a:spcPts val="1400"/>
              </a:spcAft>
              <a:buChar char="•"/>
            </a:pPr>
            <a:r>
              <a:rPr sz="2200">
                <a:solidFill>
                  <a:srgbClr val="263238"/>
                </a:solidFill>
                <a:latin typeface="Calibri"/>
              </a:rPr>
              <a:t>16. Hongos: Candida y mohos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ortopedia el germen se predice por el escenario: hueso nativo, fractura con implante, prótesis, herida contaminada o mordedura. Conocer el escenario te adelanta al cultivo y te dice qué cubrir mientras llega.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Tong SY et al. Clin Microbiol Rev. 2015. doi:10.1128/CMR.00134-14</a:t>
            </a:r>
          </a:p>
          <a:p>
            <a:r>
              <a:rPr sz="1000">
                <a:solidFill>
                  <a:srgbClr val="5A6469"/>
                </a:solidFill>
                <a:latin typeface="Calibri"/>
              </a:rPr>
              <a:t>[r26] Parsons JB et al. Nat Rev Microbiol. 2026. doi:10.1038/s41579-025-01226-2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qué trata este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Tong SY et al. Clin Microbiol Rev. 2015. doi:10.1128/CMR.00134-14</a:t>
            </a:r>
          </a:p>
          <a:p>
            <a:r>
              <a:rPr sz="1000">
                <a:solidFill>
                  <a:srgbClr val="5A6469"/>
                </a:solidFill>
                <a:latin typeface="Calibri"/>
              </a:rPr>
              <a:t>[r26] Parsons JB et al. Nat Rev Microbiol. 2026. doi:10.1038/s41579-025-01226-2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sustituye a los temas por entidad (osteomielitis, artritis séptica, infección periprotésica, infección relacionada con fractura): los usa.</a:t>
            </a:r>
          </a:p>
          <a:p>
            <a:pPr marL="347472" indent="-347472">
              <a:spcAft>
                <a:spcPts val="1400"/>
              </a:spcAft>
              <a:buChar char="•"/>
            </a:pPr>
            <a:r>
              <a:rPr sz="2400">
                <a:solidFill>
                  <a:srgbClr val="263238"/>
                </a:solidFill>
                <a:latin typeface="Calibri"/>
              </a:rPr>
              <a:t>La idea es que sepas leer un cultivo y decidir con él.</a:t>
            </a:r>
          </a:p>
          <a:p>
            <a:pPr marL="347472" indent="-347472">
              <a:spcAft>
                <a:spcPts val="1400"/>
              </a:spcAft>
              <a:buChar char="•"/>
            </a:pPr>
            <a:r>
              <a:rPr sz="2400">
                <a:solidFill>
                  <a:srgbClr val="263238"/>
                </a:solidFill>
                <a:latin typeface="Calibri"/>
              </a:rPr>
              <a:t>3 palabras que se confunden.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Tong SY et al. Clin Microbiol Rev. 2015. doi:10.1128/CMR.00134-14</a:t>
            </a:r>
          </a:p>
          <a:p>
            <a:r>
              <a:rPr sz="1000">
                <a:solidFill>
                  <a:srgbClr val="5A6469"/>
                </a:solidFill>
                <a:latin typeface="Calibri"/>
              </a:rPr>
              <a:t>[r26] Parsons JB et al. Nat Rev Microbiol. 2026. doi:10.1038/s41579-025-01226-2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Persistencia es el resultado clínico: la infección que no se va.</a:t>
            </a:r>
          </a:p>
          <a:p>
            <a:pPr marL="347472" indent="-347472">
              <a:spcAft>
                <a:spcPts val="1400"/>
              </a:spcAft>
              <a:buChar char="•"/>
            </a:pPr>
            <a:r>
              <a:rPr sz="2400">
                <a:solidFill>
                  <a:srgbClr val="263238"/>
                </a:solidFill>
                <a:latin typeface="Calibri"/>
              </a:rPr>
              <a:t>El antibiograma mide resistencia, no tolerancia: un germen "sensible" puede persistir (opinión experta).</a:t>
            </a:r>
          </a:p>
          <a:p>
            <a:pPr marL="347472" indent="-347472">
              <a:spcAft>
                <a:spcPts val="1400"/>
              </a:spcAft>
              <a:buChar char="•"/>
            </a:pPr>
            <a:r>
              <a:rPr sz="2400">
                <a:solidFill>
                  <a:srgbClr val="263238"/>
                </a:solidFill>
                <a:latin typeface="Calibri"/>
              </a:rPr>
              <a:t>Los escenarios que ordenan el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quién causa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Li HK et al. N Engl J Med. 2019. doi:10.1056/NEJMoa1710926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infección ósea y articular compleja.</a:t>
            </a:r>
          </a:p>
          <a:p>
            <a:pPr marL="347472" indent="-347472">
              <a:spcAft>
                <a:spcPts val="1400"/>
              </a:spcAft>
              <a:buChar char="•"/>
            </a:pPr>
            <a:r>
              <a:rPr sz="2400">
                <a:solidFill>
                  <a:srgbClr val="263238"/>
                </a:solidFill>
                <a:latin typeface="Calibri"/>
              </a:rPr>
              <a:t>En OVIVA, un ensayo con 1054 adultos, 60,6 % tenía infección con material de osteosíntesis o prótesis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Gérmenes identificados en 1003 pacientes con infección ósea o articular compleja (OVIVA)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Li HK et al. N Engl J Med. 2019. doi:10.1056/NEJMoa1710926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gérmenes según el escenario (cifras de las series citadas)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Li HK et al. N Engl J Med. 2019. doi:10.1056/NEJMoa1710926</a:t>
            </a:r>
          </a:p>
          <a:p>
            <a:r>
              <a:rPr sz="800">
                <a:solidFill>
                  <a:srgbClr val="5A6469"/>
                </a:solidFill>
                <a:latin typeface="Calibri"/>
              </a:rPr>
              <a:t>[r2] Depypere M et al. J Orthop Trauma. 2020. doi:10.1097/BOT.0000000000001626</a:t>
            </a:r>
          </a:p>
          <a:p>
            <a:r>
              <a:rPr sz="800">
                <a:solidFill>
                  <a:srgbClr val="5A6469"/>
                </a:solidFill>
                <a:latin typeface="Calibri"/>
              </a:rPr>
              <a:t>[r12] McNally M et al. Bone Joint J. 2021. doi:10.1302/0301-620X.103B1.BJJ-2020-1381.R1</a:t>
            </a:r>
          </a:p>
          <a:p>
            <a:r>
              <a:rPr sz="800">
                <a:solidFill>
                  <a:srgbClr val="5A6469"/>
                </a:solidFill>
                <a:latin typeface="Calibri"/>
              </a:rPr>
              <a:t>[r18] Becker K et al. Clin Microbiol Rev. 2014. doi:10.1128/CMR.00109-13</a:t>
            </a:r>
          </a:p>
          <a:p>
            <a:r>
              <a:rPr sz="800">
                <a:solidFill>
                  <a:srgbClr val="5A6469"/>
                </a:solidFill>
                <a:latin typeface="Calibri"/>
              </a:rPr>
              <a:t>[r30] Mamona-Kilu C et al. Open Forum Infect Dis. 2026. doi:10.1093/ofid/ofag208</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Escenario</a:t>
                      </a:r>
                    </a:p>
                  </a:txBody>
                  <a:tcPr>
                    <a:solidFill>
                      <a:srgbClr val="0F5F6B"/>
                    </a:solidFill>
                  </a:tcPr>
                </a:tc>
                <a:tc>
                  <a:txBody>
                    <a:bodyPr/>
                    <a:lstStyle/>
                    <a:p>
                      <a:r>
                        <a:rPr sz="1400" b="1">
                          <a:solidFill>
                            <a:srgbClr val="FFFFFF"/>
                          </a:solidFill>
                          <a:latin typeface="Calibri"/>
                        </a:rPr>
                        <a:t>Germen</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Comentario</a:t>
                      </a:r>
                    </a:p>
                  </a:txBody>
                  <a:tcPr>
                    <a:solidFill>
                      <a:srgbClr val="0F5F6B"/>
                    </a:solidFill>
                  </a:tcPr>
                </a:tc>
              </a:tr>
              <a:tr h="457200">
                <a:tc>
                  <a:txBody>
                    <a:bodyPr/>
                    <a:lstStyle/>
                    <a:p>
                      <a:r>
                        <a:rPr sz="1400">
                          <a:solidFill>
                            <a:srgbClr val="263238"/>
                          </a:solidFill>
                          <a:latin typeface="Calibri"/>
                        </a:rPr>
                        <a:t>Infección ósea o articular compleja (OVIVA, n = 1003)</a:t>
                      </a:r>
                    </a:p>
                  </a:txBody>
                  <a:tcPr>
                    <a:solidFill>
                      <a:srgbClr val="EEF3F4"/>
                    </a:solidFill>
                  </a:tcPr>
                </a:tc>
                <a:tc>
                  <a:txBody>
                    <a:bodyPr/>
                    <a:lstStyle/>
                    <a:p>
                      <a:r>
                        <a:rPr sz="1400">
                          <a:solidFill>
                            <a:srgbClr val="263238"/>
                          </a:solidFill>
                          <a:latin typeface="Calibri"/>
                        </a:rPr>
                        <a:t>S. aureus</a:t>
                      </a:r>
                    </a:p>
                  </a:txBody>
                  <a:tcPr>
                    <a:solidFill>
                      <a:srgbClr val="EEF3F4"/>
                    </a:solidFill>
                  </a:tcPr>
                </a:tc>
                <a:tc>
                  <a:txBody>
                    <a:bodyPr/>
                    <a:lstStyle/>
                    <a:p>
                      <a:r>
                        <a:rPr sz="1400">
                          <a:solidFill>
                            <a:srgbClr val="263238"/>
                          </a:solidFill>
                          <a:latin typeface="Calibri"/>
                        </a:rPr>
                        <a:t>37,7 %</a:t>
                      </a:r>
                    </a:p>
                  </a:txBody>
                  <a:tcPr>
                    <a:solidFill>
                      <a:srgbClr val="EEF3F4"/>
                    </a:solidFill>
                  </a:tcPr>
                </a:tc>
                <a:tc>
                  <a:txBody>
                    <a:bodyPr/>
                    <a:lstStyle/>
                    <a:p>
                      <a:r>
                        <a:rPr sz="1400">
                          <a:solidFill>
                            <a:srgbClr val="263238"/>
                          </a:solidFill>
                          <a:latin typeface="Calibri"/>
                        </a:rPr>
                        <a:t>El más frecuente [r1]</a:t>
                      </a:r>
                    </a:p>
                  </a:txBody>
                  <a:tcPr>
                    <a:solidFill>
                      <a:srgbClr val="EEF3F4"/>
                    </a:solidFill>
                  </a:tcPr>
                </a:tc>
              </a:tr>
              <a:tr h="457200">
                <a:tc>
                  <a:txBody>
                    <a:bodyPr/>
                    <a:lstStyle/>
                    <a:p>
                      <a:r>
                        <a:rPr sz="1400">
                          <a:solidFill>
                            <a:srgbClr val="263238"/>
                          </a:solidFill>
                          <a:latin typeface="Calibri"/>
                        </a:rPr>
                        <a:t>Infección ósea o articular compleja (OVIVA)</a:t>
                      </a:r>
                    </a:p>
                  </a:txBody>
                  <a:tcPr>
                    <a:solidFill>
                      <a:srgbClr val="FFFFFF"/>
                    </a:solidFill>
                  </a:tcPr>
                </a:tc>
                <a:tc>
                  <a:txBody>
                    <a:bodyPr/>
                    <a:lstStyle/>
                    <a:p>
                      <a:r>
                        <a:rPr sz="1400">
                          <a:solidFill>
                            <a:srgbClr val="263238"/>
                          </a:solidFill>
                          <a:latin typeface="Calibri"/>
                        </a:rPr>
                        <a:t>SCN</a:t>
                      </a:r>
                    </a:p>
                  </a:txBody>
                  <a:tcPr>
                    <a:solidFill>
                      <a:srgbClr val="FFFFFF"/>
                    </a:solidFill>
                  </a:tcPr>
                </a:tc>
                <a:tc>
                  <a:txBody>
                    <a:bodyPr/>
                    <a:lstStyle/>
                    <a:p>
                      <a:r>
                        <a:rPr sz="1400">
                          <a:solidFill>
                            <a:srgbClr val="263238"/>
                          </a:solidFill>
                          <a:latin typeface="Calibri"/>
                        </a:rPr>
                        <a:t>27,1 %</a:t>
                      </a:r>
                    </a:p>
                  </a:txBody>
                  <a:tcPr>
                    <a:solidFill>
                      <a:srgbClr val="FFFFFF"/>
                    </a:solidFill>
                  </a:tcPr>
                </a:tc>
                <a:tc>
                  <a:txBody>
                    <a:bodyPr/>
                    <a:lstStyle/>
                    <a:p>
                      <a:r>
                        <a:rPr sz="1400">
                          <a:solidFill>
                            <a:srgbClr val="263238"/>
                          </a:solidFill>
                          <a:latin typeface="Calibri"/>
                        </a:rPr>
                        <a:t>Un SCN aislado puede ser contaminante [r1][r12]</a:t>
                      </a:r>
                    </a:p>
                  </a:txBody>
                  <a:tcPr>
                    <a:solidFill>
                      <a:srgbClr val="FFFFFF"/>
                    </a:solidFill>
                  </a:tcPr>
                </a:tc>
              </a:tr>
              <a:tr h="457200">
                <a:tc>
                  <a:txBody>
                    <a:bodyPr/>
                    <a:lstStyle/>
                    <a:p>
                      <a:r>
                        <a:rPr sz="1400">
                          <a:solidFill>
                            <a:srgbClr val="263238"/>
                          </a:solidFill>
                          <a:latin typeface="Calibri"/>
                        </a:rPr>
                        <a:t>Infección ósea o articular compleja (OVIVA)</a:t>
                      </a:r>
                    </a:p>
                  </a:txBody>
                  <a:tcPr>
                    <a:solidFill>
                      <a:srgbClr val="EEF3F4"/>
                    </a:solidFill>
                  </a:tcPr>
                </a:tc>
                <a:tc>
                  <a:txBody>
                    <a:bodyPr/>
                    <a:lstStyle/>
                    <a:p>
                      <a:r>
                        <a:rPr sz="1400">
                          <a:solidFill>
                            <a:srgbClr val="263238"/>
                          </a:solidFill>
                          <a:latin typeface="Calibri"/>
                        </a:rPr>
                        <a:t>Estreptococos</a:t>
                      </a:r>
                    </a:p>
                  </a:txBody>
                  <a:tcPr>
                    <a:solidFill>
                      <a:srgbClr val="EEF3F4"/>
                    </a:solidFill>
                  </a:tcPr>
                </a:tc>
                <a:tc>
                  <a:txBody>
                    <a:bodyPr/>
                    <a:lstStyle/>
                    <a:p>
                      <a:r>
                        <a:rPr sz="1400">
                          <a:solidFill>
                            <a:srgbClr val="263238"/>
                          </a:solidFill>
                          <a:latin typeface="Calibri"/>
                        </a:rPr>
                        <a:t>14,5 %</a:t>
                      </a:r>
                    </a:p>
                  </a:txBody>
                  <a:tcPr>
                    <a:solidFill>
                      <a:srgbClr val="EEF3F4"/>
                    </a:solidFill>
                  </a:tcPr>
                </a:tc>
                <a:tc>
                  <a:txBody>
                    <a:bodyPr/>
                    <a:lstStyle/>
                    <a:p>
                      <a:r>
                        <a:rPr sz="1400">
                          <a:solidFill>
                            <a:srgbClr val="263238"/>
                          </a:solidFill>
                          <a:latin typeface="Calibri"/>
                        </a:rPr>
                        <a:t>La rifampicina no actúa sobre su biofilm [r1][r2]</a:t>
                      </a:r>
                    </a:p>
                  </a:txBody>
                  <a:tcPr>
                    <a:solidFill>
                      <a:srgbClr val="EEF3F4"/>
                    </a:solidFill>
                  </a:tcPr>
                </a:tc>
              </a:tr>
              <a:tr h="457200">
                <a:tc>
                  <a:txBody>
                    <a:bodyPr/>
                    <a:lstStyle/>
                    <a:p>
                      <a:r>
                        <a:rPr sz="1400">
                          <a:solidFill>
                            <a:srgbClr val="263238"/>
                          </a:solidFill>
                          <a:latin typeface="Calibri"/>
                        </a:rPr>
                        <a:t>Infección ósea o articular compleja (OVIVA)</a:t>
                      </a:r>
                    </a:p>
                  </a:txBody>
                  <a:tcPr>
                    <a:solidFill>
                      <a:srgbClr val="FFFFFF"/>
                    </a:solidFill>
                  </a:tcPr>
                </a:tc>
                <a:tc>
                  <a:txBody>
                    <a:bodyPr/>
                    <a:lstStyle/>
                    <a:p>
                      <a:r>
                        <a:rPr sz="1400">
                          <a:solidFill>
                            <a:srgbClr val="263238"/>
                          </a:solidFill>
                          <a:latin typeface="Calibri"/>
                        </a:rPr>
                        <a:t>Pseudomonas</a:t>
                      </a:r>
                    </a:p>
                  </a:txBody>
                  <a:tcPr>
                    <a:solidFill>
                      <a:srgbClr val="FFFFFF"/>
                    </a:solidFill>
                  </a:tcPr>
                </a:tc>
                <a:tc>
                  <a:txBody>
                    <a:bodyPr/>
                    <a:lstStyle/>
                    <a:p>
                      <a:r>
                        <a:rPr sz="1400">
                          <a:solidFill>
                            <a:srgbClr val="263238"/>
                          </a:solidFill>
                          <a:latin typeface="Calibri"/>
                        </a:rPr>
                        <a:t>5,1 %</a:t>
                      </a:r>
                    </a:p>
                  </a:txBody>
                  <a:tcPr>
                    <a:solidFill>
                      <a:srgbClr val="FFFFFF"/>
                    </a:solidFill>
                  </a:tcPr>
                </a:tc>
                <a:tc>
                  <a:txBody>
                    <a:bodyPr/>
                    <a:lstStyle/>
                    <a:p>
                      <a:r>
                        <a:rPr sz="1400">
                          <a:solidFill>
                            <a:srgbClr val="263238"/>
                          </a:solidFill>
                          <a:latin typeface="Calibri"/>
                        </a:rPr>
                        <a:t>Pide antibiograma completo [r1]</a:t>
                      </a:r>
                    </a:p>
                  </a:txBody>
                  <a:tcPr>
                    <a:solidFill>
                      <a:srgbClr val="FFFFFF"/>
                    </a:solidFill>
                  </a:tcPr>
                </a:tc>
              </a:tr>
              <a:tr h="457200">
                <a:tc>
                  <a:txBody>
                    <a:bodyPr/>
                    <a:lstStyle/>
                    <a:p>
                      <a:r>
                        <a:rPr sz="1400">
                          <a:solidFill>
                            <a:srgbClr val="263238"/>
                          </a:solidFill>
                          <a:latin typeface="Calibri"/>
                        </a:rPr>
                        <a:t>Infección ósea o articular compleja (OVIVA)</a:t>
                      </a:r>
                    </a:p>
                  </a:txBody>
                  <a:tcPr>
                    <a:solidFill>
                      <a:srgbClr val="EEF3F4"/>
                    </a:solidFill>
                  </a:tcPr>
                </a:tc>
                <a:tc>
                  <a:txBody>
                    <a:bodyPr/>
                    <a:lstStyle/>
                    <a:p>
                      <a:r>
                        <a:rPr sz="1400">
                          <a:solidFill>
                            <a:srgbClr val="263238"/>
                          </a:solidFill>
                          <a:latin typeface="Calibri"/>
                        </a:rPr>
                        <a:t>Otros Gram negativos</a:t>
                      </a:r>
                    </a:p>
                  </a:txBody>
                  <a:tcPr>
                    <a:solidFill>
                      <a:srgbClr val="EEF3F4"/>
                    </a:solidFill>
                  </a:tcPr>
                </a:tc>
                <a:tc>
                  <a:txBody>
                    <a:bodyPr/>
                    <a:lstStyle/>
                    <a:p>
                      <a:r>
                        <a:rPr sz="1400">
                          <a:solidFill>
                            <a:srgbClr val="263238"/>
                          </a:solidFill>
                          <a:latin typeface="Calibri"/>
                        </a:rPr>
                        <a:t>16,7 %</a:t>
                      </a:r>
                    </a:p>
                  </a:txBody>
                  <a:tcPr>
                    <a:solidFill>
                      <a:srgbClr val="EEF3F4"/>
                    </a:solidFill>
                  </a:tcPr>
                </a:tc>
                <a:tc>
                  <a:txBody>
                    <a:bodyPr/>
                    <a:lstStyle/>
                    <a:p>
                      <a:r>
                        <a:rPr sz="1400">
                          <a:solidFill>
                            <a:srgbClr val="263238"/>
                          </a:solidFill>
                          <a:latin typeface="Calibri"/>
                        </a:rPr>
                        <a:t>Incluye Enterobacterales [r1]</a:t>
                      </a:r>
                    </a:p>
                  </a:txBody>
                  <a:tcPr>
                    <a:solidFill>
                      <a:srgbClr val="EEF3F4"/>
                    </a:solidFill>
                  </a:tcPr>
                </a:tc>
              </a:tr>
              <a:tr h="457200">
                <a:tc>
                  <a:txBody>
                    <a:bodyPr/>
                    <a:lstStyle/>
                    <a:p>
                      <a:r>
                        <a:rPr sz="1400">
                          <a:solidFill>
                            <a:srgbClr val="263238"/>
                          </a:solidFill>
                          <a:latin typeface="Calibri"/>
                        </a:rPr>
                        <a:t>Infección ósea o articular compleja (OVIVA)</a:t>
                      </a:r>
                    </a:p>
                  </a:txBody>
                  <a:tcPr>
                    <a:solidFill>
                      <a:srgbClr val="FFFFFF"/>
                    </a:solidFill>
                  </a:tcPr>
                </a:tc>
                <a:tc>
                  <a:txBody>
                    <a:bodyPr/>
                    <a:lstStyle/>
                    <a:p>
                      <a:r>
                        <a:rPr sz="1400">
                          <a:solidFill>
                            <a:srgbClr val="263238"/>
                          </a:solidFill>
                          <a:latin typeface="Calibri"/>
                        </a:rPr>
                        <a:t>Cultivo negativo</a:t>
                      </a:r>
                    </a:p>
                  </a:txBody>
                  <a:tcPr>
                    <a:solidFill>
                      <a:srgbClr val="FFFFFF"/>
                    </a:solidFill>
                  </a:tcPr>
                </a:tc>
                <a:tc>
                  <a:txBody>
                    <a:bodyPr/>
                    <a:lstStyle/>
                    <a:p>
                      <a:r>
                        <a:rPr sz="1400">
                          <a:solidFill>
                            <a:srgbClr val="263238"/>
                          </a:solidFill>
                          <a:latin typeface="Calibri"/>
                        </a:rPr>
                        <a:t>15,5 %</a:t>
                      </a:r>
                    </a:p>
                  </a:txBody>
                  <a:tcPr>
                    <a:solidFill>
                      <a:srgbClr val="FFFFFF"/>
                    </a:solidFill>
                  </a:tcPr>
                </a:tc>
                <a:tc>
                  <a:txBody>
                    <a:bodyPr/>
                    <a:lstStyle/>
                    <a:p>
                      <a:r>
                        <a:rPr sz="1400">
                          <a:solidFill>
                            <a:srgbClr val="263238"/>
                          </a:solidFill>
                          <a:latin typeface="Calibri"/>
                        </a:rPr>
                        <a:t>Revisar número y calidad de muestras [r1]</a:t>
                      </a:r>
                    </a:p>
                  </a:txBody>
                  <a:tcPr>
                    <a:solidFill>
                      <a:srgbClr val="FFFFFF"/>
                    </a:solidFill>
                  </a:tcPr>
                </a:tc>
              </a:tr>
              <a:tr h="457200">
                <a:tc>
                  <a:txBody>
                    <a:bodyPr/>
                    <a:lstStyle/>
                    <a:p>
                      <a:r>
                        <a:rPr sz="1400">
                          <a:solidFill>
                            <a:srgbClr val="263238"/>
                          </a:solidFill>
                          <a:latin typeface="Calibri"/>
                        </a:rPr>
                        <a:t>Infección protésica (revisión)</a:t>
                      </a:r>
                    </a:p>
                  </a:txBody>
                  <a:tcPr>
                    <a:solidFill>
                      <a:srgbClr val="EEF3F4"/>
                    </a:solidFill>
                  </a:tcPr>
                </a:tc>
                <a:tc>
                  <a:txBody>
                    <a:bodyPr/>
                    <a:lstStyle/>
                    <a:p>
                      <a:r>
                        <a:rPr sz="1400">
                          <a:solidFill>
                            <a:srgbClr val="263238"/>
                          </a:solidFill>
                          <a:latin typeface="Calibri"/>
                        </a:rPr>
                        <a:t>SCN</a:t>
                      </a:r>
                    </a:p>
                  </a:txBody>
                  <a:tcPr>
                    <a:solidFill>
                      <a:srgbClr val="EEF3F4"/>
                    </a:solidFill>
                  </a:tcPr>
                </a:tc>
                <a:tc>
                  <a:txBody>
                    <a:bodyPr/>
                    <a:lstStyle/>
                    <a:p>
                      <a:r>
                        <a:rPr sz="1400">
                          <a:solidFill>
                            <a:srgbClr val="263238"/>
                          </a:solidFill>
                          <a:latin typeface="Calibri"/>
                        </a:rPr>
                        <a:t>30-50 %</a:t>
                      </a:r>
                    </a:p>
                  </a:txBody>
                  <a:tcPr>
                    <a:solidFill>
                      <a:srgbClr val="EEF3F4"/>
                    </a:solidFill>
                  </a:tcPr>
                </a:tc>
                <a:tc>
                  <a:txBody>
                    <a:bodyPr/>
                    <a:lstStyle/>
                    <a:p>
                      <a:r>
                        <a:rPr sz="1400">
                          <a:solidFill>
                            <a:srgbClr val="263238"/>
                          </a:solidFill>
                          <a:latin typeface="Calibri"/>
                        </a:rPr>
                        <a:t>Sobre todo S. epidermidis [r18]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cómo entra el germen y por qué se queda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Tong SY et al. Clin Microbiol Rev. 2015. doi:10.1128/CMR.00134-14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Cómo llega.</a:t>
            </a:r>
          </a:p>
          <a:p>
            <a:pPr marL="347472" indent="-347472">
              <a:spcAft>
                <a:spcPts val="1400"/>
              </a:spcAft>
              <a:buChar char="•"/>
            </a:pPr>
            <a:r>
              <a:rPr sz="2800">
                <a:solidFill>
                  <a:srgbClr val="263238"/>
                </a:solidFill>
                <a:latin typeface="Calibri"/>
              </a:rPr>
              <a:t>Por la sangre (hematógena), por contigüidad (herida, cirugía o fractura expuesta) o asociado a insuficiencia vascular, según Waldvogel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entra el germen y por qué se queda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Y el biofilm viejo cuesta más: si el primer desbridamiento llega más de 4 semanas después del inicio de los síntomas y el implante se queda… [r2]</a:t>
            </a:r>
          </a:p>
          <a:p>
            <a:pPr marL="347472" indent="-347472">
              <a:spcAft>
                <a:spcPts val="1400"/>
              </a:spcAft>
              <a:buChar char="•"/>
            </a:pPr>
            <a:r>
              <a:rPr sz="2400">
                <a:solidFill>
                  <a:srgbClr val="263238"/>
                </a:solidFill>
                <a:latin typeface="Calibri"/>
              </a:rPr>
              <a:t>Tolerancia frente a resistencia.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entra el germen y por qué se queda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Becker K et al. Clin Microbiol Rev. 2014. doi:10.1128/CMR.00109-13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 epidermidis de infecciones ortopédicas invade poco las células óseas, a diferencia de S. aureus; su ventaja es la vida en biofilm sobre el implante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Perfil por patógeno: dónde aparece y qué lo distingue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Li HK et al. N Engl J Med. 2019. doi:10.1056/NEJMoa1710926</a:t>
            </a:r>
          </a:p>
          <a:p>
            <a:r>
              <a:rPr sz="800">
                <a:solidFill>
                  <a:srgbClr val="5A6469"/>
                </a:solidFill>
                <a:latin typeface="Calibri"/>
              </a:rPr>
              <a:t>[r2] Depypere M et al. J Orthop Trauma. 2020. doi:10.1097/BOT.0000000000001626</a:t>
            </a:r>
          </a:p>
          <a:p>
            <a:r>
              <a:rPr sz="800">
                <a:solidFill>
                  <a:srgbClr val="5A6469"/>
                </a:solidFill>
                <a:latin typeface="Calibri"/>
              </a:rPr>
              <a:t>[r3] Brown NM et al. JAC Antimicrob Resist. 2021. doi:10.1093/jacamr/dlaa114</a:t>
            </a:r>
          </a:p>
          <a:p>
            <a:r>
              <a:rPr sz="800">
                <a:solidFill>
                  <a:srgbClr val="5A6469"/>
                </a:solidFill>
                <a:latin typeface="Calibri"/>
              </a:rPr>
              <a:t>[r5] Achermann Y et al. Clin Microbiol Rev. 2014. doi:10.1128/CMR.00092-13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tabla resume, por germen, el escenario donde lo esperas, la pista que lo delata y el tratamiento dirigido.</a:t>
            </a:r>
          </a:p>
          <a:p>
            <a:pPr marL="347472" indent="-347472">
              <a:spcAft>
                <a:spcPts val="1400"/>
              </a:spcAft>
              <a:buChar char="•"/>
            </a:pPr>
            <a:r>
              <a:rPr sz="2400">
                <a:solidFill>
                  <a:srgbClr val="263238"/>
                </a:solidFill>
                <a:latin typeface="Calibri"/>
              </a:rPr>
              <a:t>Cada fila se desarrolla en su bloque propio más abajo.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Mapa de gérmenes: escenario, pista y tratamiento dirigido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Li HK et al. N Engl J Med. 2019. doi:10.1056/NEJMoa1710926</a:t>
            </a:r>
          </a:p>
          <a:p>
            <a:r>
              <a:rPr sz="800">
                <a:solidFill>
                  <a:srgbClr val="5A6469"/>
                </a:solidFill>
                <a:latin typeface="Calibri"/>
              </a:rPr>
              <a:t>[r2] Depypere M et al. J Orthop Trauma. 2020. doi:10.1097/BOT.0000000000001626</a:t>
            </a:r>
          </a:p>
          <a:p>
            <a:r>
              <a:rPr sz="800">
                <a:solidFill>
                  <a:srgbClr val="5A6469"/>
                </a:solidFill>
                <a:latin typeface="Calibri"/>
              </a:rPr>
              <a:t>[r3] Brown NM et al. JAC Antimicrob Resist. 2021. doi:10.1093/jacamr/dlaa114</a:t>
            </a:r>
          </a:p>
          <a:p>
            <a:r>
              <a:rPr sz="800">
                <a:solidFill>
                  <a:srgbClr val="5A6469"/>
                </a:solidFill>
                <a:latin typeface="Calibri"/>
              </a:rPr>
              <a:t>[r5] Achermann Y et al. Clin Microbiol Rev. 2014. doi:10.1128/CMR.00092-13</a:t>
            </a:r>
          </a:p>
          <a:p>
            <a:r>
              <a:rPr sz="800">
                <a:solidFill>
                  <a:srgbClr val="5A6469"/>
                </a:solidFill>
                <a:latin typeface="Calibri"/>
              </a:rPr>
              <a:t>[r6] Talan DA et al. Emergency Medicine Animal Bite Infection Study Group. 1999. doi:10.1056/NEJM199901143400202</a:t>
            </a:r>
          </a:p>
          <a:p>
            <a:r>
              <a:rPr sz="800">
                <a:solidFill>
                  <a:srgbClr val="5A6469"/>
                </a:solidFill>
                <a:latin typeface="Calibri"/>
              </a:rPr>
              <a:t>(+16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Germen</a:t>
                      </a:r>
                    </a:p>
                  </a:txBody>
                  <a:tcPr>
                    <a:solidFill>
                      <a:srgbClr val="0F5F6B"/>
                    </a:solidFill>
                  </a:tcPr>
                </a:tc>
                <a:tc>
                  <a:txBody>
                    <a:bodyPr/>
                    <a:lstStyle/>
                    <a:p>
                      <a:r>
                        <a:rPr sz="1400" b="1">
                          <a:solidFill>
                            <a:srgbClr val="FFFFFF"/>
                          </a:solidFill>
                          <a:latin typeface="Calibri"/>
                        </a:rPr>
                        <a:t>Dónde lo esperas</a:t>
                      </a:r>
                    </a:p>
                  </a:txBody>
                  <a:tcPr>
                    <a:solidFill>
                      <a:srgbClr val="0F5F6B"/>
                    </a:solidFill>
                  </a:tcPr>
                </a:tc>
                <a:tc>
                  <a:txBody>
                    <a:bodyPr/>
                    <a:lstStyle/>
                    <a:p>
                      <a:r>
                        <a:rPr sz="1400" b="1">
                          <a:solidFill>
                            <a:srgbClr val="FFFFFF"/>
                          </a:solidFill>
                          <a:latin typeface="Calibri"/>
                        </a:rPr>
                        <a:t>Pista</a:t>
                      </a:r>
                    </a:p>
                  </a:txBody>
                  <a:tcPr>
                    <a:solidFill>
                      <a:srgbClr val="0F5F6B"/>
                    </a:solidFill>
                  </a:tcPr>
                </a:tc>
                <a:tc>
                  <a:txBody>
                    <a:bodyPr/>
                    <a:lstStyle/>
                    <a:p>
                      <a:r>
                        <a:rPr sz="1400" b="1">
                          <a:solidFill>
                            <a:srgbClr val="FFFFFF"/>
                          </a:solidFill>
                          <a:latin typeface="Calibri"/>
                        </a:rPr>
                        <a:t>Tratamiento dirigido (resumen)</a:t>
                      </a:r>
                    </a:p>
                  </a:txBody>
                  <a:tcPr>
                    <a:solidFill>
                      <a:srgbClr val="0F5F6B"/>
                    </a:solidFill>
                  </a:tcPr>
                </a:tc>
              </a:tr>
              <a:tr h="457200">
                <a:tc>
                  <a:txBody>
                    <a:bodyPr/>
                    <a:lstStyle/>
                    <a:p>
                      <a:r>
                        <a:rPr sz="1400">
                          <a:solidFill>
                            <a:srgbClr val="263238"/>
                          </a:solidFill>
                          <a:latin typeface="Calibri"/>
                        </a:rPr>
                        <a:t>S. aureus sensible a meticilina (MSSA)</a:t>
                      </a:r>
                    </a:p>
                  </a:txBody>
                  <a:tcPr>
                    <a:solidFill>
                      <a:srgbClr val="EEF3F4"/>
                    </a:solidFill>
                  </a:tcPr>
                </a:tc>
                <a:tc>
                  <a:txBody>
                    <a:bodyPr/>
                    <a:lstStyle/>
                    <a:p>
                      <a:r>
                        <a:rPr sz="1400">
                          <a:solidFill>
                            <a:srgbClr val="263238"/>
                          </a:solidFill>
                          <a:latin typeface="Calibri"/>
                        </a:rPr>
                        <a:t>Hueso nativo, FRI y prótesis; el más frecuente [r1][r16]</a:t>
                      </a:r>
                    </a:p>
                  </a:txBody>
                  <a:tcPr>
                    <a:solidFill>
                      <a:srgbClr val="EEF3F4"/>
                    </a:solidFill>
                  </a:tcPr>
                </a:tc>
                <a:tc>
                  <a:txBody>
                    <a:bodyPr/>
                    <a:lstStyle/>
                    <a:p>
                      <a:r>
                        <a:rPr sz="1400">
                          <a:solidFill>
                            <a:srgbClr val="263238"/>
                          </a:solidFill>
                          <a:latin typeface="Calibri"/>
                        </a:rPr>
                        <a:t>Coloniza sin síntomas a cerca de 30 % de las personas [r26]</a:t>
                      </a:r>
                    </a:p>
                  </a:txBody>
                  <a:tcPr>
                    <a:solidFill>
                      <a:srgbClr val="EEF3F4"/>
                    </a:solidFill>
                  </a:tcPr>
                </a:tc>
                <a:tc>
                  <a:txBody>
                    <a:bodyPr/>
                    <a:lstStyle/>
                    <a:p>
                      <a:r>
                        <a:rPr sz="1400">
                          <a:solidFill>
                            <a:srgbClr val="263238"/>
                          </a:solidFill>
                          <a:latin typeface="Calibri"/>
                        </a:rPr>
                        <a:t>Flucloxacilina IV (2 g cada 6 h) [r2]; cefazolina como opción razonable [r24]; con implante retenido, rifampicina más fluoroquinolona [r2]</a:t>
                      </a:r>
                    </a:p>
                  </a:txBody>
                  <a:tcPr>
                    <a:solidFill>
                      <a:srgbClr val="EEF3F4"/>
                    </a:solidFill>
                  </a:tcPr>
                </a:tc>
              </a:tr>
              <a:tr h="457200">
                <a:tc>
                  <a:txBody>
                    <a:bodyPr/>
                    <a:lstStyle/>
                    <a:p>
                      <a:r>
                        <a:rPr sz="1400">
                          <a:solidFill>
                            <a:srgbClr val="263238"/>
                          </a:solidFill>
                          <a:latin typeface="Calibri"/>
                        </a:rPr>
                        <a:t>S. aureus resistente a meticilina (MRSA)</a:t>
                      </a:r>
                    </a:p>
                  </a:txBody>
                  <a:tcPr>
                    <a:solidFill>
                      <a:srgbClr val="FFFFFF"/>
                    </a:solidFill>
                  </a:tcPr>
                </a:tc>
                <a:tc>
                  <a:txBody>
                    <a:bodyPr/>
                    <a:lstStyle/>
                    <a:p>
                      <a:r>
                        <a:rPr sz="1400">
                          <a:solidFill>
                            <a:srgbClr val="263238"/>
                          </a:solidFill>
                          <a:latin typeface="Calibri"/>
                        </a:rPr>
                        <a:t>Depende de tu hospital; 37,8 % de los S. aureus en pie diabético latinoamericano [r15]</a:t>
                      </a:r>
                    </a:p>
                  </a:txBody>
                  <a:tcPr>
                    <a:solidFill>
                      <a:srgbClr val="FFFFFF"/>
                    </a:solidFill>
                  </a:tcPr>
                </a:tc>
                <a:tc>
                  <a:txBody>
                    <a:bodyPr/>
                    <a:lstStyle/>
                    <a:p>
                      <a:r>
                        <a:rPr sz="1400">
                          <a:solidFill>
                            <a:srgbClr val="263238"/>
                          </a:solidFill>
                          <a:latin typeface="Calibri"/>
                        </a:rPr>
                        <a:t>mecA/PBP2a; CIM alta de vancomicina en VISA [r26]</a:t>
                      </a:r>
                    </a:p>
                  </a:txBody>
                  <a:tcPr>
                    <a:solidFill>
                      <a:srgbClr val="FFFFFF"/>
                    </a:solidFill>
                  </a:tcPr>
                </a:tc>
                <a:tc>
                  <a:txBody>
                    <a:bodyPr/>
                    <a:lstStyle/>
                    <a:p>
                      <a:r>
                        <a:rPr sz="1400">
                          <a:solidFill>
                            <a:srgbClr val="263238"/>
                          </a:solidFill>
                          <a:latin typeface="Calibri"/>
                        </a:rPr>
                        <a:t>Vancomicina o teicoplanina IV; alternativas daptomicina o linezolid [r3]</a:t>
                      </a:r>
                    </a:p>
                  </a:txBody>
                  <a:tcPr>
                    <a:solidFill>
                      <a:srgbClr val="FFFFFF"/>
                    </a:solidFill>
                  </a:tcPr>
                </a:tc>
              </a:tr>
              <a:tr h="457200">
                <a:tc>
                  <a:txBody>
                    <a:bodyPr/>
                    <a:lstStyle/>
                    <a:p>
                      <a:r>
                        <a:rPr sz="1400">
                          <a:solidFill>
                            <a:srgbClr val="263238"/>
                          </a:solidFill>
                          <a:latin typeface="Calibri"/>
                        </a:rPr>
                        <a:t>SCN (S. epidermidis, S. haemolyticus)</a:t>
                      </a:r>
                    </a:p>
                  </a:txBody>
                  <a:tcPr>
                    <a:solidFill>
                      <a:srgbClr val="EEF3F4"/>
                    </a:solidFill>
                  </a:tcPr>
                </a:tc>
                <a:tc>
                  <a:txBody>
                    <a:bodyPr/>
                    <a:lstStyle/>
                    <a:p>
                      <a:r>
                        <a:rPr sz="1400">
                          <a:solidFill>
                            <a:srgbClr val="263238"/>
                          </a:solidFill>
                          <a:latin typeface="Calibri"/>
                        </a:rPr>
                        <a:t>Prótesis y FRI tardía o de bajo grado; 30-50 % de las protésicas [r18]</a:t>
                      </a:r>
                    </a:p>
                  </a:txBody>
                  <a:tcPr>
                    <a:solidFill>
                      <a:srgbClr val="EEF3F4"/>
                    </a:solidFill>
                  </a:tcPr>
                </a:tc>
                <a:tc>
                  <a:txBody>
                    <a:bodyPr/>
                    <a:lstStyle/>
                    <a:p>
                      <a:r>
                        <a:rPr sz="1400">
                          <a:solidFill>
                            <a:srgbClr val="263238"/>
                          </a:solidFill>
                          <a:latin typeface="Calibri"/>
                        </a:rPr>
                        <a:t>Un cultivo único puede ser contaminante [r12]</a:t>
                      </a:r>
                    </a:p>
                  </a:txBody>
                  <a:tcPr>
                    <a:solidFill>
                      <a:srgbClr val="EEF3F4"/>
                    </a:solidFill>
                  </a:tcPr>
                </a:tc>
                <a:tc>
                  <a:txBody>
                    <a:bodyPr/>
                    <a:lstStyle/>
                    <a:p>
                      <a:r>
                        <a:rPr sz="1400">
                          <a:solidFill>
                            <a:srgbClr val="263238"/>
                          </a:solidFill>
                          <a:latin typeface="Calibri"/>
                        </a:rPr>
                        <a:t>Si es meticilino resistente se trata como MRSA; sin mecA, como MSSA [r2]</a:t>
                      </a:r>
                    </a:p>
                  </a:txBody>
                  <a:tcPr>
                    <a:solidFill>
                      <a:srgbClr val="EEF3F4"/>
                    </a:solidFill>
                  </a:tcPr>
                </a:tc>
              </a:tr>
              <a:tr h="457200">
                <a:tc>
                  <a:txBody>
                    <a:bodyPr/>
                    <a:lstStyle/>
                    <a:p>
                      <a:r>
                        <a:rPr sz="1400">
                          <a:solidFill>
                            <a:srgbClr val="263238"/>
                          </a:solidFill>
                          <a:latin typeface="Calibri"/>
                        </a:rPr>
                        <a:t>S. lugdunensis</a:t>
                      </a:r>
                    </a:p>
                  </a:txBody>
                  <a:tcPr>
                    <a:solidFill>
                      <a:srgbClr val="FFFFFF"/>
                    </a:solidFill>
                  </a:tcPr>
                </a:tc>
                <a:tc>
                  <a:txBody>
                    <a:bodyPr/>
                    <a:lstStyle/>
                    <a:p>
                      <a:r>
                        <a:rPr sz="1400">
                          <a:solidFill>
                            <a:srgbClr val="263238"/>
                          </a:solidFill>
                          <a:latin typeface="Calibri"/>
                        </a:rPr>
                        <a:t>Posición intermedia entre S. aureus y S. epidermidis [r18]</a:t>
                      </a:r>
                    </a:p>
                  </a:txBody>
                  <a:tcPr>
                    <a:solidFill>
                      <a:srgbClr val="FFFFFF"/>
                    </a:solidFill>
                  </a:tcPr>
                </a:tc>
                <a:tc>
                  <a:txBody>
                    <a:bodyPr/>
                    <a:lstStyle/>
                    <a:p>
                      <a:r>
                        <a:rPr sz="1400">
                          <a:solidFill>
                            <a:srgbClr val="263238"/>
                          </a:solidFill>
                          <a:latin typeface="Calibri"/>
                        </a:rPr>
                        <a:t>Rasgos clínicos de ambos grupos [r18]</a:t>
                      </a:r>
                    </a:p>
                  </a:txBody>
                  <a:tcPr>
                    <a:solidFill>
                      <a:srgbClr val="FFFFFF"/>
                    </a:solidFill>
                  </a:tcPr>
                </a:tc>
                <a:tc>
                  <a:txBody>
                    <a:bodyPr/>
                    <a:lstStyle/>
                    <a:p>
                      <a:r>
                        <a:rPr sz="1400">
                          <a:solidFill>
                            <a:srgbClr val="263238"/>
                          </a:solidFill>
                          <a:latin typeface="Calibri"/>
                        </a:rPr>
                        <a:t>Según antibiograma; tómalo con la seriedad de un S. aureus (opinión experta)</a:t>
                      </a:r>
                    </a:p>
                  </a:txBody>
                  <a:tcPr>
                    <a:solidFill>
                      <a:srgbClr val="FFFFFF"/>
                    </a:solidFill>
                  </a:tcPr>
                </a:tc>
              </a:tr>
              <a:tr h="457200">
                <a:tc>
                  <a:txBody>
                    <a:bodyPr/>
                    <a:lstStyle/>
                    <a:p>
                      <a:r>
                        <a:rPr sz="1400">
                          <a:solidFill>
                            <a:srgbClr val="263238"/>
                          </a:solidFill>
                          <a:latin typeface="Calibri"/>
                        </a:rPr>
                        <a:t>Estreptococos</a:t>
                      </a:r>
                    </a:p>
                  </a:txBody>
                  <a:tcPr>
                    <a:solidFill>
                      <a:srgbClr val="EEF3F4"/>
                    </a:solidFill>
                  </a:tcPr>
                </a:tc>
                <a:tc>
                  <a:txBody>
                    <a:bodyPr/>
                    <a:lstStyle/>
                    <a:p>
                      <a:r>
                        <a:rPr sz="1400">
                          <a:solidFill>
                            <a:srgbClr val="263238"/>
                          </a:solidFill>
                          <a:latin typeface="Calibri"/>
                        </a:rPr>
                        <a:t>14,5 % en OVIVA [r1]</a:t>
                      </a:r>
                    </a:p>
                  </a:txBody>
                  <a:tcPr>
                    <a:solidFill>
                      <a:srgbClr val="EEF3F4"/>
                    </a:solidFill>
                  </a:tcPr>
                </a:tc>
                <a:tc>
                  <a:txBody>
                    <a:bodyPr/>
                    <a:lstStyle/>
                    <a:p>
                      <a:r>
                        <a:rPr sz="1400">
                          <a:solidFill>
                            <a:srgbClr val="263238"/>
                          </a:solidFill>
                          <a:latin typeface="Calibri"/>
                        </a:rPr>
                        <a:t>La rifampicina no actúa en su biofilm [r2]</a:t>
                      </a:r>
                    </a:p>
                  </a:txBody>
                  <a:tcPr>
                    <a:solidFill>
                      <a:srgbClr val="EEF3F4"/>
                    </a:solidFill>
                  </a:tcPr>
                </a:tc>
                <a:tc>
                  <a:txBody>
                    <a:bodyPr/>
                    <a:lstStyle/>
                    <a:p>
                      <a:r>
                        <a:rPr sz="1400">
                          <a:solidFill>
                            <a:srgbClr val="263238"/>
                          </a:solidFill>
                          <a:latin typeface="Calibri"/>
                        </a:rPr>
                        <a:t>Betalactámico (penicilina o amoxicilina) [r2]</a:t>
                      </a:r>
                    </a:p>
                  </a:txBody>
                  <a:tcPr>
                    <a:solidFill>
                      <a:srgbClr val="EEF3F4"/>
                    </a:solidFill>
                  </a:tcPr>
                </a:tc>
              </a:tr>
              <a:tr h="457200">
                <a:tc>
                  <a:txBody>
                    <a:bodyPr/>
                    <a:lstStyle/>
                    <a:p>
                      <a:r>
                        <a:rPr sz="1400">
                          <a:solidFill>
                            <a:srgbClr val="263238"/>
                          </a:solidFill>
                          <a:latin typeface="Calibri"/>
                        </a:rPr>
                        <a:t>Pseudomonas aeruginosa</a:t>
                      </a:r>
                    </a:p>
                  </a:txBody>
                  <a:tcPr>
                    <a:solidFill>
                      <a:srgbClr val="FFFFFF"/>
                    </a:solidFill>
                  </a:tcPr>
                </a:tc>
                <a:tc>
                  <a:txBody>
                    <a:bodyPr/>
                    <a:lstStyle/>
                    <a:p>
                      <a:r>
                        <a:rPr sz="1400">
                          <a:solidFill>
                            <a:srgbClr val="263238"/>
                          </a:solidFill>
                          <a:latin typeface="Calibri"/>
                        </a:rPr>
                        <a:t>FRI contaminada, prótesis, punción plantar a través de la zapatilla [r33]</a:t>
                      </a:r>
                    </a:p>
                  </a:txBody>
                  <a:tcPr>
                    <a:solidFill>
                      <a:srgbClr val="FFFFFF"/>
                    </a:solidFill>
                  </a:tcPr>
                </a:tc>
                <a:tc>
                  <a:txBody>
                    <a:bodyPr/>
                    <a:lstStyle/>
                    <a:p>
                      <a:r>
                        <a:rPr sz="1400">
                          <a:solidFill>
                            <a:srgbClr val="263238"/>
                          </a:solidFill>
                          <a:latin typeface="Calibri"/>
                        </a:rPr>
                        <a:t>Multirresistente en 44,9 % de los aislados de P. aeruginosa de una cohorte de FRI [r27]</a:t>
                      </a:r>
                    </a:p>
                  </a:txBody>
                  <a:tcPr>
                    <a:solidFill>
                      <a:srgbClr val="FFFFFF"/>
                    </a:solidFill>
                  </a:tcPr>
                </a:tc>
                <a:tc>
                  <a:txBody>
                    <a:bodyPr/>
                    <a:lstStyle/>
                    <a:p>
                      <a:r>
                        <a:rPr sz="1400">
                          <a:solidFill>
                            <a:srgbClr val="263238"/>
                          </a:solidFill>
                          <a:latin typeface="Calibri"/>
                        </a:rPr>
                        <a:t>Betalactámico antipseudomonas; la quinolona no se usa al inicio [r2]</a:t>
                      </a:r>
                    </a:p>
                  </a:txBody>
                  <a:tcPr>
                    <a:solidFill>
                      <a:srgbClr val="FFFFFF"/>
                    </a:solidFill>
                  </a:tcPr>
                </a:tc>
              </a:tr>
              <a:tr h="457200">
                <a:tc>
                  <a:txBody>
                    <a:bodyPr/>
                    <a:lstStyle/>
                    <a:p>
                      <a:r>
                        <a:rPr sz="1400">
                          <a:solidFill>
                            <a:srgbClr val="263238"/>
                          </a:solidFill>
                          <a:latin typeface="Calibri"/>
                        </a:rPr>
                        <a:t>Enterobacterales</a:t>
                      </a:r>
                    </a:p>
                  </a:txBody>
                  <a:tcPr>
                    <a:solidFill>
                      <a:srgbClr val="EEF3F4"/>
                    </a:solidFill>
                  </a:tcPr>
                </a:tc>
                <a:tc>
                  <a:txBody>
                    <a:bodyPr/>
                    <a:lstStyle/>
                    <a:p>
                      <a:r>
                        <a:rPr sz="1400">
                          <a:solidFill>
                            <a:srgbClr val="263238"/>
                          </a:solidFill>
                          <a:latin typeface="Calibri"/>
                        </a:rPr>
                        <a:t>Prótesis de cadera; menos probable en la infección diferida [r31]</a:t>
                      </a:r>
                    </a:p>
                  </a:txBody>
                  <a:tcPr>
                    <a:solidFill>
                      <a:srgbClr val="EEF3F4"/>
                    </a:solidFill>
                  </a:tcPr>
                </a:tc>
                <a:tc>
                  <a:txBody>
                    <a:bodyPr/>
                    <a:lstStyle/>
                    <a:p>
                      <a:r>
                        <a:rPr sz="1400">
                          <a:solidFill>
                            <a:srgbClr val="263238"/>
                          </a:solidFill>
                          <a:latin typeface="Calibri"/>
                        </a:rPr>
                        <a:t>Gram negativos en 18 % de las protésicas; cadera OR 2,88 [r31]</a:t>
                      </a:r>
                    </a:p>
                  </a:txBody>
                  <a:tcPr>
                    <a:solidFill>
                      <a:srgbClr val="EEF3F4"/>
                    </a:solidFill>
                  </a:tcPr>
                </a:tc>
                <a:tc>
                  <a:txBody>
                    <a:bodyPr/>
                    <a:lstStyle/>
                    <a:p>
                      <a:r>
                        <a:rPr sz="1400">
                          <a:solidFill>
                            <a:srgbClr val="263238"/>
                          </a:solidFill>
                          <a:latin typeface="Calibri"/>
                        </a:rPr>
                        <a:t>Betalactámico según antibiograma; quinolona oral tras desbridar si es sensible [r2]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agruparlos para decidir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Depypere M et al. J Orthop Trauma. 2020. doi:10.1097/BOT.0000000000001626</a:t>
            </a:r>
          </a:p>
          <a:p>
            <a:r>
              <a:rPr sz="800">
                <a:solidFill>
                  <a:srgbClr val="5A6469"/>
                </a:solidFill>
                <a:latin typeface="Calibri"/>
              </a:rPr>
              <a:t>[r12] McNally M et al. Bone Joint J. 2021. doi:10.1302/0301-620X.103B1.BJJ-2020-1381.R1</a:t>
            </a:r>
          </a:p>
          <a:p>
            <a:r>
              <a:rPr sz="800">
                <a:solidFill>
                  <a:srgbClr val="5A6469"/>
                </a:solidFill>
                <a:latin typeface="Calibri"/>
              </a:rPr>
              <a:t>[r17] Daddi L et al. Antimicrob Steward Healthc Epidemiol. 2026. doi:10.1017/ash.2026.10755</a:t>
            </a:r>
          </a:p>
          <a:p>
            <a:r>
              <a:rPr sz="800">
                <a:solidFill>
                  <a:srgbClr val="5A6469"/>
                </a:solidFill>
                <a:latin typeface="Calibri"/>
              </a:rPr>
              <a:t>[r18] Becker K et al. Clin Microbiol Rev. 2014. doi:10.1128/CMR.00109-13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una clasificación única de gérmenes; se usan 3 agrupaciones según la decisión que tomas.</a:t>
            </a:r>
          </a:p>
          <a:p>
            <a:pPr marL="347472" indent="-347472">
              <a:spcAft>
                <a:spcPts val="1400"/>
              </a:spcAft>
              <a:buChar char="•"/>
            </a:pPr>
            <a:r>
              <a:rPr sz="2400">
                <a:solidFill>
                  <a:srgbClr val="263238"/>
                </a:solidFill>
                <a:latin typeface="Calibri"/>
              </a:rPr>
              <a:t>Por resistencia y estrategia.</a:t>
            </a:r>
          </a:p>
          <a:p>
            <a:pPr marL="347472" indent="-347472">
              <a:spcAft>
                <a:spcPts val="1400"/>
              </a:spcAft>
              <a:buChar char="•"/>
            </a:pPr>
            <a:r>
              <a:rPr sz="2400">
                <a:solidFill>
                  <a:srgbClr val="263238"/>
                </a:solidFill>
                <a:latin typeface="Calibri"/>
              </a:rPr>
              <a:t>MSSA, MRSA y SCN meticilino resistente, Gram negativos con o sin multirresistencia, anaerobios y hongos.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agruparlos para decidir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Aun así el tiempo importa: en prótesis, con más de 4 semanas de síntomas y el implante retenido, la falla del antibiótico sube… [r2]</a:t>
            </a:r>
          </a:p>
          <a:p>
            <a:pPr marL="347472" indent="-347472">
              <a:spcAft>
                <a:spcPts val="1400"/>
              </a:spcAft>
              <a:buChar char="•"/>
            </a:pPr>
            <a:r>
              <a:rPr sz="2400">
                <a:solidFill>
                  <a:srgbClr val="263238"/>
                </a:solidFill>
                <a:latin typeface="Calibri"/>
              </a:rPr>
              <a:t>Por virulencia.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Resumen: qué agrupación responde a qué pregunta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Depypere M et al. J Orthop Trauma. 2020. doi:10.1097/BOT.0000000000001626</a:t>
            </a:r>
          </a:p>
          <a:p>
            <a:r>
              <a:rPr sz="800">
                <a:solidFill>
                  <a:srgbClr val="5A6469"/>
                </a:solidFill>
                <a:latin typeface="Calibri"/>
              </a:rPr>
              <a:t>[r12] McNally M et al. Bone Joint J. 2021. doi:10.1302/0301-620X.103B1.BJJ-2020-1381.R1</a:t>
            </a:r>
          </a:p>
          <a:p>
            <a:r>
              <a:rPr sz="800">
                <a:solidFill>
                  <a:srgbClr val="5A6469"/>
                </a:solidFill>
                <a:latin typeface="Calibri"/>
              </a:rPr>
              <a:t>[r17] Daddi L et al. Antimicrob Steward Healthc Epidemiol. 2026. doi:10.1017/ash.2026.10755</a:t>
            </a:r>
          </a:p>
          <a:p>
            <a:r>
              <a:rPr sz="800">
                <a:solidFill>
                  <a:srgbClr val="5A6469"/>
                </a:solidFill>
                <a:latin typeface="Calibri"/>
              </a:rPr>
              <a:t>[r18] Becker K et al. Clin Microbiol Rev. 2014. doi:10.1128/CMR.00109-13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Eje</a:t>
                      </a:r>
                    </a:p>
                  </a:txBody>
                  <a:tcPr>
                    <a:solidFill>
                      <a:srgbClr val="0F5F6B"/>
                    </a:solidFill>
                  </a:tcPr>
                </a:tc>
                <a:tc>
                  <a:txBody>
                    <a:bodyPr/>
                    <a:lstStyle/>
                    <a:p>
                      <a:r>
                        <a:rPr sz="1600" b="1">
                          <a:solidFill>
                            <a:srgbClr val="FFFFFF"/>
                          </a:solidFill>
                          <a:latin typeface="Calibri"/>
                        </a:rPr>
                        <a:t>Categorías</a:t>
                      </a:r>
                    </a:p>
                  </a:txBody>
                  <a:tcPr>
                    <a:solidFill>
                      <a:srgbClr val="0F5F6B"/>
                    </a:solidFill>
                  </a:tcPr>
                </a:tc>
                <a:tc>
                  <a:txBody>
                    <a:bodyPr/>
                    <a:lstStyle/>
                    <a:p>
                      <a:r>
                        <a:rPr sz="1600" b="1">
                          <a:solidFill>
                            <a:srgbClr val="FFFFFF"/>
                          </a:solidFill>
                          <a:latin typeface="Calibri"/>
                        </a:rPr>
                        <a:t>Qué decide</a:t>
                      </a:r>
                    </a:p>
                  </a:txBody>
                  <a:tcPr>
                    <a:solidFill>
                      <a:srgbClr val="0F5F6B"/>
                    </a:solidFill>
                  </a:tcPr>
                </a:tc>
              </a:tr>
              <a:tr h="457200">
                <a:tc>
                  <a:txBody>
                    <a:bodyPr/>
                    <a:lstStyle/>
                    <a:p>
                      <a:r>
                        <a:rPr sz="1600">
                          <a:solidFill>
                            <a:srgbClr val="263238"/>
                          </a:solidFill>
                          <a:latin typeface="Calibri"/>
                        </a:rPr>
                        <a:t>Resistencia</a:t>
                      </a:r>
                    </a:p>
                  </a:txBody>
                  <a:tcPr>
                    <a:solidFill>
                      <a:srgbClr val="EEF3F4"/>
                    </a:solidFill>
                  </a:tcPr>
                </a:tc>
                <a:tc>
                  <a:txBody>
                    <a:bodyPr/>
                    <a:lstStyle/>
                    <a:p>
                      <a:r>
                        <a:rPr sz="1600">
                          <a:solidFill>
                            <a:srgbClr val="263238"/>
                          </a:solidFill>
                          <a:latin typeface="Calibri"/>
                        </a:rPr>
                        <a:t>MSSA · MRSA y SCN resistente · Gram negativo · anaerobio · hongo</a:t>
                      </a:r>
                    </a:p>
                  </a:txBody>
                  <a:tcPr>
                    <a:solidFill>
                      <a:srgbClr val="EEF3F4"/>
                    </a:solidFill>
                  </a:tcPr>
                </a:tc>
                <a:tc>
                  <a:txBody>
                    <a:bodyPr/>
                    <a:lstStyle/>
                    <a:p>
                      <a:r>
                        <a:rPr sz="1600">
                          <a:solidFill>
                            <a:srgbClr val="263238"/>
                          </a:solidFill>
                          <a:latin typeface="Calibri"/>
                        </a:rPr>
                        <a:t>El fármaco y la necesidad de combinar [r2]</a:t>
                      </a:r>
                    </a:p>
                  </a:txBody>
                  <a:tcPr>
                    <a:solidFill>
                      <a:srgbClr val="EEF3F4"/>
                    </a:solidFill>
                  </a:tcPr>
                </a:tc>
              </a:tr>
              <a:tr h="457200">
                <a:tc>
                  <a:txBody>
                    <a:bodyPr/>
                    <a:lstStyle/>
                    <a:p>
                      <a:r>
                        <a:rPr sz="1600">
                          <a:solidFill>
                            <a:srgbClr val="263238"/>
                          </a:solidFill>
                          <a:latin typeface="Calibri"/>
                        </a:rPr>
                        <a:t>Tiempo</a:t>
                      </a:r>
                    </a:p>
                  </a:txBody>
                  <a:tcPr>
                    <a:solidFill>
                      <a:srgbClr val="FFFFFF"/>
                    </a:solidFill>
                  </a:tcPr>
                </a:tc>
                <a:tc>
                  <a:txBody>
                    <a:bodyPr/>
                    <a:lstStyle/>
                    <a:p>
                      <a:r>
                        <a:rPr sz="1600">
                          <a:solidFill>
                            <a:srgbClr val="263238"/>
                          </a:solidFill>
                          <a:latin typeface="Calibri"/>
                        </a:rPr>
                        <a:t>Temprana (menos de 4 semanas) · intermedia (4 semanas a 2 años) · tardía [r18]</a:t>
                      </a:r>
                    </a:p>
                  </a:txBody>
                  <a:tcPr>
                    <a:solidFill>
                      <a:srgbClr val="FFFFFF"/>
                    </a:solidFill>
                  </a:tcPr>
                </a:tc>
                <a:tc>
                  <a:txBody>
                    <a:bodyPr/>
                    <a:lstStyle/>
                    <a:p>
                      <a:r>
                        <a:rPr sz="1600">
                          <a:solidFill>
                            <a:srgbClr val="263238"/>
                          </a:solidFill>
                          <a:latin typeface="Calibri"/>
                        </a:rPr>
                        <a:t>Si el desbridamiento con implante retenido tiene opción; más de 4 semanas de síntomas empeora el pronóstico [r2]</a:t>
                      </a:r>
                    </a:p>
                  </a:txBody>
                  <a:tcPr>
                    <a:solidFill>
                      <a:srgbClr val="FFFFFF"/>
                    </a:solidFill>
                  </a:tcPr>
                </a:tc>
              </a:tr>
              <a:tr h="457200">
                <a:tc>
                  <a:txBody>
                    <a:bodyPr/>
                    <a:lstStyle/>
                    <a:p>
                      <a:r>
                        <a:rPr sz="1600">
                          <a:solidFill>
                            <a:srgbClr val="263238"/>
                          </a:solidFill>
                          <a:latin typeface="Calibri"/>
                        </a:rPr>
                        <a:t>Virulencia</a:t>
                      </a:r>
                    </a:p>
                  </a:txBody>
                  <a:tcPr>
                    <a:solidFill>
                      <a:srgbClr val="EEF3F4"/>
                    </a:solidFill>
                  </a:tcPr>
                </a:tc>
                <a:tc>
                  <a:txBody>
                    <a:bodyPr/>
                    <a:lstStyle/>
                    <a:p>
                      <a:r>
                        <a:rPr sz="1600">
                          <a:solidFill>
                            <a:srgbClr val="263238"/>
                          </a:solidFill>
                          <a:latin typeface="Calibri"/>
                        </a:rPr>
                        <a:t>Más florida (S. aureus, Gram negativos; opinión experta) · de bajo grado (SCN) [r18]</a:t>
                      </a:r>
                    </a:p>
                  </a:txBody>
                  <a:tcPr>
                    <a:solidFill>
                      <a:srgbClr val="EEF3F4"/>
                    </a:solidFill>
                  </a:tcPr>
                </a:tc>
                <a:tc>
                  <a:txBody>
                    <a:bodyPr/>
                    <a:lstStyle/>
                    <a:p>
                      <a:r>
                        <a:rPr sz="1600">
                          <a:solidFill>
                            <a:srgbClr val="263238"/>
                          </a:solidFill>
                          <a:latin typeface="Calibri"/>
                        </a:rPr>
                        <a:t>Cuántas muestras tomar y cómo leer un cultivo único [r12]</a:t>
                      </a:r>
                    </a:p>
                  </a:txBody>
                  <a:tcPr>
                    <a:solidFill>
                      <a:srgbClr val="EEF3F4"/>
                    </a:solidFill>
                  </a:tcPr>
                </a:tc>
              </a:tr>
              <a:tr h="457200">
                <a:tc>
                  <a:txBody>
                    <a:bodyPr/>
                    <a:lstStyle/>
                    <a:p>
                      <a:r>
                        <a:rPr sz="1600">
                          <a:solidFill>
                            <a:srgbClr val="263238"/>
                          </a:solidFill>
                          <a:latin typeface="Calibri"/>
                        </a:rPr>
                        <a:t>Escenario</a:t>
                      </a:r>
                    </a:p>
                  </a:txBody>
                  <a:tcPr>
                    <a:solidFill>
                      <a:srgbClr val="FFFFFF"/>
                    </a:solidFill>
                  </a:tcPr>
                </a:tc>
                <a:tc>
                  <a:txBody>
                    <a:bodyPr/>
                    <a:lstStyle/>
                    <a:p>
                      <a:r>
                        <a:rPr sz="1600">
                          <a:solidFill>
                            <a:srgbClr val="263238"/>
                          </a:solidFill>
                          <a:latin typeface="Calibri"/>
                        </a:rPr>
                        <a:t>Hueso nativo · FRI · prótesis · mordedura</a:t>
                      </a:r>
                    </a:p>
                  </a:txBody>
                  <a:tcPr>
                    <a:solidFill>
                      <a:srgbClr val="FFFFFF"/>
                    </a:solidFill>
                  </a:tcPr>
                </a:tc>
                <a:tc>
                  <a:txBody>
                    <a:bodyPr/>
                    <a:lstStyle/>
                    <a:p>
                      <a:r>
                        <a:rPr sz="1600">
                          <a:solidFill>
                            <a:srgbClr val="263238"/>
                          </a:solidFill>
                          <a:latin typeface="Calibri"/>
                        </a:rPr>
                        <a:t>Qué cubrir de forma empírica [r17]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microbiológico: cómo se confirma el germen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Depypere M et al. J Orthop Trauma. 2020. doi:10.1097/BOT.0000000000001626</a:t>
            </a:r>
          </a:p>
          <a:p>
            <a:r>
              <a:rPr sz="800">
                <a:solidFill>
                  <a:srgbClr val="5A6469"/>
                </a:solidFill>
                <a:latin typeface="Calibri"/>
              </a:rPr>
              <a:t>[r4] Govaert GAM et al. J Orthop Trauma. 2020. doi:10.1097/BOT.0000000000001614</a:t>
            </a:r>
          </a:p>
          <a:p>
            <a:r>
              <a:rPr sz="800">
                <a:solidFill>
                  <a:srgbClr val="5A6469"/>
                </a:solidFill>
                <a:latin typeface="Calibri"/>
              </a:rPr>
              <a:t>[r5] Achermann Y et al. Clin Microbiol Rev. 2014. doi:10.1128/CMR.00092-13</a:t>
            </a:r>
          </a:p>
          <a:p>
            <a:r>
              <a:rPr sz="800">
                <a:solidFill>
                  <a:srgbClr val="5A6469"/>
                </a:solidFill>
                <a:latin typeface="Calibri"/>
              </a:rPr>
              <a:t>[r10] Oyeniran SJ et al. J Clin Microbiol. 2025. doi:10.1128/jcm.00986-25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Cuándo hay infección con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74</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Cultivo de tejido frente a sonicado de prótesis (331 pacientes):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Trampuz A et al. N Engl J Med. 2007. doi:10.1056/NEJMoa061588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PCR molecular de Kingella kingae frente al diagnóstico clínico (500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Oyeniran SJ et al. J Clin Microbiol. 2025. doi:10.1128/jcm.00986-25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del paciente con sospecha de infección al antibiótico dirigido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Li HK et al. N Engl J Med. 2019. doi:10.1056/NEJMoa1710926</a:t>
            </a:r>
          </a:p>
          <a:p>
            <a:r>
              <a:rPr sz="800">
                <a:solidFill>
                  <a:srgbClr val="5A6469"/>
                </a:solidFill>
                <a:latin typeface="Calibri"/>
              </a:rPr>
              <a:t>[r2] Depypere M et al. J Orthop Trauma. 2020. doi:10.1097/BOT.0000000000001626</a:t>
            </a:r>
          </a:p>
          <a:p>
            <a:r>
              <a:rPr sz="800">
                <a:solidFill>
                  <a:srgbClr val="5A6469"/>
                </a:solidFill>
                <a:latin typeface="Calibri"/>
              </a:rPr>
              <a:t>[r4] Govaert GAM et al. J Orthop Trauma. 2020. doi:10.1097/BOT.0000000000001614</a:t>
            </a:r>
          </a:p>
          <a:p>
            <a:r>
              <a:rPr sz="800">
                <a:solidFill>
                  <a:srgbClr val="5A6469"/>
                </a:solidFill>
                <a:latin typeface="Calibri"/>
              </a:rPr>
              <a:t>[r12]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Esquema para estudiar, que ordena el razonamiento de los bloques anteriores.</a:t>
            </a:r>
          </a:p>
          <a:p>
            <a:pPr marL="347472" indent="-347472">
              <a:spcAft>
                <a:spcPts val="1400"/>
              </a:spcAft>
              <a:buChar char="•"/>
            </a:pPr>
            <a:r>
              <a:rPr sz="2400">
                <a:solidFill>
                  <a:srgbClr val="263238"/>
                </a:solidFill>
                <a:latin typeface="Calibri"/>
              </a:rPr>
              <a:t>No sustituye la guía de tu hospital ni al equipo de infectología.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Sospecha de infección en trauma y ortopedia con germen incierto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Govaert GAM et al. J Orthop Trauma. 2020. doi:10.1097/BOT.0000000000001614</a:t>
            </a:r>
          </a:p>
          <a:p>
            <a:r>
              <a:rPr sz="800">
                <a:solidFill>
                  <a:srgbClr val="5A6469"/>
                </a:solidFill>
                <a:latin typeface="Calibri"/>
              </a:rPr>
              <a:t>[r2] Depypere M et al. J Orthop Trauma. 2020. doi:10.1097/BOT.0000000000001626</a:t>
            </a:r>
          </a:p>
          <a:p>
            <a:r>
              <a:rPr sz="800">
                <a:solidFill>
                  <a:srgbClr val="5A6469"/>
                </a:solidFill>
                <a:latin typeface="Calibri"/>
              </a:rPr>
              <a:t>[r12] McNally M et al. Bone Joint J. 2021. doi:10.1302/0301-620X.103B1.BJJ-2020-1381.R1</a:t>
            </a:r>
          </a:p>
          <a:p>
            <a:r>
              <a:rPr sz="800">
                <a:solidFill>
                  <a:srgbClr val="5A6469"/>
                </a:solidFill>
                <a:latin typeface="Calibri"/>
              </a:rPr>
              <a:t>[r1] Li HK et al. N Engl J Med. 2019. doi:10.1056/NEJMoa1710926</a:t>
            </a:r>
          </a:p>
        </p:txBody>
      </p:sp>
      <p:sp>
        <p:nvSpPr>
          <p:cNvPr id="6" name="Rounded Rectangle 5"/>
          <p:cNvSpPr/>
          <p:nvPr/>
        </p:nvSpPr>
        <p:spPr>
          <a:xfrm>
            <a:off x="4754880" y="1508760"/>
            <a:ext cx="2743200" cy="2284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Sospecha de infección: hueso, fractura con implante, prótesis, herida contaminada o mordedura</a:t>
            </a:r>
          </a:p>
        </p:txBody>
      </p:sp>
      <p:sp>
        <p:nvSpPr>
          <p:cNvPr id="7" name="Decision 6"/>
          <p:cNvSpPr/>
          <p:nvPr/>
        </p:nvSpPr>
        <p:spPr>
          <a:xfrm>
            <a:off x="4572000" y="1846941"/>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¿Paciente séptico o inestable?</a:t>
            </a:r>
          </a:p>
        </p:txBody>
      </p:sp>
      <p:sp>
        <p:nvSpPr>
          <p:cNvPr id="8" name="Rectangle 7"/>
          <p:cNvSpPr/>
          <p:nvPr/>
        </p:nvSpPr>
        <p:spPr>
          <a:xfrm>
            <a:off x="4754880" y="2306720"/>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Séptico: hemocultivos [r4] y antibiótico empírico amplio sin esperar al desbridamiento [r2]</a:t>
            </a:r>
          </a:p>
        </p:txBody>
      </p:sp>
      <p:sp>
        <p:nvSpPr>
          <p:cNvPr id="9" name="Rectangle 8"/>
          <p:cNvSpPr/>
          <p:nvPr/>
        </p:nvSpPr>
        <p:spPr>
          <a:xfrm>
            <a:off x="4754880" y="2644901"/>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Primero desbridamiento con muestras profundas: 5 o más, instrumento limpio por muestra, sin hisopo ni piel [r4]</a:t>
            </a:r>
          </a:p>
        </p:txBody>
      </p:sp>
      <p:sp>
        <p:nvSpPr>
          <p:cNvPr id="10" name="Rectangle 9"/>
          <p:cNvSpPr/>
          <p:nvPr/>
        </p:nvSpPr>
        <p:spPr>
          <a:xfrm>
            <a:off x="4754880" y="2983083"/>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Empírico: glucopéptido o lipopéptido más cobertura de Gram negativos, ajustado al antibiograma local [r2]</a:t>
            </a:r>
          </a:p>
        </p:txBody>
      </p:sp>
      <p:sp>
        <p:nvSpPr>
          <p:cNvPr id="11" name="Decision 10"/>
          <p:cNvSpPr/>
          <p:nvPr/>
        </p:nvSpPr>
        <p:spPr>
          <a:xfrm>
            <a:off x="4572000" y="3321265"/>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germen es un comensal (SCN o C. acnes) en 1 sola muestra? [r12]</a:t>
            </a:r>
          </a:p>
        </p:txBody>
      </p:sp>
      <p:sp>
        <p:nvSpPr>
          <p:cNvPr id="12" name="Rectangle 11"/>
          <p:cNvSpPr/>
          <p:nvPr/>
        </p:nvSpPr>
        <p:spPr>
          <a:xfrm>
            <a:off x="2987040" y="378104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No confirma: revisa clínica, histología y número de muestras antes de tratar como infección [r12]</a:t>
            </a:r>
          </a:p>
        </p:txBody>
      </p:sp>
      <p:sp>
        <p:nvSpPr>
          <p:cNvPr id="13" name="Rectangle 12"/>
          <p:cNvSpPr/>
          <p:nvPr/>
        </p:nvSpPr>
        <p:spPr>
          <a:xfrm>
            <a:off x="6522720" y="378104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Dirige: MSSA con betalactámico; MRSA o SCN resistente con glucopéptido; Pseudomonas con betalactámico antipseudomonas; hongo con antifúngico y retiro del material [r2]</a:t>
            </a:r>
          </a:p>
        </p:txBody>
      </p:sp>
      <p:sp>
        <p:nvSpPr>
          <p:cNvPr id="14" name="Decision 13"/>
          <p:cNvSpPr/>
          <p:nvPr/>
        </p:nvSpPr>
        <p:spPr>
          <a:xfrm>
            <a:off x="4572000" y="4119225"/>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¿El implante se queda?</a:t>
            </a:r>
          </a:p>
        </p:txBody>
      </p:sp>
      <p:sp>
        <p:nvSpPr>
          <p:cNvPr id="15" name="Rectangle 14"/>
          <p:cNvSpPr/>
          <p:nvPr/>
        </p:nvSpPr>
        <p:spPr>
          <a:xfrm>
            <a:off x="2987040" y="457900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Añade antibiofilm tras controlar la herida (rifampicina más fluoroquinolona para estafilococo; fluoroquinolona para Gram negativo) y completa 12 semanas [r2]</a:t>
            </a:r>
          </a:p>
        </p:txBody>
      </p:sp>
      <p:sp>
        <p:nvSpPr>
          <p:cNvPr id="16" name="Rectangle 15"/>
          <p:cNvSpPr/>
          <p:nvPr/>
        </p:nvSpPr>
        <p:spPr>
          <a:xfrm>
            <a:off x="6522720" y="457900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 el implante retirado: pasa a vía oral cuando sea posible y completa 6 semanas desde el retiro [r2][r1]</a:t>
            </a:r>
          </a:p>
        </p:txBody>
      </p:sp>
      <p:sp>
        <p:nvSpPr>
          <p:cNvPr id="17" name="Decision 16"/>
          <p:cNvSpPr/>
          <p:nvPr/>
        </p:nvSpPr>
        <p:spPr>
          <a:xfrm>
            <a:off x="4572000" y="4917186"/>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¿Infección confirmada con cultivo negativo?</a:t>
            </a:r>
          </a:p>
        </p:txBody>
      </p:sp>
      <p:sp>
        <p:nvSpPr>
          <p:cNvPr id="18" name="Rectangle 17"/>
          <p:cNvSpPr/>
          <p:nvPr/>
        </p:nvSpPr>
        <p:spPr>
          <a:xfrm>
            <a:off x="4754880" y="537696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 sonicado o PCR, cubre los gérmenes más probables y consulta infectología [r2]</a:t>
            </a:r>
          </a:p>
        </p:txBody>
      </p:sp>
      <p:sp>
        <p:nvSpPr>
          <p:cNvPr id="19" name="Rounded Rectangle 18"/>
          <p:cNvSpPr/>
          <p:nvPr/>
        </p:nvSpPr>
        <p:spPr>
          <a:xfrm>
            <a:off x="4754880" y="5715146"/>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clínico y de laboratorio; revisa si no mejora (colección sin drenar, germen no cubierto, antibiótico sin biofilm)</a:t>
            </a:r>
          </a:p>
        </p:txBody>
      </p:sp>
      <p:cxnSp>
        <p:nvCxnSpPr>
          <p:cNvPr id="20" name="Connector 19"/>
          <p:cNvCxnSpPr>
            <a:stCxn id="6" idx="2"/>
            <a:endCxn id="7" idx="0"/>
          </p:cNvCxnSpPr>
          <p:nvPr/>
        </p:nvCxnSpPr>
        <p:spPr>
          <a:xfrm flipH="1">
            <a:off x="6126480" y="17372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6126480" y="219699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81344" y="218967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7" idx="2"/>
            <a:endCxn id="9" idx="0"/>
          </p:cNvCxnSpPr>
          <p:nvPr/>
        </p:nvCxnSpPr>
        <p:spPr>
          <a:xfrm flipH="1">
            <a:off x="6126480" y="2196991"/>
            <a:ext cx="0" cy="4479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230803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8" idx="2"/>
            <a:endCxn id="9" idx="0"/>
          </p:cNvCxnSpPr>
          <p:nvPr/>
        </p:nvCxnSpPr>
        <p:spPr>
          <a:xfrm flipH="1">
            <a:off x="6126480" y="253517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9" idx="2"/>
            <a:endCxn id="10" idx="0"/>
          </p:cNvCxnSpPr>
          <p:nvPr/>
        </p:nvCxnSpPr>
        <p:spPr>
          <a:xfrm flipH="1">
            <a:off x="6126480" y="287335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0" idx="2"/>
            <a:endCxn id="11" idx="0"/>
          </p:cNvCxnSpPr>
          <p:nvPr/>
        </p:nvCxnSpPr>
        <p:spPr>
          <a:xfrm flipH="1">
            <a:off x="6126480" y="321153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3204221"/>
            <a:ext cx="457200" cy="274320"/>
          </a:xfrm>
          <a:prstGeom prst="rect">
            <a:avLst/>
          </a:prstGeom>
          <a:noFill/>
        </p:spPr>
        <p:txBody>
          <a:bodyPr wrap="square">
            <a:spAutoFit/>
          </a:bodyPr>
          <a:lstStyle/>
          <a:p>
            <a:r>
              <a:rPr sz="1200" b="1">
                <a:solidFill>
                  <a:srgbClr val="D97706"/>
                </a:solidFill>
                <a:latin typeface="Calibri"/>
              </a:rPr>
              <a:t>cultivo listo</a:t>
            </a:r>
          </a:p>
        </p:txBody>
      </p:sp>
      <p:cxnSp>
        <p:nvCxnSpPr>
          <p:cNvPr id="29" name="Connector 28"/>
          <p:cNvCxnSpPr>
            <a:stCxn id="11" idx="2"/>
            <a:endCxn id="12" idx="0"/>
          </p:cNvCxnSpPr>
          <p:nvPr/>
        </p:nvCxnSpPr>
        <p:spPr>
          <a:xfrm flipH="1">
            <a:off x="4358640" y="367131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004816" y="366400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1" idx="2"/>
            <a:endCxn id="13" idx="0"/>
          </p:cNvCxnSpPr>
          <p:nvPr/>
        </p:nvCxnSpPr>
        <p:spPr>
          <a:xfrm>
            <a:off x="6126480" y="367131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800088" y="366400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2" idx="2"/>
            <a:endCxn id="17" idx="0"/>
          </p:cNvCxnSpPr>
          <p:nvPr/>
        </p:nvCxnSpPr>
        <p:spPr>
          <a:xfrm>
            <a:off x="4358640" y="4009497"/>
            <a:ext cx="1767840" cy="90768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3" idx="2"/>
            <a:endCxn id="14" idx="0"/>
          </p:cNvCxnSpPr>
          <p:nvPr/>
        </p:nvCxnSpPr>
        <p:spPr>
          <a:xfrm flipH="1">
            <a:off x="6126480" y="400949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4" idx="2"/>
            <a:endCxn id="15" idx="0"/>
          </p:cNvCxnSpPr>
          <p:nvPr/>
        </p:nvCxnSpPr>
        <p:spPr>
          <a:xfrm flipH="1">
            <a:off x="4358640" y="446927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5004816" y="446196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4" idx="2"/>
            <a:endCxn id="16" idx="0"/>
          </p:cNvCxnSpPr>
          <p:nvPr/>
        </p:nvCxnSpPr>
        <p:spPr>
          <a:xfrm>
            <a:off x="6126480" y="446927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800088" y="446196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5" idx="2"/>
            <a:endCxn id="17" idx="0"/>
          </p:cNvCxnSpPr>
          <p:nvPr/>
        </p:nvCxnSpPr>
        <p:spPr>
          <a:xfrm>
            <a:off x="4358640" y="480745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6" idx="2"/>
            <a:endCxn id="17" idx="0"/>
          </p:cNvCxnSpPr>
          <p:nvPr/>
        </p:nvCxnSpPr>
        <p:spPr>
          <a:xfrm flipH="1">
            <a:off x="6126480" y="480745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7" idx="2"/>
            <a:endCxn id="18" idx="0"/>
          </p:cNvCxnSpPr>
          <p:nvPr/>
        </p:nvCxnSpPr>
        <p:spPr>
          <a:xfrm flipH="1">
            <a:off x="6126480" y="52672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181344" y="525992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3" name="Connector 42"/>
          <p:cNvCxnSpPr>
            <a:stCxn id="17" idx="2"/>
            <a:endCxn id="19" idx="0"/>
          </p:cNvCxnSpPr>
          <p:nvPr/>
        </p:nvCxnSpPr>
        <p:spPr>
          <a:xfrm flipH="1">
            <a:off x="6126480" y="5267236"/>
            <a:ext cx="0" cy="4479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181344" y="5378284"/>
            <a:ext cx="457200" cy="274320"/>
          </a:xfrm>
          <a:prstGeom prst="rect">
            <a:avLst/>
          </a:prstGeom>
          <a:noFill/>
        </p:spPr>
        <p:txBody>
          <a:bodyPr wrap="square">
            <a:spAutoFit/>
          </a:bodyPr>
          <a:lstStyle/>
          <a:p>
            <a:r>
              <a:rPr sz="1200" b="1">
                <a:solidFill>
                  <a:srgbClr val="D97706"/>
                </a:solidFill>
                <a:latin typeface="Calibri"/>
              </a:rPr>
              <a:t>no</a:t>
            </a:r>
          </a:p>
        </p:txBody>
      </p:sp>
      <p:cxnSp>
        <p:nvCxnSpPr>
          <p:cNvPr id="45" name="Connector 44"/>
          <p:cNvCxnSpPr>
            <a:stCxn id="18" idx="2"/>
            <a:endCxn id="19" idx="0"/>
          </p:cNvCxnSpPr>
          <p:nvPr/>
        </p:nvCxnSpPr>
        <p:spPr>
          <a:xfrm flipH="1">
            <a:off x="6126480" y="56054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74</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cirugía, vía, duración y la pareja de antibióticos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Li HK et al. N Engl J Med. 2019. doi:10.1056/NEJMoa1710926</a:t>
            </a:r>
          </a:p>
          <a:p>
            <a:r>
              <a:rPr sz="800">
                <a:solidFill>
                  <a:srgbClr val="5A6469"/>
                </a:solidFill>
                <a:latin typeface="Calibri"/>
              </a:rPr>
              <a:t>[r2] Depypere M et al. J Orthop Trauma. 2020. doi:10.1097/BOT.0000000000001626</a:t>
            </a:r>
          </a:p>
          <a:p>
            <a:r>
              <a:rPr sz="800">
                <a:solidFill>
                  <a:srgbClr val="5A6469"/>
                </a:solidFill>
                <a:latin typeface="Calibri"/>
              </a:rPr>
              <a:t>[r3] Brown NM et al. JAC Antimicrob Resist. 2021. doi:10.1093/jacamr/dlaa114</a:t>
            </a:r>
          </a:p>
          <a:p>
            <a:r>
              <a:rPr sz="800">
                <a:solidFill>
                  <a:srgbClr val="5A6469"/>
                </a:solidFill>
                <a:latin typeface="Calibri"/>
              </a:rPr>
              <a:t>[r16] Tong SY et al. Clin Microbiol Rev. 2015. doi:10.1128/CMR.00134-14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cirugía es parte del tratamiento.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74</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Fracaso a 1 año: vía oral frente a intravenosa en infección ósea y articular (OVIVA)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Li HK et al. N Engl J Med. 2019. doi:10.1056/NEJMoa1710926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Curación con ciprofloxacino más rifampicina o placebo en implante estable (Zimmerli, n = 24 evaluables)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Zimmerli W et al. Foreign-Body Infection (FBI) Study Group. 1998. doi:10.1001/jama.279.19.1537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tomar las muestras en quirófano para que el cultivo valga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Depypere M et al. J Orthop Trauma. 2020. doi:10.1097/BOT.0000000000001626</a:t>
            </a:r>
          </a:p>
          <a:p>
            <a:r>
              <a:rPr sz="800">
                <a:solidFill>
                  <a:srgbClr val="5A6469"/>
                </a:solidFill>
                <a:latin typeface="Calibri"/>
              </a:rPr>
              <a:t>[r4] Govaert GAM et al. J Orthop Trauma. 2020. doi:10.1097/BOT.0000000000001614</a:t>
            </a:r>
          </a:p>
          <a:p>
            <a:r>
              <a:rPr sz="800">
                <a:solidFill>
                  <a:srgbClr val="5A6469"/>
                </a:solidFill>
                <a:latin typeface="Calibri"/>
              </a:rPr>
              <a:t>[r5] Achermann Y et al. Clin Microbiol Rev. 2014. doi:10.1128/CMR.00092-13</a:t>
            </a:r>
          </a:p>
          <a:p>
            <a:r>
              <a:rPr sz="800">
                <a:solidFill>
                  <a:srgbClr val="5A6469"/>
                </a:solidFill>
                <a:latin typeface="Calibri"/>
              </a:rPr>
              <a:t>[r12]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técnica es apoyo de estudio y no sustituye al tutor ni al protocolo de tu laboratorio.</a:t>
            </a:r>
          </a:p>
          <a:p>
            <a:pPr marL="347472" indent="-347472">
              <a:spcAft>
                <a:spcPts val="1400"/>
              </a:spcAft>
              <a:buChar char="•"/>
            </a:pPr>
            <a:r>
              <a:rPr sz="2400">
                <a:solidFill>
                  <a:srgbClr val="263238"/>
                </a:solidFill>
                <a:latin typeface="Calibri"/>
              </a:rPr>
              <a:t>Lo que no tiene estudio va rotulado como práctica habitual u opinión experta.</a:t>
            </a:r>
          </a:p>
          <a:p>
            <a:pPr marL="347472" indent="-347472">
              <a:spcAft>
                <a:spcPts val="1400"/>
              </a:spcAft>
              <a:buChar char="•"/>
            </a:pPr>
            <a:r>
              <a:rPr sz="2400">
                <a:solidFill>
                  <a:srgbClr val="263238"/>
                </a:solidFill>
                <a:latin typeface="Calibri"/>
              </a:rPr>
              <a:t>Por qué importa.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Detección de germen en 157 FRI con implante retirado: tejido, sonicado y ambos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Abdo B et al. J Bone Jt Infect. 2026. doi:10.5194/jbji-11-555-2026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74</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Coincidencia del germen con el cultivo previo según el momento de la profilaxis (65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Tetreault MW et al. Clin Orthop Relat Res. 2014. doi:10.1007/s11999-013-3016-5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Staphylococcus aureus: MSSA y MRSA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Parsons JB et al. Nat Rev Microbiol. 2026. doi:10.1038/s41579-025-01226-2</a:t>
            </a:r>
          </a:p>
          <a:p>
            <a:r>
              <a:rPr sz="1000">
                <a:solidFill>
                  <a:srgbClr val="5A6469"/>
                </a:solidFill>
                <a:latin typeface="Calibri"/>
              </a:rPr>
              <a:t>[r16] Tong SY et al. Clin Microbiol Rev. 2015. doi:10.1128/CMR.00134-14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qué es el protagonista.</a:t>
            </a:r>
          </a:p>
          <a:p>
            <a:pPr marL="347472" indent="-347472">
              <a:spcAft>
                <a:spcPts val="1400"/>
              </a:spcAft>
              <a:buChar char="•"/>
            </a:pPr>
            <a:r>
              <a:rPr sz="2400">
                <a:solidFill>
                  <a:srgbClr val="263238"/>
                </a:solidFill>
                <a:latin typeface="Calibri"/>
              </a:rPr>
              <a:t>Coloniza cerca de 30 % de las personas [r26] y es el germen más común en la osteomielitis, la artritis séptica nativa y la infección de prótesis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a 90 días en bacteriemia por MSSA: cefazolina frente a penicilina antiestafilocócica (SNAP)</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Staphylococcus aureus Network Adaptive Platform (SNAP) Trial Group; Lee TC et al. N Engl J Med. 2026. doi:10.1056/NEJMoa2506905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74</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 aureus: decisión inicial según la situación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Li HK et al. N Engl J Med. 2019. doi:10.1056/NEJMoa1710926</a:t>
            </a:r>
          </a:p>
          <a:p>
            <a:r>
              <a:rPr sz="800">
                <a:solidFill>
                  <a:srgbClr val="5A6469"/>
                </a:solidFill>
                <a:latin typeface="Calibri"/>
              </a:rPr>
              <a:t>[r2] Depypere M et al. J Orthop Trauma. 2020. doi:10.1097/BOT.0000000000001626</a:t>
            </a:r>
          </a:p>
          <a:p>
            <a:r>
              <a:rPr sz="800">
                <a:solidFill>
                  <a:srgbClr val="5A6469"/>
                </a:solidFill>
                <a:latin typeface="Calibri"/>
              </a:rPr>
              <a:t>[r3] Brown NM et al. JAC Antimicrob Resist. 2021. doi:10.1093/jacamr/dlaa114</a:t>
            </a:r>
          </a:p>
          <a:p>
            <a:r>
              <a:rPr sz="800">
                <a:solidFill>
                  <a:srgbClr val="5A6469"/>
                </a:solidFill>
                <a:latin typeface="Calibri"/>
              </a:rPr>
              <a:t>[r22] Thwaites GE et al. Lancet. 2018. doi:10.1016/S0140-6736(17)32456-X</a:t>
            </a:r>
          </a:p>
          <a:p>
            <a:r>
              <a:rPr sz="800">
                <a:solidFill>
                  <a:srgbClr val="5A6469"/>
                </a:solidFill>
                <a:latin typeface="Calibri"/>
              </a:rPr>
              <a:t>[r24] Werneburg F et al. Antibiotics (Basel). 2026. doi:10.3390/antibiotics15090930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Situación</a:t>
                      </a:r>
                    </a:p>
                  </a:txBody>
                  <a:tcPr>
                    <a:solidFill>
                      <a:srgbClr val="0F5F6B"/>
                    </a:solidFill>
                  </a:tcPr>
                </a:tc>
                <a:tc>
                  <a:txBody>
                    <a:bodyPr/>
                    <a:lstStyle/>
                    <a:p>
                      <a:r>
                        <a:rPr sz="1400" b="1">
                          <a:solidFill>
                            <a:srgbClr val="FFFFFF"/>
                          </a:solidFill>
                          <a:latin typeface="Calibri"/>
                        </a:rPr>
                        <a:t>Primera elección</a:t>
                      </a:r>
                    </a:p>
                  </a:txBody>
                  <a:tcPr>
                    <a:solidFill>
                      <a:srgbClr val="0F5F6B"/>
                    </a:solidFill>
                  </a:tcPr>
                </a:tc>
                <a:tc>
                  <a:txBody>
                    <a:bodyPr/>
                    <a:lstStyle/>
                    <a:p>
                      <a:r>
                        <a:rPr sz="1400" b="1">
                          <a:solidFill>
                            <a:srgbClr val="FFFFFF"/>
                          </a:solidFill>
                          <a:latin typeface="Calibri"/>
                        </a:rPr>
                        <a:t>Alternativa</a:t>
                      </a:r>
                    </a:p>
                  </a:txBody>
                  <a:tcPr>
                    <a:solidFill>
                      <a:srgbClr val="0F5F6B"/>
                    </a:solidFill>
                  </a:tcPr>
                </a:tc>
                <a:tc>
                  <a:txBody>
                    <a:bodyPr/>
                    <a:lstStyle/>
                    <a:p>
                      <a:r>
                        <a:rPr sz="1400" b="1">
                          <a:solidFill>
                            <a:srgbClr val="FFFFFF"/>
                          </a:solidFill>
                          <a:latin typeface="Calibri"/>
                        </a:rPr>
                        <a:t>Duración orientadora</a:t>
                      </a:r>
                    </a:p>
                  </a:txBody>
                  <a:tcPr>
                    <a:solidFill>
                      <a:srgbClr val="0F5F6B"/>
                    </a:solidFill>
                  </a:tcPr>
                </a:tc>
              </a:tr>
              <a:tr h="457200">
                <a:tc>
                  <a:txBody>
                    <a:bodyPr/>
                    <a:lstStyle/>
                    <a:p>
                      <a:r>
                        <a:rPr sz="1400">
                          <a:solidFill>
                            <a:srgbClr val="263238"/>
                          </a:solidFill>
                          <a:latin typeface="Calibri"/>
                        </a:rPr>
                        <a:t>MSSA sin implante o con implante retirado</a:t>
                      </a:r>
                    </a:p>
                  </a:txBody>
                  <a:tcPr>
                    <a:solidFill>
                      <a:srgbClr val="EEF3F4"/>
                    </a:solidFill>
                  </a:tcPr>
                </a:tc>
                <a:tc>
                  <a:txBody>
                    <a:bodyPr/>
                    <a:lstStyle/>
                    <a:p>
                      <a:r>
                        <a:rPr sz="1400">
                          <a:solidFill>
                            <a:srgbClr val="263238"/>
                          </a:solidFill>
                          <a:latin typeface="Calibri"/>
                        </a:rPr>
                        <a:t>Flucloxacilina IV, 2 g cada 6 h [r2]; cefazolina razonable [r24]</a:t>
                      </a:r>
                    </a:p>
                  </a:txBody>
                  <a:tcPr>
                    <a:solidFill>
                      <a:srgbClr val="EEF3F4"/>
                    </a:solidFill>
                  </a:tcPr>
                </a:tc>
                <a:tc>
                  <a:txBody>
                    <a:bodyPr/>
                    <a:lstStyle/>
                    <a:p>
                      <a:r>
                        <a:rPr sz="1400">
                          <a:solidFill>
                            <a:srgbClr val="263238"/>
                          </a:solidFill>
                          <a:latin typeface="Calibri"/>
                        </a:rPr>
                        <a:t>Pasar a oral biodisponible [r1]</a:t>
                      </a:r>
                    </a:p>
                  </a:txBody>
                  <a:tcPr>
                    <a:solidFill>
                      <a:srgbClr val="EEF3F4"/>
                    </a:solidFill>
                  </a:tcPr>
                </a:tc>
                <a:tc>
                  <a:txBody>
                    <a:bodyPr/>
                    <a:lstStyle/>
                    <a:p>
                      <a:r>
                        <a:rPr sz="1400">
                          <a:solidFill>
                            <a:srgbClr val="263238"/>
                          </a:solidFill>
                          <a:latin typeface="Calibri"/>
                        </a:rPr>
                        <a:t>6 semanas; con implante retirado, el consenso de FRI las cuenta desde el retiro [r2]</a:t>
                      </a:r>
                    </a:p>
                  </a:txBody>
                  <a:tcPr>
                    <a:solidFill>
                      <a:srgbClr val="EEF3F4"/>
                    </a:solidFill>
                  </a:tcPr>
                </a:tc>
              </a:tr>
              <a:tr h="457200">
                <a:tc>
                  <a:txBody>
                    <a:bodyPr/>
                    <a:lstStyle/>
                    <a:p>
                      <a:r>
                        <a:rPr sz="1400">
                          <a:solidFill>
                            <a:srgbClr val="263238"/>
                          </a:solidFill>
                          <a:latin typeface="Calibri"/>
                        </a:rPr>
                        <a:t>MSSA con implante retenido</a:t>
                      </a:r>
                    </a:p>
                  </a:txBody>
                  <a:tcPr>
                    <a:solidFill>
                      <a:srgbClr val="FFFFFF"/>
                    </a:solidFill>
                  </a:tcPr>
                </a:tc>
                <a:tc>
                  <a:txBody>
                    <a:bodyPr/>
                    <a:lstStyle/>
                    <a:p>
                      <a:r>
                        <a:rPr sz="1400">
                          <a:solidFill>
                            <a:srgbClr val="263238"/>
                          </a:solidFill>
                          <a:latin typeface="Calibri"/>
                        </a:rPr>
                        <a:t>Betalactámico IV y luego rifampicina más fluoroquinolona [r2]</a:t>
                      </a:r>
                    </a:p>
                  </a:txBody>
                  <a:tcPr>
                    <a:solidFill>
                      <a:srgbClr val="FFFFFF"/>
                    </a:solidFill>
                  </a:tcPr>
                </a:tc>
                <a:tc>
                  <a:txBody>
                    <a:bodyPr/>
                    <a:lstStyle/>
                    <a:p>
                      <a:r>
                        <a:rPr sz="1400">
                          <a:solidFill>
                            <a:srgbClr val="263238"/>
                          </a:solidFill>
                          <a:latin typeface="Calibri"/>
                        </a:rPr>
                        <a:t>TMP-SMX, doxiciclina o ácido fusídico como segunda línea [r2]</a:t>
                      </a:r>
                    </a:p>
                  </a:txBody>
                  <a:tcPr>
                    <a:solidFill>
                      <a:srgbClr val="FFFFFF"/>
                    </a:solidFill>
                  </a:tcPr>
                </a:tc>
                <a:tc>
                  <a:txBody>
                    <a:bodyPr/>
                    <a:lstStyle/>
                    <a:p>
                      <a:r>
                        <a:rPr sz="1400">
                          <a:solidFill>
                            <a:srgbClr val="263238"/>
                          </a:solidFill>
                          <a:latin typeface="Calibri"/>
                        </a:rPr>
                        <a:t>12 semanas con terapia antibiofilm [r2]</a:t>
                      </a:r>
                    </a:p>
                  </a:txBody>
                  <a:tcPr>
                    <a:solidFill>
                      <a:srgbClr val="FFFFFF"/>
                    </a:solidFill>
                  </a:tcPr>
                </a:tc>
              </a:tr>
              <a:tr h="457200">
                <a:tc>
                  <a:txBody>
                    <a:bodyPr/>
                    <a:lstStyle/>
                    <a:p>
                      <a:r>
                        <a:rPr sz="1400">
                          <a:solidFill>
                            <a:srgbClr val="263238"/>
                          </a:solidFill>
                          <a:latin typeface="Calibri"/>
                        </a:rPr>
                        <a:t>MRSA</a:t>
                      </a:r>
                    </a:p>
                  </a:txBody>
                  <a:tcPr>
                    <a:solidFill>
                      <a:srgbClr val="EEF3F4"/>
                    </a:solidFill>
                  </a:tcPr>
                </a:tc>
                <a:tc>
                  <a:txBody>
                    <a:bodyPr/>
                    <a:lstStyle/>
                    <a:p>
                      <a:r>
                        <a:rPr sz="1400">
                          <a:solidFill>
                            <a:srgbClr val="263238"/>
                          </a:solidFill>
                          <a:latin typeface="Calibri"/>
                        </a:rPr>
                        <a:t>Vancomicina o teicoplanina IV [r3]</a:t>
                      </a:r>
                    </a:p>
                  </a:txBody>
                  <a:tcPr>
                    <a:solidFill>
                      <a:srgbClr val="EEF3F4"/>
                    </a:solidFill>
                  </a:tcPr>
                </a:tc>
                <a:tc>
                  <a:txBody>
                    <a:bodyPr/>
                    <a:lstStyle/>
                    <a:p>
                      <a:r>
                        <a:rPr sz="1400">
                          <a:solidFill>
                            <a:srgbClr val="263238"/>
                          </a:solidFill>
                          <a:latin typeface="Calibri"/>
                        </a:rPr>
                        <a:t>Daptomicina o linezolid [r3]</a:t>
                      </a:r>
                    </a:p>
                  </a:txBody>
                  <a:tcPr>
                    <a:solidFill>
                      <a:srgbClr val="EEF3F4"/>
                    </a:solidFill>
                  </a:tcPr>
                </a:tc>
                <a:tc>
                  <a:txBody>
                    <a:bodyPr/>
                    <a:lstStyle/>
                    <a:p>
                      <a:r>
                        <a:rPr sz="1400">
                          <a:solidFill>
                            <a:srgbClr val="263238"/>
                          </a:solidFill>
                          <a:latin typeface="Calibri"/>
                        </a:rPr>
                        <a:t>Al menos 4 semanas en artritis séptica y 6 en osteomielitis [r3]</a:t>
                      </a:r>
                    </a:p>
                  </a:txBody>
                  <a:tcPr>
                    <a:solidFill>
                      <a:srgbClr val="EEF3F4"/>
                    </a:solidFill>
                  </a:tcPr>
                </a:tc>
              </a:tr>
              <a:tr h="457200">
                <a:tc>
                  <a:txBody>
                    <a:bodyPr/>
                    <a:lstStyle/>
                    <a:p>
                      <a:r>
                        <a:rPr sz="1400">
                          <a:solidFill>
                            <a:srgbClr val="263238"/>
                          </a:solidFill>
                          <a:latin typeface="Calibri"/>
                        </a:rPr>
                        <a:t>Bacteriemia con foco óseo</a:t>
                      </a:r>
                    </a:p>
                  </a:txBody>
                  <a:tcPr>
                    <a:solidFill>
                      <a:srgbClr val="FFFFFF"/>
                    </a:solidFill>
                  </a:tcPr>
                </a:tc>
                <a:tc>
                  <a:txBody>
                    <a:bodyPr/>
                    <a:lstStyle/>
                    <a:p>
                      <a:r>
                        <a:rPr sz="1400">
                          <a:solidFill>
                            <a:srgbClr val="263238"/>
                          </a:solidFill>
                          <a:latin typeface="Calibri"/>
                        </a:rPr>
                        <a:t>Betalactámico según sensibilidad</a:t>
                      </a:r>
                    </a:p>
                  </a:txBody>
                  <a:tcPr>
                    <a:solidFill>
                      <a:srgbClr val="FFFFFF"/>
                    </a:solidFill>
                  </a:tcPr>
                </a:tc>
                <a:tc>
                  <a:txBody>
                    <a:bodyPr/>
                    <a:lstStyle/>
                    <a:p>
                      <a:r>
                        <a:rPr sz="1400">
                          <a:solidFill>
                            <a:srgbClr val="263238"/>
                          </a:solidFill>
                          <a:latin typeface="Calibri"/>
                        </a:rPr>
                        <a:t>Sin rifampicina adyuvante [r22]</a:t>
                      </a:r>
                    </a:p>
                  </a:txBody>
                  <a:tcPr>
                    <a:solidFill>
                      <a:srgbClr val="FFFFFF"/>
                    </a:solidFill>
                  </a:tcPr>
                </a:tc>
                <a:tc>
                  <a:txBody>
                    <a:bodyPr/>
                    <a:lstStyle/>
                    <a:p>
                      <a:r>
                        <a:rPr sz="1400">
                          <a:solidFill>
                            <a:srgbClr val="263238"/>
                          </a:solidFill>
                          <a:latin typeface="Calibri"/>
                        </a:rPr>
                        <a:t>Según el foco y el equipo de infectología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74</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Estafilococos coagulasa negativos (SCN)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Becker K et al. Clin Microbiol Rev. 2014. doi:10.1128/CMR.00109-13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Quiénes son.</a:t>
            </a:r>
          </a:p>
          <a:p>
            <a:pPr marL="347472" indent="-347472">
              <a:spcAft>
                <a:spcPts val="1400"/>
              </a:spcAft>
              <a:buChar char="•"/>
            </a:pPr>
            <a:r>
              <a:rPr sz="2800">
                <a:solidFill>
                  <a:srgbClr val="263238"/>
                </a:solidFill>
                <a:latin typeface="Calibri"/>
              </a:rPr>
              <a:t>Los SCN son estafilococos sin coagulasa; S. epidermidis y S. haemolyticus son los más importantes en infección de cuerpo extraño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74</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Estafilococos coagulasa negativos (SCN)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McNally M et al. Bone Joint J. 2021. doi:10.1302/0301-620X.103B1.BJJ-2020-1381.R1</a:t>
            </a:r>
          </a:p>
          <a:p>
            <a:r>
              <a:rPr sz="1000">
                <a:solidFill>
                  <a:srgbClr val="5A6469"/>
                </a:solidFill>
                <a:latin typeface="Calibri"/>
              </a:rPr>
              <a:t>[r13] Metsemakers WJ et al. Injury. 2018. doi:10.1016/j.injury.2017.08.040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cambio, 2 muestras con germen indistinguible y el mismo antibiograma sí la definen [r12]; en FRI, 2 muestras profundas con germen indistinguible son un criterio confirmatorio [r13].</a:t>
            </a:r>
          </a:p>
          <a:p>
            <a:pPr marL="347472" indent="-347472">
              <a:spcAft>
                <a:spcPts val="1400"/>
              </a:spcAft>
              <a:buChar char="•"/>
            </a:pPr>
            <a:r>
              <a:rPr sz="2400">
                <a:solidFill>
                  <a:srgbClr val="263238"/>
                </a:solidFill>
                <a:latin typeface="Calibri"/>
              </a:rPr>
              <a:t>Cómo tratarlos.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SCN: cuándo creerles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a:p>
            <a:r>
              <a:rPr sz="1000">
                <a:solidFill>
                  <a:srgbClr val="5A6469"/>
                </a:solidFill>
                <a:latin typeface="Calibri"/>
              </a:rPr>
              <a:t>[r12] McNally M et al. Bone Joint J. 2021. doi:10.1302/0301-620X.103B1.BJJ-2020-1381.R1</a:t>
            </a:r>
          </a:p>
          <a:p>
            <a:r>
              <a:rPr sz="1000">
                <a:solidFill>
                  <a:srgbClr val="5A6469"/>
                </a:solidFill>
                <a:latin typeface="Calibri"/>
              </a:rPr>
              <a:t>[r13] Metsemakers WJ et al. Injury. 2018. doi:10.1016/j.injury.2017.08.040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Interpretación</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SCN en 1 sola muestra</a:t>
                      </a:r>
                    </a:p>
                  </a:txBody>
                  <a:tcPr>
                    <a:solidFill>
                      <a:srgbClr val="EEF3F4"/>
                    </a:solidFill>
                  </a:tcPr>
                </a:tc>
                <a:tc>
                  <a:txBody>
                    <a:bodyPr/>
                    <a:lstStyle/>
                    <a:p>
                      <a:r>
                        <a:rPr sz="1600">
                          <a:solidFill>
                            <a:srgbClr val="263238"/>
                          </a:solidFill>
                          <a:latin typeface="Calibri"/>
                        </a:rPr>
                        <a:t>No confirma infección; investigar más</a:t>
                      </a:r>
                    </a:p>
                  </a:txBody>
                  <a:tcPr>
                    <a:solidFill>
                      <a:srgbClr val="EEF3F4"/>
                    </a:solidFill>
                  </a:tcPr>
                </a:tc>
                <a:tc>
                  <a:txBody>
                    <a:bodyPr/>
                    <a:lstStyle/>
                    <a:p>
                      <a:r>
                        <a:rPr sz="1600">
                          <a:solidFill>
                            <a:srgbClr val="263238"/>
                          </a:solidFill>
                          <a:latin typeface="Calibri"/>
                        </a:rPr>
                        <a:t>[r12]</a:t>
                      </a:r>
                    </a:p>
                  </a:txBody>
                  <a:tcPr>
                    <a:solidFill>
                      <a:srgbClr val="EEF3F4"/>
                    </a:solidFill>
                  </a:tcPr>
                </a:tc>
              </a:tr>
              <a:tr h="457200">
                <a:tc>
                  <a:txBody>
                    <a:bodyPr/>
                    <a:lstStyle/>
                    <a:p>
                      <a:r>
                        <a:rPr sz="1600">
                          <a:solidFill>
                            <a:srgbClr val="263238"/>
                          </a:solidFill>
                          <a:latin typeface="Calibri"/>
                        </a:rPr>
                        <a:t>SCN en 2 muestras con el mismo antibiograma</a:t>
                      </a:r>
                    </a:p>
                  </a:txBody>
                  <a:tcPr>
                    <a:solidFill>
                      <a:srgbClr val="FFFFFF"/>
                    </a:solidFill>
                  </a:tcPr>
                </a:tc>
                <a:tc>
                  <a:txBody>
                    <a:bodyPr/>
                    <a:lstStyle/>
                    <a:p>
                      <a:r>
                        <a:rPr sz="1600">
                          <a:solidFill>
                            <a:srgbClr val="263238"/>
                          </a:solidFill>
                          <a:latin typeface="Calibri"/>
                        </a:rPr>
                        <a:t>Infección confirmada (EBJIS)</a:t>
                      </a:r>
                    </a:p>
                  </a:txBody>
                  <a:tcPr>
                    <a:solidFill>
                      <a:srgbClr val="FFFFFF"/>
                    </a:solidFill>
                  </a:tcPr>
                </a:tc>
                <a:tc>
                  <a:txBody>
                    <a:bodyPr/>
                    <a:lstStyle/>
                    <a:p>
                      <a:r>
                        <a:rPr sz="1600">
                          <a:solidFill>
                            <a:srgbClr val="263238"/>
                          </a:solidFill>
                          <a:latin typeface="Calibri"/>
                        </a:rPr>
                        <a:t>[r12]</a:t>
                      </a:r>
                    </a:p>
                  </a:txBody>
                  <a:tcPr>
                    <a:solidFill>
                      <a:srgbClr val="FFFFFF"/>
                    </a:solidFill>
                  </a:tcPr>
                </a:tc>
              </a:tr>
              <a:tr h="457200">
                <a:tc>
                  <a:txBody>
                    <a:bodyPr/>
                    <a:lstStyle/>
                    <a:p>
                      <a:r>
                        <a:rPr sz="1600">
                          <a:solidFill>
                            <a:srgbClr val="263238"/>
                          </a:solidFill>
                          <a:latin typeface="Calibri"/>
                        </a:rPr>
                        <a:t>SCN en FRI con fístula o pus</a:t>
                      </a:r>
                    </a:p>
                  </a:txBody>
                  <a:tcPr>
                    <a:solidFill>
                      <a:srgbClr val="EEF3F4"/>
                    </a:solidFill>
                  </a:tcPr>
                </a:tc>
                <a:tc>
                  <a:txBody>
                    <a:bodyPr/>
                    <a:lstStyle/>
                    <a:p>
                      <a:r>
                        <a:rPr sz="1600">
                          <a:solidFill>
                            <a:srgbClr val="263238"/>
                          </a:solidFill>
                          <a:latin typeface="Calibri"/>
                        </a:rPr>
                        <a:t>Confirmada por criterios clínicos</a:t>
                      </a:r>
                    </a:p>
                  </a:txBody>
                  <a:tcPr>
                    <a:solidFill>
                      <a:srgbClr val="EEF3F4"/>
                    </a:solidFill>
                  </a:tcPr>
                </a:tc>
                <a:tc>
                  <a:txBody>
                    <a:bodyPr/>
                    <a:lstStyle/>
                    <a:p>
                      <a:r>
                        <a:rPr sz="1600">
                          <a:solidFill>
                            <a:srgbClr val="263238"/>
                          </a:solidFill>
                          <a:latin typeface="Calibri"/>
                        </a:rPr>
                        <a:t>[r13]</a:t>
                      </a:r>
                    </a:p>
                  </a:txBody>
                  <a:tcPr>
                    <a:solidFill>
                      <a:srgbClr val="EEF3F4"/>
                    </a:solidFill>
                  </a:tcPr>
                </a:tc>
              </a:tr>
              <a:tr h="457200">
                <a:tc>
                  <a:txBody>
                    <a:bodyPr/>
                    <a:lstStyle/>
                    <a:p>
                      <a:r>
                        <a:rPr sz="1600">
                          <a:solidFill>
                            <a:srgbClr val="263238"/>
                          </a:solidFill>
                          <a:latin typeface="Calibri"/>
                        </a:rPr>
                        <a:t>SCN meticilino resistente</a:t>
                      </a:r>
                    </a:p>
                  </a:txBody>
                  <a:tcPr>
                    <a:solidFill>
                      <a:srgbClr val="FFFFFF"/>
                    </a:solidFill>
                  </a:tcPr>
                </a:tc>
                <a:tc>
                  <a:txBody>
                    <a:bodyPr/>
                    <a:lstStyle/>
                    <a:p>
                      <a:r>
                        <a:rPr sz="1600">
                          <a:solidFill>
                            <a:srgbClr val="263238"/>
                          </a:solidFill>
                          <a:latin typeface="Calibri"/>
                        </a:rPr>
                        <a:t>Tratar como MRSA</a:t>
                      </a:r>
                    </a:p>
                  </a:txBody>
                  <a:tcPr>
                    <a:solidFill>
                      <a:srgbClr val="FFFFFF"/>
                    </a:solidFill>
                  </a:tcPr>
                </a:tc>
                <a:tc>
                  <a:txBody>
                    <a:bodyPr/>
                    <a:lstStyle/>
                    <a:p>
                      <a:r>
                        <a:rPr sz="1600">
                          <a:solidFill>
                            <a:srgbClr val="263238"/>
                          </a:solidFill>
                          <a:latin typeface="Calibri"/>
                        </a:rPr>
                        <a:t>[r2]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Pseudomonas aeruginosa y otros Gram negativos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Li HK et al. N Engl J Med. 2019. doi:10.1056/NEJMoa1710926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Dónde aparecen.</a:t>
            </a:r>
          </a:p>
          <a:p>
            <a:pPr marL="347472" indent="-347472">
              <a:spcAft>
                <a:spcPts val="1400"/>
              </a:spcAft>
              <a:buChar char="•"/>
            </a:pPr>
            <a:r>
              <a:rPr sz="2800">
                <a:solidFill>
                  <a:srgbClr val="263238"/>
                </a:solidFill>
                <a:latin typeface="Calibri"/>
              </a:rPr>
              <a:t>En OVIVA, otros Gram negativos fueron 16,7 % y Pseudomonas 5,1 %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Pseudomonas aeruginosa multirresistente en FRI por periodo de una cohorte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Wu H et al. Bone Jt Open. 2026. doi:10.1302/2633-1462.79.BJO-2026-0015.R1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74</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Pseudomonas y Gram negativos: resultados de las series citadas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Wu H et al. Bone Jt Open. 2026. doi:10.1302/2633-1462.79.BJO-2026-0015.R1</a:t>
            </a:r>
          </a:p>
          <a:p>
            <a:r>
              <a:rPr sz="1000">
                <a:solidFill>
                  <a:srgbClr val="5A6469"/>
                </a:solidFill>
                <a:latin typeface="Calibri"/>
              </a:rPr>
              <a:t>[r43] Martínez-Pastor JC et al. Antimicrob Agents Chemother. 2009. doi:10.1128/AAC.00188-09</a:t>
            </a:r>
          </a:p>
          <a:p>
            <a:r>
              <a:rPr sz="1000">
                <a:solidFill>
                  <a:srgbClr val="5A6469"/>
                </a:solidFill>
                <a:latin typeface="Calibri"/>
              </a:rPr>
              <a:t>[r44] Akcicek E et al. J Bone Jt Infect. 2026. doi:10.5194/jbji-11-83-2026</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Serie</a:t>
                      </a:r>
                    </a:p>
                  </a:txBody>
                  <a:tcPr>
                    <a:solidFill>
                      <a:srgbClr val="0F5F6B"/>
                    </a:solidFill>
                  </a:tcPr>
                </a:tc>
                <a:tc>
                  <a:txBody>
                    <a:bodyPr/>
                    <a:lstStyle/>
                    <a:p>
                      <a:r>
                        <a:rPr sz="1600" b="1">
                          <a:solidFill>
                            <a:srgbClr val="FFFFFF"/>
                          </a:solidFill>
                          <a:latin typeface="Calibri"/>
                        </a:rPr>
                        <a:t>Escenario</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Martínez-Pastor 2009 (n = 47)</a:t>
                      </a:r>
                    </a:p>
                  </a:txBody>
                  <a:tcPr>
                    <a:solidFill>
                      <a:srgbClr val="EEF3F4"/>
                    </a:solidFill>
                  </a:tcPr>
                </a:tc>
                <a:tc>
                  <a:txBody>
                    <a:bodyPr/>
                    <a:lstStyle/>
                    <a:p>
                      <a:r>
                        <a:rPr sz="1600">
                          <a:solidFill>
                            <a:srgbClr val="263238"/>
                          </a:solidFill>
                          <a:latin typeface="Calibri"/>
                        </a:rPr>
                        <a:t>PJI aguda por Gram negativos con DAIR</a:t>
                      </a:r>
                    </a:p>
                  </a:txBody>
                  <a:tcPr>
                    <a:solidFill>
                      <a:srgbClr val="EEF3F4"/>
                    </a:solidFill>
                  </a:tcPr>
                </a:tc>
                <a:tc>
                  <a:txBody>
                    <a:bodyPr/>
                    <a:lstStyle/>
                    <a:p>
                      <a:r>
                        <a:rPr sz="1600">
                          <a:solidFill>
                            <a:srgbClr val="263238"/>
                          </a:solidFill>
                          <a:latin typeface="Calibri"/>
                        </a:rPr>
                        <a:t>Remisión 74,5 % [r43]</a:t>
                      </a:r>
                    </a:p>
                  </a:txBody>
                  <a:tcPr>
                    <a:solidFill>
                      <a:srgbClr val="EEF3F4"/>
                    </a:solidFill>
                  </a:tcPr>
                </a:tc>
              </a:tr>
              <a:tr h="457200">
                <a:tc>
                  <a:txBody>
                    <a:bodyPr/>
                    <a:lstStyle/>
                    <a:p>
                      <a:r>
                        <a:rPr sz="1600">
                          <a:solidFill>
                            <a:srgbClr val="263238"/>
                          </a:solidFill>
                          <a:latin typeface="Calibri"/>
                        </a:rPr>
                        <a:t>Akcicek 2026</a:t>
                      </a:r>
                    </a:p>
                  </a:txBody>
                  <a:tcPr>
                    <a:solidFill>
                      <a:srgbClr val="FFFFFF"/>
                    </a:solidFill>
                  </a:tcPr>
                </a:tc>
                <a:tc>
                  <a:txBody>
                    <a:bodyPr/>
                    <a:lstStyle/>
                    <a:p>
                      <a:r>
                        <a:rPr sz="1600">
                          <a:solidFill>
                            <a:srgbClr val="263238"/>
                          </a:solidFill>
                          <a:latin typeface="Calibri"/>
                        </a:rPr>
                        <a:t>PJI por P. aeruginosa</a:t>
                      </a:r>
                    </a:p>
                  </a:txBody>
                  <a:tcPr>
                    <a:solidFill>
                      <a:srgbClr val="FFFFFF"/>
                    </a:solidFill>
                  </a:tcPr>
                </a:tc>
                <a:tc>
                  <a:txBody>
                    <a:bodyPr/>
                    <a:lstStyle/>
                    <a:p>
                      <a:r>
                        <a:rPr sz="1600">
                          <a:solidFill>
                            <a:srgbClr val="263238"/>
                          </a:solidFill>
                          <a:latin typeface="Calibri"/>
                        </a:rPr>
                        <a:t>Éxito global 46 % [r44]</a:t>
                      </a:r>
                    </a:p>
                  </a:txBody>
                  <a:tcPr>
                    <a:solidFill>
                      <a:srgbClr val="FFFFFF"/>
                    </a:solidFill>
                  </a:tcPr>
                </a:tc>
              </a:tr>
              <a:tr h="457200">
                <a:tc>
                  <a:txBody>
                    <a:bodyPr/>
                    <a:lstStyle/>
                    <a:p>
                      <a:r>
                        <a:rPr sz="1600">
                          <a:solidFill>
                            <a:srgbClr val="263238"/>
                          </a:solidFill>
                          <a:latin typeface="Calibri"/>
                        </a:rPr>
                        <a:t>Wu 2026 (n = 147)</a:t>
                      </a:r>
                    </a:p>
                  </a:txBody>
                  <a:tcPr>
                    <a:solidFill>
                      <a:srgbClr val="EEF3F4"/>
                    </a:solidFill>
                  </a:tcPr>
                </a:tc>
                <a:tc>
                  <a:txBody>
                    <a:bodyPr/>
                    <a:lstStyle/>
                    <a:p>
                      <a:r>
                        <a:rPr sz="1600">
                          <a:solidFill>
                            <a:srgbClr val="263238"/>
                          </a:solidFill>
                          <a:latin typeface="Calibri"/>
                        </a:rPr>
                        <a:t>FRI por P. aeruginosa</a:t>
                      </a:r>
                    </a:p>
                  </a:txBody>
                  <a:tcPr>
                    <a:solidFill>
                      <a:srgbClr val="EEF3F4"/>
                    </a:solidFill>
                  </a:tcPr>
                </a:tc>
                <a:tc>
                  <a:txBody>
                    <a:bodyPr/>
                    <a:lstStyle/>
                    <a:p>
                      <a:r>
                        <a:rPr sz="1600">
                          <a:solidFill>
                            <a:srgbClr val="263238"/>
                          </a:solidFill>
                          <a:latin typeface="Calibri"/>
                        </a:rPr>
                        <a:t>Control inicial 89,8 % y recurrencia 15,6 % [r27]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74</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Anaerobios: Cutibacterium acnes en hombro y columna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a:p>
            <a:r>
              <a:rPr sz="1000">
                <a:solidFill>
                  <a:srgbClr val="5A6469"/>
                </a:solidFill>
                <a:latin typeface="Calibri"/>
              </a:rPr>
              <a:t>[r5] Achermann Y et al. Clin Microbiol Rev. 2014. doi:10.1128/CMR.00092-13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Quién es.</a:t>
            </a:r>
          </a:p>
          <a:p>
            <a:pPr marL="347472" indent="-347472">
              <a:spcAft>
                <a:spcPts val="1400"/>
              </a:spcAft>
              <a:buChar char="•"/>
            </a:pPr>
            <a:r>
              <a:rPr sz="2400">
                <a:solidFill>
                  <a:srgbClr val="263238"/>
                </a:solidFill>
                <a:latin typeface="Calibri"/>
              </a:rPr>
              <a:t>Cutibacterium acnes (antes Propionibacterium) es el anaerobio Gram positivo más aislado en FRI [r2] y el patógeno más frecuente en la infección protésica de hombro [r5].</a:t>
            </a:r>
          </a:p>
          <a:p>
            <a:pPr marL="347472" indent="-347472">
              <a:spcAft>
                <a:spcPts val="1400"/>
              </a:spcAft>
              <a:buChar char="•"/>
            </a:pPr>
            <a:r>
              <a:rPr sz="2400">
                <a:solidFill>
                  <a:srgbClr val="263238"/>
                </a:solidFill>
                <a:latin typeface="Calibri"/>
              </a:rPr>
              <a:t>Por qué el hombro y la columna.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74</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Anaerobios: Cutibacterium acnes en hombro y columna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a:p>
            <a:r>
              <a:rPr sz="1000">
                <a:solidFill>
                  <a:srgbClr val="5A6469"/>
                </a:solidFill>
                <a:latin typeface="Calibri"/>
              </a:rPr>
              <a:t>[r21] Laurent F et al. Antibiotics (Basel). 2026. doi:10.3390/antibiotics15090872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consenso sugiere empezar con bencilpenicilina o ceftriaxona y seguir con rifampicina combinada con amoxicilina, doxiciclina o quinolona [r2]; la evidencia de rifampicina para C. acnes es insuficiente para recomendaciones firmes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Infecciones precoces del implante espinal con y sin peróxido de benzoilo 5 % (160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Franceschi G et al. Eur Spine J. 2026. doi:10.1007/s00586-026-10231-9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74</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Mordeduras humanas y animales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Talan DA et al. Emergency Medicine Animal Bite Infection Study Group. 1999. doi:10.1056/NEJM199901143400202</a:t>
            </a:r>
          </a:p>
          <a:p>
            <a:r>
              <a:rPr sz="1000">
                <a:solidFill>
                  <a:srgbClr val="5A6469"/>
                </a:solidFill>
                <a:latin typeface="Calibri"/>
              </a:rPr>
              <a:t>[r7] Rothe K et al. Dtsch Arztebl Int. 2015. doi:10.3238/arztebl.2015.0433</a:t>
            </a:r>
          </a:p>
          <a:p>
            <a:r>
              <a:rPr sz="1000">
                <a:solidFill>
                  <a:srgbClr val="5A6469"/>
                </a:solidFill>
                <a:latin typeface="Calibri"/>
              </a:rPr>
              <a:t>[r8] Medeiros I et al. Cochrane Database Syst Rev. 2001. doi:10.1002/14651858.CD001738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Flora.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74</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Pasteurella como germen más frecuente de las mordeduras infectadas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Talan DA et al. Emergency Medicine Animal Bite Infection Study Group. 1999. doi:10.1056/NEJM199901143400202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74</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Mordeduras: qué esperar según el agresor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Talan DA et al. Emergency Medicine Animal Bite Infection Study Group. 1999. doi:10.1056/NEJM199901143400202</a:t>
            </a:r>
          </a:p>
          <a:p>
            <a:r>
              <a:rPr sz="1000">
                <a:solidFill>
                  <a:srgbClr val="5A6469"/>
                </a:solidFill>
                <a:latin typeface="Calibri"/>
              </a:rPr>
              <a:t>[r7] Rothe K et al. Dtsch Arztebl Int. 2015. doi:10.3238/arztebl.2015.0433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Agresor</a:t>
                      </a:r>
                    </a:p>
                  </a:txBody>
                  <a:tcPr>
                    <a:solidFill>
                      <a:srgbClr val="0F5F6B"/>
                    </a:solidFill>
                  </a:tcPr>
                </a:tc>
                <a:tc>
                  <a:txBody>
                    <a:bodyPr/>
                    <a:lstStyle/>
                    <a:p>
                      <a:r>
                        <a:rPr sz="1400" b="1">
                          <a:solidFill>
                            <a:srgbClr val="FFFFFF"/>
                          </a:solidFill>
                          <a:latin typeface="Calibri"/>
                        </a:rPr>
                        <a:t>Germen típico</a:t>
                      </a:r>
                    </a:p>
                  </a:txBody>
                  <a:tcPr>
                    <a:solidFill>
                      <a:srgbClr val="0F5F6B"/>
                    </a:solidFill>
                  </a:tcPr>
                </a:tc>
                <a:tc>
                  <a:txBody>
                    <a:bodyPr/>
                    <a:lstStyle/>
                    <a:p>
                      <a:r>
                        <a:rPr sz="1400" b="1">
                          <a:solidFill>
                            <a:srgbClr val="FFFFFF"/>
                          </a:solidFill>
                          <a:latin typeface="Calibri"/>
                        </a:rPr>
                        <a:t>Riesgo de infección</a:t>
                      </a:r>
                    </a:p>
                  </a:txBody>
                  <a:tcPr>
                    <a:solidFill>
                      <a:srgbClr val="0F5F6B"/>
                    </a:solidFill>
                  </a:tcPr>
                </a:tc>
                <a:tc>
                  <a:txBody>
                    <a:bodyPr/>
                    <a:lstStyle/>
                    <a:p>
                      <a:r>
                        <a:rPr sz="1400" b="1">
                          <a:solidFill>
                            <a:srgbClr val="FFFFFF"/>
                          </a:solidFill>
                          <a:latin typeface="Calibri"/>
                        </a:rPr>
                        <a:t>Detalle clave</a:t>
                      </a:r>
                    </a:p>
                  </a:txBody>
                  <a:tcPr>
                    <a:solidFill>
                      <a:srgbClr val="0F5F6B"/>
                    </a:solidFill>
                  </a:tcPr>
                </a:tc>
              </a:tr>
              <a:tr h="457200">
                <a:tc>
                  <a:txBody>
                    <a:bodyPr/>
                    <a:lstStyle/>
                    <a:p>
                      <a:r>
                        <a:rPr sz="1400">
                          <a:solidFill>
                            <a:srgbClr val="263238"/>
                          </a:solidFill>
                          <a:latin typeface="Calibri"/>
                        </a:rPr>
                        <a:t>Perro</a:t>
                      </a:r>
                    </a:p>
                  </a:txBody>
                  <a:tcPr>
                    <a:solidFill>
                      <a:srgbClr val="EEF3F4"/>
                    </a:solidFill>
                  </a:tcPr>
                </a:tc>
                <a:tc>
                  <a:txBody>
                    <a:bodyPr/>
                    <a:lstStyle/>
                    <a:p>
                      <a:r>
                        <a:rPr sz="1400">
                          <a:solidFill>
                            <a:srgbClr val="263238"/>
                          </a:solidFill>
                          <a:latin typeface="Calibri"/>
                        </a:rPr>
                        <a:t>Pasteurella (50 %); Capnocytophaga canimorsus (sepsis) [r6][r7]</a:t>
                      </a:r>
                    </a:p>
                  </a:txBody>
                  <a:tcPr>
                    <a:solidFill>
                      <a:srgbClr val="EEF3F4"/>
                    </a:solidFill>
                  </a:tcPr>
                </a:tc>
                <a:tc>
                  <a:txBody>
                    <a:bodyPr/>
                    <a:lstStyle/>
                    <a:p>
                      <a:r>
                        <a:rPr sz="1400">
                          <a:solidFill>
                            <a:srgbClr val="263238"/>
                          </a:solidFill>
                          <a:latin typeface="Calibri"/>
                        </a:rPr>
                        <a:t>5-25 % [r7]</a:t>
                      </a:r>
                    </a:p>
                  </a:txBody>
                  <a:tcPr>
                    <a:solidFill>
                      <a:srgbClr val="EEF3F4"/>
                    </a:solidFill>
                  </a:tcPr>
                </a:tc>
                <a:tc>
                  <a:txBody>
                    <a:bodyPr/>
                    <a:lstStyle/>
                    <a:p>
                      <a:r>
                        <a:rPr sz="1400">
                          <a:solidFill>
                            <a:srgbClr val="263238"/>
                          </a:solidFill>
                          <a:latin typeface="Calibri"/>
                        </a:rPr>
                        <a:t>Aminopenicilina con inhibidor [r7]</a:t>
                      </a:r>
                    </a:p>
                  </a:txBody>
                  <a:tcPr>
                    <a:solidFill>
                      <a:srgbClr val="EEF3F4"/>
                    </a:solidFill>
                  </a:tcPr>
                </a:tc>
              </a:tr>
              <a:tr h="457200">
                <a:tc>
                  <a:txBody>
                    <a:bodyPr/>
                    <a:lstStyle/>
                    <a:p>
                      <a:r>
                        <a:rPr sz="1400">
                          <a:solidFill>
                            <a:srgbClr val="263238"/>
                          </a:solidFill>
                          <a:latin typeface="Calibri"/>
                        </a:rPr>
                        <a:t>Gato</a:t>
                      </a:r>
                    </a:p>
                  </a:txBody>
                  <a:tcPr>
                    <a:solidFill>
                      <a:srgbClr val="FFFFFF"/>
                    </a:solidFill>
                  </a:tcPr>
                </a:tc>
                <a:tc>
                  <a:txBody>
                    <a:bodyPr/>
                    <a:lstStyle/>
                    <a:p>
                      <a:r>
                        <a:rPr sz="1400">
                          <a:solidFill>
                            <a:srgbClr val="263238"/>
                          </a:solidFill>
                          <a:latin typeface="Calibri"/>
                        </a:rPr>
                        <a:t>Pasteurella (75 %) [r6]</a:t>
                      </a:r>
                    </a:p>
                  </a:txBody>
                  <a:tcPr>
                    <a:solidFill>
                      <a:srgbClr val="FFFFFF"/>
                    </a:solidFill>
                  </a:tcPr>
                </a:tc>
                <a:tc>
                  <a:txBody>
                    <a:bodyPr/>
                    <a:lstStyle/>
                    <a:p>
                      <a:r>
                        <a:rPr sz="1400">
                          <a:solidFill>
                            <a:srgbClr val="263238"/>
                          </a:solidFill>
                          <a:latin typeface="Calibri"/>
                        </a:rPr>
                        <a:t>30-50 % [r7]</a:t>
                      </a:r>
                    </a:p>
                  </a:txBody>
                  <a:tcPr>
                    <a:solidFill>
                      <a:srgbClr val="FFFFFF"/>
                    </a:solidFill>
                  </a:tcPr>
                </a:tc>
                <a:tc>
                  <a:txBody>
                    <a:bodyPr/>
                    <a:lstStyle/>
                    <a:p>
                      <a:r>
                        <a:rPr sz="1400">
                          <a:solidFill>
                            <a:srgbClr val="263238"/>
                          </a:solidFill>
                          <a:latin typeface="Calibri"/>
                        </a:rPr>
                        <a:t>Punción profunda: no cerrar [r7]</a:t>
                      </a:r>
                    </a:p>
                  </a:txBody>
                  <a:tcPr>
                    <a:solidFill>
                      <a:srgbClr val="FFFFFF"/>
                    </a:solidFill>
                  </a:tcPr>
                </a:tc>
              </a:tr>
              <a:tr h="457200">
                <a:tc>
                  <a:txBody>
                    <a:bodyPr/>
                    <a:lstStyle/>
                    <a:p>
                      <a:r>
                        <a:rPr sz="1400">
                          <a:solidFill>
                            <a:srgbClr val="263238"/>
                          </a:solidFill>
                          <a:latin typeface="Calibri"/>
                        </a:rPr>
                        <a:t>Humano o puñetazo contra dientes</a:t>
                      </a:r>
                    </a:p>
                  </a:txBody>
                  <a:tcPr>
                    <a:solidFill>
                      <a:srgbClr val="EEF3F4"/>
                    </a:solidFill>
                  </a:tcPr>
                </a:tc>
                <a:tc>
                  <a:txBody>
                    <a:bodyPr/>
                    <a:lstStyle/>
                    <a:p>
                      <a:r>
                        <a:rPr sz="1400">
                          <a:solidFill>
                            <a:srgbClr val="263238"/>
                          </a:solidFill>
                          <a:latin typeface="Calibri"/>
                        </a:rPr>
                        <a:t>Eikenella corrodens (30 %); estreptococos (50 %); S. aureus (40 %) [r7]</a:t>
                      </a:r>
                    </a:p>
                  </a:txBody>
                  <a:tcPr>
                    <a:solidFill>
                      <a:srgbClr val="EEF3F4"/>
                    </a:solidFill>
                  </a:tcPr>
                </a:tc>
                <a:tc>
                  <a:txBody>
                    <a:bodyPr/>
                    <a:lstStyle/>
                    <a:p>
                      <a:r>
                        <a:rPr sz="1400">
                          <a:solidFill>
                            <a:srgbClr val="263238"/>
                          </a:solidFill>
                          <a:latin typeface="Calibri"/>
                        </a:rPr>
                        <a:t>15-25 % [r7]</a:t>
                      </a:r>
                    </a:p>
                  </a:txBody>
                  <a:tcPr>
                    <a:solidFill>
                      <a:srgbClr val="EEF3F4"/>
                    </a:solidFill>
                  </a:tcPr>
                </a:tc>
                <a:tc>
                  <a:txBody>
                    <a:bodyPr/>
                    <a:lstStyle/>
                    <a:p>
                      <a:r>
                        <a:rPr sz="1400">
                          <a:solidFill>
                            <a:srgbClr val="263238"/>
                          </a:solidFill>
                          <a:latin typeface="Calibri"/>
                        </a:rPr>
                        <a:t>Articulación metacarpofalángica y falanges proximales; desbridar [r7]</a:t>
                      </a:r>
                    </a:p>
                  </a:txBody>
                  <a:tcPr>
                    <a:solidFill>
                      <a:srgbClr val="EEF3F4"/>
                    </a:solidFill>
                  </a:tcPr>
                </a:tc>
              </a:tr>
              <a:tr h="457200">
                <a:tc>
                  <a:txBody>
                    <a:bodyPr/>
                    <a:lstStyle/>
                    <a:p>
                      <a:r>
                        <a:rPr sz="1400">
                          <a:solidFill>
                            <a:srgbClr val="263238"/>
                          </a:solidFill>
                          <a:latin typeface="Calibri"/>
                        </a:rPr>
                        <a:t>Roedor</a:t>
                      </a:r>
                    </a:p>
                  </a:txBody>
                  <a:tcPr>
                    <a:solidFill>
                      <a:srgbClr val="FFFFFF"/>
                    </a:solidFill>
                  </a:tcPr>
                </a:tc>
                <a:tc>
                  <a:txBody>
                    <a:bodyPr/>
                    <a:lstStyle/>
                    <a:p>
                      <a:r>
                        <a:rPr sz="1400">
                          <a:solidFill>
                            <a:srgbClr val="263238"/>
                          </a:solidFill>
                          <a:latin typeface="Calibri"/>
                        </a:rPr>
                        <a:t>P. multocida si se infecta [r7]</a:t>
                      </a:r>
                    </a:p>
                  </a:txBody>
                  <a:tcPr>
                    <a:solidFill>
                      <a:srgbClr val="FFFFFF"/>
                    </a:solidFill>
                  </a:tcPr>
                </a:tc>
                <a:tc>
                  <a:txBody>
                    <a:bodyPr/>
                    <a:lstStyle/>
                    <a:p>
                      <a:r>
                        <a:rPr sz="1400">
                          <a:solidFill>
                            <a:srgbClr val="263238"/>
                          </a:solidFill>
                          <a:latin typeface="Calibri"/>
                        </a:rPr>
                        <a:t>Rara [r7]</a:t>
                      </a:r>
                    </a:p>
                  </a:txBody>
                  <a:tcPr>
                    <a:solidFill>
                      <a:srgbClr val="FFFFFF"/>
                    </a:solidFill>
                  </a:tcPr>
                </a:tc>
                <a:tc>
                  <a:txBody>
                    <a:bodyPr/>
                    <a:lstStyle/>
                    <a:p>
                      <a:r>
                        <a:rPr sz="1400">
                          <a:solidFill>
                            <a:srgbClr val="263238"/>
                          </a:solidFill>
                          <a:latin typeface="Calibri"/>
                        </a:rPr>
                        <a:t>Considera rabia y fiebre por mordedura de rata según el caso [r7]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74</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Kingella kingae en el niño pequeño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Yagupsky P. Clin Microbiol Rev. 2015. doi:10.1128/CMR.00028-14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Quién y cuándo.</a:t>
            </a:r>
          </a:p>
          <a:p>
            <a:pPr marL="347472" indent="-347472">
              <a:spcAft>
                <a:spcPts val="1400"/>
              </a:spcAft>
              <a:buChar char="•"/>
            </a:pPr>
            <a:r>
              <a:rPr sz="2800">
                <a:solidFill>
                  <a:srgbClr val="263238"/>
                </a:solidFill>
                <a:latin typeface="Calibri"/>
              </a:rPr>
              <a:t>Es el principal agente de osteomielitis y artritis séptica entre los 6 y los 36 meses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Kingella kingae en el niño pequeño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Oyeniran SJ et al. J Clin Microbiol. 2025. doi:10.1128/jcm.00986-25</a:t>
            </a:r>
          </a:p>
          <a:p>
            <a:r>
              <a:rPr sz="1000">
                <a:solidFill>
                  <a:srgbClr val="5A6469"/>
                </a:solidFill>
                <a:latin typeface="Calibri"/>
              </a:rPr>
              <a:t>[r9] Yagupsky P. Clin Microbiol Rev. 2015. doi:10.1128/CMR.00028-14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PCR propia de un hospital pediátrico (500 pacientes, 46 con Kingella) tuvo sensibilidad de 95,7 %, especificidad de 100 %… [r10]</a:t>
            </a:r>
          </a:p>
          <a:p>
            <a:pPr marL="347472" indent="-347472">
              <a:spcAft>
                <a:spcPts val="1400"/>
              </a:spcAft>
              <a:buChar char="•"/>
            </a:pPr>
            <a:r>
              <a:rPr sz="2400">
                <a:solidFill>
                  <a:srgbClr val="263238"/>
                </a:solidFill>
                <a:latin typeface="Calibri"/>
              </a:rPr>
              <a:t>Tratamiento.</a:t>
            </a:r>
          </a:p>
          <a:p>
            <a:pPr marL="347472" indent="-347472">
              <a:spcAft>
                <a:spcPts val="1400"/>
              </a:spcAft>
              <a:buChar char="•"/>
            </a:pPr>
            <a:r>
              <a:rPr sz="2400">
                <a:solidFill>
                  <a:srgbClr val="263238"/>
                </a:solidFill>
                <a:latin typeface="Calibri"/>
              </a:rPr>
              <a:t>Los antibióticos de rutina en la infección osteoarticular del niño pequeño suelen cubrirla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Kingella: pistas que la delatan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Yagupsky P. Clin Microbiol Rev. 2015. doi:10.1128/CMR.00028-14</a:t>
            </a:r>
          </a:p>
          <a:p>
            <a:r>
              <a:rPr sz="1000">
                <a:solidFill>
                  <a:srgbClr val="5A6469"/>
                </a:solidFill>
                <a:latin typeface="Calibri"/>
              </a:rPr>
              <a:t>[r25] Ceroni D et al. J Pediatr Orthop. 2010. doi:10.1097/BPO.0b013e3181d4732f</a:t>
            </a:r>
          </a:p>
          <a:p>
            <a:r>
              <a:rPr sz="1000">
                <a:solidFill>
                  <a:srgbClr val="5A6469"/>
                </a:solidFill>
                <a:latin typeface="Calibri"/>
              </a:rPr>
              <a:t>[r28] Olijve L et al. J Infect. 2021. doi:10.1016/j.jinf.2021.06.028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Pista</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Edad</a:t>
                      </a:r>
                    </a:p>
                  </a:txBody>
                  <a:tcPr>
                    <a:solidFill>
                      <a:srgbClr val="EEF3F4"/>
                    </a:solidFill>
                  </a:tcPr>
                </a:tc>
                <a:tc>
                  <a:txBody>
                    <a:bodyPr/>
                    <a:lstStyle/>
                    <a:p>
                      <a:r>
                        <a:rPr sz="1600">
                          <a:solidFill>
                            <a:srgbClr val="263238"/>
                          </a:solidFill>
                          <a:latin typeface="Calibri"/>
                        </a:rPr>
                        <a:t>6 a 36 meses; pico a los 12-24 meses</a:t>
                      </a:r>
                    </a:p>
                  </a:txBody>
                  <a:tcPr>
                    <a:solidFill>
                      <a:srgbClr val="EEF3F4"/>
                    </a:solidFill>
                  </a:tcPr>
                </a:tc>
                <a:tc>
                  <a:txBody>
                    <a:bodyPr/>
                    <a:lstStyle/>
                    <a:p>
                      <a:r>
                        <a:rPr sz="1600">
                          <a:solidFill>
                            <a:srgbClr val="263238"/>
                          </a:solidFill>
                          <a:latin typeface="Calibri"/>
                        </a:rPr>
                        <a:t>[r9][r28]</a:t>
                      </a:r>
                    </a:p>
                  </a:txBody>
                  <a:tcPr>
                    <a:solidFill>
                      <a:srgbClr val="EEF3F4"/>
                    </a:solidFill>
                  </a:tcPr>
                </a:tc>
              </a:tr>
              <a:tr h="457200">
                <a:tc>
                  <a:txBody>
                    <a:bodyPr/>
                    <a:lstStyle/>
                    <a:p>
                      <a:r>
                        <a:rPr sz="1600">
                          <a:solidFill>
                            <a:srgbClr val="263238"/>
                          </a:solidFill>
                          <a:latin typeface="Calibri"/>
                        </a:rPr>
                        <a:t>Fiebre</a:t>
                      </a:r>
                    </a:p>
                  </a:txBody>
                  <a:tcPr>
                    <a:solidFill>
                      <a:srgbClr val="FFFFFF"/>
                    </a:solidFill>
                  </a:tcPr>
                </a:tc>
                <a:tc>
                  <a:txBody>
                    <a:bodyPr/>
                    <a:lstStyle/>
                    <a:p>
                      <a:r>
                        <a:rPr sz="1600">
                          <a:solidFill>
                            <a:srgbClr val="263238"/>
                          </a:solidFill>
                          <a:latin typeface="Calibri"/>
                        </a:rPr>
                        <a:t>Menos de 15 % febriles al ingreso</a:t>
                      </a:r>
                    </a:p>
                  </a:txBody>
                  <a:tcPr>
                    <a:solidFill>
                      <a:srgbClr val="FFFFFF"/>
                    </a:solidFill>
                  </a:tcPr>
                </a:tc>
                <a:tc>
                  <a:txBody>
                    <a:bodyPr/>
                    <a:lstStyle/>
                    <a:p>
                      <a:r>
                        <a:rPr sz="1600">
                          <a:solidFill>
                            <a:srgbClr val="263238"/>
                          </a:solidFill>
                          <a:latin typeface="Calibri"/>
                        </a:rPr>
                        <a:t>[r25]</a:t>
                      </a:r>
                    </a:p>
                  </a:txBody>
                  <a:tcPr>
                    <a:solidFill>
                      <a:srgbClr val="FFFFFF"/>
                    </a:solidFill>
                  </a:tcPr>
                </a:tc>
              </a:tr>
              <a:tr h="457200">
                <a:tc>
                  <a:txBody>
                    <a:bodyPr/>
                    <a:lstStyle/>
                    <a:p>
                      <a:r>
                        <a:rPr sz="1600">
                          <a:solidFill>
                            <a:srgbClr val="263238"/>
                          </a:solidFill>
                          <a:latin typeface="Calibri"/>
                        </a:rPr>
                        <a:t>Proteína C reactiva</a:t>
                      </a:r>
                    </a:p>
                  </a:txBody>
                  <a:tcPr>
                    <a:solidFill>
                      <a:srgbClr val="EEF3F4"/>
                    </a:solidFill>
                  </a:tcPr>
                </a:tc>
                <a:tc>
                  <a:txBody>
                    <a:bodyPr/>
                    <a:lstStyle/>
                    <a:p>
                      <a:r>
                        <a:rPr sz="1600">
                          <a:solidFill>
                            <a:srgbClr val="263238"/>
                          </a:solidFill>
                          <a:latin typeface="Calibri"/>
                        </a:rPr>
                        <a:t>39 % normal</a:t>
                      </a:r>
                    </a:p>
                  </a:txBody>
                  <a:tcPr>
                    <a:solidFill>
                      <a:srgbClr val="EEF3F4"/>
                    </a:solidFill>
                  </a:tcPr>
                </a:tc>
                <a:tc>
                  <a:txBody>
                    <a:bodyPr/>
                    <a:lstStyle/>
                    <a:p>
                      <a:r>
                        <a:rPr sz="1600">
                          <a:solidFill>
                            <a:srgbClr val="263238"/>
                          </a:solidFill>
                          <a:latin typeface="Calibri"/>
                        </a:rPr>
                        <a:t>[r25]</a:t>
                      </a:r>
                    </a:p>
                  </a:txBody>
                  <a:tcPr>
                    <a:solidFill>
                      <a:srgbClr val="EEF3F4"/>
                    </a:solidFill>
                  </a:tcPr>
                </a:tc>
              </a:tr>
              <a:tr h="457200">
                <a:tc>
                  <a:txBody>
                    <a:bodyPr/>
                    <a:lstStyle/>
                    <a:p>
                      <a:r>
                        <a:rPr sz="1600">
                          <a:solidFill>
                            <a:srgbClr val="263238"/>
                          </a:solidFill>
                          <a:latin typeface="Calibri"/>
                        </a:rPr>
                        <a:t>Cultivo</a:t>
                      </a:r>
                    </a:p>
                  </a:txBody>
                  <a:tcPr>
                    <a:solidFill>
                      <a:srgbClr val="FFFFFF"/>
                    </a:solidFill>
                  </a:tcPr>
                </a:tc>
                <a:tc>
                  <a:txBody>
                    <a:bodyPr/>
                    <a:lstStyle/>
                    <a:p>
                      <a:r>
                        <a:rPr sz="1600">
                          <a:solidFill>
                            <a:srgbClr val="263238"/>
                          </a:solidFill>
                          <a:latin typeface="Calibri"/>
                        </a:rPr>
                        <a:t>Gram y cultivo clásico negativos si luego hay PCR positiva</a:t>
                      </a:r>
                    </a:p>
                  </a:txBody>
                  <a:tcPr>
                    <a:solidFill>
                      <a:srgbClr val="FFFFFF"/>
                    </a:solidFill>
                  </a:tcPr>
                </a:tc>
                <a:tc>
                  <a:txBody>
                    <a:bodyPr/>
                    <a:lstStyle/>
                    <a:p>
                      <a:r>
                        <a:rPr sz="1600">
                          <a:solidFill>
                            <a:srgbClr val="263238"/>
                          </a:solidFill>
                          <a:latin typeface="Calibri"/>
                        </a:rPr>
                        <a:t>[r25]</a:t>
                      </a:r>
                    </a:p>
                  </a:txBody>
                  <a:tcPr>
                    <a:solidFill>
                      <a:srgbClr val="FFFFFF"/>
                    </a:solidFill>
                  </a:tcPr>
                </a:tc>
              </a:tr>
              <a:tr h="457200">
                <a:tc>
                  <a:txBody>
                    <a:bodyPr/>
                    <a:lstStyle/>
                    <a:p>
                      <a:r>
                        <a:rPr sz="1600">
                          <a:solidFill>
                            <a:srgbClr val="263238"/>
                          </a:solidFill>
                          <a:latin typeface="Calibri"/>
                        </a:rPr>
                        <a:t>Prueba</a:t>
                      </a:r>
                    </a:p>
                  </a:txBody>
                  <a:tcPr>
                    <a:solidFill>
                      <a:srgbClr val="EEF3F4"/>
                    </a:solidFill>
                  </a:tcPr>
                </a:tc>
                <a:tc>
                  <a:txBody>
                    <a:bodyPr/>
                    <a:lstStyle/>
                    <a:p>
                      <a:r>
                        <a:rPr sz="1600">
                          <a:solidFill>
                            <a:srgbClr val="263238"/>
                          </a:solidFill>
                          <a:latin typeface="Calibri"/>
                        </a:rPr>
                        <a:t>PCR molecular o frasco de hemocultivo</a:t>
                      </a:r>
                    </a:p>
                  </a:txBody>
                  <a:tcPr>
                    <a:solidFill>
                      <a:srgbClr val="EEF3F4"/>
                    </a:solidFill>
                  </a:tcPr>
                </a:tc>
                <a:tc>
                  <a:txBody>
                    <a:bodyPr/>
                    <a:lstStyle/>
                    <a:p>
                      <a:r>
                        <a:rPr sz="1600">
                          <a:solidFill>
                            <a:srgbClr val="263238"/>
                          </a:solidFill>
                          <a:latin typeface="Calibri"/>
                        </a:rPr>
                        <a:t>[r9]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74</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Hongos: Candida y mohos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Gamaletsou MN et al. Clin Microbiol Rev. 2022. doi:10.1128/cmr.00086-19</a:t>
            </a:r>
          </a:p>
          <a:p>
            <a:r>
              <a:rPr sz="1000">
                <a:solidFill>
                  <a:srgbClr val="5A6469"/>
                </a:solidFill>
                <a:latin typeface="Calibri"/>
              </a:rPr>
              <a:t>[r29] De Meo D et al. J Bone Jt Infect. 2021. PMID 34458074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Cuándo pensar en hongos.</a:t>
            </a:r>
          </a:p>
          <a:p>
            <a:pPr marL="347472" indent="-347472">
              <a:spcAft>
                <a:spcPts val="1400"/>
              </a:spcAft>
              <a:buChar char="•"/>
            </a:pPr>
            <a:r>
              <a:rPr sz="2400">
                <a:solidFill>
                  <a:srgbClr val="263238"/>
                </a:solidFill>
                <a:latin typeface="Calibri"/>
              </a:rPr>
              <a:t>Si el hongo llegó por la sangre, piensa primero en Candida, que disemina más que los otros hongos óseos [r35]; en FRI, Candida se vio con herida abierta e inmunodeficiencia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74</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Hongos: Candida y mohos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Pappas PG et al. Clin Infect Dis. 2016. doi:10.1093/cid/civ933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guía IDSA 2016 propone para la osteomielitis fluconazol 400 mg (6 mg/kg) al día por 6 a 12 meses…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74</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Candida: esquemas de la guía IDSA 2016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Pappas PG et al. Clin Infect Dis. 2016. doi:10.1093/cid/civ933</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Entidad</a:t>
                      </a:r>
                    </a:p>
                  </a:txBody>
                  <a:tcPr>
                    <a:solidFill>
                      <a:srgbClr val="0F5F6B"/>
                    </a:solidFill>
                  </a:tcPr>
                </a:tc>
                <a:tc>
                  <a:txBody>
                    <a:bodyPr/>
                    <a:lstStyle/>
                    <a:p>
                      <a:r>
                        <a:rPr sz="1600" b="1">
                          <a:solidFill>
                            <a:srgbClr val="FFFFFF"/>
                          </a:solidFill>
                          <a:latin typeface="Calibri"/>
                        </a:rPr>
                        <a:t>Esquema</a:t>
                      </a:r>
                    </a:p>
                  </a:txBody>
                  <a:tcPr>
                    <a:solidFill>
                      <a:srgbClr val="0F5F6B"/>
                    </a:solidFill>
                  </a:tcPr>
                </a:tc>
                <a:tc>
                  <a:txBody>
                    <a:bodyPr/>
                    <a:lstStyle/>
                    <a:p>
                      <a:r>
                        <a:rPr sz="1600" b="1">
                          <a:solidFill>
                            <a:srgbClr val="FFFFFF"/>
                          </a:solidFill>
                          <a:latin typeface="Calibri"/>
                        </a:rPr>
                        <a:t>Cirugía</a:t>
                      </a:r>
                    </a:p>
                  </a:txBody>
                  <a:tcPr>
                    <a:solidFill>
                      <a:srgbClr val="0F5F6B"/>
                    </a:solidFill>
                  </a:tcPr>
                </a:tc>
              </a:tr>
              <a:tr h="457200">
                <a:tc>
                  <a:txBody>
                    <a:bodyPr/>
                    <a:lstStyle/>
                    <a:p>
                      <a:r>
                        <a:rPr sz="1600">
                          <a:solidFill>
                            <a:srgbClr val="263238"/>
                          </a:solidFill>
                          <a:latin typeface="Calibri"/>
                        </a:rPr>
                        <a:t>Osteomielitis</a:t>
                      </a:r>
                    </a:p>
                  </a:txBody>
                  <a:tcPr>
                    <a:solidFill>
                      <a:srgbClr val="EEF3F4"/>
                    </a:solidFill>
                  </a:tcPr>
                </a:tc>
                <a:tc>
                  <a:txBody>
                    <a:bodyPr/>
                    <a:lstStyle/>
                    <a:p>
                      <a:r>
                        <a:rPr sz="1600">
                          <a:solidFill>
                            <a:srgbClr val="263238"/>
                          </a:solidFill>
                          <a:latin typeface="Calibri"/>
                        </a:rPr>
                        <a:t>Fluconazol 400 mg (6 mg/kg) al día por 6-12 meses, o equinocandina al menos 2 semanas seguida de fluconazol 6-12 meses [r11]</a:t>
                      </a:r>
                    </a:p>
                  </a:txBody>
                  <a:tcPr>
                    <a:solidFill>
                      <a:srgbClr val="EEF3F4"/>
                    </a:solidFill>
                  </a:tcPr>
                </a:tc>
                <a:tc>
                  <a:txBody>
                    <a:bodyPr/>
                    <a:lstStyle/>
                    <a:p>
                      <a:r>
                        <a:rPr sz="1600">
                          <a:solidFill>
                            <a:srgbClr val="263238"/>
                          </a:solidFill>
                          <a:latin typeface="Calibri"/>
                        </a:rPr>
                        <a:t>Desbridamiento en casos seleccionados [r11]</a:t>
                      </a:r>
                    </a:p>
                  </a:txBody>
                  <a:tcPr>
                    <a:solidFill>
                      <a:srgbClr val="EEF3F4"/>
                    </a:solidFill>
                  </a:tcPr>
                </a:tc>
              </a:tr>
              <a:tr h="457200">
                <a:tc>
                  <a:txBody>
                    <a:bodyPr/>
                    <a:lstStyle/>
                    <a:p>
                      <a:r>
                        <a:rPr sz="1600">
                          <a:solidFill>
                            <a:srgbClr val="263238"/>
                          </a:solidFill>
                          <a:latin typeface="Calibri"/>
                        </a:rPr>
                        <a:t>Artritis séptica</a:t>
                      </a:r>
                    </a:p>
                  </a:txBody>
                  <a:tcPr>
                    <a:solidFill>
                      <a:srgbClr val="FFFFFF"/>
                    </a:solidFill>
                  </a:tcPr>
                </a:tc>
                <a:tc>
                  <a:txBody>
                    <a:bodyPr/>
                    <a:lstStyle/>
                    <a:p>
                      <a:r>
                        <a:rPr sz="1600">
                          <a:solidFill>
                            <a:srgbClr val="263238"/>
                          </a:solidFill>
                          <a:latin typeface="Calibri"/>
                        </a:rPr>
                        <a:t>Fluconazol 400 mg (6 mg/kg) al día por 6 semanas, o equinocandina 2 semanas seguida de fluconazol al menos 4 semanas [r11]</a:t>
                      </a:r>
                    </a:p>
                  </a:txBody>
                  <a:tcPr>
                    <a:solidFill>
                      <a:srgbClr val="FFFFFF"/>
                    </a:solidFill>
                  </a:tcPr>
                </a:tc>
                <a:tc>
                  <a:txBody>
                    <a:bodyPr/>
                    <a:lstStyle/>
                    <a:p>
                      <a:r>
                        <a:rPr sz="1600">
                          <a:solidFill>
                            <a:srgbClr val="263238"/>
                          </a:solidFill>
                          <a:latin typeface="Calibri"/>
                        </a:rPr>
                        <a:t>Drenaje en todos los casos [r11]</a:t>
                      </a:r>
                    </a:p>
                  </a:txBody>
                  <a:tcPr>
                    <a:solidFill>
                      <a:srgbClr val="FFFFFF"/>
                    </a:solidFill>
                  </a:tcPr>
                </a:tc>
              </a:tr>
              <a:tr h="457200">
                <a:tc>
                  <a:txBody>
                    <a:bodyPr/>
                    <a:lstStyle/>
                    <a:p>
                      <a:r>
                        <a:rPr sz="1600">
                          <a:solidFill>
                            <a:srgbClr val="263238"/>
                          </a:solidFill>
                          <a:latin typeface="Calibri"/>
                        </a:rPr>
                        <a:t>Prótesis infectada</a:t>
                      </a:r>
                    </a:p>
                  </a:txBody>
                  <a:tcPr>
                    <a:solidFill>
                      <a:srgbClr val="EEF3F4"/>
                    </a:solidFill>
                  </a:tcPr>
                </a:tc>
                <a:tc>
                  <a:txBody>
                    <a:bodyPr/>
                    <a:lstStyle/>
                    <a:p>
                      <a:r>
                        <a:rPr sz="1600">
                          <a:solidFill>
                            <a:srgbClr val="263238"/>
                          </a:solidFill>
                          <a:latin typeface="Calibri"/>
                        </a:rPr>
                        <a:t>Igual esquema que la artritis séptica [r11]</a:t>
                      </a:r>
                    </a:p>
                  </a:txBody>
                  <a:tcPr>
                    <a:solidFill>
                      <a:srgbClr val="EEF3F4"/>
                    </a:solidFill>
                  </a:tcPr>
                </a:tc>
                <a:tc>
                  <a:txBody>
                    <a:bodyPr/>
                    <a:lstStyle/>
                    <a:p>
                      <a:r>
                        <a:rPr sz="1600">
                          <a:solidFill>
                            <a:srgbClr val="263238"/>
                          </a:solidFill>
                          <a:latin typeface="Calibri"/>
                        </a:rPr>
                        <a:t>Retirar el dispositivo; si no se puede, supresión crónica con fluconazol [r11]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74</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del tratamiento y de la infección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Fracaso y recaída.</a:t>
            </a:r>
          </a:p>
          <a:p>
            <a:pPr marL="347472" indent="-347472">
              <a:spcAft>
                <a:spcPts val="1400"/>
              </a:spcAft>
              <a:buChar char="•"/>
            </a:pPr>
            <a:r>
              <a:rPr sz="2400">
                <a:solidFill>
                  <a:srgbClr val="263238"/>
                </a:solidFill>
                <a:latin typeface="Calibri"/>
              </a:rPr>
              <a:t>La resistencia emerge si usas rifampicina sola, si usas fluoroquinolona sola contra un estafilococo, o si empiezas la fluoroquinolona con mucha carga bacteriana y la herida todavía drenando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74</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del catéter en infección ósea o articular (OVIVA)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Li HK et al. N Engl J Med. 2019. doi:10.1056/NEJMoa1710926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74</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Eventos adversos que obligaron a cambiar el tratamiento en bacteriemia por S. aureus (ARREST)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Thwaites GE et al. Lancet. 2018. doi:10.1016/S0140-6736(17)32456-X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74</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según el germen y la estrategia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Laurent F et al. Antibiotics (Basel). 2026. doi:10.3390/antibiotics15090872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 aureus.</a:t>
            </a:r>
          </a:p>
          <a:p>
            <a:pPr marL="347472" indent="-347472">
              <a:spcAft>
                <a:spcPts val="1400"/>
              </a:spcAft>
              <a:buChar char="•"/>
            </a:pPr>
            <a:r>
              <a:rPr sz="2800">
                <a:solidFill>
                  <a:srgbClr val="263238"/>
                </a:solidFill>
                <a:latin typeface="Calibri"/>
              </a:rPr>
              <a:t>MSSA y MRSA logran éxitos comparables con rifampicina cuando el antibiótico acompañante está bien elegido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74</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Éxito o remisión según germen y estrategia en las series citadas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Tong SY et al. Clin Microbiol Rev. 2015. doi:10.1128/CMR.00134-14</a:t>
            </a:r>
          </a:p>
          <a:p>
            <a:r>
              <a:rPr sz="800">
                <a:solidFill>
                  <a:srgbClr val="5A6469"/>
                </a:solidFill>
                <a:latin typeface="Calibri"/>
              </a:rPr>
              <a:t>[r43] Martínez-Pastor JC et al. Antimicrob Agents Chemother. 2009. doi:10.1128/AAC.00188-09</a:t>
            </a:r>
          </a:p>
          <a:p>
            <a:r>
              <a:rPr sz="800">
                <a:solidFill>
                  <a:srgbClr val="5A6469"/>
                </a:solidFill>
                <a:latin typeface="Calibri"/>
              </a:rPr>
              <a:t>[r44] Akcicek E et al. J Bone Jt Infect. 2026. doi:10.5194/jbji-11-83-2026</a:t>
            </a:r>
          </a:p>
          <a:p>
            <a:r>
              <a:rPr sz="800">
                <a:solidFill>
                  <a:srgbClr val="5A6469"/>
                </a:solidFill>
                <a:latin typeface="Calibri"/>
              </a:rPr>
              <a:t>[r27] Wu H et al. Bone Jt Open. 2026. doi:10.1302/2633-1462.79.BJO-2026-0015.R1</a:t>
            </a:r>
          </a:p>
          <a:p>
            <a:r>
              <a:rPr sz="800">
                <a:solidFill>
                  <a:srgbClr val="5A6469"/>
                </a:solidFill>
                <a:latin typeface="Calibri"/>
              </a:rPr>
              <a:t>[r38] Bernard L et al. Lancet. 2015. doi:10.1016/S0140-6736(14)61233-2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Fracaso o recurrencia en las series citadas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Mamona-Kilu C et al. Open Forum Infect Dis. 2026. doi:10.1093/ofid/ofag208</a:t>
            </a:r>
          </a:p>
          <a:p>
            <a:r>
              <a:rPr sz="1000">
                <a:solidFill>
                  <a:srgbClr val="5A6469"/>
                </a:solidFill>
                <a:latin typeface="Calibri"/>
              </a:rPr>
              <a:t>[r27] Wu H et al. Bone Jt Open. 2026. doi:10.1302/2633-1462.79.BJO-2026-0015.R1</a:t>
            </a:r>
          </a:p>
          <a:p>
            <a:r>
              <a:rPr sz="1000">
                <a:solidFill>
                  <a:srgbClr val="5A6469"/>
                </a:solidFill>
                <a:latin typeface="Calibri"/>
              </a:rPr>
              <a:t>[r1] Li HK et al. N Engl J Med. 2019. doi:10.1056/NEJMoa1710926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74</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Fracaso del tratamiento y cuándo consultar a infectología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Tedeschi S et al. JAC Antimicrob Resist. 2026. doi:10.1093/jacamr/dlag206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es fracasar.</a:t>
            </a:r>
          </a:p>
          <a:p>
            <a:pPr marL="347472" indent="-347472">
              <a:spcAft>
                <a:spcPts val="1400"/>
              </a:spcAft>
              <a:buChar char="•"/>
            </a:pPr>
            <a:r>
              <a:rPr sz="2400">
                <a:solidFill>
                  <a:srgbClr val="263238"/>
                </a:solidFill>
                <a:latin typeface="Calibri"/>
              </a:rPr>
              <a:t>Un estudio de infección protésica lo definió como necesidad de más cirugía, de supresión antibiótica o muerte por la infección dentro de 12 meses de la cirugía índice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74</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Fracaso del tratamiento y cuándo consultar a infectología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el cultivo es negativo con infección confirmada, considera sonicado o PCR y cubre los gérmenes más probables [r2].</a:t>
            </a:r>
          </a:p>
          <a:p>
            <a:pPr marL="347472" indent="-347472">
              <a:spcAft>
                <a:spcPts val="1400"/>
              </a:spcAft>
              <a:buChar char="•"/>
            </a:pPr>
            <a:r>
              <a:rPr sz="2400">
                <a:solidFill>
                  <a:srgbClr val="263238"/>
                </a:solidFill>
                <a:latin typeface="Calibri"/>
              </a:rPr>
              <a:t>Sin infección confirmada y con cultivos negativos, es preferible no dar antibiótico empírico y repetir las muestras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Señal de alarma, qué suele pasar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a:p>
            <a:r>
              <a:rPr sz="1000">
                <a:solidFill>
                  <a:srgbClr val="5A6469"/>
                </a:solidFill>
                <a:latin typeface="Calibri"/>
              </a:rPr>
              <a:t>[r21] Laurent F et al. Antibiotics (Basel). 2026. doi:10.3390/antibiotics15090872</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Señal</a:t>
                      </a:r>
                    </a:p>
                  </a:txBody>
                  <a:tcPr>
                    <a:solidFill>
                      <a:srgbClr val="0F5F6B"/>
                    </a:solidFill>
                  </a:tcPr>
                </a:tc>
                <a:tc>
                  <a:txBody>
                    <a:bodyPr/>
                    <a:lstStyle/>
                    <a:p>
                      <a:r>
                        <a:rPr sz="1600" b="1">
                          <a:solidFill>
                            <a:srgbClr val="FFFFFF"/>
                          </a:solidFill>
                          <a:latin typeface="Calibri"/>
                        </a:rPr>
                        <a:t>Qué suele estar pasando</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Fiebre o drenaje persistentes tras el desbridamiento</a:t>
                      </a:r>
                    </a:p>
                  </a:txBody>
                  <a:tcPr>
                    <a:solidFill>
                      <a:srgbClr val="EEF3F4"/>
                    </a:solidFill>
                  </a:tcPr>
                </a:tc>
                <a:tc>
                  <a:txBody>
                    <a:bodyPr/>
                    <a:lstStyle/>
                    <a:p>
                      <a:r>
                        <a:rPr sz="1600">
                          <a:solidFill>
                            <a:srgbClr val="263238"/>
                          </a:solidFill>
                          <a:latin typeface="Calibri"/>
                        </a:rPr>
                        <a:t>Colección sin drenar o germen no cubierto</a:t>
                      </a:r>
                    </a:p>
                  </a:txBody>
                  <a:tcPr>
                    <a:solidFill>
                      <a:srgbClr val="EEF3F4"/>
                    </a:solidFill>
                  </a:tcPr>
                </a:tc>
                <a:tc>
                  <a:txBody>
                    <a:bodyPr/>
                    <a:lstStyle/>
                    <a:p>
                      <a:r>
                        <a:rPr sz="1600">
                          <a:solidFill>
                            <a:srgbClr val="263238"/>
                          </a:solidFill>
                          <a:latin typeface="Calibri"/>
                        </a:rPr>
                        <a:t>Reimagen, reoperar si hace falta y revisar cultivos con infectología</a:t>
                      </a:r>
                    </a:p>
                  </a:txBody>
                  <a:tcPr>
                    <a:solidFill>
                      <a:srgbClr val="EEF3F4"/>
                    </a:solidFill>
                  </a:tcPr>
                </a:tc>
              </a:tr>
              <a:tr h="457200">
                <a:tc>
                  <a:txBody>
                    <a:bodyPr/>
                    <a:lstStyle/>
                    <a:p>
                      <a:r>
                        <a:rPr sz="1600">
                          <a:solidFill>
                            <a:srgbClr val="263238"/>
                          </a:solidFill>
                          <a:latin typeface="Calibri"/>
                        </a:rPr>
                        <a:t>Cultivo negativo con infección confirmada</a:t>
                      </a:r>
                    </a:p>
                  </a:txBody>
                  <a:tcPr>
                    <a:solidFill>
                      <a:srgbClr val="FFFFFF"/>
                    </a:solidFill>
                  </a:tcPr>
                </a:tc>
                <a:tc>
                  <a:txBody>
                    <a:bodyPr/>
                    <a:lstStyle/>
                    <a:p>
                      <a:r>
                        <a:rPr sz="1600">
                          <a:solidFill>
                            <a:srgbClr val="263238"/>
                          </a:solidFill>
                          <a:latin typeface="Calibri"/>
                        </a:rPr>
                        <a:t>Antibiótico previo, menos de 3 muestras, germen lento o difícil [r2]</a:t>
                      </a:r>
                    </a:p>
                  </a:txBody>
                  <a:tcPr>
                    <a:solidFill>
                      <a:srgbClr val="FFFFFF"/>
                    </a:solidFill>
                  </a:tcPr>
                </a:tc>
                <a:tc>
                  <a:txBody>
                    <a:bodyPr/>
                    <a:lstStyle/>
                    <a:p>
                      <a:r>
                        <a:rPr sz="1600">
                          <a:solidFill>
                            <a:srgbClr val="263238"/>
                          </a:solidFill>
                          <a:latin typeface="Calibri"/>
                        </a:rPr>
                        <a:t>Sonicado o PCR, cobertura empírica de los más probables y consulta [r2]</a:t>
                      </a:r>
                    </a:p>
                  </a:txBody>
                  <a:tcPr>
                    <a:solidFill>
                      <a:srgbClr val="FFFFFF"/>
                    </a:solidFill>
                  </a:tcPr>
                </a:tc>
              </a:tr>
              <a:tr h="457200">
                <a:tc>
                  <a:txBody>
                    <a:bodyPr/>
                    <a:lstStyle/>
                    <a:p>
                      <a:r>
                        <a:rPr sz="1600">
                          <a:solidFill>
                            <a:srgbClr val="263238"/>
                          </a:solidFill>
                          <a:latin typeface="Calibri"/>
                        </a:rPr>
                        <a:t>Resistencia a quinolona o a rifampicina</a:t>
                      </a:r>
                    </a:p>
                  </a:txBody>
                  <a:tcPr>
                    <a:solidFill>
                      <a:srgbClr val="EEF3F4"/>
                    </a:solidFill>
                  </a:tcPr>
                </a:tc>
                <a:tc>
                  <a:txBody>
                    <a:bodyPr/>
                    <a:lstStyle/>
                    <a:p>
                      <a:r>
                        <a:rPr sz="1600">
                          <a:solidFill>
                            <a:srgbClr val="263238"/>
                          </a:solidFill>
                          <a:latin typeface="Calibri"/>
                        </a:rPr>
                        <a:t>Sin antibiótico antibiofilm posible [r2]</a:t>
                      </a:r>
                    </a:p>
                  </a:txBody>
                  <a:tcPr>
                    <a:solidFill>
                      <a:srgbClr val="EEF3F4"/>
                    </a:solidFill>
                  </a:tcPr>
                </a:tc>
                <a:tc>
                  <a:txBody>
                    <a:bodyPr/>
                    <a:lstStyle/>
                    <a:p>
                      <a:r>
                        <a:rPr sz="1600">
                          <a:solidFill>
                            <a:srgbClr val="263238"/>
                          </a:solidFill>
                          <a:latin typeface="Calibri"/>
                        </a:rPr>
                        <a:t>Supresión hasta consolidar y consulta de infectología [r2]</a:t>
                      </a:r>
                    </a:p>
                  </a:txBody>
                  <a:tcPr>
                    <a:solidFill>
                      <a:srgbClr val="EEF3F4"/>
                    </a:solidFill>
                  </a:tcPr>
                </a:tc>
              </a:tr>
              <a:tr h="457200">
                <a:tc>
                  <a:txBody>
                    <a:bodyPr/>
                    <a:lstStyle/>
                    <a:p>
                      <a:r>
                        <a:rPr sz="1600">
                          <a:solidFill>
                            <a:srgbClr val="263238"/>
                          </a:solidFill>
                          <a:latin typeface="Calibri"/>
                        </a:rPr>
                        <a:t>Hongo o Gram negativo multirresistente</a:t>
                      </a:r>
                    </a:p>
                  </a:txBody>
                  <a:tcPr>
                    <a:solidFill>
                      <a:srgbClr val="FFFFFF"/>
                    </a:solidFill>
                  </a:tcPr>
                </a:tc>
                <a:tc>
                  <a:txBody>
                    <a:bodyPr/>
                    <a:lstStyle/>
                    <a:p>
                      <a:r>
                        <a:rPr sz="1600">
                          <a:solidFill>
                            <a:srgbClr val="263238"/>
                          </a:solidFill>
                          <a:latin typeface="Calibri"/>
                        </a:rPr>
                        <a:t>Infección difícil de tratar</a:t>
                      </a:r>
                    </a:p>
                  </a:txBody>
                  <a:tcPr>
                    <a:solidFill>
                      <a:srgbClr val="FFFFFF"/>
                    </a:solidFill>
                  </a:tcPr>
                </a:tc>
                <a:tc>
                  <a:txBody>
                    <a:bodyPr/>
                    <a:lstStyle/>
                    <a:p>
                      <a:r>
                        <a:rPr sz="1600">
                          <a:solidFill>
                            <a:srgbClr val="263238"/>
                          </a:solidFill>
                          <a:latin typeface="Calibri"/>
                        </a:rPr>
                        <a:t>Asesoría de microbiología y de infectología [r2]</a:t>
                      </a:r>
                    </a:p>
                  </a:txBody>
                  <a:tcPr>
                    <a:solidFill>
                      <a:srgbClr val="FFFFFF"/>
                    </a:solidFill>
                  </a:tcPr>
                </a:tc>
              </a:tr>
              <a:tr h="457200">
                <a:tc>
                  <a:txBody>
                    <a:bodyPr/>
                    <a:lstStyle/>
                    <a:p>
                      <a:r>
                        <a:rPr sz="1600">
                          <a:solidFill>
                            <a:srgbClr val="263238"/>
                          </a:solidFill>
                          <a:latin typeface="Calibri"/>
                        </a:rPr>
                        <a:t>Intolerancia o interacción con rifampicina</a:t>
                      </a:r>
                    </a:p>
                  </a:txBody>
                  <a:tcPr>
                    <a:solidFill>
                      <a:srgbClr val="EEF3F4"/>
                    </a:solidFill>
                  </a:tcPr>
                </a:tc>
                <a:tc>
                  <a:txBody>
                    <a:bodyPr/>
                    <a:lstStyle/>
                    <a:p>
                      <a:r>
                        <a:rPr sz="1600">
                          <a:solidFill>
                            <a:srgbClr val="263238"/>
                          </a:solidFill>
                          <a:latin typeface="Calibri"/>
                        </a:rPr>
                        <a:t>Menos curación [r21]</a:t>
                      </a:r>
                    </a:p>
                  </a:txBody>
                  <a:tcPr>
                    <a:solidFill>
                      <a:srgbClr val="EEF3F4"/>
                    </a:solidFill>
                  </a:tcPr>
                </a:tc>
                <a:tc>
                  <a:txBody>
                    <a:bodyPr/>
                    <a:lstStyle/>
                    <a:p>
                      <a:r>
                        <a:rPr sz="1600">
                          <a:solidFill>
                            <a:srgbClr val="263238"/>
                          </a:solidFill>
                          <a:latin typeface="Calibri"/>
                        </a:rPr>
                        <a:t>Revisar pareja y duración con infectología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74</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 escenario y el implante mandan: sin implante se cura desbridando y con antibiótico; con implante hace falta un fármaco activo contra biofilm, o retirar y recambiar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Govaert GAM et al. J Orthop Trauma. 2020. doi:10.1097/BOT.0000000000001614</a:t>
            </a:r>
          </a:p>
          <a:p>
            <a:r>
              <a:rPr sz="1000">
                <a:solidFill>
                  <a:srgbClr val="5A6469"/>
                </a:solidFill>
                <a:latin typeface="Calibri"/>
              </a:rPr>
              <a:t>[r2] Depypere M et al. J Orthop Trauma. 2020. doi:10.1097/BOT.0000000000001626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Hemocultivos si hay fiebre de 38,3 °C o más [r4].</a:t>
            </a:r>
          </a:p>
          <a:p>
            <a:pPr marL="347472" indent="-347472">
              <a:spcAft>
                <a:spcPts val="1400"/>
              </a:spcAft>
              <a:buChar char="•"/>
            </a:pPr>
            <a:r>
              <a:rPr sz="2800">
                <a:solidFill>
                  <a:srgbClr val="263238"/>
                </a:solidFill>
                <a:latin typeface="Calibri"/>
              </a:rPr>
              <a:t>No inicies antibiótico antes del desbridamiento si el paciente no está séptico: primero las muestras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Depypere M et al. J Orthop Trauma. 2020. doi:10.1097/BOT.0000000000001626</a:t>
            </a:r>
          </a:p>
          <a:p>
            <a:r>
              <a:rPr sz="1000">
                <a:solidFill>
                  <a:srgbClr val="5A6469"/>
                </a:solidFill>
                <a:latin typeface="Calibri"/>
              </a:rPr>
              <a:t>[r4] Govaert GAM et al. J Orthop Trauma. 2020. doi:10.1097/BOT.0000000000001614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escenario predice al germen, y el implante decide la estrategia [r2].</a:t>
            </a:r>
          </a:p>
          <a:p>
            <a:pPr marL="347472" indent="-347472">
              <a:spcAft>
                <a:spcPts val="1400"/>
              </a:spcAft>
              <a:buChar char="•"/>
            </a:pPr>
            <a:r>
              <a:rPr sz="2400">
                <a:solidFill>
                  <a:srgbClr val="263238"/>
                </a:solidFill>
                <a:latin typeface="Calibri"/>
              </a:rPr>
              <a:t>La muestra de quirófano vale más que el antibiograma que viene después: 5 o más, sin hisopos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74</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 aureus · MSSA · MRSA · estafilococos coagulasa negativos · S. epidermidis · S. lugdunensis · Cutibacterium acnes · Pseudomonas aeruginosa · bacilos Gram negativos · Pasteurella multocida · Eikenella corrodens · mordedura humana…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74</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Tong SY et al. Clin Microbiol Rev. 2015. doi:10.1128/CMR.00134-14</a:t>
            </a:r>
          </a:p>
          <a:p>
            <a:r>
              <a:rPr sz="1000">
                <a:solidFill>
                  <a:srgbClr val="5A6469"/>
                </a:solidFill>
                <a:latin typeface="Calibri"/>
              </a:rPr>
              <a:t>[r2] Depypere M et al. J Orthop Trauma. 2020. doi:10.1097/BOT.0000000000001626</a:t>
            </a:r>
          </a:p>
          <a:p>
            <a:r>
              <a:rPr sz="1000">
                <a:solidFill>
                  <a:srgbClr val="5A6469"/>
                </a:solidFill>
                <a:latin typeface="Calibri"/>
              </a:rPr>
              <a:t>[r3] Brown NM et al. JAC Antimicrob Resist. 2021. doi:10.1093/jacamr/dlaa114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 aureus es el germen más frecuente en hueso, articulación y prótesis. [r16]</a:t>
            </a:r>
          </a:p>
          <a:p>
            <a:pPr marL="347472" indent="-347472">
              <a:spcAft>
                <a:spcPts val="1400"/>
              </a:spcAft>
              <a:buChar char="•"/>
            </a:pPr>
            <a:r>
              <a:rPr sz="2400">
                <a:solidFill>
                  <a:srgbClr val="263238"/>
                </a:solidFill>
                <a:latin typeface="Calibri"/>
              </a:rPr>
              <a:t>Biofilm: hasta 1000 veces más resistente [r2]. Con implante, cirugía y antibiótico antibiofilm.</a:t>
            </a:r>
          </a:p>
          <a:p>
            <a:pPr marL="347472" indent="-347472">
              <a:spcAft>
                <a:spcPts val="1400"/>
              </a:spcAft>
              <a:buChar char="•"/>
            </a:pPr>
            <a:r>
              <a:rPr sz="2400">
                <a:solidFill>
                  <a:srgbClr val="263238"/>
                </a:solidFill>
                <a:latin typeface="Calibri"/>
              </a:rPr>
              <a:t>Rifampicina siempre acompañada, nunca sola y nunca con herida abierta. [r2][r3]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de staff: Caso de staff (caso didáctico inventado)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Varón de 34 años, motociclista, con fractura expuesta de tibia grado IIIA fijada con clavo endomedular hace 5 semanas.</a:t>
            </a:r>
          </a:p>
          <a:p>
            <a:pPr marL="347472" indent="-347472">
              <a:spcAft>
                <a:spcPts val="1400"/>
              </a:spcAft>
              <a:buChar char="•"/>
            </a:pPr>
            <a:r>
              <a:rPr sz="2400">
                <a:solidFill>
                  <a:srgbClr val="263238"/>
                </a:solidFill>
                <a:latin typeface="Calibri"/>
              </a:rPr>
              <a:t>Consulta por dolor persistente y secreción serosa por la herida distal desde hace 10 días.</a:t>
            </a:r>
          </a:p>
          <a:p>
            <a:pPr marL="347472" indent="-347472">
              <a:spcAft>
                <a:spcPts val="1400"/>
              </a:spcAft>
              <a:buChar char="•"/>
            </a:pPr>
            <a:r>
              <a:rPr sz="2400">
                <a:solidFill>
                  <a:srgbClr val="263238"/>
                </a:solidFill>
                <a:latin typeface="Calibri"/>
              </a:rPr>
              <a:t>Está afebril y estable.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74</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¿Qué hace que esta infección esté confirmada aun antes del cultivo?</a:t>
            </a:r>
          </a:p>
          <a:p>
            <a:pPr marL="347472" indent="-347472">
              <a:spcAft>
                <a:spcPts val="1400"/>
              </a:spcAft>
              <a:buChar char="•"/>
            </a:pPr>
            <a:r>
              <a:rPr sz="2800">
                <a:solidFill>
                  <a:srgbClr val="263238"/>
                </a:solidFill>
                <a:latin typeface="Calibri"/>
              </a:rPr>
              <a:t>2. ¿Cómo tomas las muestras y qué NO mandas a cultivo?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74</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Metsemakers WJ et al. Injury. 2018. doi:10.1016/j.injury.2017.08.040</a:t>
            </a:r>
          </a:p>
          <a:p>
            <a:r>
              <a:rPr sz="1000">
                <a:solidFill>
                  <a:srgbClr val="5A6469"/>
                </a:solidFill>
                <a:latin typeface="Calibri"/>
              </a:rPr>
              <a:t>[r4] Govaert GAM et al. J Orthop Trauma. 2020. doi:10.1097/BOT.0000000000001614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fístula que comunica con el hueso o el implante es un criterio confirmatorio de FRI [r13][r4]: los cultivos sirven para elegir el antibiótico, no para decidir si hay infección.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74</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Li HK, Rombach I, Zambellas R, Walker AS, McNally MA, Atkins BL, et al. Oral versus Intravenous Antibiotics for Bone and Joint Infection. N Engl J Med. 2019;380(5):425-436. https://doi.org/10.1056/NEJMoa1710926</a:t>
            </a:r>
          </a:p>
          <a:p>
            <a:pPr>
              <a:spcAft>
                <a:spcPts val="800"/>
              </a:spcAft>
            </a:pPr>
            <a:r>
              <a:rPr sz="1200">
                <a:solidFill>
                  <a:srgbClr val="263238"/>
                </a:solidFill>
                <a:latin typeface="Calibri"/>
              </a:rPr>
              <a:t>[r2] Depypere M, Kuehl R, Metsemakers WJ, Senneville E, McNally MA, Obremskey WT, et al. Recommendations for Systemic Antimicrobial Therapy in Fracture-Related Infection: A Consensus From an International Expert Group. J Orthop Trauma. 2020;34(1):30-41. https://doi.org/10.1097/BOT.0000000000001626</a:t>
            </a:r>
          </a:p>
          <a:p>
            <a:pPr>
              <a:spcAft>
                <a:spcPts val="800"/>
              </a:spcAft>
            </a:pPr>
            <a:r>
              <a:rPr sz="1200">
                <a:solidFill>
                  <a:srgbClr val="263238"/>
                </a:solidFill>
                <a:latin typeface="Calibri"/>
              </a:rPr>
              <a:t>[r3] Brown NM, Goodman AL, Horner C, Jenkins A, Brown EM. Treatment of methicillin-resistant Staphylococcus aureus (MRSA): updated guidelines from the UK. JAC Antimicrob Resist. 2021;3(1):dlaa114. https://doi.org/10.1093/jacamr/dlaa114</a:t>
            </a:r>
          </a:p>
          <a:p>
            <a:pPr>
              <a:spcAft>
                <a:spcPts val="800"/>
              </a:spcAft>
            </a:pPr>
            <a:r>
              <a:rPr sz="1200">
                <a:solidFill>
                  <a:srgbClr val="263238"/>
                </a:solidFill>
                <a:latin typeface="Calibri"/>
              </a:rPr>
              <a:t>[r4] Govaert GAM, Kuehl R, Atkins BL, Trampuz A, Morgenstern M, Obremskey WT, et al. Diagnosing Fracture-Related Infection: Current Concepts and Recommendations. J Orthop Trauma. 2020;34(1):8-17. https://doi.org/10.1097/BOT.0000000000001614</a:t>
            </a:r>
          </a:p>
          <a:p>
            <a:pPr>
              <a:spcAft>
                <a:spcPts val="800"/>
              </a:spcAft>
            </a:pPr>
            <a:r>
              <a:rPr sz="1200">
                <a:solidFill>
                  <a:srgbClr val="263238"/>
                </a:solidFill>
                <a:latin typeface="Calibri"/>
              </a:rPr>
              <a:t>[r5] Achermann Y, Goldstein EJ, Coenye T, Shirtliff ME. Propionibacterium acnes: from commensal to opportunistic biofilm-associated implant pathogen. Clin Microbiol Rev. 2014;27(3):419-40. https://doi.org/10.1128/CMR.00092-13</a:t>
            </a:r>
          </a:p>
          <a:p>
            <a:pPr>
              <a:spcAft>
                <a:spcPts val="800"/>
              </a:spcAft>
            </a:pPr>
            <a:r>
              <a:rPr sz="1200">
                <a:solidFill>
                  <a:srgbClr val="263238"/>
                </a:solidFill>
                <a:latin typeface="Calibri"/>
              </a:rPr>
              <a:t>[r6] Talan DA, Citron DM, Abrahamian FM, Moran GJ, Goldstein EJ. Bacteriologic analysis of infected dog and cat bites. Emergency Medicine Animal Bite Infection Study Group. N Engl J Med. 1999;340(2):85-92. https://doi.org/10.1056/NEJM199901143400202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74</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Rothe K, Tsokos M, Handrick W. Animal and Human Bite Wounds. Dtsch Arztebl Int. 2015;112(25):433-42; quiz 443. https://doi.org/10.3238/arztebl.2015.0433</a:t>
            </a:r>
          </a:p>
          <a:p>
            <a:pPr>
              <a:spcAft>
                <a:spcPts val="800"/>
              </a:spcAft>
            </a:pPr>
            <a:r>
              <a:rPr sz="1200">
                <a:solidFill>
                  <a:srgbClr val="263238"/>
                </a:solidFill>
                <a:latin typeface="Calibri"/>
              </a:rPr>
              <a:t>[r8] Medeiros I, Saconato H. Antibiotic prophylaxis for mammalian bites. Cochrane Database Syst Rev. 2001;2001(2):CD001738. https://doi.org/10.1002/14651858.CD001738</a:t>
            </a:r>
          </a:p>
          <a:p>
            <a:pPr>
              <a:spcAft>
                <a:spcPts val="800"/>
              </a:spcAft>
            </a:pPr>
            <a:r>
              <a:rPr sz="1200">
                <a:solidFill>
                  <a:srgbClr val="263238"/>
                </a:solidFill>
                <a:latin typeface="Calibri"/>
              </a:rPr>
              <a:t>[r9] Yagupsky P. Kingella kingae: carriage, transmission, and disease. Clin Microbiol Rev. 2015;28(1):54-79. https://doi.org/10.1128/CMR.00028-14</a:t>
            </a:r>
          </a:p>
          <a:p>
            <a:pPr>
              <a:spcAft>
                <a:spcPts val="800"/>
              </a:spcAft>
            </a:pPr>
            <a:r>
              <a:rPr sz="1200">
                <a:solidFill>
                  <a:srgbClr val="263238"/>
                </a:solidFill>
                <a:latin typeface="Calibri"/>
              </a:rPr>
              <a:t>[r10] Oyeniran SJ, Leber AL, Wang H. An in-house Kingella kingae PCR in a large pediatric cohort: impact on diagnosis, antimicrobial stewardship, and clinical outcomes. J Clin Microbiol. 2025;63(11):e0098625. https://doi.org/10.1128/jcm.00986-25</a:t>
            </a:r>
          </a:p>
          <a:p>
            <a:pPr>
              <a:spcAft>
                <a:spcPts val="800"/>
              </a:spcAft>
            </a:pPr>
            <a:r>
              <a:rPr sz="1200">
                <a:solidFill>
                  <a:srgbClr val="263238"/>
                </a:solidFill>
                <a:latin typeface="Calibri"/>
              </a:rPr>
              <a:t>[r11] Pappas PG, Kauffman CA, Andes DR, Clancy CJ, Marr KA, Ostrosky-Zeichner L, et al. Clinical Practice Guideline for the Management of Candidiasis: 2016 Update by the Infectious Diseases Society of America. Clin Infect Dis. 2016;62(4):e1-50. https://doi.org/10.1093/cid/civ933</a:t>
            </a:r>
          </a:p>
          <a:p>
            <a:pPr>
              <a:spcAft>
                <a:spcPts val="800"/>
              </a:spcAft>
            </a:pPr>
            <a:r>
              <a:rPr sz="1200">
                <a:solidFill>
                  <a:srgbClr val="263238"/>
                </a:solidFill>
                <a:latin typeface="Calibri"/>
              </a:rPr>
              <a:t>[r12] McNally M, Sousa R, Wouthuyzen-Bakker M, Chen AF, Soriano A, Vogely HC, et al. The EBJIS definition of periprosthetic joint infection. Bone Joint J. 2021;103-B(1):18-25. https://doi.org/10.1302/0301-620X.103B1.BJJ-2020-1381.R1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74</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Metsemakers WJ, Morgenstern M, McNally MA, Moriarty TF, McFadyen I, Scarborough M, et al. Fracture-related infection: A consensus on definition from an international expert group. Injury. 2018;49(3):505-510. https://doi.org/10.1016/j.injury.2017.08.040</a:t>
            </a:r>
          </a:p>
          <a:p>
            <a:pPr>
              <a:spcAft>
                <a:spcPts val="800"/>
              </a:spcAft>
            </a:pPr>
            <a:r>
              <a:rPr sz="1200">
                <a:solidFill>
                  <a:srgbClr val="263238"/>
                </a:solidFill>
                <a:latin typeface="Calibri"/>
              </a:rPr>
              <a:t>[r14] Bastidas-Caldes C, Hernández-Alomía F, Bolaños F, Cisneros-Vásquez E, Romero-Alvarez D. Antimicrobial resistance in Ecuador, 2000-2024: a systematic review within a One Health framework. Crit Rev Microbiol. 2026 Aug 10:1-20. Epub ahead of print. https://doi.org/10.1080/1040841X.2026.2709521</a:t>
            </a:r>
          </a:p>
          <a:p>
            <a:pPr>
              <a:spcAft>
                <a:spcPts val="800"/>
              </a:spcAft>
            </a:pPr>
            <a:r>
              <a:rPr sz="1200">
                <a:solidFill>
                  <a:srgbClr val="263238"/>
                </a:solidFill>
                <a:latin typeface="Calibri"/>
              </a:rPr>
              <a:t>[r15] Husaini DC, Chiroma JH, Sani GM, Ihebie CE, Nwachukwu I, Nwokocha C, et al. Antimicrobial Resistance in Diabetic Foot Infections in Latin America and the Caribbean: A Systematic Review and Meta-Analysis (1980-2025). Int J Microbiol. 2026;2026:5244269. https://doi.org/10.1155/ijm/5244269</a:t>
            </a:r>
          </a:p>
          <a:p>
            <a:pPr>
              <a:spcAft>
                <a:spcPts val="800"/>
              </a:spcAft>
            </a:pPr>
            <a:r>
              <a:rPr sz="1200">
                <a:solidFill>
                  <a:srgbClr val="263238"/>
                </a:solidFill>
                <a:latin typeface="Calibri"/>
              </a:rPr>
              <a:t>[r16] Tong SY, Davis JS, Eichenberger E, Holland TL, Fowler VG Jr. Staphylococcus aureus infections: epidemiology, pathophysiology, clinical manifestations, and management. Clin Microbiol Rev. 2015;28(3):603-61. https://doi.org/10.1128/CMR.00134-14</a:t>
            </a:r>
          </a:p>
          <a:p>
            <a:pPr>
              <a:spcAft>
                <a:spcPts val="800"/>
              </a:spcAft>
            </a:pPr>
            <a:r>
              <a:rPr sz="1200">
                <a:solidFill>
                  <a:srgbClr val="263238"/>
                </a:solidFill>
                <a:latin typeface="Calibri"/>
              </a:rPr>
              <a:t>[r17] Daddi L, Golden M, Frumberg D, Spichler-Moffarah A. Is cefazolin an appropriate choice for preoperative prophylaxis in patients undergoing surgery for fracture-related infection. Antimicrob Steward Healthc Epidemiol. 2026;6(1):e216. https://doi.org/10.1017/ash.2026.10755</a:t>
            </a:r>
          </a:p>
          <a:p>
            <a:pPr>
              <a:spcAft>
                <a:spcPts val="800"/>
              </a:spcAft>
            </a:pPr>
            <a:r>
              <a:rPr sz="1200">
                <a:solidFill>
                  <a:srgbClr val="263238"/>
                </a:solidFill>
                <a:latin typeface="Calibri"/>
              </a:rPr>
              <a:t>[r18] Becker K, Heilmann C, Peters G. Coagulase-negative staphylococci. Clin Microbiol Rev. 2014;27(4):870-926. https://doi.org/10.1128/CMR.00109-13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74</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Tetreault MW, Wetters NG, Aggarwal V, Mont M, Parvizi J, Della Valle CJ. The Chitranjan Ranawat Award: Should prophylactic antibiotics be withheld before revision surgery to obtain appropriate cultures?. Clin Orthop Relat Res. 2014;472(1):52-6. https://doi.org/10.1007/s11999-013-3016-5</a:t>
            </a:r>
          </a:p>
          <a:p>
            <a:pPr>
              <a:spcAft>
                <a:spcPts val="800"/>
              </a:spcAft>
            </a:pPr>
            <a:r>
              <a:rPr sz="1200">
                <a:solidFill>
                  <a:srgbClr val="263238"/>
                </a:solidFill>
                <a:latin typeface="Calibri"/>
              </a:rPr>
              <a:t>[r20] Abdo B, Strack D, Schäuffele M, Tüngler TL, Imirzalioglu C, Windhorst A, et al. Sonication versus peri-implant tissue culture in fracture-related infection: diagnostic performance and therapeutic consequences in a single-center cohort. J Bone Jt Infect. 2026;11(4):555-563. https://doi.org/10.5194/jbji-11-555-2026</a:t>
            </a:r>
          </a:p>
          <a:p>
            <a:pPr>
              <a:spcAft>
                <a:spcPts val="800"/>
              </a:spcAft>
            </a:pPr>
            <a:r>
              <a:rPr sz="1200">
                <a:solidFill>
                  <a:srgbClr val="263238"/>
                </a:solidFill>
                <a:latin typeface="Calibri"/>
              </a:rPr>
              <a:t>[r21] Laurent F, Yombi JC. Rifampicin in Osteoarticular Infections: A Comprehensive Review of Current Evidence. Antibiotics (Basel). 2026;15(9):872. https://doi.org/10.3390/antibiotics15090872</a:t>
            </a:r>
          </a:p>
          <a:p>
            <a:pPr>
              <a:spcAft>
                <a:spcPts val="800"/>
              </a:spcAft>
            </a:pPr>
            <a:r>
              <a:rPr sz="1200">
                <a:solidFill>
                  <a:srgbClr val="263238"/>
                </a:solidFill>
                <a:latin typeface="Calibri"/>
              </a:rPr>
              <a:t>[r22] Thwaites GE, Scarborough M, Szubert A, Nsutebu E, Tilley R, Greig J, et al. Adjunctive rifampicin for Staphylococcus aureus bacteraemia (ARREST): a multicentre, randomised, double-blind, placebo-controlled trial. Lancet. 2018;391(10121):668-678. https://doi.org/10.1016/S0140-6736(17)32456-X</a:t>
            </a:r>
          </a:p>
          <a:p>
            <a:pPr>
              <a:spcAft>
                <a:spcPts val="800"/>
              </a:spcAft>
            </a:pPr>
            <a:r>
              <a:rPr sz="1200">
                <a:solidFill>
                  <a:srgbClr val="263238"/>
                </a:solidFill>
                <a:latin typeface="Calibri"/>
              </a:rPr>
              <a:t>[r23] Staphylococcus aureus Network Adaptive Platform (SNAP) Trial Group; Lee TC, Barina LA, Walls G, Goodman AL, Yahav D, Cheng MP, et al. Cefazolin for Methicillin-Susceptible Staphylococcus aureus Bacteremia. N Engl J Med. 2026;394(23):2329-2339. https://doi.org/10.1056/NEJMoa2506905</a:t>
            </a:r>
          </a:p>
          <a:p>
            <a:pPr>
              <a:spcAft>
                <a:spcPts val="800"/>
              </a:spcAft>
            </a:pPr>
            <a:r>
              <a:rPr sz="1200">
                <a:solidFill>
                  <a:srgbClr val="263238"/>
                </a:solidFill>
                <a:latin typeface="Calibri"/>
              </a:rPr>
              <a:t>[r24] Werneburg F, Beschauner J, Werneburg LI, Zeh A, Gutteck N, Delank KS. Cefazolin Versus Antistaphylococcal Penicillins in Methicillin-Susceptible Staphylococcus aureus Bone and Joint Infections: A Narrative Review. Antibiotics (Basel). 2026;15(9):930. https://doi.org/10.3390/antibiotics15090930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74</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Ceroni D, Cherkaoui A, Ferey S, Kaelin A, Schrenzel J. Kingella kingae osteoarticular infections in young children: clinical features and contribution of a new specific real-time PCR assay to the diagnosis. J Pediatr Orthop. 2010;30(3):301-4. https://doi.org/10.1097/BPO.0b013e3181d4732f</a:t>
            </a:r>
          </a:p>
          <a:p>
            <a:pPr>
              <a:spcAft>
                <a:spcPts val="800"/>
              </a:spcAft>
            </a:pPr>
            <a:r>
              <a:rPr sz="1200">
                <a:solidFill>
                  <a:srgbClr val="263238"/>
                </a:solidFill>
                <a:latin typeface="Calibri"/>
              </a:rPr>
              <a:t>[r26] Parsons JB, Mourad A, Conlon BP, Kielian T, Fowler VG Jr. Methicillin-resistant and susceptible Staphylococcus aureus: tolerance, immune evasion and treatment. Nat Rev Microbiol. 2026;24(2):127-145. https://doi.org/10.1038/s41579-025-01226-2</a:t>
            </a:r>
          </a:p>
          <a:p>
            <a:pPr>
              <a:spcAft>
                <a:spcPts val="800"/>
              </a:spcAft>
            </a:pPr>
            <a:r>
              <a:rPr sz="1200">
                <a:solidFill>
                  <a:srgbClr val="263238"/>
                </a:solidFill>
                <a:latin typeface="Calibri"/>
              </a:rPr>
              <a:t>[r27] Wu H, Yu S, Sun D, Wang S, Wang X, Fu J, et al. Clinical characteristics and risk factors of recurrence for Pseudomonas aeruginosa-associated fracture-related infection following surgical treatment : a 12-year retrospective cohort study. Bone Jt Open. 2026;7(9):1194-1203. https://doi.org/10.1302/2633-1462.79.BJO-2026-0015.R1</a:t>
            </a:r>
          </a:p>
          <a:p>
            <a:pPr>
              <a:spcAft>
                <a:spcPts val="800"/>
              </a:spcAft>
            </a:pPr>
            <a:r>
              <a:rPr sz="1200">
                <a:solidFill>
                  <a:srgbClr val="263238"/>
                </a:solidFill>
                <a:latin typeface="Calibri"/>
              </a:rPr>
              <a:t>[r28] Olijve L, Amarasena L, Best E, Blyth C, van den Boom M, Bowen A, et al. The role of Kingella kingae in pre-school aged children with bone and joint infections. J Infect. 2021;83(3):321-331. https://doi.org/10.1016/j.jinf.2021.06.028</a:t>
            </a:r>
          </a:p>
          <a:p>
            <a:pPr>
              <a:spcAft>
                <a:spcPts val="800"/>
              </a:spcAft>
            </a:pPr>
            <a:r>
              <a:rPr sz="1200">
                <a:solidFill>
                  <a:srgbClr val="263238"/>
                </a:solidFill>
                <a:latin typeface="Calibri"/>
              </a:rPr>
              <a:t>[r29] De Meo D, Cera G, Ceccarelli G, Castagna V, Aronica R, Pieracci EM, et al. Candida fracture-related infection: a systematic review. J Bone Jt Infect. 2021;6(7):321-328. https://doi.org/10.5194/jbji-6-321-2021</a:t>
            </a:r>
          </a:p>
          <a:p>
            <a:pPr>
              <a:spcAft>
                <a:spcPts val="800"/>
              </a:spcAft>
            </a:pPr>
            <a:r>
              <a:rPr sz="1200">
                <a:solidFill>
                  <a:srgbClr val="263238"/>
                </a:solidFill>
                <a:latin typeface="Calibri"/>
              </a:rPr>
              <a:t>[r30] Mamona-Kilu C, Lora-Tamayo J, McNally M, Duran C, Ho R, Scarborough M, et al. Geographical Differences in the Epidemiology and Treatment of Candida Prosthetic Joint Infections. Open Forum Infect Dis. 2026;13(4):ofag208. https://doi.org/10.1093/ofid/ofag208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74</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Tedeschi S, Fernandez-Sampedro M, Zamparini E, Rossi N, Ferraro G, Pecorelli A, et al. Gram-negative aetiology in hip and knee prosthetic joint infections: risk factors and implications for empirical antibiotic therapy-a retrospective cohort study. JAC Antimicrob Resist. 2026;8(5):dlag206. https://doi.org/10.1093/jacamr/dlag206</a:t>
            </a:r>
          </a:p>
          <a:p>
            <a:pPr>
              <a:spcAft>
                <a:spcPts val="800"/>
              </a:spcAft>
            </a:pPr>
            <a:r>
              <a:rPr sz="1200">
                <a:solidFill>
                  <a:srgbClr val="263238"/>
                </a:solidFill>
                <a:latin typeface="Calibri"/>
              </a:rPr>
              <a:t>[r32] Yagupsky P. Pharyngeal Colonization by Kingella kingae, Transmission, and Pathogenesis of Invasive Infections: A Narrative Review. Microorganisms. 2022;10(3):637. https://doi.org/10.3390/microorganisms10030637</a:t>
            </a:r>
          </a:p>
          <a:p>
            <a:pPr>
              <a:spcAft>
                <a:spcPts val="800"/>
              </a:spcAft>
            </a:pPr>
            <a:r>
              <a:rPr sz="1200">
                <a:solidFill>
                  <a:srgbClr val="263238"/>
                </a:solidFill>
                <a:latin typeface="Calibri"/>
              </a:rPr>
              <a:t>[r33] Inaba AS, Zukin DD, Perro M. An update on the evaluation and management of plantar puncture wounds and Pseudomonas osteomyelitis. Pediatr Emerg Care. 1992;8(1):38-44. https://doi.org/10.1097/00006565-199202000-00012</a:t>
            </a:r>
          </a:p>
          <a:p>
            <a:pPr>
              <a:spcAft>
                <a:spcPts val="800"/>
              </a:spcAft>
            </a:pPr>
            <a:r>
              <a:rPr sz="1200">
                <a:solidFill>
                  <a:srgbClr val="263238"/>
                </a:solidFill>
                <a:latin typeface="Calibri"/>
              </a:rPr>
              <a:t>[r34] Panzenböck LF, Scheuer R, Pallamar M, Scheider P, Krepler P. Cutibacterium acnes in elective spine surgery: a 24-year characterization of treated and untreated culture-positive patients. Spine J. 2026 Sep 12. Epub ahead of print. https://doi.org/10.1016/j.spinee.2026.09.006</a:t>
            </a:r>
          </a:p>
          <a:p>
            <a:pPr>
              <a:spcAft>
                <a:spcPts val="800"/>
              </a:spcAft>
            </a:pPr>
            <a:r>
              <a:rPr sz="1200">
                <a:solidFill>
                  <a:srgbClr val="263238"/>
                </a:solidFill>
                <a:latin typeface="Calibri"/>
              </a:rPr>
              <a:t>[r35] Gamaletsou MN, Rammaert B, Brause B, Bueno MA, Dadwal SS, Henry MW, et al. Osteoarticular Mycoses. Clin Microbiol Rev. 2022;35(4):e0008619. https://doi.org/10.1128/cmr.00086-19</a:t>
            </a:r>
          </a:p>
          <a:p>
            <a:pPr>
              <a:spcAft>
                <a:spcPts val="800"/>
              </a:spcAft>
            </a:pPr>
            <a:r>
              <a:rPr sz="1200">
                <a:solidFill>
                  <a:srgbClr val="263238"/>
                </a:solidFill>
                <a:latin typeface="Calibri"/>
              </a:rPr>
              <a:t>[r36] Trampuz A, Piper KE, Jacobson MJ, Hanssen AD, Unni KK, Osmon DR, et al. Sonication of removed hip and knee prostheses for diagnosis of infection. N Engl J Med. 2007;357(7):654-63. https://doi.org/10.1056/NEJMoa061588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74</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Bernard L, Arvieux C, Brunschweiler B, Touchais S, Ansart S, Bru JP, et al. Antibiotic Therapy for 6 or 12 Weeks for Prosthetic Joint Infection. N Engl J Med. 2021;384(21):1991-2001. https://doi.org/10.1056/NEJMoa2020198</a:t>
            </a:r>
          </a:p>
          <a:p>
            <a:pPr>
              <a:spcAft>
                <a:spcPts val="800"/>
              </a:spcAft>
            </a:pPr>
            <a:r>
              <a:rPr sz="1200">
                <a:solidFill>
                  <a:srgbClr val="263238"/>
                </a:solidFill>
                <a:latin typeface="Calibri"/>
              </a:rPr>
              <a:t>[r38] Bernard L, Dinh A, Ghout I, Simo D, Zeller V, Issartel B, et al. Antibiotic treatment for 6 weeks versus 12 weeks in patients with pyogenic vertebral osteomyelitis: an open-label, non-inferiority, randomised, controlled trial. Lancet. 2015;385(9971):875-82. https://doi.org/10.1016/S0140-6736(14)61233-2</a:t>
            </a:r>
          </a:p>
          <a:p>
            <a:pPr>
              <a:spcAft>
                <a:spcPts val="800"/>
              </a:spcAft>
            </a:pPr>
            <a:r>
              <a:rPr sz="1200">
                <a:solidFill>
                  <a:srgbClr val="263238"/>
                </a:solidFill>
                <a:latin typeface="Calibri"/>
              </a:rPr>
              <a:t>[r39] Zimmerli W, Widmer AF, Blatter M, Frei R, Ochsner PE. Role of rifampin for treatment of orthopedic implant-related staphylococcal infections: a randomized controlled trial. Foreign-Body Infection (FBI) Study Group. JAMA. 1998;279(19):1537-41. https://doi.org/10.1001/jama.279.19.1537</a:t>
            </a:r>
          </a:p>
          <a:p>
            <a:pPr>
              <a:spcAft>
                <a:spcPts val="800"/>
              </a:spcAft>
            </a:pPr>
            <a:r>
              <a:rPr sz="1200">
                <a:solidFill>
                  <a:srgbClr val="263238"/>
                </a:solidFill>
                <a:latin typeface="Calibri"/>
              </a:rPr>
              <a:t>[r40] Rybak MJ, Le J, Lodise TP, Levine DP, Bradley JS, Liu C, et al. Therapeutic Monitoring of Vancomycin for Serious Methicillin-resistant Staphylococcus aureus Infections: A Revised Consensus Guideline and Review by the American Society of Health-system Pharmacists, the Infectious Diseases Society of America, the Pediatric Infectious Diseases Society, and the Society of Infectious Diseases Pharmacists. Clin Infect Dis. 2020;71(6):1361-1364. https://doi.org/10.1093/cid/ciaa303</a:t>
            </a:r>
          </a:p>
          <a:p>
            <a:pPr>
              <a:spcAft>
                <a:spcPts val="800"/>
              </a:spcAft>
            </a:pPr>
            <a:r>
              <a:rPr sz="1200">
                <a:solidFill>
                  <a:srgbClr val="263238"/>
                </a:solidFill>
                <a:latin typeface="Calibri"/>
              </a:rPr>
              <a:t>[r41] Burdet C, Saïdani N, Dupieux C, Lemaignen A, Canouï E, Surgers L, et al. Cloxacillin versus cefazolin for meticillin-susceptible Staphylococcus aureus bacteraemia (CloCeBa): a prospective, open-label, multicentre, non-inferiority, randomised clinical trial. Lancet. 2025;406(10517):2349-2359. https://doi.org/10.1016/S0140-6736(25)01624-1</a:t>
            </a:r>
          </a:p>
          <a:p>
            <a:pPr>
              <a:spcAft>
                <a:spcPts val="800"/>
              </a:spcAft>
            </a:pPr>
            <a:r>
              <a:rPr sz="1200">
                <a:solidFill>
                  <a:srgbClr val="263238"/>
                </a:solidFill>
                <a:latin typeface="Calibri"/>
              </a:rPr>
              <a:t>[r42] Liu C, Bayer A, Cosgrove SE, Daum RS, Fridkin SK, Gorwitz RJ, et al. Clinical practice guidelines by the infectious diseases society of america for the treatment of methicillin-resistant Staphylococcus aureus infections in adults and children. Clin Infect Dis. 2011;52(3):e18-55. https://doi.org/10.1093/cid/ciq146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74</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Martínez-Pastor JC, Muñoz-Mahamud E, Vilchez F, García-Ramiro S, Bori G, Sierra J, et al. Outcome of acute prosthetic joint infections due to gram-negative bacilli treated with open debridement and retention of the prosthesis. Antimicrob Agents Chemother. 2009;53(11):4772-7. https://doi.org/10.1128/AAC.00188-09</a:t>
            </a:r>
          </a:p>
          <a:p>
            <a:pPr>
              <a:spcAft>
                <a:spcPts val="800"/>
              </a:spcAft>
            </a:pPr>
            <a:r>
              <a:rPr sz="1200">
                <a:solidFill>
                  <a:srgbClr val="263238"/>
                </a:solidFill>
                <a:latin typeface="Calibri"/>
              </a:rPr>
              <a:t>[r44] Akcicek E, Mitterer JA, Achatz V, Szirmay T, Sebastian S, Hofstaetter JG. High failure rate in Pseudomonas aeruginosa-associated periprosthetic hip and knee joint infections. J Bone Jt Infect. 2026;11(1):83-94. https://doi.org/10.5194/jbji-11-83-2026</a:t>
            </a:r>
          </a:p>
          <a:p>
            <a:pPr>
              <a:spcAft>
                <a:spcPts val="800"/>
              </a:spcAft>
            </a:pPr>
            <a:r>
              <a:rPr sz="1200">
                <a:solidFill>
                  <a:srgbClr val="263238"/>
                </a:solidFill>
                <a:latin typeface="Calibri"/>
              </a:rPr>
              <a:t>[r45] Weninger V, Agócs G, Hergár L, Váncsa S, Hegedűs B, Szerb I, et al. 5% benzoyl peroxide is the most efficient in reducing the cutibacterium flora of the shoulder skin: a network meta-analysis. EFORT Open Rev. 2025;10(7):543-550. https://doi.org/10.1530/EOR-2024-0160</a:t>
            </a:r>
          </a:p>
          <a:p>
            <a:pPr>
              <a:spcAft>
                <a:spcPts val="800"/>
              </a:spcAft>
            </a:pPr>
            <a:r>
              <a:rPr sz="1200">
                <a:solidFill>
                  <a:srgbClr val="263238"/>
                </a:solidFill>
                <a:latin typeface="Calibri"/>
              </a:rPr>
              <a:t>[r46] Franceschi G, Marchi M, Dema E, Palmisani M, Aloisi P, Pellegrino M, et al. Preoperative benzoyl peroxide 5% reduces early Cutibacterium acnes-related postoperative spinal implant infections: a quasi-experimental study. Eur Spine J. 2026 Aug 20. Epub ahead of print. https://doi.org/10.1007/s00586-026-10231-9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Patógenos que debe conocer el traumatólogo: del escenario al antibiótico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