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AAST, 11 centros (n 163)</c:v>
                </c:pt>
                <c:pt idx="1">
                  <c:v>12 centros (n 279)</c:v>
                </c:pt>
                <c:pt idx="2">
                  <c:v>TQIP (n 1 396)</c:v>
                </c:pt>
                <c:pt idx="3">
                  <c:v>Reino Unido (n 102)</c:v>
                </c:pt>
                <c:pt idx="4">
                  <c:v>Denver, protocolo con packing (n 128)</c:v>
                </c:pt>
                <c:pt idx="5">
                  <c:v>Serie con packing, 31 con REBOA (n 78)</c:v>
                </c:pt>
              </c:strCache>
            </c:strRef>
          </c:cat>
          <c:val>
            <c:numRef>
              <c:f>Sheet1!$B$2:$B$7</c:f>
              <c:numCache>
                <c:formatCode>General</c:formatCode>
                <c:ptCount val="6"/>
                <c:pt idx="0">
                  <c:v>30</c:v>
                </c:pt>
                <c:pt idx="1">
                  <c:v>32</c:v>
                </c:pt>
                <c:pt idx="2">
                  <c:v>36</c:v>
                </c:pt>
                <c:pt idx="3">
                  <c:v>32.4</c:v>
                </c:pt>
                <c:pt idx="4">
                  <c:v>21</c:v>
                </c:pt>
                <c:pt idx="5">
                  <c:v>14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unidades</c:v>
                </c:pt>
              </c:strCache>
            </c:strRef>
          </c:tx>
          <c:spPr>
            <a:solidFill>
              <a:srgbClr val="0F5F6B"/>
            </a:solidFill>
          </c:spPr>
          <c:cat>
            <c:strRef>
              <c:f>Sheet1!$A$2:$A$5</c:f>
              <c:strCache>
                <c:ptCount val="4"/>
                <c:pt idx="0">
                  <c:v>Compresión lateral</c:v>
                </c:pt>
                <c:pt idx="1">
                  <c:v>Compresión anteroposterior</c:v>
                </c:pt>
                <c:pt idx="2">
                  <c:v>Cizallamiento vertical</c:v>
                </c:pt>
                <c:pt idx="3">
                  <c:v>Combinado</c:v>
                </c:pt>
              </c:strCache>
            </c:strRef>
          </c:cat>
          <c:val>
            <c:numRef>
              <c:f>Sheet1!$B$2:$B$5</c:f>
              <c:numCache>
                <c:formatCode>General</c:formatCode>
                <c:ptCount val="4"/>
                <c:pt idx="0">
                  <c:v>3.6</c:v>
                </c:pt>
                <c:pt idx="1">
                  <c:v>14.8</c:v>
                </c:pt>
                <c:pt idx="2">
                  <c:v>9.2</c:v>
                </c:pt>
                <c:pt idx="3">
                  <c:v>8.5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unidades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Compresión lateral</c:v>
                </c:pt>
                <c:pt idx="1">
                  <c:v>Compresión anteroposterior</c:v>
                </c:pt>
                <c:pt idx="2">
                  <c:v>Cizallamiento vertical</c:v>
                </c:pt>
                <c:pt idx="3">
                  <c:v>Combinado</c:v>
                </c:pt>
              </c:strCache>
            </c:strRef>
          </c:cat>
          <c:val>
            <c:numRef>
              <c:f>Sheet1!$B$2:$B$5</c:f>
              <c:numCache>
                <c:formatCode>General</c:formatCode>
                <c:ptCount val="4"/>
                <c:pt idx="0">
                  <c:v>7.0</c:v>
                </c:pt>
                <c:pt idx="1">
                  <c:v>20.0</c:v>
                </c:pt>
                <c:pt idx="2">
                  <c:v>0</c:v>
                </c:pt>
                <c:pt idx="3">
                  <c:v>18.0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Exploración clínica de la pelvis (12 estudios)</c:v>
                </c:pt>
                <c:pt idx="1">
                  <c:v>Escala ABC (transfusión masiva)</c:v>
                </c:pt>
                <c:pt idx="2">
                  <c:v>Escala RABT (transfusión masiva)</c:v>
                </c:pt>
              </c:strCache>
            </c:strRef>
          </c:cat>
          <c:val>
            <c:numRef>
              <c:f>Sheet1!$B$2:$B$4</c:f>
              <c:numCache>
                <c:formatCode>General</c:formatCode>
                <c:ptCount val="3"/>
                <c:pt idx="0">
                  <c:v>90</c:v>
                </c:pt>
                <c:pt idx="1">
                  <c:v>60</c:v>
                </c:pt>
                <c:pt idx="2">
                  <c:v>78</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Exploración clínica de la pelvis (12 estudios)</c:v>
                </c:pt>
                <c:pt idx="1">
                  <c:v>Escala ABC (transfusión masiva)</c:v>
                </c:pt>
                <c:pt idx="2">
                  <c:v>Escala RABT (transfusión masiva)</c:v>
                </c:pt>
              </c:strCache>
            </c:strRef>
          </c:cat>
          <c:val>
            <c:numRef>
              <c:f>Sheet1!$C$2:$C$4</c:f>
              <c:numCache>
                <c:formatCode>General</c:formatCode>
                <c:ptCount val="3"/>
                <c:pt idx="0">
                  <c:v>90</c:v>
                </c:pt>
                <c:pt idx="1">
                  <c:v>84</c:v>
                </c:pt>
                <c:pt idx="2">
                  <c:v>91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Sheet1!$A$2:$A$8</c:f>
              <c:strCache>
                <c:ptCount val="7"/>
                <c:pt idx="0">
                  <c:v>eFAST, líquido libre intraabdominal</c:v>
                </c:pt>
                <c:pt idx="1">
                  <c:v>eFAST, líquido libre en hipotensos</c:v>
                </c:pt>
                <c:pt idx="2">
                  <c:v>FAST en fractura pélvica o acetabular</c:v>
                </c:pt>
                <c:pt idx="3">
                  <c:v>TC, extravasación de contraste (global)</c:v>
                </c:pt>
                <c:pt idx="4">
                  <c:v>TC de 64 filas</c:v>
                </c:pt>
                <c:pt idx="5">
                  <c:v>TC con protocolo multifásico</c:v>
                </c:pt>
                <c:pt idx="6">
                  <c:v>TC con fase única</c:v>
                </c:pt>
              </c:strCache>
            </c:strRef>
          </c:cat>
          <c:val>
            <c:numRef>
              <c:f>Sheet1!$B$2:$B$8</c:f>
              <c:numCache>
                <c:formatCode>General</c:formatCode>
                <c:ptCount val="7"/>
                <c:pt idx="0">
                  <c:v>74</c:v>
                </c:pt>
                <c:pt idx="1">
                  <c:v>74</c:v>
                </c:pt>
                <c:pt idx="2">
                  <c:v>75</c:v>
                </c:pt>
                <c:pt idx="3">
                  <c:v>80</c:v>
                </c:pt>
                <c:pt idx="4">
                  <c:v>94</c:v>
                </c:pt>
                <c:pt idx="5">
                  <c:v>95</c:v>
                </c:pt>
                <c:pt idx="6">
                  <c:v>74</c:v>
                </c:pt>
              </c:numCache>
            </c:numRef>
          </c:val>
        </c:ser>
        <c:ser>
          <c:idx val="1"/>
          <c:order val="1"/>
          <c:tx>
            <c:strRef>
              <c:f>Sheet1!$C$1</c:f>
              <c:strCache>
                <c:ptCount val="1"/>
                <c:pt idx="0">
                  <c:v>Especificidad</c:v>
                </c:pt>
              </c:strCache>
            </c:strRef>
          </c:tx>
          <c:spPr>
            <a:solidFill>
              <a:srgbClr val="D97706"/>
            </a:solidFill>
          </c:spPr>
          <c:cat>
            <c:strRef>
              <c:f>Sheet1!$A$2:$A$8</c:f>
              <c:strCache>
                <c:ptCount val="7"/>
                <c:pt idx="0">
                  <c:v>eFAST, líquido libre intraabdominal</c:v>
                </c:pt>
                <c:pt idx="1">
                  <c:v>eFAST, líquido libre en hipotensos</c:v>
                </c:pt>
                <c:pt idx="2">
                  <c:v>FAST en fractura pélvica o acetabular</c:v>
                </c:pt>
                <c:pt idx="3">
                  <c:v>TC, extravasación de contraste (global)</c:v>
                </c:pt>
                <c:pt idx="4">
                  <c:v>TC de 64 filas</c:v>
                </c:pt>
                <c:pt idx="5">
                  <c:v>TC con protocolo multifásico</c:v>
                </c:pt>
                <c:pt idx="6">
                  <c:v>TC con fase única</c:v>
                </c:pt>
              </c:strCache>
            </c:strRef>
          </c:cat>
          <c:val>
            <c:numRef>
              <c:f>Sheet1!$C$2:$C$8</c:f>
              <c:numCache>
                <c:formatCode>General</c:formatCode>
                <c:ptCount val="7"/>
                <c:pt idx="0">
                  <c:v>98</c:v>
                </c:pt>
                <c:pt idx="1">
                  <c:v>95</c:v>
                </c:pt>
                <c:pt idx="2">
                  <c:v>98</c:v>
                </c:pt>
                <c:pt idx="3">
                  <c:v>93</c:v>
                </c:pt>
                <c:pt idx="4">
                  <c:v>89</c:v>
                </c:pt>
                <c:pt idx="5">
                  <c:v>92</c:v>
                </c:pt>
                <c:pt idx="6">
                  <c:v>94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Con faja temprana</c:v>
                </c:pt>
                <c:pt idx="1">
                  <c:v>Sin faja o tardía</c:v>
                </c:pt>
              </c:strCache>
            </c:strRef>
          </c:cat>
          <c:val>
            <c:numRef>
              <c:f>Sheet1!$B$2:$B$3</c:f>
              <c:numCache>
                <c:formatCode>General</c:formatCode>
                <c:ptCount val="2"/>
                <c:pt idx="0">
                  <c:v>17.4</c:v>
                </c:pt>
                <c:pt idx="1">
                  <c:v>15.7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Mortalidad a 24 h, 1:1:1</c:v>
                </c:pt>
                <c:pt idx="1">
                  <c:v>Mortalidad a 24 h, 1:1:2</c:v>
                </c:pt>
                <c:pt idx="2">
                  <c:v>Exanguinación, 1:1:1</c:v>
                </c:pt>
                <c:pt idx="3">
                  <c:v>Exanguinación, 1:1:2</c:v>
                </c:pt>
                <c:pt idx="4">
                  <c:v>Hemostasia lograda, 1:1:1</c:v>
                </c:pt>
                <c:pt idx="5">
                  <c:v>Hemostasia lograda, 1:1:2</c:v>
                </c:pt>
              </c:strCache>
            </c:strRef>
          </c:cat>
          <c:val>
            <c:numRef>
              <c:f>Sheet1!$B$2:$B$7</c:f>
              <c:numCache>
                <c:formatCode>General</c:formatCode>
                <c:ptCount val="6"/>
                <c:pt idx="0">
                  <c:v>12.7</c:v>
                </c:pt>
                <c:pt idx="1">
                  <c:v>17.0</c:v>
                </c:pt>
                <c:pt idx="2">
                  <c:v>9.2</c:v>
                </c:pt>
                <c:pt idx="3">
                  <c:v>14.6</c:v>
                </c:pt>
                <c:pt idx="4">
                  <c:v>86</c:v>
                </c:pt>
                <c:pt idx="5">
                  <c:v>78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Mortalidad total, tranexámico</c:v>
                </c:pt>
                <c:pt idx="1">
                  <c:v>Mortalidad total, placebo</c:v>
                </c:pt>
                <c:pt idx="2">
                  <c:v>Muerte por sangrado, tranexámico</c:v>
                </c:pt>
                <c:pt idx="3">
                  <c:v>Muerte por sangrado, placebo</c:v>
                </c:pt>
              </c:strCache>
            </c:strRef>
          </c:cat>
          <c:val>
            <c:numRef>
              <c:f>Sheet1!$B$2:$B$5</c:f>
              <c:numCache>
                <c:formatCode>General</c:formatCode>
                <c:ptCount val="4"/>
                <c:pt idx="0">
                  <c:v>14.5</c:v>
                </c:pt>
                <c:pt idx="1">
                  <c:v>16.0</c:v>
                </c:pt>
                <c:pt idx="2">
                  <c:v>4.9</c:v>
                </c:pt>
                <c:pt idx="3">
                  <c:v>5.7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Packing preperitoneal</c:v>
                </c:pt>
                <c:pt idx="1">
                  <c:v>Angioembolización</c:v>
                </c:pt>
              </c:strCache>
            </c:strRef>
          </c:cat>
          <c:val>
            <c:numRef>
              <c:f>Sheet1!$B$2:$B$3</c:f>
              <c:numCache>
                <c:formatCode>General</c:formatCode>
                <c:ptCount val="2"/>
                <c:pt idx="0">
                  <c:v>23</c:v>
                </c:pt>
                <c:pt idx="1">
                  <c:v>32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min</c:v>
                </c:pt>
              </c:strCache>
            </c:strRef>
          </c:tx>
          <c:spPr>
            <a:solidFill>
              <a:srgbClr val="0F5F6B"/>
            </a:solidFill>
          </c:spPr>
          <c:cat>
            <c:strRef>
              <c:f>Sheet1!$A$2:$A$3</c:f>
              <c:strCache>
                <c:ptCount val="2"/>
                <c:pt idx="0">
                  <c:v>Packing preperitoneal</c:v>
                </c:pt>
                <c:pt idx="1">
                  <c:v>Angiografía de emergencia</c:v>
                </c:pt>
              </c:strCache>
            </c:strRef>
          </c:cat>
          <c:val>
            <c:numRef>
              <c:f>Sheet1!$B$2:$B$3</c:f>
              <c:numCache>
                <c:formatCode>General</c:formatCode>
                <c:ptCount val="2"/>
                <c:pt idx="0">
                  <c:v>55.4</c:v>
                </c:pt>
                <c:pt idx="1">
                  <c:v>194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min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Pérdida de reducción</c:v>
                </c:pt>
                <c:pt idx="1">
                  <c:v>Mala unión</c:v>
                </c:pt>
                <c:pt idx="2">
                  <c:v>Infección del tornillo</c:v>
                </c:pt>
                <c:pt idx="3">
                  <c:v>No unión</c:v>
                </c:pt>
              </c:strCache>
            </c:strRef>
          </c:cat>
          <c:val>
            <c:numRef>
              <c:f>Sheet1!$B$2:$B$5</c:f>
              <c:numCache>
                <c:formatCode>General</c:formatCode>
                <c:ptCount val="4"/>
                <c:pt idx="0">
                  <c:v>57</c:v>
                </c:pt>
                <c:pt idx="1">
                  <c:v>58</c:v>
                </c:pt>
                <c:pt idx="2">
                  <c:v>24</c:v>
                </c:pt>
                <c:pt idx="3">
                  <c:v>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Libro abierto (6 de 8)</c:v>
                </c:pt>
                <c:pt idx="1">
                  <c:v>Compresión lateral (20 de 62)</c:v>
                </c:pt>
                <c:pt idx="2">
                  <c:v>Tipo C (38 de 40)</c:v>
                </c:pt>
              </c:strCache>
            </c:strRef>
          </c:cat>
          <c:val>
            <c:numRef>
              <c:f>Sheet1!$B$2:$B$4</c:f>
              <c:numCache>
                <c:formatCode>General</c:formatCode>
                <c:ptCount val="3"/>
                <c:pt idx="0">
                  <c:v>75.0</c:v>
                </c:pt>
                <c:pt idx="1">
                  <c:v>32.3</c:v>
                </c:pt>
                <c:pt idx="2">
                  <c:v>95.0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Sheet1!$A$2:$A$8</c:f>
              <c:strCache>
                <c:ptCount val="7"/>
                <c:pt idx="0">
                  <c:v>Disfunción eréctil tras fractura del anillo</c:v>
                </c:pt>
                <c:pt idx="1">
                  <c:v>Infección pélvica tras packing</c:v>
                </c:pt>
                <c:pt idx="2">
                  <c:v>Infección tras reempaquetar</c:v>
                </c:pt>
                <c:pt idx="3">
                  <c:v>Isquemia de miembro por REBOA</c:v>
                </c:pt>
                <c:pt idx="4">
                  <c:v>Infección del tornillo del fijador</c:v>
                </c:pt>
                <c:pt idx="5">
                  <c:v>Pérdida de reducción del fijador</c:v>
                </c:pt>
                <c:pt idx="6">
                  <c:v>Lesión genitourinaria en hombres</c:v>
                </c:pt>
              </c:strCache>
            </c:strRef>
          </c:cat>
          <c:val>
            <c:numRef>
              <c:f>Sheet1!$B$2:$B$8</c:f>
              <c:numCache>
                <c:formatCode>General</c:formatCode>
                <c:ptCount val="7"/>
                <c:pt idx="0">
                  <c:v>37</c:v>
                </c:pt>
                <c:pt idx="1">
                  <c:v>14</c:v>
                </c:pt>
                <c:pt idx="2">
                  <c:v>45</c:v>
                </c:pt>
                <c:pt idx="3">
                  <c:v>16</c:v>
                </c:pt>
                <c:pt idx="4">
                  <c:v>24</c:v>
                </c:pt>
                <c:pt idx="5">
                  <c:v>57</c:v>
                </c:pt>
                <c:pt idx="6">
                  <c:v>5.34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fallecidos</c:v>
                </c:pt>
              </c:strCache>
            </c:strRef>
          </c:tx>
          <c:spPr>
            <a:solidFill>
              <a:srgbClr val="0F5F6B"/>
            </a:solidFill>
          </c:spPr>
          <c:cat>
            <c:strRef>
              <c:f>Sheet1!$A$2:$A$3</c:f>
              <c:strCache>
                <c:ptCount val="2"/>
                <c:pt idx="0">
                  <c:v>Traumatismo craneal</c:v>
                </c:pt>
                <c:pt idx="1">
                  <c:v>Exanguinación pélvica aguda</c:v>
                </c:pt>
              </c:strCache>
            </c:strRef>
          </c:cat>
          <c:val>
            <c:numRef>
              <c:f>Sheet1!$B$2:$B$3</c:f>
              <c:numCache>
                <c:formatCode>General</c:formatCode>
                <c:ptCount val="2"/>
                <c:pt idx="0">
                  <c:v>16</c:v>
                </c:pt>
                <c:pt idx="1">
                  <c:v>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fallecidos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Vida independiente</c:v>
                </c:pt>
                <c:pt idx="1">
                  <c:v>Retorno al trabajo</c:v>
                </c:pt>
              </c:strCache>
            </c:strRef>
          </c:cat>
          <c:val>
            <c:numRef>
              <c:f>Sheet1!$B$2:$B$3</c:f>
              <c:numCache>
                <c:formatCode>General</c:formatCode>
                <c:ptCount val="2"/>
                <c:pt idx="0">
                  <c:v>77</c:v>
                </c:pt>
                <c:pt idx="1">
                  <c:v>59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Fractura de pelvis con inestabilidad hemodinámica: reconocer el sangrado y elegir la ruta de control.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dos inestabilidades que se suman; Epidemiología y de dónde sangra; Mecanismo de lesión y cadena del sangrado; Anatomía que importa para el sangrado; Biomecánica: por qué un anillo abierto sangra más; Clasificación: tres lenguajes, una decisión; Diagnóstico: reconocer el sangrado y descartar el resto; Examen físico y herramientas de cabecera; Imágenes: qué pedir y qué cambia; Algoritmo: del shock a la ruta de control; Faja pélvica: dónde, cómo, cuánto tiempo y qué evidencia hay; Reanimación hemostática: lo que se hace mientras se controla el sangrado; Control de la hemorragia: packing, angioembolización, fijación y REBOA; Tratamiento: secuencia, fijación y momento de operar; Técnica: lo que hay que entender antes de operar; Complicaciones: urogenitales, infecciosas, trombóticas y de los procedimientos; Pronóstico: de qué se muere el paciente y cómo queda el que sobrevive; Rehabilitación y seguimiento. Estructura sugerida por el autor para diez minutos: Lámina 1 (30 s): Caso didáctico de un motociclista con shock y pelvis abierta. Pregunta guía: ¿de dónde sangra y qué hago primero?. Lámina 2 (1 min): Definiciones. La WSES llama inestable a la presión sistólica menor de 90 mmHg o a la que necesita bolos, transfusión o vasopresores [r1]; cada estudio usa su propia definición. Lámina 3 (1 min): Epidemiología. Casi 10 % llega inestable y la mortalidad alcanza 30 % [r3]; en cohortes en shock, de 30 a 36 % [r23][r12]. Lámina 4 (1 min): De dónde sangra. Entre 80 y 90 % es venoso u óseo y de 10 a 20 % arterial [r1]; por eso el packing y la fijación importan. Lámina 5 (1 min 30 s): Clasificación. Young-Burgess (kappa de 0,637) frente a Tile (0,558) y la clase WSES; el patrón informa, la fisiología decide [r21][r1]. Lámina 6 (1 min): Qué se hace al inicio. Faja en los trocánteres, menos de 24 h [r3]; eFAST y radiografías de tórax y pelvis; reanimación hemostática con ácido tranexámico en 3 h [r2]. Lámina 7 (1 min 30 s): Ruta de control. Packing con fijación (21 % de mortalidad en Denver) [r10] frente a angioembolización (éxito de 74 a 100 %) [r3]; complementarios [r7]. Lámina 8 (1 min): REBOA. UK-REBOA: 54 % frente a 42 % [r6]; no es rutina. Lámina 9 (1 min): Complicaciones y errores. Infección de 14 % y de 45 % al reempaquetar [r37]; uretrografía antes de sondar [r1]. Lámina 10 (30 s): Mensaje final y preguntas.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En la pelvis inestable, el sangrado sale sobre todo de las venas y del hueso esponjoso: la guía WSES lo calcula en 80 a 90 %, y solo de 10 a 20 % es arterial (fuente: Coccolini F y colaboradores, 2017). Cerca de 10 % de las fracturas pélvicas llega inestable y la mortalidad llega hasta 30 % (fuente: Balogh ZJ y colaboradores, 2025); en cohortes de pacientes en shock se mueve entre 30 y 36 % (fuente: Costantini TW y colaboradores, 2017) (fuente: Duchesne J y colaboradores, 2019) (fuente: Anand T y colaboradores, 2023). El dibujo de la fractura no decide la conducta; la fisiología sí. La clase WSES pone en el grado IV a todo paciente inestable, sin importar el patrón (fuente: Coccolini F y colaboradores, 2017), y la gravedad de la lesión vascular predice mejor el desenlace que el tipo de fractura (fuente: Wu YT y colaboradores, 2020). El orden de trabajo: cerrar el anillo con una faja a nivel de los trocánteres, reanimar con sangre y ácido tranexámico, buscar otras fuentes con eFAST y radiografías, y solo entonces elegir packing, embolización o ambos (fuente: Rossaint R y colaboradores, 2023) (fuente: Coccolini F y colaboradores, 2017) (fuente: Balogh ZJ y colaboradores, 2025). No hay un ensayo aleatorizado que dé la victoria a packing o a angioembolización (solo cohortes y un cuasi-ensayo); en las revisiones se comportan como complementarios, y 27 % de los pacientes con packing necesitó embolización después (fuente: McDonogh JM y colaboradores, 2022) (fuente: Balogh ZJ y colaboradores, 2025). REBOA no es rutina: en el ensayo UK-REBOA la mortalidad a 90 días fue de 54 % con balón y de 42 % sin él (fuente: Jansen JO y colaboradores, 2023), y la guía EAST 2025 recomienda de forma condicional no usarlo en el sangrado subdiafragmático (fuente: Harfouche MN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dos inestabilidades que se suman. Hay dos inestabilidades distintas. La mecánica: el anillo ya no resiste carga y puede cambiar de volumen. La hemodinámica: el paciente pierde sangre más rápido de lo que se la devolvemos. Este tema trata del cruce de las dos, porque ahí las decisiones se vuelven urgentes. No existe una sola definición de «inestable». La guía WSES llama estable al paciente que mantiene una presión sistólica mayor de 90 mmHg con frecuencia cardíaca menor de 100 por minuto tras los líquidos (fuente: Coccolini F y colaboradores, 2017). Llama inestable al que ingresa con sistólica menor de 90 mmHg, o mayor de 90 mmHg pero con necesidad de bolos, transfusión o vasopresores, o con déficit de base mayor de 6 mmol/l, o con índice de choque mayor de 1 (fuente: Coccolini F y colaboradores, 2017). También cuenta como inestable quien necesita al menos 4 a 6 unidades de glóbulos rojos en 24 h (fuente: Coccolini F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clasificar, la misma guía adopta la definición de ATLS: presión menor de 90 mmHg con frecuencia mayor de 120 por minuto y signos de vasoconstricción de la piel, alteración de la conciencia o falta de aire (fuente: Coccolini F y colaboradores, 2017). Con esa base arma 4 grados (fuente: Coccolini F y colaboradores, 2017). Los grados II y III son estables en lo hemodinámico e inestables en lo mecánico; el grado IV es todo paciente hemodinámicamente inestable, sin importar cómo esté el anillo (fuente: Coccolini F y colaboradores, 2017). Las series de investigación usan umbrales distintos (tabla). Por eso las mortalidades y las comparaciones entre tratamientos no se pegan sin cuidado: cada estudio mide a un paciente algo diferente. Lee siempre la definición antes de creer el número.</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«Cómo se define el shock en la pelvis según la fuente» tiene 3 columnas: Fuente, Definición usada, Diseño. Fila 1: Fuente, Guía WSES 2017; Definición usada, PAS &lt; 90 mmHg; o &gt; 90 con bolos, transfusión o vasopresores; o déficit de base &gt; 6 mmol/l; o índice de choque &gt; 1; o 4-6 unidades de glóbulos rojos en 24 h (fuente: Coccolini F y colaboradores, 2017); Diseño, Guía. Fila 2: Fuente, ATLS (citado por la WSES); Definición usada, PAS &lt; 90 mmHg y FC &gt; 120 por minuto, con vasoconstricción, alteración de conciencia o falta de aire (fuente: Coccolini F y colaboradores, 2017); Diseño, Definición clínica. Fila 3: Fuente, AAST, 11 centros (Costantini 2017); Definición usada, PAS &lt; 90 mmHg; o FC &gt; 120 por minuto y déficit de base &gt; 5 (fuente: Costantini TW y colaboradores, 2017); Diseño, Cohorte prospectiva. Fila 4: Fuente, 12 centros (Duchesne 2019); Definición usada, PAS &lt; 90 mmHg, FC &gt; 120 por minuto o déficit de base menor de −5 (fuente: Duchesne J y colaboradores, 2019); Diseño, Cohorte retrospectiva. Fila 5: Fuente, Registro TQIP (Anand 2023); Definición usada, 4 o más unidades de glóbulos rojos en 4 h más una intervención de control pélvico (fuente: Anand T y colaboradores, 2023); Diseño, Cohorte retrospectiva. Fila 6: Fuente, Centro del Reino Unido (Walters 2023); Definición usada, PAS &lt; 90 mmHg, déficit de base de 6,0 mmol/l o más, o 4 o más unidades en 24 h (fuente: Walters S y colaboradores, 2023); Diseño, Cohorte retrospectiva. (fuente: Coccolini F y colaboradores, 2017) (fuente: Costantini TW y colaboradores, 2017) (fuente: Duchesne J y colaboradores, 2019) (fuente: Anand T y colaboradores, 2023) (fuente: Walters S y colaboradores, 2023). Con esto cerramos definición: dos inestabilidades que se suman. Sigamos con epidemiología y de dónde sangra.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y de dónde sangra. La fractura pélvica es poco frecuente en el esqueleto (cerca de 3 % de las lesiones óseas) (fuente: Coccolini F y colaboradores, 2017), pero concentra muertes evitables. Casi 10 % de los pacientes con fractura pélvica llega inestable y su mortalidad alcanza hasta 30 % (fuente: Balogh ZJ y colaboradores, 2025). Según la WSES, entre 10 y 15 % ingresa en shock y muere alrededor de un tercio de ese grupo (32 % en los informes más recientes) (fuente: Coccolini F y colaboradores, 2017). En la serie fundacional del sistema Young-Burgess, 15,0 % de los pacientes ingresó en shock (fuente: Burgess AR y colaboradores, 1990). Las cohortes modernas de pacientes en shock caen en un rango estrecho (gráfico): 30 % en 11 centros de nivel I (fuente: Costantini TW y colaboradores, 2017), 32 % en 12 centros (fuente: Duchesne J y colaboradores, 2019), 36 % en el registro TQIP (fuente: Anand T y colaboradores, 2023) y 32,4 % en un centro del Reino Unido (fuente: Walters S y colaboradores, 2023). Los protocolos con packing y fijación temprana informan menos, 21 % en Denver (fuente: Burlew CC y colaboradores, 2017) y 14 % en una serie de 78 pacientes (fuente: Werner NL y colaboradores, 2022), pero son series de un solo centro, con pacientes distintos, y no se comparan de forma directa con las anteriores. De dónde sangra. La WSES atribuye 80 % del sangrado a las venas y 20 % a las arterias (fuente: Coccolini F y colaboradores, 2017), y en otro párrafo dice que el sangrado retroperitoneal agudo es venoso en 80 a 90 % de los casos (fuente: Coccolini F y colaboradores, 2017). La revisión del simposio IOTA habla de cerca de 85 % de origen óseo o venoso y de 10 a 15 % arterial (fuente: Balogh ZJ y colaboradores, 2025). Los porcentajes exactos difieren entre fuentes, pero la idea es la misma: el grueso es venoso y óseo, y lo arterial es una minoría que pesa mucho cuando la inestabilidad persiste. La arteria casi nunca sangra sola: con sangrado arterial, el venoso acompañante está prácticamente siempre (cerca de 100 %) (fuente: Coccolini F y colaboradores, 2017). Esa es la base del argumento a favor del packing: la embolización trata las arterias, no los plexos venosos (fuente: Coccolini F y colaboradores, 2017). Fuera de la pelvis. Hasta 90 % de los pacientes con fractura pélvica inestable tiene lesiones asociadas significativas (fuente: Coccolini F y colaboradores, 2017). La hemorragia pélvica explica cerca de 60 % de las muertes de la fase aguda (fuente: Eastman AL y colaboradores, 2025). Las fracturas abiertas son de 2 a 4 % del total y su mortalidad va de 15 a 50 % (fuente: Eastman AL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hospitalaria en cohortes de fractura pélvica con shock (definiciones distintas)» muestra lo siguiente. AAST, 11 centros (n 163): 30 por ciento (fuente: Costantini TW y colaboradores, 2017). 12 centros (n 279): 32 por ciento (fuente: Duchesne J y colaboradores, 2019). TQIP (n 1 396): 36 por ciento (fuente: Anand T y colaboradores, 2023). Reino Unido (n 102): 32.4 por ciento (fuente: Walters S y colaboradores, 2023). Denver, protocolo con packing (n 128): 21 por ciento (fuente: Burlew CC y colaboradores, 2017). Serie con packing, 31 con REBOA (n 78): 14 por ciento (fuente: Werner NL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«Fuentes de sangrado en la pelvis inestable» tiene 3 columnas: Fuente, Peso aproximado, Qué la controla. Fila 1: Fuente, Superficies óseas esponjosas (sacro, ilíaco, ramas); Peso aproximado, Junto con las venas, cerca de 85 % del total (fuente: Balogh ZJ y colaboradores, 2025); Qué la controla, Estabilización mecánica; packing (fuente: Balogh ZJ y colaboradores, 2025). Fila 2: Fuente, Plexos venosos presacro y paravesical; Peso aproximado, De 80 a 90 % de la hemorragia retroperitoneal aguda (fuente: Coccolini F y colaboradores, 2017); Qué la controla, Packing preperitoneal con anillo estable. Fila 3: Fuente, Arterias: ramas de la ilíaca interna (obturatriz, pudenda, glútea superior, sacra lateral); Peso aproximado, De 10 a 20 % (fuente: Coccolini F y colaboradores, 2017); de 10 a 15 % (fuente: Balogh ZJ y colaboradores, 2025); Qué la controla, Angioembolización. Fila 4: Fuente, Fuentes extrapélvicas (tórax, abdomen, huesos largos); Peso aproximado, Hasta 90 % de los inestables tiene lesiones asociadas significativas (fuente: Coccolini F y colaboradores, 2017); Qué la controla, Control específico de cada lesión; la pelvis no las explica. (fuente: Coccolini F y colaboradores, 2017) (fuente: Balogh ZJ y colaboradores, 2025). Con esto cerramos epidemiología y de dónde sangra. Sigamos con mecanismo de lesión y cadena del sangrado.</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y cadena del sangrado. La pelvis inestable casi siempre nace de alta energía: caída desde altura, deporte, colisión de tránsito (peatón, motociclista, ocupante de vehículo, ciclista) o atropello (fuente: Coccolini F y colaboradores, 2017). Rara vez viene sola: en las lesiones de alto grado, la WSES describe lesiones toracoabdominales asociadas en 80 % (fuente: Coccolini F y colaboradores, 2017), y por eso el trabajo inicial es el de un politraumatizado, no el de una fractura. Young y Burgess clasificaron el mecanismo por el vector de fuerza: compresión lateral, compresión anteroposterior, cizallamiento vertical y mecanismo combinado (fuente: Burgess AR y colaboradores, 1990).</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la práctica, el mecanismo orienta pero no decide. En una cohorte de pacientes que llegaron en shock, el patrón más frecuente fue la compresión lateral tipo I (fuente: Costantini TW y colaboradores, 2017); eso sugiere (inferencia del autor, no dato del estudio) que, ante un LC I con shock, conviene buscar otra fuente de sangrado antes de culpar a la pelvis. En otra serie, las lesiones por cizallamiento vertical exigieron con más frecuencia una intervención de control de la hemorragia (OR 10,7) (fuente: Walters S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esquema resume la cadena que lleva del golpe al shock. Cada eslabón es un punto de intervención: cerrar el volumen, tapar el sangrado, reponer lo perdido y evitar la tríada letal de coagulopatía, acidosis e hipotermia (fuente: Balogh ZJ y colaboradores, 2025). Con esto cerramos mecanismo de lesión y cadena del sangrado. Sigamos con anatomía que importa para el sangrado.</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que importa para el sangrado. Piensa en la pelvis como un anillo óseo cerrado: el sacro es la llave entre los dos huesos ilíacos, unido por delante en la sínfisis y por detrás por los ligamentos sacroilíacos (descripción clásica de anatomía, sin cifras). Lo que interesa aquí es qué contiene el anillo y por dónde sangra. Dentro de ese anillo cerrado quedan la vía urinaria y los genitales, el recto, los vasos y los nervios (fuente: Coccolini F y colaboradores, 2017). Intacto, funciona como una caja que frena la pérdida; abierto, le caben varios litros de sangre (fuente: Coccolini F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la revisión del simposio IOTA, la sangre sale de 3 sitios: el hueso fracturado, las venas (plexo presacro y peripélvico) y, sobre todo entre las arterias, las ramas parietales de la hipogástrica (fuente: Balogh ZJ y colaboradores, 2025). Para la guía WSES, las venas dominantes son las presacras y las prevesicales; las arterias son las ramas anteriores de la ilíaca interna (pudenda y obturatriz) y las posteriores (glútea superior y sacra lateral) (fuente: Coccolini F y colaboradores, 2017). Son las mismas arterias que abordan los radiólogos intervencionistas: ilíaca interna y sus ramas, glútea superior, obturatriz y pudenda interna (fuente: Eastman AL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espacio de Retzius, por detrás del pubis y por delante de la vejiga, es la puerta de entrada del packing preperitoneal (fuente: Coccolini F y colaboradores, 2017). Saber dónde queda ese espacio, y que el peritoneo se desplaza hacia dentro con una valva, es la mitad de la técnica. Con esto cerramos anatomía que importa para el sangrado. Sigamos con biomecánica: por qué un anillo abierto sangra más.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por qué un anillo abierto sangra más. El anillo sangra más cuando se abre. Al separarse los huesos (el libro abierto es el ejemplo típico), crece el espacio retroperitoneal y, con partes blandas y vasos rotos, desaparece el efecto tapón del compartimiento cerrado (fuente: Coccolini F y colaboradores, 2017). Por eso las primeras medidas buscan reducir volumen y devolver contacto entre las superficies óseas. Según la WSES, la fijación externa aguda tiene 2 fines: achicar el volumen intrapélvico en las lesiones tipo libro abierto y dar a las compresas del packing una pared firme contra la cual apretar (fuente: Coccolini F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Sin esa contrapresión posterior, el packing no funciona (fuente: Coccolini F y colaboradores, 2017). Hay un matiz importante para no sobrecorregir. En la compresión lateral, el anillo se deforma al máximo en el instante del golpe; lo que se ve después, con la faja puesta, es bastante menos (fuente: Balogh ZJ y colaboradores, 2025). Cerrar de más no «devuelve» la forma original y puede empujar fragmentos hacia dentro (opinión experta). Por eso la mejor indicación de la faja son las APC II y III (fuente: Balogh ZJ y colaboradores, 2025), y en fracturas de cadera, acetábulo y compresión lateral se aplica sin compresión extra, solo para limitar la movilidad durante el traslado (fuente: Balogh ZJ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faja, además, no es la herramienta para lo vertical (el cizallamiento vertical se estabiliza mejor con un C-clamp posterior (fuente: Coccolini F y colaboradores, 2017)) y, cuando hay que llegar a la arteria femoral, estorba: a menudo hay que retirarla para los procedimientos endovasculares o abdominales (fuente: Sepehri A y colaboradores, 2020). Con esto cerramos biomecánica: por qué un anillo abierto sangra más. Sigamos con clasificación: tres lenguajes, una decisión.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tres lenguajes, una decisión. Hay tres lenguajes y cada uno sirve para algo distinto. Young-Burgess nombra el mecanismo: compresión lateral (LC), compresión anteroposterior (APC), cizallamiento vertical (VS) y combinado (CM) (fuente: Burgess AR y colaboradores, 1990). LC y APC se subdividen en 3 grados (I a III) según cuánto se rompe el anillo con esa fuerza (fuente: Burgess AR y colaboradores, 1990). Tile y AO/OTA nombran la estabilidad: el tipo A es estable; el tipo B es inestable en rotación con estabilidad vertical; el tipo C es inestable en rotación y en vertical, con rotura completa del complejo posterior (descripción clásica de la clasificación). WSES agrega lo que faltaba para decidir en urgencias: el estado hemodinámico. Une el patrón de Young-Burgess con la fisiología y las lesiones asociadas en 4 grados (fuente: Coccolini F y colaboradores, 2017). Qué tan bien coinciden los observadores. En 30 pacientes revisados por 6 evaluadores, el kappa con radiografías fue de 0,72 para Young-Burgess y de 0,30 para Tile; con TC fue de 0,63 y de 0,33 (fuente: Koo H y colaboradores, 2008). La TC sí mejora la valoración de la estabilidad: el kappa subió de 0,59 a 0,93 (fuente: Koo H y colaboradores, 2008). En 807 pacientes, el kappa interobservador fue de 0,637 para Young-Burgess y de 0,558 para Tile, y el intraobservador de 0,776 y de 0,597; pero 174 pacientes (21,56 %) no se pudieron clasificar con Young-Burgess y todos sí con Tile (fuente: Zhang R y colaboradores, 2024). Lectura práctica: Young-Burgess es más reproducible y conviene a quien aprende; Tile clasifica todas las lesiones y rinde más en manos del especialista en pelvis y acetábulo (fuente: Koo H y colaboradores, 2008) (fuente: Zhang R y colaboradores, 2024). Qué tan bien predicen el sangrado. En la serie original de Burgess, la sangre recibida varió por patrón (LC 3,6; APC 14,8; VS 9,2; CM 8,5 unidades) y la mortalidad también (LC 7,0 %; APC 20,0 %; VS 0 %; CM 18,0 %) (fuente: Burgess AR y colaboradores, 1990). En 1 248 pacientes, las LC3, APC2 y APC3 necesitaron más transfusión (fuente: Manson T y colaboradores, 2010), pero el sistema solo predijo mortalidad cuando se dividieron las fracturas en estables e inestables, y por sí solo apenas rozó significación (P = 0,07) (fuente: Manson T y colaboradores, 2010). Entre 163 pacientes en shock, 10 de 12 con APC III (83 %) necesitaron una intervención de control, y el APC III y la fractura abierta fueron los predictores independientes (fuente: Costantini TW y colaboradores, 2017); con todo, la mortalidad fue de 30 % y no cambió según el patrón (fuente: Costantini TW y colaboradores, 2017). La guía WSES resume la tensión: la correlación entre el grado radiológico y la necesidad de hemostasia urgente es pobre (fuente: Coccolini F y colaboradores, 2017). Y en pacientes con lesión pélvica relativamente aislada, la gravedad de la lesión vascular en la TC (hematoma con extravasación) se correlacionó mejor con el desenlace que el tipo de fractura: 26 de 155 tuvieron lesión vascular grave (fuente: Wu YT y colaboradores, 2020). Conclusión para la guardia: el patrón informa el riesgo y orienta qué dispositivo de fijación usar; la fisiología decide la urgencia; y lo que más pesa para el sangrado arterial es la TC con contraste, no el dibujo de la fractura (fuente: Wu YT y colaboradores, 2020) (fuente: Coccolini F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«Sangre recibida por patrón de lesión (serie de Burgess, 1990)» muestra lo siguiente. Compresión lateral: 3.6 unidades (fuente: Burgess AR y colaboradores, 1990). Compresión anteroposterior: 14.8 unidades (fuente: Burgess AR y colaboradores, 1990). Cizallamiento vertical: 9.2 unidades (fuente: Burgess AR y colaboradores, 1990). Combinado: 8.5 unidades (fuente: Burgess AR y colaboradores, 1990).</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por patrón de lesión (serie de Burgess, 1990)» muestra lo siguiente. Compresión lateral: 7 por ciento (fuente: Burgess AR y colaboradores, 1990). Compresión anteroposterior: 20 por ciento (fuente: Burgess AR y colaboradores, 1990). Cizallamiento vertical: 0 por ciento (fuente: Burgess AR y colaboradores, 1990). Combinado: 18 por ciento (fuente: Burgess AR y colaboradores, 1990). En el documento Word de este tema encontrarás además: Acuerdo entre observadores (kappa); Patrones de Young-Burgess y para qué sirven en la urgencia; Grados de la clasificación WSES y primera línea de tratamiento. Con esto cerramos clasificación: tres lenguajes, una decisión. Sigamos con diagnóstico: reconocer el sangrado y descartar el resto.</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reconocer el sangrado y descartar el resto. El diagnóstico en la guardia no es «qué fractura hay», sino «cuánto sangra y de dónde». Se apoya en cuatro cosas: mecanismo, fisiología, anillo y otras fuentes. Fisiología. Se recomienda valorar el shock con el índice de choque o la presión de pulso (fuente: Rossaint R y colaboradores, 2023). Para medir cuánto shock hay y si la reanimación funciona, sirven el lactato y el déficit de base; la hemoglobina y el hematocrito del ingreso, en cambio, reaccionan tarde (fuente: Coccolini F y colaboradores, 2017). Una cifra inicial normal puede enmascarar un sangrado temprano, por eso se repite la medición (fuente: Rossaint R y colaboradores, 2023). Alrededor de un tercio de los traumatizados graves llega con coagulopatía (fuente: Rossaint R y colaboradores, 2023); la guía WSES pide detectarla pronto con tromboelastografía o tromboelastometría junto a la cama (fuente: Coccolini F y colaboradores, 2017). Quién sangra más. Los factores asociados con sangrado pélvico mayor incluyen la rotura sacroilíaca, el sexo femenino, la duración de la hipotensión, un hematocrito de 30 % o menos, un pulso de 130 o más, una fractura obturatriz desplazada y la diástasis de la sínfisis (fuente: Coccolini F y colaboradores, 2017). En un estudio prospectivo con 603 pacientes, la rotura sacroilíaca (OR 4,5) y el sexo femenino (OR 3,9) predijeron la embolización terapéutica, y cada minuto con presión sistólica menor de 100 mmHg sumó un OR de 1,4 (fuente: Salim A y colaboradores, 2008). En una serie de 148 pacientes que cita la guía europea, la angio-TC mostró sangrado arterial en 18,9 %, y los factores de riesgo fueron el tipo B o C, la temperatura menor de 36 °C y el lactato mayor de 3,4 mmol/l (fuente: Rossaint R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Ojo: 19 de los pacientes con embolización terapéutica (22 %) no tenían hipotensión ni taquicardia (fuente: Salim A y colaboradores, 2008). Otras fuentes. En el paciente inestable la guía recomienda radiografía de pelvis y eFAST en la sala de reanimación (grado 1B) (fuente: Coccolini F y colaboradores, 2017); la radiografía de tórax y el eFAST sirven para excluir otras fuentes de hemorragia en el tórax y el abdomen (fuente: Coccolini F y colaboradores, 2017). La guía europea recomienda además el ultrasonido en los pacientes con lesiones toracoabdominales (grado 1C) (fuente: Rossaint R y colaboradores, 2023). La radiografía de pelvis, en particular, no debe retrasar las maniobras de salvamento (fuente: Coccolini F y colaboradores, 2017). Lo que sigue a la pelvis. Antes de poner una sonda, la sangre en el meato, el hematoma perineal o la próstata alta piden una uretrografía retrógrada (fuente: Coccolini F y colaboradores, 2017) (fuente: Eastman AL y colaboradores, 2025). Ante la sospecha de lesión rectal, el tacto perineal y el rectal son obligatorios (grado 1B), y si el tacto es positivo se recomienda proctoscopia (grado 1C) (fuente: Coccolini F y colaboradores, 2017). La maniobra de compresión para «probar» la estabilidad del anillo se hace con cautela, porque puede aumentar el sangrado (fuente: Coccolini F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«Predictores de sangrado pélvico mayor o de embolización terapéutica» tiene 3 columnas: Predictor, Magnitud o contexto, Fuente. Fila 1: Predictor, Rotura sacroilíaca; Magnitud o contexto, OR 4,5 para embolización terapéutica (603 pacientes) (fuente: Salim A y colaboradores, 2008); Fuente, Estudio prospectivo. Fila 2: Predictor, Sexo femenino; Magnitud o contexto, OR 3,9 (fuente: Salim A y colaboradores, 2008); Fuente, Estudio prospectivo. Fila 3: Predictor, Duración de la PAS &lt; 100 mmHg; Magnitud o contexto, OR 1,4 por minuto (fuente: Salim A y colaboradores, 2008); Fuente, Estudio prospectivo. Fila 4: Predictor, APC III; Magnitud o contexto, 10 de 12 (83 %) necesitaron intervención de control (fuente: Costantini TW y colaboradores, 2017); Fuente, Cohorte AAST. Fila 5: Predictor, Cizallamiento vertical; Magnitud o contexto, OR 10,7 para intervención de control (fuente: Walters S y colaboradores, 2023); Fuente, Cohorte retrospectiva. Fila 6: Predictor, Temperatura &lt; 36 °C y lactato &gt; 3,4 mmol/l; Magnitud o contexto, Factores de riesgo de sangrado arterial en angio-TC (fuente: Rossaint R y colaboradores, 2023); Fuente, Serie citada por la guía europea. Fila 7: Predictor, Hematocrito ≤ 30 %, pulso ≥ 130, diástasis de sínfisis; Magnitud o contexto, Listados como predictores de sangrado mayor (fuente: Coccolini F y colaboradores, 2017); Fuente, Guía WSES. (fuente: Salim A y colaboradores, 2008) (fuente: Costantini TW y colaboradores, 2017) (fuente: Walters S y colaboradores, 2023) (fuente: Rossaint R y colaboradores, 2023) (fuente: Coccolini F y colaboradores, 2017). Con esto cerramos diagnóstico: reconocer el sangrado y descartar el resto. Sigamos con examen físico y herramientas de cabecera.</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y herramientas de cabecera. En la sala de reanimación, primero pesa el mecanismo; luego el examen dirigido: un anillo deformado o que se mueve, un hematoma en la pelvis o el periné, y sangre por el recto o la uretra (fuente: Coccolini F y colaboradores, 2017). ¿Cuánto vale la exploración clínica de la pelvis? En un metaanálisis de 12 estudios y 5 454 pacientes, la sensibilidad y la especificidad agrupadas fueron de 0,90 cada una; los falsos negativos se concentraron en pacientes con alteración de la conciencia o con fracturas menores (fuente: Sauerland S y colaboradores, 2004). La lección es opuesta a la intuición: el paciente inestable suele estar obnubilado, y justo en él la exploración es menos fiable.</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 examen normal no excluye una pelvis inestable; en el paciente en shock la imagen es necesaria. Para decidir si hay que activar el protocolo de transfusión masiva existen escalas de cabecera. Para anticipar la transfusión masiva, la escala ABC rinde 60 % de sensibilidad y 84 % de especificidad; la RABT, que suma la fractura pélvica al puntaje, sube a 78 % y 91 % (fuente: Balogh ZJ y colaboradores, 2025). Son ayudas, no sustitutos del juicio: un paciente con mecanismo y shock evidentes no espera un puntaje.</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«Herramientas de cabecera: sensibilidad y especificidad» muestra lo siguiente. Exploración clínica de la pelvis (12 estudios): sensibilidad 90 por ciento y especificidad 90 por ciento (fuente: Sauerland S y colaboradores, 2004). Escala ABC (transfusión masiva): sensibilidad 60 por ciento y especificidad 84 por ciento (fuente: Balogh ZJ y colaboradores, 2025). Escala RABT (transfusión masiva): sensibilidad 78 por ciento y especificidad 91 por ciento (fuente: Balogh ZJ y colaboradores, 2025). Con esto cerramos examen físico y herramientas de cabecera. Sigamos con imágenes: qué pedir y qué cambia.</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qué pedir y qué cambia. Radiografía de pelvis. En el paciente inestable ayuda a identificar el patrón que exige estabilizar y a decidir la ruta; la sensibilidad es baja (de 50 a 68 %), la especificidad alta (98 %) y los falsos negativos llegan a 32 % (fuente: Coccolini F y colaboradores, 2017). Por sí sola no predice mortalidad, hemorragia ni necesidad de angiografía (fuente: Coccolini F y colaboradores, 2017), y su ejecución no debe retrasar las maniobras de salvamento (fuente: Coccolini F y colaboradores, 2017). eFAST. Pone en evidencia el líquido libre en abdomen, el neumotórax y el derrame pericárdico. En un metaanálisis de 75 estudios con 24 350 pacientes, el líquido libre intraabdominal se detectó con sensibilidad de 74 % y especificidad de 98 %, y en los hipotensos con 74 % y 95 % (fuente: Netherton S y colaboradores, 2019). Esos autores concluyen que sirve para confirmar, no para descartar (fuente: Netherton S y colaboradores, 2019). En 389 pacientes con fractura pélvica o acetabular, el FAST tuvo sensibilidad de 75 %, especificidad de 98 %, valor predictivo positivo de 84 % y negativo de 96 % para el sangrado intraabdominal significativo; los hematomas retroperitoneales complican la lectura (fuente: Jensen LR y colaboradores, 2024). El FAST detecta sangre intraperitoneal y es menos eficaz para el sangrado retroperitoneal (fuente: Eastman AL y colaboradores, 2025). La WSES, citando a la EAST, lo considera suficiente para descartar la laparotomía en el inestable, pero no para descartar el sangrado pélvico (fuente: Coccolini F y colaboradores, 2017). TC con contraste. Es para el paciente que respondió o se estabilizó: la WSES recomienda una TC multifásica con contraste para excluir la hemorragia pélvica (fuente: Coccolini F y colaboradores, 2017), y la guía europea recomienda una TC de cuerpo entero precoz con contraste (grado 1B) (fuente: Rossaint R y colaboradores, 2023). Tiene 98 % de exactitud para identificar el blush; su ausencia no descarta sangrado activo (fuente: Coccolini F y colaboradores, 2017). Un hematoma de 500 cm3 o más obliga a sospechar lesión arterial aunque no se vea el blush (fuente: Coccolini F y colaboradores, 2017). En un metaanálisis de 23 estudios y 3 855 pacientes, la extravasación de contraste tuvo sensibilidad de 80 % y especificidad de 93 %; con TC de 64 filas, de 94 % y 89 %, y con protocolo multifásico, de 95 % y 92 % frente a 74 % y 94 % con fase única (fuente: Dreizin D y colaboradores, 2020). Si hay blush, la WSES considera la angiografía sin importar el estado hemodinámico (fuente: Coccolini F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«Imágenes: sensibilidad y especificidad» muestra lo siguiente. eFAST, líquido libre intraabdominal: sensibilidad 74 por ciento y especificidad 98 por ciento (fuente: Netherton S y colaboradores, 2019). eFAST, líquido libre en hipotensos: sensibilidad 74 por ciento y especificidad 95 por ciento (fuente: Netherton S y colaboradores, 2019). FAST en fractura pélvica o acetabular: sensibilidad 75 por ciento y especificidad 98 por ciento (fuente: Jensen LR y colaboradores, 2024). TC, extravasación de contraste (global): sensibilidad 80 por ciento y especificidad 93 por ciento (fuente: Dreizin D y colaboradores, 2020). TC de 64 filas: sensibilidad 94 por ciento y especificidad 89 por ciento (fuente: Dreizin D y colaboradores, 2020). TC con protocolo multifásico: sensibilidad 95 por ciento y especificidad 92 por ciento (fuente: Dreizin D y colaboradores, 2020). TC con fase única: sensibilidad 74 por ciento y especificidad 94 por ciento (fuente: Dreizin D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estudio pedir y qué cambia en la conducta» tiene 3 columnas: Estudio, Cuándo, Qué cambia. Fila 1: Estudio, Radiografía de tórax; Cuándo, En sala de reanimación, en todo inestable; Qué cambia, Descarta o confirma una fuente torácica; no retrasa la faja. Fila 2: Estudio, Radiografía de pelvis AP; Cuándo, En sala, en el inestable; Qué cambia, Define si hay anillo abierto y orienta la fijación; sensibilidad baja (fuente: Coccolini F y colaboradores, 2017). Fila 3: Estudio, eFAST; Cuándo, En sala, en el inestable; Qué cambia, Positivo: laparotomía o packing combinado; negativo: no descarta la pelvis (fuente: Netherton S y colaboradores, 2019) (fuente: Jensen LR y colaboradores, 2024). Fila 4: Estudio, TC multifásica con contraste; Cuándo, Si responde o está limítrofe; Qué cambia, Blush o hematoma grande: angiografía (fuente: Coccolini F y colaboradores, 2017). Fila 5: Estudio, Uretrocistografía / proctoscopia; Cuándo, Según exploración; Qué cambia, Define sonda suprapúbica o derivación (fuente: Coccolini F y colaboradores, 2017). (fuente: Coccolini F y colaboradores, 2017) (fuente: Netherton S y colaboradores, 2019) (fuente: Jensen LR y colaboradores, 2024). Con esto cerramos imágenes: qué pedir y qué cambia. Sigamos con algoritmo: del shock a la ruta de control.</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del shock a la ruta de control. El algoritmo reúne lo que tienen en común la guía WSES (fuente: Coccolini F y colaboradores, 2017), la guía europea (fuente: Rossaint R y colaboradores, 2023) y la revisión del simposio IOTA (fuente: Balogh ZJ y colaboradores, 2025). No hay un orden universal entre fijación, packing y angiografía (fuente: Eastman AL y colaboradores, 2025): lo que cambia es la disponibilidad local.</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Dónde se trabaja pesa: en el mundo anglosajón la primera opción suele ser la angioembolización, y en muchos otros países, el fijador con packing (fuente: Balogh ZJ y colaboradores, 2025). Úsalo como un esqueleto que cada servicio adapta a su realidad.</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«Pelvis con shock: decisiones en orden» se lee de arriba hacia abajo. Se parte de: Politraumatizado de alta energía con shock y sospecha de pelvis inestable. Se hace: Cerrar el anillo: faja o sábana a nivel de los trocánteres, aducir los miembros inferiores; retirar antes de 24 a 48 h (fuente: Coccolini F y colaboradores, 2017) (fuente: Balogh ZJ y colaboradores, 2025). Se hace: Reanimar en paralelo: protocolo de transfusión masiva, ácido tranexámico dentro de 3 h, PAS de 80 a 90 mmHg sin lesión cerebral, calcio y calor (fuente: Rossaint R y colaboradores, 2023). Se hace: Buscar otras fuentes con radiografía de tórax, eFAST y radiografía de pelvis, sin retrasar el resto (fuente: Coccolini F y colaboradores, 2017). Se decide: ¿Responde a la reanimación y se mantiene estable? Si la respuesta es sí, tc multifásica con contraste: blush o hematoma grande lleva a angiografía; si es limítrofe, fijación definitiva a las 12 a 24 h (fuente: Coccolini F y colaboradores, 2017) (fuente: Balogh ZJ y colaboradores, 2025). Si la respuesta es no, ¿hay otra fuente quirúrgica evidente (efast positivo, tórax)?. Se hace: TC multifásica con contraste: blush o hematoma grande lleva a angiografía; si es limítrofe, fijación definitiva a las 12 a 24 h (fuente: Coccolini F y colaboradores, 2017) (fuente: Balogh ZJ y colaboradores, 2025). Se decide: ¿Hay otra fuente quirúrgica evidente (eFAST positivo, tórax)? Si la respuesta es sí, control de daños en el mismo tiempo: laparotomía o toracotomía, packing preperitoneal por incisión separada y fijación externa (fuente: Coccolini F y colaboradores, 2017) (fuente: Balogh ZJ y colaboradores, 2025). Si la respuesta es no, ¿hay angiografía o sala híbrida inmediata, con equipo 24/7? (fuente: Balogh ZJ y colaboradores, 2025). Se hace: Control de daños en el mismo tiempo: laparotomía o toracotomía, packing preperitoneal por incisión separada y fijación externa (fuente: Coccolini F y colaboradores, 2017) (fuente: Balogh ZJ y colaboradores, 2025). Se decide: ¿Hay angiografía o sala híbrida inmediata, con equipo 24/7? (fuente: Balogh ZJ y colaboradores, 2025)? Si la respuesta es sí, angioembolización de la ilíaca interna y sus ramas (fuente: Eastman AL y colaboradores, 2025) (fuente: Coccolini F y colaboradores, 2017). Si la respuesta es no, packing preperitoneal más fijación externa o c-clamp (fuente: Coccolini F y colaboradores, 2017) (fuente: Rossaint R y colaboradores, 2023); en manos expertas toma menos de 20 min (fuente: Coccolini F y colaboradores, 2017). Se hace: Packing preperitoneal más fijación externa o C-clamp (fuente: Coccolini F y colaboradores, 2017) (fuente: Rossaint R y colaboradores, 2023); en manos expertas toma menos de 20 min (fuente: Coccolini F y colaboradores, 2017). Se hace: Angioembolización de la ilíaca interna y sus ramas (fuente: Eastman AL y colaboradores, 2025) (fuente: Coccolini F y colaboradores, 2017). Se decide: ¿Persiste la inestabilidad? Si la respuesta es sí, completar con la otra vía: packing si la angiografía no bastó (fuente: Coccolini F y colaboradores, 2017); angioembolización tras el packing o, sin radiología, ligadura de las ilíacas internas (fuente: Balogh ZJ y colaboradores, 2025); no reempaquetar (fuente: Balogh ZJ y colaboradores, 2025). Si la respuesta es no, uci: corregir la tríada letal, revisar el packing a las 48 a 72 h, profilaxis antitrombótica temprana, fijación definitiva a las 12 a 24 h (fuente: Coccolini F y colaboradores, 2017) (fuente: Rossaint R y colaboradores, 2023) (fuente: Balogh ZJ y colaboradores, 2025). Si la respuesta es in extremis, solo si está in extremis y el equipo está entrenado: reboa en zona iii como puente (fuente: Coccolini F y colaboradores, 2017), con oclusión completa de no más de 60 min (fuente: Fontenelle Ribeiro Junior MA y colaboradores, 2024). Se hace: Completar con la otra vía: packing si la angiografía no bastó (fuente: Coccolini F y colaboradores, 2017); angioembolización tras el packing o, sin radiología, ligadura de las ilíacas internas (fuente: Balogh ZJ y colaboradores, 2025); no reempaquetar (fuente: Balogh ZJ y colaboradores, 2025). Se hace: Solo si está in extremis y el equipo está entrenado: REBOA en zona III como puente (fuente: Coccolini F y colaboradores, 2017), con oclusión completa de no más de 60 min (fuente: Fontenelle Ribeiro Junior MA y colaboradores, 2024). Termina en: UCI: corregir la tríada letal, revisar el packing a las 48 a 72 h, profilaxis antitrombótica temprana, fijación definitiva a las 12 a 24 h (fuente: Coccolini F y colaboradores, 2017) (fuente: Rossaint R y colaboradores, 2023) (fuente: Balogh ZJ y colaboradores, 2025). Con esto cerramos algoritmo: del shock a la ruta de control. Sigamos con faja pélvica: dónde, cómo, cuánto tiempo y qué evidencia hay.</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faja pélvica: dónde, cómo, cuánto tiempo y qué evidencia hay. La faja (o la sábana) es el primer gesto mecánico. No hace falta la radiografía para ponerla: basta la sospecha clínica fuerte, un anillo que se mueve, un mecanismo de alta energía en un paciente inconsciente o una imagen que muestre la lesión (fuente: Balogh ZJ y colaboradores, 2025). La guía europea la recomienda ya en el ámbito prehospitalario ante sospecha de fractura pélvica (grado 1C) (fuente: Rossaint R y colaboradores, 2023), y la WSES la recomienda como estrategia temprana para estabilizar el anillo y reducir el sangrado (grado 1A) (fuente: Coccolini F y colaboradores, 2017). Cómo. La faja se coloca a nivel de los trocánteres mayores y alineada con los tubérculos púbicos (fuente: Balogh ZJ y colaboradores, 2025); la WSES describe la posición alrededor del trocánter mayor y la sínfisis, y la aducción de los miembros inferiores para reducir el volumen interno (fuente: Coccolini F y colaboradores, 2017). La presión óptima sobre el trocánter y la sínfisis es de 180 N (fuente: Balogh ZJ y colaboradores, 2025). En vez de un nudo, que marca la piel, se cierra con pinzas; y si hace falta llegar a la ingle, al abdomen o colocar tornillos percutáneos, se le recortan ventanas (fuente: Balogh ZJ y colaboradores, 2025). Sábana o faja comercial. La WSES reportó que las comerciales controlan mejor el sangrado que las caseras (grado 1C) (fuente: Coccolini F y colaboradores, 2017); la revisión del simposio IOTA concluye que sábanas y fajas son biomecánicamente similares en la estabilización inicial (fuente: Balogh ZJ y colaboradores, 2025). Con pocos recursos, la faja casera puede usarse de forma eficaz y segura (fuente: Coccolini F y colaboradores, 2017), y la sábana debe quedar plana contra la piel para repartir la presión (fuente: Balogh ZJ y colaboradores, 2025). Cuándo tener cuidado. Las mejores indicaciones son las APC II y III (fuente: Balogh ZJ y colaboradores, 2025). En fracturas de cadera, acetábulo o compresión lateral se aplica sin compresión adicional (fuente: Balogh ZJ y colaboradores, 2025). La WSES pide cautela en embarazadas y ancianos (grado 2A) (fuente: Coccolini F y colaboradores, 2017). Cuánto tiempo. Menos de 24 h y nunca más de 48 h (fuente: Balogh ZJ y colaboradores, 2025). La presión continua por encima de 9,3 kPa durante más de 2 a 3 h aumenta la necrosis de piel (fuente: Coccolini F y colaboradores, 2017). Se retira en cuanto la fisiología lo permita y se reemplaza por fijación externa o definitiva (fuente: Coccolini F y colaboradores, 2017). Qué evidencia hay. Es la parte incómoda. Una revisión de 7 estudios modernos encontró mortalidad de 17,4 % con faja y de 15,7 % sin faja o con faja tardía, sin superioridad clara (fuente: Papaleontiou A y colaboradores, 2025); en 3 de los 7 estudios hubo menos requerimiento de sangre con faja (fuente: Papaleontiou A y colaboradores, 2025). Un metaanálisis de 16 estudios y 6 591 participantes, con 5 estudios ajustados por confusores, no halló asociación con menor mortalidad (OR 0,90) (fuente: Forssten MP y colaboradores, 2026). Una cohorte alemana de 63 371 pacientes tampoco halló reducción significativa de la mortalidad con la faja prehospitalaria (fuente: Balogh ZJ y colaboradores, 2025). La propia WSES reconoce que la faja sola no parece reducir la mortalidad (fuente: Coccolini F y colaboradores, 2017). La lectura razonable es que sigue siendo una medida temporal barata y de bajo riesgo si se retira a tiempo, cuyo beneficio es difícil de ver en mortalidad; los autores del metaanálisis más reciente sugieren que la mortalidad por sí sola puede ser un criterio insuficiente (fuente: Forssten MP y colaboradores, 2026). Un efecto práctico: la faja tapa el acceso femoral y a menudo se retira para la angiografía o el REBOA; para no perder la estabilización se propuso el T-clamp trocantérico (fuente: Sepehri A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con faja temprana y sin faja o con faja tardía (revisión sistemática de 7 estudios)» muestra lo siguiente. Con faja temprana: 17.4 por ciento (fuente: Papaleontiou A y colaboradores, 2025). Sin faja o tardía: 15.7 por ciento (fuente: Papaleontiou 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«Faja pélvica: indicaciones y precauciones» tiene 3 columnas: Situación, Qué hacer, Fuente. Fila 1: Situación, Sospecha alta, inestabilidad palpable, alta energía en inconsciente; Qué hacer, Colocar de inmediato a nivel de los trocánteres; Fuente, (fuente: Balogh ZJ y colaboradores, 2025). Fila 2: Situación, APC II y III; Qué hacer, Mejor indicación; presión óptima de 180 N sobre trocánter y sínfisis; Fuente, (fuente: Balogh ZJ y colaboradores, 2025). Fila 3: Situación, Compresión lateral, fractura de cadera o acetábulo; Qué hacer, Aplicar sin compresión adicional, solo para el traslado; Fuente, (fuente: Balogh ZJ y colaboradores, 2025). Fila 4: Situación, Embarazada o anciano; Qué hacer, Posicionar con cautela; Fuente, (fuente: Coccolini F y colaboradores, 2017). Fila 5: Situación, Más de 24 a 48 h; Qué hacer, Retirar y reemplazar por fijación; Fuente, (fuente: Balogh ZJ y colaboradores, 2025) (fuente: Coccolini F y colaboradores, 2017). Fila 6: Situación, Necesidad de acceso femoral (angiografía o REBOA); Qué hacer, Considerar T-clamp o fijador anterior; Fuente, (fuente: Sepehri A y colaboradores, 2020). (fuente: Balogh ZJ y colaboradores, 2025) (fuente: Coccolini F y colaboradores, 2017) (fuente: Sepehri A y colaboradores, 2020). Con esto cerramos faja pélvica: dónde, cómo, cuánto tiempo y qué evidencia hay. Sigamos con reanimación hemostática: lo que se hace mientras se controla el sangrado.</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reanimación hemostática: lo que se hace mientras se controla el sangrado. La revisión del simposio IOTA lo ordena en 3 frentes simultáneos, no sucesivos: parar el sangrado, tolerar una presión baja con poco cristaloide y reanimar con hemoderivados que corrijan la coagulación (fuente: Balogh ZJ y colaboradores, 2025). El objetivo es no entrar ni agravar la tríada de coagulopatía, acidosis e hipotermia (fuente: Balogh ZJ y colaboradores, 2025). Presión. Mientras no se controle el sangrado y no haya lesión cerebral, la guía europea recomienda reponer volumen de forma restringida con una presión sistólica objetivo de 80 a 90 mmHg (presión arterial media de 50 a 60 mmHg) (grado 1B) (fuente: Rossaint R y colaboradores, 2023). Si hay traumatismo craneal grave, la presión arterial media se mantiene en 80 mmHg o más (fuente: Rossaint R y colaboradores, 2023). Si la restricción de volumen no alcanza el objetivo, se añade noradrenalina (fuente: Rossaint R y colaboradores, 2023). La hipotensión permisiva está contraindicada con traumatismo craneal o medular y es riesgosa en ancianos (fuente: Balogh ZJ y colaboradores, 2025). Los bolos de cristaloide son pequeños, de unos 250 mL (fuente: Balogh ZJ y colaboradores, 2025). Ácido tranexámico. 1 g en 10 min y luego 1 g en 8 h, dentro de las primeras 3 h (grado 1A) (fuente: Rossaint R y colaboradores, 2023). En CRASH-2, con 20 211 pacientes y la pauta de 1 g en 10 min más 1 g en 8 h, la mortalidad por cualquier causa fue de 14,5 % con tranexámico y de 16,0 % con placebo, y la muerte por sangrado de 4,9 % frente a 5,7 % (fuente: CRASH-2 trial collaborators y colaboradores, 2010). En PATCH-Trauma (1 310 pacientes), el tranexámico prehospitalario no mejoró la proporción de supervivientes con buen resultado funcional a los 6 meses (53,7 % frente a 53,5 %), aunque la mortalidad a los 28 días, desenlace secundario, fue de 17,3 % frente a 21,8 % (fuente: PATCH-Trauma Investigators and the ANZICS Clinical Trials Group y colaboradores, 2023). Sangre y plasma. Los componentes sanguíneos se dan en proporción 1:1 o 2:1 (fuente: Balogh ZJ y colaboradores, 2025). En PROPPR, con 680 pacientes, la proporción 1:1:1 frente a 1:1:2 no cambió la mortalidad a las 24 h (12,7 % frente a 17,0 %) ni a los 30 días (22,4 % frente a 26,1 %), pero redujo la exanguinación a las 24 h (9,2 % frente a 14,6 %) y logró hemostasia más a menudo (86 % frente a 78 %) (fuente: Holcomb JB y colaboradores, 2015). Otros ajustes. Calcio ionizado dentro del rango normal (grado 1C) (fuente: Rossaint R y colaboradores, 2023); fibrinógeno de 1,5 g/L o menos: concentrado o crioprecipitado (grado 1C) (fuente: Rossaint R y colaboradores, 2023); hemoglobina objetivo de 70 a 90 g/L (grado 1C) (fuente: Rossaint R y colaboradores, 2023); calentar al hipotérmico (grado 1C) (fuente: Rossaint R y colaboradores, 2023). La guía europea pide vigilar la hemostasia de forma temprana y repetida (fuente: Rossaint R y colaboradores, 2023). Sangre total en el prehospitalario. 2 ensayos de 2026 no encontraron ventaja (fuente: Smith JE y colaboradores, 2026) (fuente: Sperry JL y colaboradores, 2026). Con hasta 2 unidades antes de llegar, el desenlace compuesto de muerte o transfusión masiva fue de 48,7 % con sangre total y de 47,7 % con componentes (fuente: Smith JE y colaboradores, 2026); en otro ensayo por conglomerados, la mortalidad a los 30 días fue de 25,9 % con sangre total y de 20,5 % con componentes (fuente: Sperry JL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«PROPPR: 1:1:1 frente a 1:1:2» muestra lo siguiente. Mortalidad a 24 h, 1:1:1: 12.7 por ciento (fuente: Holcomb JB y colaboradores, 2015). Mortalidad a 24 h, 1:1:2: 17 por ciento (fuente: Holcomb JB y colaboradores, 2015). Exanguinación, 1:1:1: 9.2 por ciento (fuente: Holcomb JB y colaboradores, 2015). Exanguinación, 1:1:2: 14.6 por ciento (fuente: Holcomb JB y colaboradores, 2015). Hemostasia lograda, 1:1:1: 86 por ciento (fuente: Holcomb JB y colaboradores, 2015). Hemostasia lograda, 1:1:2: 78 por ciento (fuente: Holcomb JB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«CRASH-2: ácido tranexámico frente a placebo» muestra lo siguiente. Mortalidad total, tranexámico: 14.5 por ciento (fuente: CRASH-2 trial collaborators y colaboradores, 2010). Mortalidad total, placebo: 16 por ciento (fuente: CRASH-2 trial collaborators y colaboradores, 2010). Muerte por sangrado, tranexámico: 4.9 por ciento (fuente: CRASH-2 trial collaborators y colaboradores, 2010). Muerte por sangrado, placebo: 5.7 por ciento (fuente: CRASH-2 trial collaborators y colaboradores, 2010). En el documento Word de este tema encontrarás además: Metas de la reanimación hemostática en el sangrado pélvico. Con esto cerramos reanimación hemostática: lo que se hace mientras se controla el sangrado. Sigamos con control de la hemorragia: packing, angioembolización, fijación y reboa.</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control de la hemorragia: packing, angioembolización, fijación y reboa. Si después de cerrar el anillo y de reponer sangre el paciente sigue inestable, hay 4 herramientas: la fijación externa, el packing preperitoneal, la angioembolización y, en el límite, el REBOA. No compiten; se combinan según el tiempo, los recursos y la fisiología. La guía EAST de 2011 partió de 1 432 artículos, retuvo 50 y fue firme en 4 de sus 6 preguntas (fijación externa temprana, angiografía urgente, descarte de otras fuentes y signos radiológicos de sangrado); el packing y los dispositivos no invasivos quedaron sin respuesta concluyente (fuente: Cullinane DC y colaboradores, 2011). El tiempo es la variable que casi todos aceptan: la guía europea recomienda minimizar el intervalo entre la lesión y el control (fuente: Rossaint R y colaboradores, 2023) y la WSES hace lo mismo entre el ingreso y el control definitivo (fuente: Coccolini F y colaboradores, 2017). Packing preperitoneal (PPP). Es rápido y no depende de la radiología. La guía europea lo recomienda cuando el sangrado continúa o cuando la angioembolización no se logra a tiempo (grado 1C) (fuente: Rossaint R y colaboradores, 2023); la WSES, siempre que haya inestabilidad por fractura pélvica, sobre todo si no hay angiografía (grado 1C) (fuente: Coccolini F y colaboradores, 2017). Se hace junto con estabilización del anillo (fuente: Coccolini F y colaboradores, 2017). El protocolo de Denver empaquetó a 128 pacientes (6 % de 2 293 ingresos con fractura pélvica) y llegó a quirófano en una mediana de 44 min (fuente: Burlew CC y colaboradores, 2017). Murió 21 % de ese grupo de alto riesgo, pero solo 3 (2 %) por las secuelas inmediatas del sangrado, y 16 (13 %) necesitaron embolizar después un blush documentado (fuente: Burlew CC y colaboradores, 2017). En otra serie de 78 empaquetados nadie murió por sangrado pélvico persistente ni por agotamiento fisiológico; la mortalidad global fue de 14 % y 7 (9 %) pasaron luego a angioembolización (fuente: Werner NL y colaboradores, 2022). En una serie coreana, la presión sistólica subió de 71,6 a 132,2 mmHg tras el packing, y se llegó al procedimiento mucho antes (55,4 min, 10 pacientes) que con la angiografía de emergencia (194 min, 4 pacientes) (fuente: Jang JY y colaboradores, 2016). Angioembolización (AE). Es eficaz en el sangrado arterial (grado 1A) (fuente: Coccolini F y colaboradores, 2017), con éxito de 74 a 100 % (fuente: Balogh ZJ y colaboradores, 2025). Exige radiólogo intervencionista 24/7 (fuente: Balogh ZJ y colaboradores, 2025), y el estándar del ACS-COT es tenerlo disponible en 30 min (fuente: Matsushima K y colaboradores, 2018). Una cohorte de 181 pacientes mostró que cada hora de demora hasta la embolización sumó un OR de 1,79 de mortalidad hospitalaria (fuente: Matsushima K y colaboradores, 2018). En Maryland, el tiempo a la embolización promediaba 5 horas (fuente: Burlew CC y colaboradores, 2017). La embolización puede dejar necrosis glútea, resangrado e infección (fuente: Eastman AL y colaboradores, 2025). Qué dicen las comparaciones. En una revisión de 18 estudios (579 pacientes: 402 con packing y 177 con embolización) la mortalidad bruta fue menor con packing (23 %) que con embolización (32 %), pero esa comparación mezcla pacientes distintos: donde los dos grupos salían del mismo estudio no se vio diferencia, y 27 % de los empaquetados terminó en angioembolización (fuente: McDonogh JM y colaboradores, 2022). Otro metaanálisis de 8 estudios con 480 pacientes encontró menor mortalidad con un protocolo que incluía packing (RR 0,61) (fuente: Li P y colaboradores, 2022). En el registro TQIP de 1 396 pacientes, solo la embolización se asoció con menor mortalidad (OR 0,62), y el packing con más complicaciones (OR 1,39) (fuente: Anand T y colaboradores, 2023). Un metaanálisis en red de 13 estudios clínicos y 24 396 participantes propuso fijador externo primero, luego packing, y la embolización como complemento (fuente: Tang J y colaboradores, 2019). La guía europea resume que no hubo diferencia significativa de mortalidad entre ambas (fuente: Rossaint R y colaboradores, 2023), y la WSES las considera complementarias (fuente: Coccolini F y colaboradores, 2017). Ninguna comparación es limpia: los grupos no son equivalentes, los tiempos difieren y la fisiología se reporta mal (fuente: McDonogh JM y colaboradores, 2022). Además, entre pacientes con shock de 12 centros, packing y REBOA dieron el control más rápido pero también la mayor mortalidad y el mayor uso de sangre (fuente: Duchesne J y colaboradores, 2019). Lo más probable (inferencia del autor) es un sesgo de selección, porque se usan en los más graves. REBOA. El ensayo UK-REBOA aleatorizó a 90 pacientes en 16 centros: a los 90 días murió 54 % del grupo con REBOA y 42 % del grupo estándar, y los autores concluyen que agregar REBOA en urgencias no baja la mortalidad y quizá la sube (fuente: Jansen JO y colaboradores, 2023). La guía EAST de 2025 recomienda de forma condicional no usarlo en el sangrado subdiafragmático, con evidencia de nivel muy bajo, y en el subgrupo con fractura pélvica la mortalidad fue mayor con REBOA (OR 2,15) (fuente: Harfouche MN y colaboradores, 2025). La WSES lo había propuesto como puente en zona III (grado 2B) pero reconoce que no hay evidencia clara de beneficio en mortalidad (fuente: Coccolini F y colaboradores, 2017). Combinado con packing, en una serie de un solo centro, no hubo muertes por sangrado pélvico persistente (fuente: Werner NL y colaboradores, 2022). El REBOA sigue siendo una herramienta de excepción, no un paso del protocolo. Quién decide. La elección real es de logística: la revisión IOTA describe que los países anglosajones privilegian la angioembolización y que en buena parte del resto del mundo se prefiere el fijador con packing (fuente: Balogh ZJ y colaboradores, 2025). En el medio, la angioembolización intraoperatoria con arco en C permite decidir entre quirófano y sala de radiología sin trasladar al paciente (fuente: Rossaint R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cruda: packing frente a angioembolización (18 estudios, 579 pacientes; comparación con sesgo)» muestra lo siguiente. Packing preperitoneal: 23 por ciento (fuente: McDonogh JM y colaboradores, 2022). Angioembolización: 32 por ciento (fuente: McDonogh JM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«Tiempo hasta la intervención en una serie coreana» muestra lo siguiente. Packing preperitoneal: 55.4 min (fuente: Jang JY y colaboradores, 2016). Angiografía de emergencia: 194 min (fuente: Jang JY y colaboradores, 2016). En el documento Word de este tema encontrarás además: Pacientes que necesitaron angioembolización después del packing; UK-REBOA: mortalidad a 90 días; Medidas de asociación con la mortalidad (OR o RR; 1 = sin efecto); Packing, angioembolización y REBOA lado a lado. Con esto cerramos control de la hemorragia: packing, angioembolización, fijación y reboa. Sigamos con tratamiento: secuencia, fijación y momento de operar.</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secuencia, fijación y momento de operar. El tratamiento del paciente inestable sigue una secuencia de control de daños. Primero se frena el sangrado y se estabiliza el anillo con lo mínimo necesario; la fijación definitiva espera a que la fisiología se normalice. Categoría fisiológica. La revisión IOTA separa 4 categorías: estable, limítrofe, inestable e in extremis (fuente: Balogh ZJ y colaboradores, 2025). En el limítrofe, la faja sostiene el anillo mientras se corrigen la hipotermia, la acidosis y la coagulopatía; corregido eso, el momento ideal para la fijación definitiva está entre 12 y 24 h desde el ingreso (fuente: Balogh ZJ y colaboradores, 2025). Si el paciente sigue inestable y la reanimación no alcanza, cabe reducir de forma cerrada y fijar de inmediato, en todo o en parte: un ejemplo es el tornillo sacroilíaco «antishock», con o sin fijador supraacetabular por delante (fuente: Balogh ZJ y colaboradores, 2025). La evidencia reciente apoya la fijación interna definitiva temprana, dentro de las 24 h de la lesión (fuente: Balogh ZJ y colaboradores, 2025). El fijador externo es un puente. La guía WSES lo describe como adyuvante rígido temporal (grado 1A) y como contrapresión obligatoria del packing (grado 2A) (fuente: Coccolini F y colaboradores, 2017). En 110 pacientes con fijador trapezoidal, la reducción se perdió en 57 %, hubo mala unión en 58 % e infección del tornillo en 24 %; falló en 6 de 8 libros abiertos, 20 de 62 compresiones laterales y 38 de 40 lesiones tipo C (fuente: Lindahl J y colaboradores, 1999). Sirve en la fase aguda de la reanimación, pero rinde poco como tratamiento definitivo de las lesiones tipo C y de los libros abiertos (fuente: Lindahl J y colaboradores, 1999). Packing y su seguimiento. Las compresas se revisan a las 48 a 72 h (fuente: Coccolini F y colaboradores, 2017) y se retiran cuando se corrigen acidosis, hipotermia y coagulopatía (fuente: Balogh ZJ y colaboradores, 2025). En una serie coreana, la segunda cirugía se hizo dentro de 48 h y el drenaje se retiró cuando bajó de 50 cc (fuente: Jang JY y colaboradores, 2016). No se reempaqueta por la alta tasa de infección asociada (fuente: Balogh ZJ y colaboradores, 2025): tras reempaquetar, la infección subió a 45 % frente a 14 % global (fuente: Baker JE y colaboradores, 2024). Si el sangrado persiste. Se piensa en angioembolización o, si no hay radiología, en ligadura de una o de ambas ilíacas internas (fuente: Balogh ZJ y colaboradores, 2025). La WSES recomienda la angioembolización secundaria si el sangrado persiste después del packing (fuente: Coccolini F y colaboradores, 2017). Fractura abierta. Las fracturas abiertas son de 2 a 4 % del total y tienen mortalidad de 15 a 50 % por el doble riesgo de hemorragia aguda y sepsis pélvica (fuente: Eastman AL y colaboradores, 2025). La lesión rectal exige derivación proximal, y se desaconseja el drenaje presacro y el lavado rectal distal (fuente: Eastman AL y colaboradores, 2025). La vía urinaria se maneja con uretrografía antes de sondar, y sonda suprapúbica si hay rotura completa (fuente: Coccolini F y colaboradores, 2017) (fuente: Eastman AL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«Fijador externo anterior: complicaciones en 110 pacientes (seguimiento medio)» muestra lo siguiente. Pérdida de reducción: 57 por ciento (fuente: Lindahl J y colaboradores, 1999). Mala unión: 58 por ciento (fuente: Lindahl J y colaboradores, 1999). Infección del tornillo: 24 por ciento (fuente: Lindahl J y colaboradores, 1999). No unión: 5 por ciento (fuente: Lindahl J y colaboradores, 1999).</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«Categoría fisiológica y fijación» tiene 3 columnas: Categoría, Qué predomina, Fijación. Fila 1: Categoría, Estable; Qué predomina, Sin shock; Fijación, Definitiva diferida, según el patrón y el equipo. Fila 2: Categoría, Limítrofe; Qué predomina, Responde a la reanimación pero con riesgo; Fijación, Faja y reanimación; definitiva a las 12 a 24 h del ingreso (fuente: Balogh ZJ y colaboradores, 2025). Fila 3: Categoría, Inestable; Qué predomina, Hipotenso, mal reanimado; Fijación, Cierre y fijación inmediata parcial (antishock, fijador anterior) (fuente: Balogh ZJ y colaboradores, 2025). Fila 4: Categoría, In extremis; Qué predomina, Moribundo; Fijación, UCI, faja y medidas hemostáticas; definitiva tras normalizar la fisiología (fuente: Balogh ZJ y colaboradores, 2025). (fuente: Balogh ZJ y colaboradores, 2025). Con esto cerramos tratamiento: secuencia, fijación y momento de operar. Sigamos con técnica: lo que hay que entender antes de operar.</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lo que hay que entender antes de operar. Esto es apoyo de estudio, no un manual. Manda el cirujano responsable, el tutor y la guía del dispositivo. Donde un paso es práctica habitual sin estudio que lo respalde, se rotula práctica habitual / opinión experta y no lleva cifra. Posición y campo. Supino sobre mesa radiolúcida, con un campo amplio que incluya desde el tórax inferior hasta los muslos, para poder hacer en el mismo tiempo la laparotomía, el packing, el fijador y el acceso femoral (práctica habitual / opinión experta). Antes de pasar una sonda se descarta lesión uretral (fuente: Coccolini F y colaboradores, 2017) (fuente: Eastman AL y colaboradores, 2025). Todo lo que cambie de orden depende de la urgencia; el cirujano de trauma y el ortopedista deben hablar antes de la primera incisión. 1. Packing preperitoneal. La idea: por una incisión suprapúbica propia se llega al espacio de Retzius sin entrar al peritoneo, y a cada lado de la vejiga se colocan 3 compresas, por debajo del reborde pélvico y en dirección a los vasos ilíacos (fuente: Coccolini F y colaboradores, 2017). La serie coreana describe la versión con incisión vertical corta (7 a 8 cm desde la sínfisis); los pasos están en el esquema de abajo: el plano clave es preperitoneal, la disección roma llega hasta el borde lateral de la sacroilíaca y una valva de Deaver lleva el peritoneo hacia la línea media antes de empaquetar cada lado (fuente: Jang JY y colaboradores, 2016). La segunda cirugía se hizo dentro de 48 h y el drenaje se retiró cuando bajó de 50 cc (fuente: Jang JY y colaboradores, 2016). Un equipo entrenado lo completa en menos de 20 min (fuente: Coccolini F y colaboradores, 2017). Si hay que explorar el abdomen, la laparotomía va por una incisión distinta y más alta, para no llevar contaminación abdominal al espacio empaquetado y bajar la infección (fuente: Coccolini F y colaboradores, 2017). Nunca va solo: la compresa necesita un anillo firme detrás, que da la fijación externa o la faja (fuente: Coccolini F y colaboradores, 2017). No se reempaqueta (fuente: Balogh ZJ y colaboradores, 2025). 2. Fijador externo anterior. Hay 2 rutas y es un intercambio: el perno en la cresta ilíaca se pone rápido y sin mucha técnica, pero agarra poco y la reducción tiende a perderse; el perno supraacetabular pide arco en C y más cuidado, a cambio de un agarre muy superior por el corredor óseo sólido (fuente: Coccolini F y colaboradores, 2017). Sirve en APC II y III y en LC II y III (fuente: Coccolini F y colaboradores, 2017). Una guía práctica (práctica habitual / opinión experta): primero reduce con maniobras externas (cierre del libro y rotación interna de las piernas), luego monta el marco con la pelvis ya cerrada, y comprueba con proyecciones de entrada y de salida que la sínfisis y la sacroilíaca quedaron alineadas. Recuerda sus límites: no sostiene lo posterior vertical (fuente: Lindahl J y colaboradores, 1999). 3. C-clamp o T-clamp. El C-clamp posterior es para el cizallamiento vertical con rotura sacroilíaca, y no es un instrumento para el primer intento: tiene curva de aprendizaje (fuente: Coccolini F y colaboradores, 2017). No se usa si el sacro está conminuto o roto a través de los forámenes, si el ala ilíaca está fracturada ni en la compresión lateral (fuente: Coccolini F y colaboradores, 2017). El T-clamp trocantérico estabiliza sin fluoroscopía y deja libre la ingle para endovascular o laparotomía (fuente: Sepehri A y colaboradores, 2020). En 17 pacientes hubo 2 casos de sobrerreducción, y la prudencia aplica sobre todo si hay fractura de acetábulo (fuente: Sepehri A y colaboradores, 2020). 4. REBOA en zona III. La WSES sugiere considerar la zona III como puente (grado 2B) y un introductor femoral de 5 Fr como primer paso (grado 2C) (fuente: Coccolini F y colaboradores, 2017). El acceso femoral guiado por ecografía es el preferido; un introductor de 7 Fr en un hipotenso puede lesionar estructuras cercanas (fuente: Fontenelle Ribeiro Junior MA y colaboradores, 2024). La oclusión completa no debería pasar de 30 min en zona 1 ni de 60 min en zona 3 (fuente: Fontenelle Ribeiro Junior MA y colaboradores, 2024). Ojo con la fuente vieja: la WSES de 2017 especulaba que la zona III toleraba de 4 a 6 h (fuente: Coccolini F y colaboradores, 2017); la revisión de 2024 es más restrictiva y es la que se sigue (fuente: Fontenelle Ribeiro Junior MA y colaboradores, 2024). La oclusión parcial o intermitente se propone para acortar la isquemia (grado 2C) (fuente: Coccolini F y colaboradores, 2017). Complicaciones: isquemia de miembro en 16 % (rango de 4 a 52,6) y falla renal aguda en 5,6 a 46 % (fuente: Fontenelle Ribeiro Junior MA y colaboradores, 2024). 5. Angioembolización. Puede ser selectiva o no selectiva, y ambas pueden salvar la vida si se sopesan los riesgos (fuente: Eastman AL y colaboradores, 2025); la ilíaca interna y sus ramas (glútea superior, obturatriz y pudenda interna) son los blancos habituales (fuente: Eastman AL y colaboradores, 2025). En una serie retrospectiva de 61 pacientes, la embolización no selectiva de ambas ilíacas internas con gelatina reabsorbible no produjo efectos adversos (fuente: Eastman AL y colaboradores, 2025). Si no hay radiología, queda la ligadura de las ilíacas internas (fuente: Balogh ZJ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«Fijador externo anterior: reducción que no se mantuvo según el tipo de lesión (cálculo del autor a partir de los conteos)» muestra lo siguiente. Libro abierto (6 de 8): 75 por ciento (fuente: Lindahl J y colaboradores, 1999). Compresión lateral (20 de 62): 32.3 por ciento (fuente: Lindahl J y colaboradores, 1999). Tipo C (38 de 40): 95 por ciento (fuente: Lindahl J y colaboradores, 1999).</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«Errores frecuentes del residente y cómo evitarlos» tiene 3 columnas: Error, Por qué importa, Cómo evitarlo. Fila 1: Error, Empaquetar sin estabilizar el anillo; Por qué importa, La compresa necesita una base firme para comprimir (fuente: Coccolini F y colaboradores, 2017); Cómo evitarlo, Faja o fijador antes o junto con el packing. Fila 2: Error, Hacer la laparotomía y el packing por la misma incisión; Por qué importa, Contaminación cruzada del espacio preperitoneal (fuente: Coccolini F y colaboradores, 2017); Cómo evitarlo, Incisión suprapúbica separada. Fila 3: Error, Reempaquetar; Por qué importa, Infección de 45 % frente a 14 % global (fuente: Baker JE y colaboradores, 2024); Cómo evitarlo, No reempaquetar (fuente: Balogh ZJ y colaboradores, 2025). Fila 4: Error, Faja a nivel de las crestas ilíacas; Por qué importa, La posición recomendada es a nivel de los trocánteres, donde reduce la sínfisis (fuente: Balogh ZJ y colaboradores, 2025); más arriba pierde ese efecto (opinión experta); Cómo evitarlo, Alinear con los trocánteres y los tubérculos púbicos. Fila 5: Error, Dejar la faja más de 24 a 48 h; Por qué importa, Necrosis de piel con presión mayor de 9,3 kPa por más de 2 a 3 h (fuente: Coccolini F y colaboradores, 2017); Cómo evitarlo, Retirar antes de 24 h (fuente: Balogh ZJ y colaboradores, 2025). Fila 6: Error, Poner un C-clamp en sacro conminuto, ala ilíaca o compresión lateral; Por qué importa, Contraindicado (fuente: Coccolini F y colaboradores, 2017); riesgo de sobrerreducción (fuente: Sepehri A y colaboradores, 2020); Cómo evitarlo, Usar fijador anterior o T-clamp. Fila 7: Error, Sondar sin uretrografía; Por qué importa, Cerca de 23 % de las lesiones uretrales pasa inadvertido (fuente: Coccolini F y colaboradores, 2017); Cómo evitarlo, Uretrografía retrógrada primero. Fila 8: Error, Dejar el fijador como tratamiento final del tipo C; Por qué importa, Falló en 38 de 40 lesiones tipo C (fuente: Lindahl J y colaboradores, 1999); Cómo evitarlo, Usarlo como puente y convertir. Fila 9: Error, Mantener el REBOA demasiado tiempo; Por qué importa, Máximo de 60 min en zona 3 (fuente: Fontenelle Ribeiro Junior MA y colaboradores, 2024); Cómo evitarlo, Programar el control definitivo antes de inflar. Fila 10: Error, Llevar al inestable a la TC; Por qué importa, La TC es para el que responde (fuente: Coccolini F y colaboradores, 2017); Cómo evitarlo, Radiografía de pelvis y eFAST en sala. (fuente: Coccolini F y colaboradores, 2017) (fuente: Baker JE y colaboradores, 2024) (fuente: Balogh ZJ y colaboradores, 2025) (fuente: Sepehri A y colaboradores, 2020) (fuente: Lindahl J y colaboradores, 1999) (fuente: Fontenelle Ribeiro Junior MA y colaboradores, 2024). La tabla completa tiene más filas: están en el documento Word. Con esto cerramos técnica: lo que hay que entender antes de operar. Sigamos con complicaciones: urogenitales, infecciosas, trombóticas y de los procedimientos.</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urogenitales, infecciosas, trombóticas y de los procedimientos. Casi todas las complicaciones nacen de tres cosas: la lesión original, el shock y los procedimientos de control. Urogenitales y rectales. La lesión de la vía urinaria baja y de la uretra aparece en 7 a 25 % de las fracturas del anillo, y cerca de 23 % se pasa por alto (fuente: Coccolini F y colaboradores, 2017). En las fracturas pélvicas abiertas, la lesión vesical y uretral se acerca a 20 % (fuente: Eastman AL y colaboradores, 2025). En 31 380 pacientes del registro NTDB, 1 444 tuvieron lesión genitourinaria; la incidencia de lesión urogenital, vesical y uretral fue de 5,34 %, 3,41 % y 1,54 % en hombres, y de 3,62 %, 3,37 % y 0,15 % en mujeres (fuente: Bjurlin MA y colaboradores, 2009). Con lesión genitourinaria la mortalidad fue de 13,99 % frente a 8,08 % (fuente: Bjurlin MA y colaboradores, 2009). Las lesiones anorrectales van de 18 a 64 % (fuente: Coccolini F y colaboradores, 2017). A largo plazo, la disfunción eréctil aparece en 37 % tras una fractura del anillo (7 estudios), y la rehabilitación con inhibidores de la PDE-5 subió el puntaje IIEF-5 en 6,5 puntos (fuente: Schmid FA y colaboradores, 2021). Infecciosas. En 222 pacientes con packing en 18 años, la infección pélvica fue de 14 % y subió a 45 % si se reempaquetó; fractura abierta (OR 5,8) y reempaquetado (OR 4,7) fueron factores independientes (fuente: Baker JE y colaboradores, 2024). Cuando la fractura es abierta, lo que mata tarde es la sepsis: heridas contaminadas con heces o hematomas que se infectan (fuente: Eastman AL y colaboradores, 2025). Tromboembolia. Una cohorte emparejada comparó packing con angioembolización: con packing, el riesgo absoluto de tromboembolia fue 9,8 % mayor (fuente: Patterson JT y colaboradores, 2022). La profilaxis temprana (dentro de 24 o 48 h) fue mejor que la tardía para tromboembolia y para muerte (OR 1,9 y 4,0 para la tardía) (fuente: Shu HT y colaboradores, 2022). En el ensayo METRC, con 12 211 pacientes con fractura de extremidad operada o cualquier fractura pélvica o acetabular, la aspirina fue no inferior a la heparina de bajo peso para la mortalidad a 90 días (0,78 % frente a 0,73 %); la trombosis venosa profunda fue de 2,51 % con aspirina y de 1,71 % con heparina, y la embolia pulmonar de 1,49 % en cada grupo (fuente: Major Extremity Trauma Research Consortium (METRC) y colaboradores, 2023). La guía europea recomienda profilaxis farmacológica más compresión neumática dentro de las 24 h posteriores al control del sangrado (grado 1B) (fuente: Rossaint R y colaboradores, 2023). De los procedimientos. REBOA: isquemia de miembro en 16 % (rango de 4 a 52,6) y falla renal aguda en 5,6 a 46 % (fuente: Fontenelle Ribeiro Junior MA y colaboradores, 2024). Fijador externo: pérdida de reducción en 57 %, mala unión en 58 % e infección del tornillo en 24 % (fuente: Lindahl J y colaboradores, 1999). Embolización: necrosis glútea, resangrado e infección (fuente: Eastman AL y colaboradores, 2025). Faja: necrosis de piel con presión mayor de 9,3 kPa por más de 2 a 3 h (fuente: Coccolini F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«Frecuencia de complicaciones seleccionadas» muestra lo siguiente. Disfunción eréctil tras fractura del anillo: 37 por ciento (fuente: Schmid FA y colaboradores, 2021). Infección pélvica tras packing: 14 por ciento (fuente: Baker JE y colaboradores, 2024). Infección tras reempaquetar: 45 por ciento (fuente: Baker JE y colaboradores, 2024). Isquemia de miembro por REBOA: 16 por ciento (fuente: Fontenelle Ribeiro Junior MA y colaboradores, 2024). Infección del tornillo del fijador: 24 por ciento (fuente: Lindahl J y colaboradores, 1999). Pérdida de reducción del fijador: 57 por ciento (fuente: Lindahl J y colaboradores, 1999). Lesión genitourinaria en hombres: 5.3 por ciento (fuente: Bjurlin MA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«Complicaciones y frecuencias informadas» tiene 3 columnas: Complicación, Frecuencia, Contexto. Fila 1: Complicación, Lesión de uretra y vía urinaria baja; Frecuencia, De 7 a 25 %; cerca de 23 % inadvertida (fuente: Coccolini F y colaboradores, 2017); Contexto, Fractura del anillo. Fila 2: Complicación, Lesión genitourinaria; Frecuencia, 5,34 % en hombres y 3,62 % en mujeres (fuente: Bjurlin MA y colaboradores, 2009); Contexto, NTDB, 31 380 pacientes. Fila 3: Complicación, Lesión anorrectal; Frecuencia, De 18 a 64 % (fuente: Coccolini F y colaboradores, 2017); Contexto, Fractura de alta energía. Fila 4: Complicación, Disfunción eréctil; Frecuencia, 37 % (fuente: Schmid FA y colaboradores, 2021); Contexto, Metaanálisis de 7 estudios. Fila 5: Complicación, Infección pélvica tras packing; Frecuencia, 14 % global; 45 % si se reempaqueta (fuente: Baker JE y colaboradores, 2024); Contexto, 222 pacientes. Fila 6: Complicación, Tromboembolia con packing frente a embolización; Frecuencia, 9,8 % más de riesgo absoluto (fuente: Patterson JT y colaboradores, 2022); Contexto, Cohorte emparejada. Fila 7: Complicación, Isquemia de miembro por REBOA; Frecuencia, 16 % (de 4 a 52,6) (fuente: Fontenelle Ribeiro Junior MA y colaboradores, 2024); Contexto, Revisión de 2024. Fila 8: Complicación, Pérdida de reducción del fijador anterior; Frecuencia, 57 % (fuente: Lindahl J y colaboradores, 1999); Contexto, 110 pacientes. (fuente: Coccolini F y colaboradores, 2017) (fuente: Bjurlin MA y colaboradores, 2009) (fuente: Schmid FA y colaboradores, 2021) (fuente: Baker JE y colaboradores, 2024) (fuente: Patterson JT y colaboradores, 2022) (fuente: Fontenelle Ribeiro Junior MA y colaboradores, 2024) (fuente: Lindahl J y colaboradores, 1999). La tabla completa tiene más filas: están en el documento Word. Con esto cerramos complicaciones: urogenitales, infecciosas, trombóticas y de los procedimientos. Sigamos con pronóstico: de qué se muere el paciente y cómo queda el que sobrevive.</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de qué se muere el paciente y cómo queda el que sobrevive. Mortalidad y causa. La mortalidad de los pacientes con fractura pélvica y shock ronda 30 % (fuente: Rossaint R y colaboradores, 2023) (fuente: Costantini TW y colaboradores, 2017) (el detalle está en epidemiología). Lo interesante es de qué se mueren. En un centro del Reino Unido con 102 pacientes en shock, murieron 33 (32,4 %): 16 por traumatismo craneal y solo 2 por exanguinación pélvica aguda (fuente: Walters S y colaboradores, 2023). Los predictores independientes fueron la edad, el ISS, el AIS de cabeza de 3 o más y la fractura abierta; la radiología intervencionista se asoció con menor mortalidad, y 47,1 % recibió una intervención de control (fuente: Walters S y colaboradores, 2023). La serie de Denver informó 21 % con packing y solo 3 muertes (2 %) por las secuelas inmediatas del sangrado (fuente: Burlew CC y colaboradores, 2017). La revisión de fracturas abiertas calcula que la hemorragia explica cerca de 60 % de las muertes de la fase aguda y que la mortalidad de las abiertas va de 15 a 50 % (fuente: Eastman AL y colaboradores, 2025). El tiempo. En la cohorte que estudió la demora hasta la embolización, cada hora sumó un OR de 1,79 de mortalidad hospitalaria (fuente: Matsushima K y colaboradores, 2018). El patrón no predice. En los pacientes en shock, la mortalidad no cambió según el patrón de Young-Burgess (fuente: Costantini TW y colaboradores, 2017), y en un estudio de seguimiento el tipo de fractura y el tratamiento tampoco predijeron el resultado funcional (fuente: Gabbe BJ y colaboradores, 2015). Los que sobreviven. En sobrevivientes al alta con fractura tipo B o C de AO/Tile (111 de 114 seguidos a 24 meses), 77 % vivía de forma independiente y 59 % había vuelto a trabajar (fuente: Gabbe BJ y colaboradores, 2015). La disfunción eréctil afecta a 37 % (fuente: Schmid FA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«Causa de muerte entre 33 fallecidos con shock y fractura del anillo» muestra lo siguiente. Traumatismo craneal: 16 fallecidos (fuente: Walters S y colaboradores, 2023). Exanguinación pélvica aguda: 2 fallecidos (fuente: Walters S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«Resultados a 24 meses en sobrevivientes de fractura grave del anillo» muestra lo siguiente. Vida independiente: 77 por ciento (fuente: Gabbe BJ y colaboradores, 2015). Retorno al trabajo: 59 por ciento (fuente: Gabbe BJ y colaboradores, 2015). Con esto cerramos pronóstico: de qué se muere el paciente y cómo queda el que sobrevive. Sigamos con rehabilitación y seguimiento.</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seguimiento. Las fuentes abiertas que revisé no dan tiempos de carga ni protocolos de rehabilitación específicos para el paciente que llegó inestable: lo que sigue es una estructura de seguimiento basada en lo que sí se midió, y todo lo que sea práctica habitual se rotula así. Metas. El paciente que sobrevive necesita independencia y trabajo: a 24 meses, 77 % vivía de forma independiente y 59 % había vuelto a trabajar, y el tipo de fractura y el tratamiento no fueron los predictores clave (fuente: Gabbe BJ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fijación definitiva temprana, dentro de 24 h cuando la fisiología lo permite, busca acortar la estancia y las complicaciones (fuente: Balogh ZJ y colaboradores, 2025), y la fijación estable es la condición para una rehabilitación funcional temprana (fuente: Coccolini F y colaboradores, 2017). Qué se vigila. Dolor y función de la marcha; función urinaria y sexual, con derivación a urología (la disfunción eréctil aparece en 37 %, y la rehabilitación con inhibidores de la PDE-5 mejoró el puntaje IIEF-5) (fuente: Schmid FA y colaboradores, 2021); trombosis, con profilaxis mientras el paciente esté inmóvil (fuente: Rossaint R y colaboradores, 2023); infección del lecho de packing y de los tornillos (fuente: Baker JE y colaboradores, 2024) (fuente: Lindahl J y colaboradores, 1999); y la salud mental, que no pudo cuantificarse con las fuentes abiertas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Carga y movilización. La carga permitida depende de la estabilidad de la fijación y la define el cirujano que operó (práctica habitual / opinión experta, sin dato verificable en estas fuentes). Con esto cerramos rehabilitación y seguimiento.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Primero la fisiología, después la radiografía: el grado WSES combina el patrón de lesión con el estado hemodinámico, porque el patrón por sí solo predice mal quién sangra (fuente: Coccolini F y colaboradores, 2017) (fuente: Wu YT y colaboradores, 2020) (fuente: Manson T y colaboradores, 2010). Cerrar el anillo cuanto antes, con la faja a la altura de los trocánteres y retirada en menos de 24 h para pasar a una fijación (fuente: Rossaint R y colaboradores, 2023) (fuente: Balogh ZJ y colaboradores, 2025). Reanimación hemostática desde el minuto uno: sangre balanceada, poco cristaloide, presión sistólica de 80 a 90 mmHg si no hay lesión cerebral, ácido tranexámico en las primeras 3 h, calcio y calor (fuente: Rossaint R y colaboradores, 2023). Descartar otras fuentes (tórax, abdomen, huesos largos) con eFAST y radiografías antes de culpar a la pelvis, sin retrasar el control del sangrado (fuente: Coccolini F y colaboradores, 2017) (fuente: Rossaint R y colaboradores, 2023). Elegir el control con tres preguntas: qué sangra, qué tan rápido puedo actuar y quién lo hace en este hospital. Packing y embolización se complementan; el reempaquetado se evita (fuente: McDonogh JM y colaboradores, 2022) (fuente: Balogh ZJ y colaboradores, 2025) (fuente: Baker JE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Antes de sondar: sangre en el meato, hematoma perineal o próstata alta piden uretrografía retrógrada; cerca de 23 % de las lesiones uretrales pasa inadvertido (fuente: Coccolini F y colaboradores, 2017). Tacto perineal y rectal obligatorios ante la sospecha de lesión rectal: en las lesiones de alto grado, las anorrectales van de 18 a 64 % (fuente: Coccolini F y colaboradores, 2017), y ante una lesión rectal se recomienda derivación proximal (fuente: Eastman AL y colaboradores, 2025). Una hemoglobina inicial normal no descarta sangrado; se repite la medición y se vigila lactato o déficit de base (fuente: Rossaint R y colaboradores, 2023). Ácido tranexámico: 1 g en 10 min y 1 g en 8 h, dentro de las primeras 3 h (fuente: Rossaint R y colaboradores, 2023). El tiempo cuenta: cada hora hasta la angioembolización sumó un OR de 1,79 de mortalidad hospitalaria (fuente: Matsushima K y colaboradores, 2018). Profilaxis antitrombótica combinada dentro de las primeras 24 h después de controlar el sangrado (fuente: Rossaint R y colaboradores, 2023); la tardía se asoció con más trombosis y más muerte (fuente: Shu HT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Primero la fisiología y después la anatomía: el grado WSES combina las dos (fuente: Coccolini F y colaboradores, 2017). Cerrar el anillo, reanimar con sangre, buscar otras fuentes y elegir el control según tiempo y recursos (fuente: Rossaint R y colaboradores, 2023) (fuente: Balogh ZJ y colaboradores, 2025). Packing y angioembolización se complementan; no reempaquetar (fuente: McDonogh JM y colaboradores, 2022) (fuente: Balogh ZJ y colaboradores, 2025). REBOA no es rutina (fuente: Jansen JO y colaboradores, 2023) (fuente: Harfouche MN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Pelvis inestable · Shock hemorrágico · Young-Burgess · Tile / AO-OTA · Clasificación WSES · Faja pélvica · Packing preperitoneal · Angioembolización · REBOA zona III · Fijador externo anterior · C-clamp · Reanimación de control de daños · Ácido tranexámico · Transfusión masiva · FAST / eFAST · Hemorragia no compresible · Lesión uretral · Fractura pélvica abierta · Tromboembolia venosa · Hipotensión permisiva.</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Faja centrada en los trocánteres mayores, alineada con los tubérculos púbicos (fuente: Balogh ZJ y colaboradores, 2025). Faja fuera antes de 24 h; nunca más de 48 h (fuente: Balogh ZJ y colaboradores, 2025). Sin fijación detrás, el packing no comprime (fuente: Coccolini F y colaboradores, 2017). Packing y embolización: complementarios, no rivales (fuente: McDonogh JM y colaboradores, 2022) (fuente: Coccolini F y colaboradores, 2017). TXA dentro de 3 h: 1 g y luego 1 g en 8 h (fuente: Rossaint R y colaboradores, 2023). eFAST positivo ve abdomen; negativo no descarta pelvis (fuente: Netherton S y colaboradores, 2019) (fuente: Eastman AL y colaboradores, 2025). No reempaquetar: la infección sube de 14 % a 45 % (fuente: Baker JE y colaboradores, 2024). Meato sangrante: uretrografía antes de la sonda (fuente: Coccolini F y colaboradores, 2017). UK-REBOA: 54 % frente a 42 % de mortalidad a 90 días (fuente: Jansen JO y colaboradores, 2023). Lactato y déficit de base mandan; la hemoglobina inicial engaña (fuente: Rossaint R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Hombre de 34 años, motociclista, colisión a alta velocidad sin casco. Llega con presión arterial de 78/45, frecuencia cardíaca de 128, Glasgow 14 y lactato de 6 mmol/l. Abdomen blando, pelvis dolorosa con deformidad, hematoma escrotal y sangre en el meato. Radiografía de tórax normal; eFAST sin líquido libre; radiografía de pelvis con diástasis amplia de la sínfisis y apertura sacroilíaca derecha (APC III). Tras 2 litros de cristaloide y 2 unidades de glóbulos rojos, la presión sigue en 85/50 con la faja ya puesta.</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haces con la sonda vesical?. ¿Qué otras fuentes de sangrado ya descartaste y cuáles te faltan?. ¿Packing, angioembolización o ambos? ¿Qué factores locales pesan en tu decisión?. ¿Qué pides al banco de sangre y qué dosis de ácido tranexámico das?. ¿Qué errores evitas en la UCI las primeras 72 h?.</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El meato sangrante y el hematoma escrotal piden uretrografía retrógrada antes de sondar (fuente: Coccolini F y colaboradores, 2017). El eFAST negativo descarta laparotomía pero no sangrado pélvico (fuente: Coccolini F y colaboradores, 2017) (fuente: Netherton S y colaboradores, 2019). El APC III se asocia con intervención de control en 10 de 12 pacientes en shock (fuente: Costantini TW y colaboradores, 2017). Si el paciente sigue inestable tras faja y transfusión, la guía europea recomienda packing extraperitoneal cuando el sangrado continúa o la angioembolización no está disponible a tiempo (grado 1C) (fuente: Rossaint R y colaboradores, 2023); con servicio de radiología 24/7, se puede ir directo a angioembolización, o hacer ambos según el equipo (fuente: Balogh ZJ y colaboradores, 2025) (fuente: McDonogh JM y colaboradores, 2022). Se pide ácido tranexámico 1 g en 10 min y 1 g en 8 h dentro de las 3 h (fuente: Rossaint R y colaboradores, 2023), componentes balanceados y control de calcio y temperatura (fuente: Rossaint R y colaboradores, 2023). Después: no reempaquetar (fuente: Balogh ZJ y colaboradores, 2025), revisar a las 48 a 72 h (fuente: Coccolini F y colaboradores, 2017), retirar la faja antes de 24 h (fuente: Balogh ZJ y colaboradores, 2025) y profilaxis antitrombótica dentro de las 24 h posteriores al control del sangrado (fuente: Rossaint R y colaboradores, 2023). La pelvis inestable se decide por la fisiología, se controla con equipo y se complementa entre técnicas (fuente: Coccolini F y colaboradores, 2017) (fuente: Balogh ZJ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chart" Target="../charts/char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chart" Target="../charts/char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chart" Target="../charts/char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chart" Target="../charts/chart1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 Id="rId3" Type="http://schemas.openxmlformats.org/officeDocument/2006/relationships/chart" Target="../charts/chart1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Pelvis inestable: el algoritmo que puedes defender en 10 minutos</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urgencias-politrauma · pelvis-urgencia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2026-10-23.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dos inestabilidades que se suman</a:t>
            </a:r>
          </a:p>
          <a:p>
            <a:pPr marL="347472" indent="-347472">
              <a:spcAft>
                <a:spcPts val="1400"/>
              </a:spcAft>
              <a:buChar char="•"/>
            </a:pPr>
            <a:r>
              <a:rPr sz="2200">
                <a:solidFill>
                  <a:srgbClr val="263238"/>
                </a:solidFill>
                <a:latin typeface="Calibri"/>
              </a:rPr>
              <a:t>2. Epidemiología y de dónde sangra</a:t>
            </a:r>
          </a:p>
          <a:p>
            <a:pPr marL="347472" indent="-347472">
              <a:spcAft>
                <a:spcPts val="1400"/>
              </a:spcAft>
              <a:buChar char="•"/>
            </a:pPr>
            <a:r>
              <a:rPr sz="2200">
                <a:solidFill>
                  <a:srgbClr val="263238"/>
                </a:solidFill>
                <a:latin typeface="Calibri"/>
              </a:rPr>
              <a:t>3. Mecanismo de lesión y cadena del sangrado</a:t>
            </a:r>
          </a:p>
          <a:p>
            <a:pPr marL="347472" indent="-347472">
              <a:spcAft>
                <a:spcPts val="1400"/>
              </a:spcAft>
              <a:buChar char="•"/>
            </a:pPr>
            <a:r>
              <a:rPr sz="2200">
                <a:solidFill>
                  <a:srgbClr val="263238"/>
                </a:solidFill>
                <a:latin typeface="Calibri"/>
              </a:rPr>
              <a:t>4. Anatomía que importa para el sangrado</a:t>
            </a:r>
          </a:p>
          <a:p>
            <a:pPr marL="347472" indent="-347472">
              <a:spcAft>
                <a:spcPts val="1400"/>
              </a:spcAft>
              <a:buChar char="•"/>
            </a:pPr>
            <a:r>
              <a:rPr sz="2200">
                <a:solidFill>
                  <a:srgbClr val="263238"/>
                </a:solidFill>
                <a:latin typeface="Calibri"/>
              </a:rPr>
              <a:t>5. Biomecánica: por qué un anillo abierto sangra más</a:t>
            </a:r>
          </a:p>
          <a:p>
            <a:pPr marL="347472" indent="-347472">
              <a:spcAft>
                <a:spcPts val="1400"/>
              </a:spcAft>
              <a:buChar char="•"/>
            </a:pPr>
            <a:r>
              <a:rPr sz="2200">
                <a:solidFill>
                  <a:srgbClr val="263238"/>
                </a:solidFill>
                <a:latin typeface="Calibri"/>
              </a:rPr>
              <a:t>6. Clasificación: tres lenguajes, una decisión</a:t>
            </a:r>
          </a:p>
          <a:p>
            <a:pPr marL="347472" indent="-347472">
              <a:spcAft>
                <a:spcPts val="1400"/>
              </a:spcAft>
              <a:buChar char="•"/>
            </a:pPr>
            <a:r>
              <a:rPr sz="2200">
                <a:solidFill>
                  <a:srgbClr val="263238"/>
                </a:solidFill>
                <a:latin typeface="Calibri"/>
              </a:rPr>
              <a:t>7. Diagnóstico: reconocer el sangrado y descartar el resto</a:t>
            </a:r>
          </a:p>
          <a:p>
            <a:pPr marL="347472" indent="-347472">
              <a:spcAft>
                <a:spcPts val="1400"/>
              </a:spcAft>
              <a:buChar char="•"/>
            </a:pPr>
            <a:r>
              <a:rPr sz="2200">
                <a:solidFill>
                  <a:srgbClr val="263238"/>
                </a:solidFill>
                <a:latin typeface="Calibri"/>
              </a:rPr>
              <a:t>8. Examen físico y herramientas de cabecera</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 qué pedir y qué cambia</a:t>
            </a:r>
          </a:p>
          <a:p>
            <a:pPr marL="347472" indent="-347472">
              <a:spcAft>
                <a:spcPts val="1400"/>
              </a:spcAft>
              <a:buChar char="•"/>
            </a:pPr>
            <a:r>
              <a:rPr sz="2200">
                <a:solidFill>
                  <a:srgbClr val="263238"/>
                </a:solidFill>
                <a:latin typeface="Calibri"/>
              </a:rPr>
              <a:t>10. Algoritmo: del shock a la ruta de control</a:t>
            </a:r>
          </a:p>
          <a:p>
            <a:pPr marL="347472" indent="-347472">
              <a:spcAft>
                <a:spcPts val="1400"/>
              </a:spcAft>
              <a:buChar char="•"/>
            </a:pPr>
            <a:r>
              <a:rPr sz="2200">
                <a:solidFill>
                  <a:srgbClr val="263238"/>
                </a:solidFill>
                <a:latin typeface="Calibri"/>
              </a:rPr>
              <a:t>11. Faja pélvica: dónde, cómo, cuánto tiempo y qué evidencia hay</a:t>
            </a:r>
          </a:p>
          <a:p>
            <a:pPr marL="347472" indent="-347472">
              <a:spcAft>
                <a:spcPts val="1400"/>
              </a:spcAft>
              <a:buChar char="•"/>
            </a:pPr>
            <a:r>
              <a:rPr sz="2200">
                <a:solidFill>
                  <a:srgbClr val="263238"/>
                </a:solidFill>
                <a:latin typeface="Calibri"/>
              </a:rPr>
              <a:t>12. Reanimación hemostática: lo que se hace mientras se controla el sangrado</a:t>
            </a:r>
          </a:p>
          <a:p>
            <a:pPr marL="347472" indent="-347472">
              <a:spcAft>
                <a:spcPts val="1400"/>
              </a:spcAft>
              <a:buChar char="•"/>
            </a:pPr>
            <a:r>
              <a:rPr sz="2200">
                <a:solidFill>
                  <a:srgbClr val="263238"/>
                </a:solidFill>
                <a:latin typeface="Calibri"/>
              </a:rPr>
              <a:t>13. Control de la hemorragia: packing, angioembolización, fijación y REBOA</a:t>
            </a:r>
          </a:p>
          <a:p>
            <a:pPr marL="347472" indent="-347472">
              <a:spcAft>
                <a:spcPts val="1400"/>
              </a:spcAft>
              <a:buChar char="•"/>
            </a:pPr>
            <a:r>
              <a:rPr sz="2200">
                <a:solidFill>
                  <a:srgbClr val="263238"/>
                </a:solidFill>
                <a:latin typeface="Calibri"/>
              </a:rPr>
              <a:t>14. Tratamiento: secuencia, fijación y momento de operar</a:t>
            </a:r>
          </a:p>
          <a:p>
            <a:pPr marL="347472" indent="-347472">
              <a:spcAft>
                <a:spcPts val="1400"/>
              </a:spcAft>
              <a:buChar char="•"/>
            </a:pPr>
            <a:r>
              <a:rPr sz="2200">
                <a:solidFill>
                  <a:srgbClr val="263238"/>
                </a:solidFill>
                <a:latin typeface="Calibri"/>
              </a:rPr>
              <a:t>15. Técnica: lo que hay que entender antes de operar</a:t>
            </a:r>
          </a:p>
          <a:p>
            <a:pPr marL="347472" indent="-347472">
              <a:spcAft>
                <a:spcPts val="1400"/>
              </a:spcAft>
              <a:buChar char="•"/>
            </a:pPr>
            <a:r>
              <a:rPr sz="2200">
                <a:solidFill>
                  <a:srgbClr val="263238"/>
                </a:solidFill>
                <a:latin typeface="Calibri"/>
              </a:rPr>
              <a:t>16. Complicaciones: urogenitales, infecciosas, trombóticas y de los procedimientos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73</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Coccolini F et al. World J Emerg Surg. 2017. doi:10.1186/s13017-017-0117-6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 pelvis inestable, el sangrado sale sobre todo de las venas y del hueso esponjoso: la guía WSES lo calcula en 80 a 90 %, y solo de 10 a 20 % es arterial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dos inestabilidades que se suman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Coccolini F et al. World J Emerg Surg. 2017. doi:10.1186/s13017-017-0117-6</a:t>
            </a:r>
          </a:p>
          <a:p>
            <a:r>
              <a:rPr sz="800">
                <a:solidFill>
                  <a:srgbClr val="5A6469"/>
                </a:solidFill>
                <a:latin typeface="Calibri"/>
              </a:rPr>
              <a:t>[r12] Anand T et al. JAMA Surg. 2023. doi:10.1001/jamasurg.2022.5772</a:t>
            </a:r>
          </a:p>
          <a:p>
            <a:r>
              <a:rPr sz="800">
                <a:solidFill>
                  <a:srgbClr val="5A6469"/>
                </a:solidFill>
                <a:latin typeface="Calibri"/>
              </a:rPr>
              <a:t>[r13] Duchesne J et al. J Trauma Acute Care Surg. 2019. doi:10.1097/TA.0000000000002316</a:t>
            </a:r>
          </a:p>
          <a:p>
            <a:r>
              <a:rPr sz="800">
                <a:solidFill>
                  <a:srgbClr val="5A6469"/>
                </a:solidFill>
                <a:latin typeface="Calibri"/>
              </a:rPr>
              <a:t>[r23] Costantini TW et al. J Trauma Acute Care Surg. 2017. doi:10.1097/TA.0000000000001465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Hay dos inestabilidades distintas.</a:t>
            </a:r>
          </a:p>
          <a:p>
            <a:pPr marL="347472" indent="-347472">
              <a:spcAft>
                <a:spcPts val="1400"/>
              </a:spcAft>
              <a:buChar char="•"/>
            </a:pPr>
            <a:r>
              <a:rPr sz="2400">
                <a:solidFill>
                  <a:srgbClr val="263238"/>
                </a:solidFill>
                <a:latin typeface="Calibri"/>
              </a:rPr>
              <a:t>La mecánica: el anillo ya no resiste carga y puede cambiar de volumen.</a:t>
            </a:r>
          </a:p>
          <a:p>
            <a:pPr marL="347472" indent="-347472">
              <a:spcAft>
                <a:spcPts val="1400"/>
              </a:spcAft>
              <a:buChar char="•"/>
            </a:pPr>
            <a:r>
              <a:rPr sz="2400">
                <a:solidFill>
                  <a:srgbClr val="263238"/>
                </a:solidFill>
                <a:latin typeface="Calibri"/>
              </a:rPr>
              <a:t>La hemodinámica: el paciente pierde sangre más rápido de lo que se la devolvemos.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dos inestabilidades que se suman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Coccolini F et al. World J Emerg Surg. 2017. doi:10.1186/s13017-017-0117-6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clasificar, la misma guía adopta la definición de ATLS: presión menor de 90 mmHg con frecuencia mayor de 120 por minuto y signos de vasoconstricción de la piel… [r1]</a:t>
            </a:r>
          </a:p>
          <a:p>
            <a:pPr marL="347472" indent="-347472">
              <a:spcAft>
                <a:spcPts val="1400"/>
              </a:spcAft>
              <a:buChar char="•"/>
            </a:pPr>
            <a:r>
              <a:rPr sz="2400">
                <a:solidFill>
                  <a:srgbClr val="263238"/>
                </a:solidFill>
                <a:latin typeface="Calibri"/>
              </a:rPr>
              <a:t>Con esa base arma 4 grados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Cómo se define el shock en la pelvis según la fuente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Coccolini F et al. World J Emerg Surg. 2017. doi:10.1186/s13017-017-0117-6</a:t>
            </a:r>
          </a:p>
          <a:p>
            <a:r>
              <a:rPr sz="800">
                <a:solidFill>
                  <a:srgbClr val="5A6469"/>
                </a:solidFill>
                <a:latin typeface="Calibri"/>
              </a:rPr>
              <a:t>[r23] Costantini TW et al. J Trauma Acute Care Surg. 2017. doi:10.1097/TA.0000000000001465</a:t>
            </a:r>
          </a:p>
          <a:p>
            <a:r>
              <a:rPr sz="800">
                <a:solidFill>
                  <a:srgbClr val="5A6469"/>
                </a:solidFill>
                <a:latin typeface="Calibri"/>
              </a:rPr>
              <a:t>[r13] Duchesne J et al. J Trauma Acute Care Surg. 2019. doi:10.1097/TA.0000000000002316</a:t>
            </a:r>
          </a:p>
          <a:p>
            <a:r>
              <a:rPr sz="800">
                <a:solidFill>
                  <a:srgbClr val="5A6469"/>
                </a:solidFill>
                <a:latin typeface="Calibri"/>
              </a:rPr>
              <a:t>[r12] Anand T et al. JAMA Surg. 2023. doi:10.1001/jamasurg.2022.5772</a:t>
            </a:r>
          </a:p>
          <a:p>
            <a:r>
              <a:rPr sz="800">
                <a:solidFill>
                  <a:srgbClr val="5A6469"/>
                </a:solidFill>
                <a:latin typeface="Calibri"/>
              </a:rPr>
              <a:t>[r44] Walters S et al. Eur J Orthop Surg Traumatol. 2023. doi:10.1007/s00590-023-03516-y</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Fuente</a:t>
                      </a:r>
                    </a:p>
                  </a:txBody>
                  <a:tcPr>
                    <a:solidFill>
                      <a:srgbClr val="0F5F6B"/>
                    </a:solidFill>
                  </a:tcPr>
                </a:tc>
                <a:tc>
                  <a:txBody>
                    <a:bodyPr/>
                    <a:lstStyle/>
                    <a:p>
                      <a:r>
                        <a:rPr sz="1600" b="1">
                          <a:solidFill>
                            <a:srgbClr val="FFFFFF"/>
                          </a:solidFill>
                          <a:latin typeface="Calibri"/>
                        </a:rPr>
                        <a:t>Definición usada</a:t>
                      </a:r>
                    </a:p>
                  </a:txBody>
                  <a:tcPr>
                    <a:solidFill>
                      <a:srgbClr val="0F5F6B"/>
                    </a:solidFill>
                  </a:tcPr>
                </a:tc>
                <a:tc>
                  <a:txBody>
                    <a:bodyPr/>
                    <a:lstStyle/>
                    <a:p>
                      <a:r>
                        <a:rPr sz="1600" b="1">
                          <a:solidFill>
                            <a:srgbClr val="FFFFFF"/>
                          </a:solidFill>
                          <a:latin typeface="Calibri"/>
                        </a:rPr>
                        <a:t>Diseño</a:t>
                      </a:r>
                    </a:p>
                  </a:txBody>
                  <a:tcPr>
                    <a:solidFill>
                      <a:srgbClr val="0F5F6B"/>
                    </a:solidFill>
                  </a:tcPr>
                </a:tc>
              </a:tr>
              <a:tr h="457200">
                <a:tc>
                  <a:txBody>
                    <a:bodyPr/>
                    <a:lstStyle/>
                    <a:p>
                      <a:r>
                        <a:rPr sz="1600">
                          <a:solidFill>
                            <a:srgbClr val="263238"/>
                          </a:solidFill>
                          <a:latin typeface="Calibri"/>
                        </a:rPr>
                        <a:t>Guía WSES 2017</a:t>
                      </a:r>
                    </a:p>
                  </a:txBody>
                  <a:tcPr>
                    <a:solidFill>
                      <a:srgbClr val="EEF3F4"/>
                    </a:solidFill>
                  </a:tcPr>
                </a:tc>
                <a:tc>
                  <a:txBody>
                    <a:bodyPr/>
                    <a:lstStyle/>
                    <a:p>
                      <a:r>
                        <a:rPr sz="1600">
                          <a:solidFill>
                            <a:srgbClr val="263238"/>
                          </a:solidFill>
                          <a:latin typeface="Calibri"/>
                        </a:rPr>
                        <a:t>PAS &lt; 90 mmHg; o &gt; 90 con bolos, transfusión o vasopresores; o déficit de base &gt; 6 mmol/l; o índice de choque &gt; 1; o 4-6 unidades de glóbulos rojos en 24 h [r1]</a:t>
                      </a:r>
                    </a:p>
                  </a:txBody>
                  <a:tcPr>
                    <a:solidFill>
                      <a:srgbClr val="EEF3F4"/>
                    </a:solidFill>
                  </a:tcPr>
                </a:tc>
                <a:tc>
                  <a:txBody>
                    <a:bodyPr/>
                    <a:lstStyle/>
                    <a:p>
                      <a:r>
                        <a:rPr sz="1600">
                          <a:solidFill>
                            <a:srgbClr val="263238"/>
                          </a:solidFill>
                          <a:latin typeface="Calibri"/>
                        </a:rPr>
                        <a:t>Guía</a:t>
                      </a:r>
                    </a:p>
                  </a:txBody>
                  <a:tcPr>
                    <a:solidFill>
                      <a:srgbClr val="EEF3F4"/>
                    </a:solidFill>
                  </a:tcPr>
                </a:tc>
              </a:tr>
              <a:tr h="457200">
                <a:tc>
                  <a:txBody>
                    <a:bodyPr/>
                    <a:lstStyle/>
                    <a:p>
                      <a:r>
                        <a:rPr sz="1600">
                          <a:solidFill>
                            <a:srgbClr val="263238"/>
                          </a:solidFill>
                          <a:latin typeface="Calibri"/>
                        </a:rPr>
                        <a:t>ATLS (citado por la WSES)</a:t>
                      </a:r>
                    </a:p>
                  </a:txBody>
                  <a:tcPr>
                    <a:solidFill>
                      <a:srgbClr val="FFFFFF"/>
                    </a:solidFill>
                  </a:tcPr>
                </a:tc>
                <a:tc>
                  <a:txBody>
                    <a:bodyPr/>
                    <a:lstStyle/>
                    <a:p>
                      <a:r>
                        <a:rPr sz="1600">
                          <a:solidFill>
                            <a:srgbClr val="263238"/>
                          </a:solidFill>
                          <a:latin typeface="Calibri"/>
                        </a:rPr>
                        <a:t>PAS &lt; 90 mmHg y FC &gt; 120 por minuto, con vasoconstricción, alteración de conciencia o falta de aire [r1]</a:t>
                      </a:r>
                    </a:p>
                  </a:txBody>
                  <a:tcPr>
                    <a:solidFill>
                      <a:srgbClr val="FFFFFF"/>
                    </a:solidFill>
                  </a:tcPr>
                </a:tc>
                <a:tc>
                  <a:txBody>
                    <a:bodyPr/>
                    <a:lstStyle/>
                    <a:p>
                      <a:r>
                        <a:rPr sz="1600">
                          <a:solidFill>
                            <a:srgbClr val="263238"/>
                          </a:solidFill>
                          <a:latin typeface="Calibri"/>
                        </a:rPr>
                        <a:t>Definición clínica</a:t>
                      </a:r>
                    </a:p>
                  </a:txBody>
                  <a:tcPr>
                    <a:solidFill>
                      <a:srgbClr val="FFFFFF"/>
                    </a:solidFill>
                  </a:tcPr>
                </a:tc>
              </a:tr>
              <a:tr h="457200">
                <a:tc>
                  <a:txBody>
                    <a:bodyPr/>
                    <a:lstStyle/>
                    <a:p>
                      <a:r>
                        <a:rPr sz="1600">
                          <a:solidFill>
                            <a:srgbClr val="263238"/>
                          </a:solidFill>
                          <a:latin typeface="Calibri"/>
                        </a:rPr>
                        <a:t>AAST, 11 centros (Costantini 2017)</a:t>
                      </a:r>
                    </a:p>
                  </a:txBody>
                  <a:tcPr>
                    <a:solidFill>
                      <a:srgbClr val="EEF3F4"/>
                    </a:solidFill>
                  </a:tcPr>
                </a:tc>
                <a:tc>
                  <a:txBody>
                    <a:bodyPr/>
                    <a:lstStyle/>
                    <a:p>
                      <a:r>
                        <a:rPr sz="1600">
                          <a:solidFill>
                            <a:srgbClr val="263238"/>
                          </a:solidFill>
                          <a:latin typeface="Calibri"/>
                        </a:rPr>
                        <a:t>PAS &lt; 90 mmHg; o FC &gt; 120 por minuto y déficit de base &gt; 5 [r23]</a:t>
                      </a:r>
                    </a:p>
                  </a:txBody>
                  <a:tcPr>
                    <a:solidFill>
                      <a:srgbClr val="EEF3F4"/>
                    </a:solidFill>
                  </a:tcPr>
                </a:tc>
                <a:tc>
                  <a:txBody>
                    <a:bodyPr/>
                    <a:lstStyle/>
                    <a:p>
                      <a:r>
                        <a:rPr sz="1600">
                          <a:solidFill>
                            <a:srgbClr val="263238"/>
                          </a:solidFill>
                          <a:latin typeface="Calibri"/>
                        </a:rPr>
                        <a:t>Cohorte prospectiva</a:t>
                      </a:r>
                    </a:p>
                  </a:txBody>
                  <a:tcPr>
                    <a:solidFill>
                      <a:srgbClr val="EEF3F4"/>
                    </a:solidFill>
                  </a:tcPr>
                </a:tc>
              </a:tr>
              <a:tr h="457200">
                <a:tc>
                  <a:txBody>
                    <a:bodyPr/>
                    <a:lstStyle/>
                    <a:p>
                      <a:r>
                        <a:rPr sz="1600">
                          <a:solidFill>
                            <a:srgbClr val="263238"/>
                          </a:solidFill>
                          <a:latin typeface="Calibri"/>
                        </a:rPr>
                        <a:t>12 centros (Duchesne 2019)</a:t>
                      </a:r>
                    </a:p>
                  </a:txBody>
                  <a:tcPr>
                    <a:solidFill>
                      <a:srgbClr val="FFFFFF"/>
                    </a:solidFill>
                  </a:tcPr>
                </a:tc>
                <a:tc>
                  <a:txBody>
                    <a:bodyPr/>
                    <a:lstStyle/>
                    <a:p>
                      <a:r>
                        <a:rPr sz="1600">
                          <a:solidFill>
                            <a:srgbClr val="263238"/>
                          </a:solidFill>
                          <a:latin typeface="Calibri"/>
                        </a:rPr>
                        <a:t>PAS &lt; 90 mmHg, FC &gt; 120 por minuto o déficit de base menor de −5 [r13]</a:t>
                      </a:r>
                    </a:p>
                  </a:txBody>
                  <a:tcPr>
                    <a:solidFill>
                      <a:srgbClr val="FFFFFF"/>
                    </a:solidFill>
                  </a:tcPr>
                </a:tc>
                <a:tc>
                  <a:txBody>
                    <a:bodyPr/>
                    <a:lstStyle/>
                    <a:p>
                      <a:r>
                        <a:rPr sz="1600">
                          <a:solidFill>
                            <a:srgbClr val="263238"/>
                          </a:solidFill>
                          <a:latin typeface="Calibri"/>
                        </a:rPr>
                        <a:t>Cohorte retrospectiva</a:t>
                      </a:r>
                    </a:p>
                  </a:txBody>
                  <a:tcPr>
                    <a:solidFill>
                      <a:srgbClr val="FFFFFF"/>
                    </a:solidFill>
                  </a:tcPr>
                </a:tc>
              </a:tr>
              <a:tr h="457200">
                <a:tc>
                  <a:txBody>
                    <a:bodyPr/>
                    <a:lstStyle/>
                    <a:p>
                      <a:r>
                        <a:rPr sz="1600">
                          <a:solidFill>
                            <a:srgbClr val="263238"/>
                          </a:solidFill>
                          <a:latin typeface="Calibri"/>
                        </a:rPr>
                        <a:t>Registro TQIP (Anand 2023)</a:t>
                      </a:r>
                    </a:p>
                  </a:txBody>
                  <a:tcPr>
                    <a:solidFill>
                      <a:srgbClr val="EEF3F4"/>
                    </a:solidFill>
                  </a:tcPr>
                </a:tc>
                <a:tc>
                  <a:txBody>
                    <a:bodyPr/>
                    <a:lstStyle/>
                    <a:p>
                      <a:r>
                        <a:rPr sz="1600">
                          <a:solidFill>
                            <a:srgbClr val="263238"/>
                          </a:solidFill>
                          <a:latin typeface="Calibri"/>
                        </a:rPr>
                        <a:t>4 o más unidades de glóbulos rojos en 4 h más una intervención de control pélvico [r12]</a:t>
                      </a:r>
                    </a:p>
                  </a:txBody>
                  <a:tcPr>
                    <a:solidFill>
                      <a:srgbClr val="EEF3F4"/>
                    </a:solidFill>
                  </a:tcPr>
                </a:tc>
                <a:tc>
                  <a:txBody>
                    <a:bodyPr/>
                    <a:lstStyle/>
                    <a:p>
                      <a:r>
                        <a:rPr sz="1600">
                          <a:solidFill>
                            <a:srgbClr val="263238"/>
                          </a:solidFill>
                          <a:latin typeface="Calibri"/>
                        </a:rPr>
                        <a:t>Cohorte retrospectiva</a:t>
                      </a:r>
                    </a:p>
                  </a:txBody>
                  <a:tcPr>
                    <a:solidFill>
                      <a:srgbClr val="EEF3F4"/>
                    </a:solidFill>
                  </a:tcPr>
                </a:tc>
              </a:tr>
              <a:tr h="457200">
                <a:tc>
                  <a:txBody>
                    <a:bodyPr/>
                    <a:lstStyle/>
                    <a:p>
                      <a:r>
                        <a:rPr sz="1600">
                          <a:solidFill>
                            <a:srgbClr val="263238"/>
                          </a:solidFill>
                          <a:latin typeface="Calibri"/>
                        </a:rPr>
                        <a:t>Centro del Reino Unido (Walters 2023)</a:t>
                      </a:r>
                    </a:p>
                  </a:txBody>
                  <a:tcPr>
                    <a:solidFill>
                      <a:srgbClr val="FFFFFF"/>
                    </a:solidFill>
                  </a:tcPr>
                </a:tc>
                <a:tc>
                  <a:txBody>
                    <a:bodyPr/>
                    <a:lstStyle/>
                    <a:p>
                      <a:r>
                        <a:rPr sz="1600">
                          <a:solidFill>
                            <a:srgbClr val="263238"/>
                          </a:solidFill>
                          <a:latin typeface="Calibri"/>
                        </a:rPr>
                        <a:t>PAS &lt; 90 mmHg, déficit de base de 6,0 mmol/l o más, o 4 o más unidades en 24 h [r44]</a:t>
                      </a:r>
                    </a:p>
                  </a:txBody>
                  <a:tcPr>
                    <a:solidFill>
                      <a:srgbClr val="FFFFFF"/>
                    </a:solidFill>
                  </a:tcPr>
                </a:tc>
                <a:tc>
                  <a:txBody>
                    <a:bodyPr/>
                    <a:lstStyle/>
                    <a:p>
                      <a:r>
                        <a:rPr sz="1600">
                          <a:solidFill>
                            <a:srgbClr val="263238"/>
                          </a:solidFill>
                          <a:latin typeface="Calibri"/>
                        </a:rPr>
                        <a:t>Cohorte retrospectiva</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y de dónde sangra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Coccolini F et al. World J Emerg Surg. 2017. doi:10.1186/s13017-017-0117-6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fractura pélvica es poco frecuente en el esqueleto (cerca de 3 % de las lesiones óseas) [r1], pero concentra muertes evitables.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hospitalaria en cohortes de fractura pélvica con shock (definiciones distintas)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[r23] Costantini TW et al. J Trauma Acute Care Surg. 2017. doi:10.1097/TA.0000000000001465</a:t>
            </a:r>
          </a:p>
          <a:p>
            <a:r>
              <a:rPr sz="800">
                <a:solidFill>
                  <a:srgbClr val="5A6469"/>
                </a:solidFill>
                <a:latin typeface="Calibri"/>
              </a:rPr>
              <a:t>[r13] Duchesne J et al. J Trauma Acute Care Surg. 2019. doi:10.1097/TA.0000000000002316</a:t>
            </a:r>
          </a:p>
          <a:p>
            <a:r>
              <a:rPr sz="800">
                <a:solidFill>
                  <a:srgbClr val="5A6469"/>
                </a:solidFill>
                <a:latin typeface="Calibri"/>
              </a:rPr>
              <a:t>[r12] Anand T et al. JAMA Surg. 2023. doi:10.1001/jamasurg.2022.5772</a:t>
            </a:r>
          </a:p>
          <a:p>
            <a:r>
              <a:rPr sz="800">
                <a:solidFill>
                  <a:srgbClr val="5A6469"/>
                </a:solidFill>
                <a:latin typeface="Calibri"/>
              </a:rPr>
              <a:t>[r44] Walters S et al. Eur J Orthop Surg Traumatol. 2023. doi:10.1007/s00590-023-03516-y</a:t>
            </a:r>
          </a:p>
          <a:p>
            <a:r>
              <a:rPr sz="800">
                <a:solidFill>
                  <a:srgbClr val="5A6469"/>
                </a:solidFill>
                <a:latin typeface="Calibri"/>
              </a:rPr>
              <a:t>[r10] Burlew CC et al. J Trauma Acute Care Surg. 2017. doi:10.1097/TA.0000000000001324</a:t>
            </a:r>
          </a:p>
          <a:p>
            <a:r>
              <a:rPr sz="800">
                <a:solidFill>
                  <a:srgbClr val="5A6469"/>
                </a:solidFill>
                <a:latin typeface="Calibri"/>
              </a:rPr>
              <a:t>(+1 referencias más en las láminas finales)</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Fuentes de sangrado en la pelvis inestable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Coccolini F et al. World J Emerg Surg. 2017. doi:10.1186/s13017-017-0117-6</a:t>
            </a:r>
          </a:p>
          <a:p>
            <a:r>
              <a:rPr sz="1000">
                <a:solidFill>
                  <a:srgbClr val="5A6469"/>
                </a:solidFill>
                <a:latin typeface="Calibri"/>
              </a:rPr>
              <a:t>[r3] Balogh ZJ et al. OTA Int. 2025. doi:10.1097/OI9.0000000000000436</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Fuente</a:t>
                      </a:r>
                    </a:p>
                  </a:txBody>
                  <a:tcPr>
                    <a:solidFill>
                      <a:srgbClr val="0F5F6B"/>
                    </a:solidFill>
                  </a:tcPr>
                </a:tc>
                <a:tc>
                  <a:txBody>
                    <a:bodyPr/>
                    <a:lstStyle/>
                    <a:p>
                      <a:r>
                        <a:rPr sz="1600" b="1">
                          <a:solidFill>
                            <a:srgbClr val="FFFFFF"/>
                          </a:solidFill>
                          <a:latin typeface="Calibri"/>
                        </a:rPr>
                        <a:t>Peso aproximado</a:t>
                      </a:r>
                    </a:p>
                  </a:txBody>
                  <a:tcPr>
                    <a:solidFill>
                      <a:srgbClr val="0F5F6B"/>
                    </a:solidFill>
                  </a:tcPr>
                </a:tc>
                <a:tc>
                  <a:txBody>
                    <a:bodyPr/>
                    <a:lstStyle/>
                    <a:p>
                      <a:r>
                        <a:rPr sz="1600" b="1">
                          <a:solidFill>
                            <a:srgbClr val="FFFFFF"/>
                          </a:solidFill>
                          <a:latin typeface="Calibri"/>
                        </a:rPr>
                        <a:t>Qué la controla</a:t>
                      </a:r>
                    </a:p>
                  </a:txBody>
                  <a:tcPr>
                    <a:solidFill>
                      <a:srgbClr val="0F5F6B"/>
                    </a:solidFill>
                  </a:tcPr>
                </a:tc>
              </a:tr>
              <a:tr h="457200">
                <a:tc>
                  <a:txBody>
                    <a:bodyPr/>
                    <a:lstStyle/>
                    <a:p>
                      <a:r>
                        <a:rPr sz="1600">
                          <a:solidFill>
                            <a:srgbClr val="263238"/>
                          </a:solidFill>
                          <a:latin typeface="Calibri"/>
                        </a:rPr>
                        <a:t>Superficies óseas esponjosas (sacro, ilíaco, ramas)</a:t>
                      </a:r>
                    </a:p>
                  </a:txBody>
                  <a:tcPr>
                    <a:solidFill>
                      <a:srgbClr val="EEF3F4"/>
                    </a:solidFill>
                  </a:tcPr>
                </a:tc>
                <a:tc>
                  <a:txBody>
                    <a:bodyPr/>
                    <a:lstStyle/>
                    <a:p>
                      <a:r>
                        <a:rPr sz="1600">
                          <a:solidFill>
                            <a:srgbClr val="263238"/>
                          </a:solidFill>
                          <a:latin typeface="Calibri"/>
                        </a:rPr>
                        <a:t>Junto con las venas, cerca de 85 % del total [r3]</a:t>
                      </a:r>
                    </a:p>
                  </a:txBody>
                  <a:tcPr>
                    <a:solidFill>
                      <a:srgbClr val="EEF3F4"/>
                    </a:solidFill>
                  </a:tcPr>
                </a:tc>
                <a:tc>
                  <a:txBody>
                    <a:bodyPr/>
                    <a:lstStyle/>
                    <a:p>
                      <a:r>
                        <a:rPr sz="1600">
                          <a:solidFill>
                            <a:srgbClr val="263238"/>
                          </a:solidFill>
                          <a:latin typeface="Calibri"/>
                        </a:rPr>
                        <a:t>Estabilización mecánica; packing [r3]</a:t>
                      </a:r>
                    </a:p>
                  </a:txBody>
                  <a:tcPr>
                    <a:solidFill>
                      <a:srgbClr val="EEF3F4"/>
                    </a:solidFill>
                  </a:tcPr>
                </a:tc>
              </a:tr>
              <a:tr h="457200">
                <a:tc>
                  <a:txBody>
                    <a:bodyPr/>
                    <a:lstStyle/>
                    <a:p>
                      <a:r>
                        <a:rPr sz="1600">
                          <a:solidFill>
                            <a:srgbClr val="263238"/>
                          </a:solidFill>
                          <a:latin typeface="Calibri"/>
                        </a:rPr>
                        <a:t>Plexos venosos presacro y paravesical</a:t>
                      </a:r>
                    </a:p>
                  </a:txBody>
                  <a:tcPr>
                    <a:solidFill>
                      <a:srgbClr val="FFFFFF"/>
                    </a:solidFill>
                  </a:tcPr>
                </a:tc>
                <a:tc>
                  <a:txBody>
                    <a:bodyPr/>
                    <a:lstStyle/>
                    <a:p>
                      <a:r>
                        <a:rPr sz="1600">
                          <a:solidFill>
                            <a:srgbClr val="263238"/>
                          </a:solidFill>
                          <a:latin typeface="Calibri"/>
                        </a:rPr>
                        <a:t>De 80 a 90 % de la hemorragia retroperitoneal aguda [r1]</a:t>
                      </a:r>
                    </a:p>
                  </a:txBody>
                  <a:tcPr>
                    <a:solidFill>
                      <a:srgbClr val="FFFFFF"/>
                    </a:solidFill>
                  </a:tcPr>
                </a:tc>
                <a:tc>
                  <a:txBody>
                    <a:bodyPr/>
                    <a:lstStyle/>
                    <a:p>
                      <a:r>
                        <a:rPr sz="1600">
                          <a:solidFill>
                            <a:srgbClr val="263238"/>
                          </a:solidFill>
                          <a:latin typeface="Calibri"/>
                        </a:rPr>
                        <a:t>Packing preperitoneal con anillo estable</a:t>
                      </a:r>
                    </a:p>
                  </a:txBody>
                  <a:tcPr>
                    <a:solidFill>
                      <a:srgbClr val="FFFFFF"/>
                    </a:solidFill>
                  </a:tcPr>
                </a:tc>
              </a:tr>
              <a:tr h="457200">
                <a:tc>
                  <a:txBody>
                    <a:bodyPr/>
                    <a:lstStyle/>
                    <a:p>
                      <a:r>
                        <a:rPr sz="1600">
                          <a:solidFill>
                            <a:srgbClr val="263238"/>
                          </a:solidFill>
                          <a:latin typeface="Calibri"/>
                        </a:rPr>
                        <a:t>Arterias: ramas de la ilíaca interna (obturatriz, pudenda, glútea superior, sacra lateral)</a:t>
                      </a:r>
                    </a:p>
                  </a:txBody>
                  <a:tcPr>
                    <a:solidFill>
                      <a:srgbClr val="EEF3F4"/>
                    </a:solidFill>
                  </a:tcPr>
                </a:tc>
                <a:tc>
                  <a:txBody>
                    <a:bodyPr/>
                    <a:lstStyle/>
                    <a:p>
                      <a:r>
                        <a:rPr sz="1600">
                          <a:solidFill>
                            <a:srgbClr val="263238"/>
                          </a:solidFill>
                          <a:latin typeface="Calibri"/>
                        </a:rPr>
                        <a:t>De 10 a 20 % [r1]; de 10 a 15 % [r3]</a:t>
                      </a:r>
                    </a:p>
                  </a:txBody>
                  <a:tcPr>
                    <a:solidFill>
                      <a:srgbClr val="EEF3F4"/>
                    </a:solidFill>
                  </a:tcPr>
                </a:tc>
                <a:tc>
                  <a:txBody>
                    <a:bodyPr/>
                    <a:lstStyle/>
                    <a:p>
                      <a:r>
                        <a:rPr sz="1600">
                          <a:solidFill>
                            <a:srgbClr val="263238"/>
                          </a:solidFill>
                          <a:latin typeface="Calibri"/>
                        </a:rPr>
                        <a:t>Angioembolización</a:t>
                      </a:r>
                    </a:p>
                  </a:txBody>
                  <a:tcPr>
                    <a:solidFill>
                      <a:srgbClr val="EEF3F4"/>
                    </a:solidFill>
                  </a:tcPr>
                </a:tc>
              </a:tr>
              <a:tr h="457200">
                <a:tc>
                  <a:txBody>
                    <a:bodyPr/>
                    <a:lstStyle/>
                    <a:p>
                      <a:r>
                        <a:rPr sz="1600">
                          <a:solidFill>
                            <a:srgbClr val="263238"/>
                          </a:solidFill>
                          <a:latin typeface="Calibri"/>
                        </a:rPr>
                        <a:t>Fuentes extrapélvicas (tórax, abdomen, huesos largos)</a:t>
                      </a:r>
                    </a:p>
                  </a:txBody>
                  <a:tcPr>
                    <a:solidFill>
                      <a:srgbClr val="FFFFFF"/>
                    </a:solidFill>
                  </a:tcPr>
                </a:tc>
                <a:tc>
                  <a:txBody>
                    <a:bodyPr/>
                    <a:lstStyle/>
                    <a:p>
                      <a:r>
                        <a:rPr sz="1600">
                          <a:solidFill>
                            <a:srgbClr val="263238"/>
                          </a:solidFill>
                          <a:latin typeface="Calibri"/>
                        </a:rPr>
                        <a:t>Hasta 90 % de los inestables tiene lesiones asociadas significativas [r1]</a:t>
                      </a:r>
                    </a:p>
                  </a:txBody>
                  <a:tcPr>
                    <a:solidFill>
                      <a:srgbClr val="FFFFFF"/>
                    </a:solidFill>
                  </a:tcPr>
                </a:tc>
                <a:tc>
                  <a:txBody>
                    <a:bodyPr/>
                    <a:lstStyle/>
                    <a:p>
                      <a:r>
                        <a:rPr sz="1600">
                          <a:solidFill>
                            <a:srgbClr val="263238"/>
                          </a:solidFill>
                          <a:latin typeface="Calibri"/>
                        </a:rPr>
                        <a:t>Control específico de cada lesión; la pelvis no las explica</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y cadena del sangrado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Coccolini F et al. World J Emerg Surg. 2017. doi:10.1186/s13017-017-0117-6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pelvis inestable casi siempre nace de alta energía: caída desde altura, deporte, colisión de tránsito (peatón, motociclista, ocupante de vehículo, ciclista) o atropello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y cadena del sangrado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Coccolini F et al. World J Emerg Surg. 2017. doi:10.1186/s13017-017-0117-6</a:t>
            </a:r>
          </a:p>
          <a:p>
            <a:r>
              <a:rPr sz="800">
                <a:solidFill>
                  <a:srgbClr val="5A6469"/>
                </a:solidFill>
                <a:latin typeface="Calibri"/>
              </a:rPr>
              <a:t>[r3] Balogh ZJ et al. OTA Int. 2025. doi:10.1097/OI9.0000000000000436</a:t>
            </a:r>
          </a:p>
          <a:p>
            <a:r>
              <a:rPr sz="800">
                <a:solidFill>
                  <a:srgbClr val="5A6469"/>
                </a:solidFill>
                <a:latin typeface="Calibri"/>
              </a:rPr>
              <a:t>[r19] Burgess AR et al. J Trauma. 1990. PMID 2381002</a:t>
            </a:r>
          </a:p>
          <a:p>
            <a:r>
              <a:rPr sz="800">
                <a:solidFill>
                  <a:srgbClr val="5A6469"/>
                </a:solidFill>
                <a:latin typeface="Calibri"/>
              </a:rPr>
              <a:t>[r23] Costantini TW et al. J Trauma Acute Care Surg. 2017. doi:10.1097/TA.0000000000001465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la práctica, el mecanismo orienta pero no decide.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y cadena del sangrado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Coccolini F et al. World J Emerg Surg. 2017. doi:10.1186/s13017-017-0117-6</a:t>
            </a:r>
          </a:p>
          <a:p>
            <a:r>
              <a:rPr sz="800">
                <a:solidFill>
                  <a:srgbClr val="5A6469"/>
                </a:solidFill>
                <a:latin typeface="Calibri"/>
              </a:rPr>
              <a:t>[r3] Balogh ZJ et al. OTA Int. 2025. doi:10.1097/OI9.0000000000000436</a:t>
            </a:r>
          </a:p>
          <a:p>
            <a:r>
              <a:rPr sz="800">
                <a:solidFill>
                  <a:srgbClr val="5A6469"/>
                </a:solidFill>
                <a:latin typeface="Calibri"/>
              </a:rPr>
              <a:t>[r19] Burgess AR et al. J Trauma. 1990. PMID 2381002</a:t>
            </a:r>
          </a:p>
          <a:p>
            <a:r>
              <a:rPr sz="800">
                <a:solidFill>
                  <a:srgbClr val="5A6469"/>
                </a:solidFill>
                <a:latin typeface="Calibri"/>
              </a:rPr>
              <a:t>[r23] Costantini TW et al. J Trauma Acute Care Surg. 2017. doi:10.1097/TA.0000000000001465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esquema resume la cadena que lleva del golpe al shock.</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importa para el sangrado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Coccolini F et al. World J Emerg Surg. 2017. doi:10.1186/s13017-017-0117-6</a:t>
            </a:r>
          </a:p>
          <a:p>
            <a:r>
              <a:rPr sz="1000">
                <a:solidFill>
                  <a:srgbClr val="5A6469"/>
                </a:solidFill>
                <a:latin typeface="Calibri"/>
              </a:rPr>
              <a:t>[r3] Balogh ZJ et al. OTA Int. 2025. doi:10.1097/OI9.0000000000000436</a:t>
            </a:r>
          </a:p>
          <a:p>
            <a:r>
              <a:rPr sz="1000">
                <a:solidFill>
                  <a:srgbClr val="5A6469"/>
                </a:solidFill>
                <a:latin typeface="Calibri"/>
              </a:rPr>
              <a:t>[r39] Eastman AL et al. Trauma Surg Acute Care Open. 2025. doi:10.1136/tsaco-2025-001820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Piensa en la pelvis como un anillo óseo cerrado: el sacro es la llave entre los dos huesos ilíacos…</a:t>
            </a:r>
          </a:p>
          <a:p>
            <a:pPr marL="347472" indent="-347472">
              <a:spcAft>
                <a:spcPts val="1400"/>
              </a:spcAft>
              <a:buChar char="•"/>
            </a:pPr>
            <a:r>
              <a:rPr sz="2400">
                <a:solidFill>
                  <a:srgbClr val="263238"/>
                </a:solidFill>
                <a:latin typeface="Calibri"/>
              </a:rPr>
              <a:t>Lo que interesa aquí es qué contiene el anillo y por dónde sangra.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importa para el sangrado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Balogh ZJ et al. OTA Int. 2025. doi:10.1097/OI9.0000000000000436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la revisión del simposio IOTA, la sangre sale de 3 sitios: el hueso fracturado, las venas (plexo presacro y peripélvico) y, sobre todo entre las arterias…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importa para el sangrado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Coccolini F et al. World J Emerg Surg. 2017. doi:10.1186/s13017-017-0117-6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espacio de Retzius, por detrás del pubis y por delante de la vejiga, es la puerta de entrada del packing preperitoneal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73</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por qué un anillo abierto sangra más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Coccolini F et al. World J Emerg Surg. 2017. doi:10.1186/s13017-017-0117-6</a:t>
            </a:r>
          </a:p>
          <a:p>
            <a:r>
              <a:rPr sz="1000">
                <a:solidFill>
                  <a:srgbClr val="5A6469"/>
                </a:solidFill>
                <a:latin typeface="Calibri"/>
              </a:rPr>
              <a:t>[r3] Balogh ZJ et al. OTA Int. 2025. doi:10.1097/OI9.0000000000000436</a:t>
            </a:r>
          </a:p>
          <a:p>
            <a:r>
              <a:rPr sz="1000">
                <a:solidFill>
                  <a:srgbClr val="5A6469"/>
                </a:solidFill>
                <a:latin typeface="Calibri"/>
              </a:rPr>
              <a:t>[r17] Sepehri A et al. Injury. 2020. doi:10.1016/j.injury.2020.01.030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anillo sangra más cuando se abre.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73</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por qué un anillo abierto sangra más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Coccolini F et al. World J Emerg Surg. 2017. doi:10.1186/s13017-017-0117-6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Sin esa contrapresión posterior, el packing no funciona [r1].</a:t>
            </a:r>
          </a:p>
          <a:p>
            <a:pPr marL="347472" indent="-347472">
              <a:spcAft>
                <a:spcPts val="1400"/>
              </a:spcAft>
              <a:buChar char="•"/>
            </a:pPr>
            <a:r>
              <a:rPr sz="2800">
                <a:solidFill>
                  <a:srgbClr val="263238"/>
                </a:solidFill>
                <a:latin typeface="Calibri"/>
              </a:rPr>
              <a:t>Hay un matiz importante para no sobrecorregir.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73</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por qué un anillo abierto sangra más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Coccolini F et al. World J Emerg Surg. 2017. doi:10.1186/s13017-017-0117-6</a:t>
            </a:r>
          </a:p>
          <a:p>
            <a:r>
              <a:rPr sz="1000">
                <a:solidFill>
                  <a:srgbClr val="5A6469"/>
                </a:solidFill>
                <a:latin typeface="Calibri"/>
              </a:rPr>
              <a:t>[r17] Sepehri A et al. Injury. 2020. doi:10.1016/j.injury.2020.01.030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faja, además, no es la herramienta para lo vertical (el cizallamiento vertical se estabiliza mejor con un C-clamp posterior) y, cuando hay que llegar a la arteria femoral… [r1]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73</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tres lenguajes, una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Burgess AR et al. J Trauma. 1990. PMID 2381002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Hay tres lenguajes y cada uno sirve para algo distinto.</a:t>
            </a:r>
          </a:p>
          <a:p>
            <a:pPr marL="347472" indent="-347472">
              <a:spcAft>
                <a:spcPts val="1400"/>
              </a:spcAft>
              <a:buChar char="•"/>
            </a:pPr>
            <a:r>
              <a:rPr sz="2400">
                <a:solidFill>
                  <a:srgbClr val="263238"/>
                </a:solidFill>
                <a:latin typeface="Calibri"/>
              </a:rPr>
              <a:t>Young-Burgess nombra el mecanismo: compresión lateral (LC), compresión anteroposterior (APC), cizallamiento vertical (VS) y combinado (CM)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73</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Sangre recibida por patrón de lesión (serie de Burgess, 1990)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Burgess AR et al. J Trauma. 1990. PMID 2381002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73</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por patrón de lesión (serie de Burgess, 1990)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Burgess AR et al. J Trauma. 1990. PMID 2381002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73</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reconocer el sangrado y descartar el resto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Coccolini F et al. World J Emerg Surg. 2017. doi:10.1186/s13017-017-0117-6</a:t>
            </a:r>
          </a:p>
          <a:p>
            <a:r>
              <a:rPr sz="800">
                <a:solidFill>
                  <a:srgbClr val="5A6469"/>
                </a:solidFill>
                <a:latin typeface="Calibri"/>
              </a:rPr>
              <a:t>[r2] Rossaint R et al. Crit Care. 2023. doi:10.1186/s13054-023-04327-7</a:t>
            </a:r>
          </a:p>
          <a:p>
            <a:r>
              <a:rPr sz="800">
                <a:solidFill>
                  <a:srgbClr val="5A6469"/>
                </a:solidFill>
                <a:latin typeface="Calibri"/>
              </a:rPr>
              <a:t>[r23] Costantini TW et al. J Trauma Acute Care Surg. 2017. doi:10.1097/TA.0000000000001465</a:t>
            </a:r>
          </a:p>
          <a:p>
            <a:r>
              <a:rPr sz="800">
                <a:solidFill>
                  <a:srgbClr val="5A6469"/>
                </a:solidFill>
                <a:latin typeface="Calibri"/>
              </a:rPr>
              <a:t>[r29] Salim A et al. J Am Coll Surg. 2008. doi:10.1016/j.jamcollsurg.2008.05.025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diagnóstico en la guardia no es «qué fractura hay», sino «cuánto sangra y de dónde».</a:t>
            </a:r>
          </a:p>
          <a:p>
            <a:pPr marL="347472" indent="-347472">
              <a:spcAft>
                <a:spcPts val="1400"/>
              </a:spcAft>
              <a:buChar char="•"/>
            </a:pPr>
            <a:r>
              <a:rPr sz="2400">
                <a:solidFill>
                  <a:srgbClr val="263238"/>
                </a:solidFill>
                <a:latin typeface="Calibri"/>
              </a:rPr>
              <a:t>Se apoya en cuatro cosas: mecanismo, fisiología, anillo y otras fuentes.</a:t>
            </a:r>
          </a:p>
          <a:p>
            <a:pPr marL="347472" indent="-347472">
              <a:spcAft>
                <a:spcPts val="1400"/>
              </a:spcAft>
              <a:buChar char="•"/>
            </a:pPr>
            <a:r>
              <a:rPr sz="2400">
                <a:solidFill>
                  <a:srgbClr val="263238"/>
                </a:solidFill>
                <a:latin typeface="Calibri"/>
              </a:rPr>
              <a:t>Fisiología.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73</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reconocer el sangrado y descartar el resto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Salim A et al. J Am Coll Surg. 2008. doi:10.1016/j.jamcollsurg.2008.05.025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Ojo: 19 de los pacientes con embolización terapéutica (22 %) no tenían hipotensión ni taquicardia [r29].</a:t>
            </a:r>
          </a:p>
          <a:p>
            <a:pPr marL="347472" indent="-347472">
              <a:spcAft>
                <a:spcPts val="1400"/>
              </a:spcAft>
              <a:buChar char="•"/>
            </a:pPr>
            <a:r>
              <a:rPr sz="2800">
                <a:solidFill>
                  <a:srgbClr val="263238"/>
                </a:solidFill>
                <a:latin typeface="Calibri"/>
              </a:rPr>
              <a:t>Otras fuentes.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Predictores de sangrado pélvico mayor o de embolización terapéutica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[r29] Salim A et al. J Am Coll Surg. 2008. doi:10.1016/j.jamcollsurg.2008.05.025</a:t>
            </a:r>
          </a:p>
          <a:p>
            <a:r>
              <a:rPr sz="800">
                <a:solidFill>
                  <a:srgbClr val="5A6469"/>
                </a:solidFill>
                <a:latin typeface="Calibri"/>
              </a:rPr>
              <a:t>[r23] Costantini TW et al. J Trauma Acute Care Surg. 2017. doi:10.1097/TA.0000000000001465</a:t>
            </a:r>
          </a:p>
          <a:p>
            <a:r>
              <a:rPr sz="800">
                <a:solidFill>
                  <a:srgbClr val="5A6469"/>
                </a:solidFill>
                <a:latin typeface="Calibri"/>
              </a:rPr>
              <a:t>[r44] Walters S et al. Eur J Orthop Surg Traumatol. 2023. doi:10.1007/s00590-023-03516-y</a:t>
            </a:r>
          </a:p>
          <a:p>
            <a:r>
              <a:rPr sz="800">
                <a:solidFill>
                  <a:srgbClr val="5A6469"/>
                </a:solidFill>
                <a:latin typeface="Calibri"/>
              </a:rPr>
              <a:t>[r2] Rossaint R et al. Crit Care. 2023. doi:10.1186/s13054-023-04327-7</a:t>
            </a:r>
          </a:p>
          <a:p>
            <a:r>
              <a:rPr sz="800">
                <a:solidFill>
                  <a:srgbClr val="5A6469"/>
                </a:solidFill>
                <a:latin typeface="Calibri"/>
              </a:rPr>
              <a:t>[r1] Coccolini F et al. World J Emerg Surg. 2017. doi:10.1186/s13017-017-0117-6</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Predictor</a:t>
                      </a:r>
                    </a:p>
                  </a:txBody>
                  <a:tcPr>
                    <a:solidFill>
                      <a:srgbClr val="0F5F6B"/>
                    </a:solidFill>
                  </a:tcPr>
                </a:tc>
                <a:tc>
                  <a:txBody>
                    <a:bodyPr/>
                    <a:lstStyle/>
                    <a:p>
                      <a:r>
                        <a:rPr sz="1600" b="1">
                          <a:solidFill>
                            <a:srgbClr val="FFFFFF"/>
                          </a:solidFill>
                          <a:latin typeface="Calibri"/>
                        </a:rPr>
                        <a:t>Magnitud o contexto</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Rotura sacroilíaca</a:t>
                      </a:r>
                    </a:p>
                  </a:txBody>
                  <a:tcPr>
                    <a:solidFill>
                      <a:srgbClr val="EEF3F4"/>
                    </a:solidFill>
                  </a:tcPr>
                </a:tc>
                <a:tc>
                  <a:txBody>
                    <a:bodyPr/>
                    <a:lstStyle/>
                    <a:p>
                      <a:r>
                        <a:rPr sz="1600">
                          <a:solidFill>
                            <a:srgbClr val="263238"/>
                          </a:solidFill>
                          <a:latin typeface="Calibri"/>
                        </a:rPr>
                        <a:t>OR 4,5 para embolización terapéutica (603 pacientes) [r29]</a:t>
                      </a:r>
                    </a:p>
                  </a:txBody>
                  <a:tcPr>
                    <a:solidFill>
                      <a:srgbClr val="EEF3F4"/>
                    </a:solidFill>
                  </a:tcPr>
                </a:tc>
                <a:tc>
                  <a:txBody>
                    <a:bodyPr/>
                    <a:lstStyle/>
                    <a:p>
                      <a:r>
                        <a:rPr sz="1600">
                          <a:solidFill>
                            <a:srgbClr val="263238"/>
                          </a:solidFill>
                          <a:latin typeface="Calibri"/>
                        </a:rPr>
                        <a:t>Estudio prospectivo</a:t>
                      </a:r>
                    </a:p>
                  </a:txBody>
                  <a:tcPr>
                    <a:solidFill>
                      <a:srgbClr val="EEF3F4"/>
                    </a:solidFill>
                  </a:tcPr>
                </a:tc>
              </a:tr>
              <a:tr h="457200">
                <a:tc>
                  <a:txBody>
                    <a:bodyPr/>
                    <a:lstStyle/>
                    <a:p>
                      <a:r>
                        <a:rPr sz="1600">
                          <a:solidFill>
                            <a:srgbClr val="263238"/>
                          </a:solidFill>
                          <a:latin typeface="Calibri"/>
                        </a:rPr>
                        <a:t>Sexo femenino</a:t>
                      </a:r>
                    </a:p>
                  </a:txBody>
                  <a:tcPr>
                    <a:solidFill>
                      <a:srgbClr val="FFFFFF"/>
                    </a:solidFill>
                  </a:tcPr>
                </a:tc>
                <a:tc>
                  <a:txBody>
                    <a:bodyPr/>
                    <a:lstStyle/>
                    <a:p>
                      <a:r>
                        <a:rPr sz="1600">
                          <a:solidFill>
                            <a:srgbClr val="263238"/>
                          </a:solidFill>
                          <a:latin typeface="Calibri"/>
                        </a:rPr>
                        <a:t>OR 3,9 [r29]</a:t>
                      </a:r>
                    </a:p>
                  </a:txBody>
                  <a:tcPr>
                    <a:solidFill>
                      <a:srgbClr val="FFFFFF"/>
                    </a:solidFill>
                  </a:tcPr>
                </a:tc>
                <a:tc>
                  <a:txBody>
                    <a:bodyPr/>
                    <a:lstStyle/>
                    <a:p>
                      <a:r>
                        <a:rPr sz="1600">
                          <a:solidFill>
                            <a:srgbClr val="263238"/>
                          </a:solidFill>
                          <a:latin typeface="Calibri"/>
                        </a:rPr>
                        <a:t>Estudio prospectivo</a:t>
                      </a:r>
                    </a:p>
                  </a:txBody>
                  <a:tcPr>
                    <a:solidFill>
                      <a:srgbClr val="FFFFFF"/>
                    </a:solidFill>
                  </a:tcPr>
                </a:tc>
              </a:tr>
              <a:tr h="457200">
                <a:tc>
                  <a:txBody>
                    <a:bodyPr/>
                    <a:lstStyle/>
                    <a:p>
                      <a:r>
                        <a:rPr sz="1600">
                          <a:solidFill>
                            <a:srgbClr val="263238"/>
                          </a:solidFill>
                          <a:latin typeface="Calibri"/>
                        </a:rPr>
                        <a:t>Duración de la PAS &lt; 100 mmHg</a:t>
                      </a:r>
                    </a:p>
                  </a:txBody>
                  <a:tcPr>
                    <a:solidFill>
                      <a:srgbClr val="EEF3F4"/>
                    </a:solidFill>
                  </a:tcPr>
                </a:tc>
                <a:tc>
                  <a:txBody>
                    <a:bodyPr/>
                    <a:lstStyle/>
                    <a:p>
                      <a:r>
                        <a:rPr sz="1600">
                          <a:solidFill>
                            <a:srgbClr val="263238"/>
                          </a:solidFill>
                          <a:latin typeface="Calibri"/>
                        </a:rPr>
                        <a:t>OR 1,4 por minuto [r29]</a:t>
                      </a:r>
                    </a:p>
                  </a:txBody>
                  <a:tcPr>
                    <a:solidFill>
                      <a:srgbClr val="EEF3F4"/>
                    </a:solidFill>
                  </a:tcPr>
                </a:tc>
                <a:tc>
                  <a:txBody>
                    <a:bodyPr/>
                    <a:lstStyle/>
                    <a:p>
                      <a:r>
                        <a:rPr sz="1600">
                          <a:solidFill>
                            <a:srgbClr val="263238"/>
                          </a:solidFill>
                          <a:latin typeface="Calibri"/>
                        </a:rPr>
                        <a:t>Estudio prospectivo</a:t>
                      </a:r>
                    </a:p>
                  </a:txBody>
                  <a:tcPr>
                    <a:solidFill>
                      <a:srgbClr val="EEF3F4"/>
                    </a:solidFill>
                  </a:tcPr>
                </a:tc>
              </a:tr>
              <a:tr h="457200">
                <a:tc>
                  <a:txBody>
                    <a:bodyPr/>
                    <a:lstStyle/>
                    <a:p>
                      <a:r>
                        <a:rPr sz="1600">
                          <a:solidFill>
                            <a:srgbClr val="263238"/>
                          </a:solidFill>
                          <a:latin typeface="Calibri"/>
                        </a:rPr>
                        <a:t>APC III</a:t>
                      </a:r>
                    </a:p>
                  </a:txBody>
                  <a:tcPr>
                    <a:solidFill>
                      <a:srgbClr val="FFFFFF"/>
                    </a:solidFill>
                  </a:tcPr>
                </a:tc>
                <a:tc>
                  <a:txBody>
                    <a:bodyPr/>
                    <a:lstStyle/>
                    <a:p>
                      <a:r>
                        <a:rPr sz="1600">
                          <a:solidFill>
                            <a:srgbClr val="263238"/>
                          </a:solidFill>
                          <a:latin typeface="Calibri"/>
                        </a:rPr>
                        <a:t>10 de 12 (83 %) necesitaron intervención de control [r23]</a:t>
                      </a:r>
                    </a:p>
                  </a:txBody>
                  <a:tcPr>
                    <a:solidFill>
                      <a:srgbClr val="FFFFFF"/>
                    </a:solidFill>
                  </a:tcPr>
                </a:tc>
                <a:tc>
                  <a:txBody>
                    <a:bodyPr/>
                    <a:lstStyle/>
                    <a:p>
                      <a:r>
                        <a:rPr sz="1600">
                          <a:solidFill>
                            <a:srgbClr val="263238"/>
                          </a:solidFill>
                          <a:latin typeface="Calibri"/>
                        </a:rPr>
                        <a:t>Cohorte AAST</a:t>
                      </a:r>
                    </a:p>
                  </a:txBody>
                  <a:tcPr>
                    <a:solidFill>
                      <a:srgbClr val="FFFFFF"/>
                    </a:solidFill>
                  </a:tcPr>
                </a:tc>
              </a:tr>
              <a:tr h="457200">
                <a:tc>
                  <a:txBody>
                    <a:bodyPr/>
                    <a:lstStyle/>
                    <a:p>
                      <a:r>
                        <a:rPr sz="1600">
                          <a:solidFill>
                            <a:srgbClr val="263238"/>
                          </a:solidFill>
                          <a:latin typeface="Calibri"/>
                        </a:rPr>
                        <a:t>Cizallamiento vertical</a:t>
                      </a:r>
                    </a:p>
                  </a:txBody>
                  <a:tcPr>
                    <a:solidFill>
                      <a:srgbClr val="EEF3F4"/>
                    </a:solidFill>
                  </a:tcPr>
                </a:tc>
                <a:tc>
                  <a:txBody>
                    <a:bodyPr/>
                    <a:lstStyle/>
                    <a:p>
                      <a:r>
                        <a:rPr sz="1600">
                          <a:solidFill>
                            <a:srgbClr val="263238"/>
                          </a:solidFill>
                          <a:latin typeface="Calibri"/>
                        </a:rPr>
                        <a:t>OR 10,7 para intervención de control [r44]</a:t>
                      </a:r>
                    </a:p>
                  </a:txBody>
                  <a:tcPr>
                    <a:solidFill>
                      <a:srgbClr val="EEF3F4"/>
                    </a:solidFill>
                  </a:tcPr>
                </a:tc>
                <a:tc>
                  <a:txBody>
                    <a:bodyPr/>
                    <a:lstStyle/>
                    <a:p>
                      <a:r>
                        <a:rPr sz="1600">
                          <a:solidFill>
                            <a:srgbClr val="263238"/>
                          </a:solidFill>
                          <a:latin typeface="Calibri"/>
                        </a:rPr>
                        <a:t>Cohorte retrospectiva</a:t>
                      </a:r>
                    </a:p>
                  </a:txBody>
                  <a:tcPr>
                    <a:solidFill>
                      <a:srgbClr val="EEF3F4"/>
                    </a:solidFill>
                  </a:tcPr>
                </a:tc>
              </a:tr>
              <a:tr h="457200">
                <a:tc>
                  <a:txBody>
                    <a:bodyPr/>
                    <a:lstStyle/>
                    <a:p>
                      <a:r>
                        <a:rPr sz="1600">
                          <a:solidFill>
                            <a:srgbClr val="263238"/>
                          </a:solidFill>
                          <a:latin typeface="Calibri"/>
                        </a:rPr>
                        <a:t>Temperatura &lt; 36 °C y lactato &gt; 3,4 mmol/l</a:t>
                      </a:r>
                    </a:p>
                  </a:txBody>
                  <a:tcPr>
                    <a:solidFill>
                      <a:srgbClr val="FFFFFF"/>
                    </a:solidFill>
                  </a:tcPr>
                </a:tc>
                <a:tc>
                  <a:txBody>
                    <a:bodyPr/>
                    <a:lstStyle/>
                    <a:p>
                      <a:r>
                        <a:rPr sz="1600">
                          <a:solidFill>
                            <a:srgbClr val="263238"/>
                          </a:solidFill>
                          <a:latin typeface="Calibri"/>
                        </a:rPr>
                        <a:t>Factores de riesgo de sangrado arterial en angio-TC [r2]</a:t>
                      </a:r>
                    </a:p>
                  </a:txBody>
                  <a:tcPr>
                    <a:solidFill>
                      <a:srgbClr val="FFFFFF"/>
                    </a:solidFill>
                  </a:tcPr>
                </a:tc>
                <a:tc>
                  <a:txBody>
                    <a:bodyPr/>
                    <a:lstStyle/>
                    <a:p>
                      <a:r>
                        <a:rPr sz="1600">
                          <a:solidFill>
                            <a:srgbClr val="263238"/>
                          </a:solidFill>
                          <a:latin typeface="Calibri"/>
                        </a:rPr>
                        <a:t>Serie citada por la guía europea</a:t>
                      </a:r>
                    </a:p>
                  </a:txBody>
                  <a:tcPr>
                    <a:solidFill>
                      <a:srgbClr val="FFFFFF"/>
                    </a:solidFill>
                  </a:tcPr>
                </a:tc>
              </a:tr>
              <a:tr h="457200">
                <a:tc>
                  <a:txBody>
                    <a:bodyPr/>
                    <a:lstStyle/>
                    <a:p>
                      <a:r>
                        <a:rPr sz="1600">
                          <a:solidFill>
                            <a:srgbClr val="263238"/>
                          </a:solidFill>
                          <a:latin typeface="Calibri"/>
                        </a:rPr>
                        <a:t>Hematocrito ≤ 30 %, pulso ≥ 130, diástasis de sínfisis</a:t>
                      </a:r>
                    </a:p>
                  </a:txBody>
                  <a:tcPr>
                    <a:solidFill>
                      <a:srgbClr val="EEF3F4"/>
                    </a:solidFill>
                  </a:tcPr>
                </a:tc>
                <a:tc>
                  <a:txBody>
                    <a:bodyPr/>
                    <a:lstStyle/>
                    <a:p>
                      <a:r>
                        <a:rPr sz="1600">
                          <a:solidFill>
                            <a:srgbClr val="263238"/>
                          </a:solidFill>
                          <a:latin typeface="Calibri"/>
                        </a:rPr>
                        <a:t>Listados como predictores de sangrado mayor [r1]</a:t>
                      </a:r>
                    </a:p>
                  </a:txBody>
                  <a:tcPr>
                    <a:solidFill>
                      <a:srgbClr val="EEF3F4"/>
                    </a:solidFill>
                  </a:tcPr>
                </a:tc>
                <a:tc>
                  <a:txBody>
                    <a:bodyPr/>
                    <a:lstStyle/>
                    <a:p>
                      <a:r>
                        <a:rPr sz="1600">
                          <a:solidFill>
                            <a:srgbClr val="263238"/>
                          </a:solidFill>
                          <a:latin typeface="Calibri"/>
                        </a:rPr>
                        <a:t>Guía WSES</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73</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y herramientas de cabecera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Coccolini F et al. World J Emerg Surg. 2017. doi:10.1186/s13017-017-0117-6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 sala de reanimación, primero pesa el mecanismo; luego el examen dirigido: un anillo deformado o que se mueve, un hematoma en la pelvis o el periné…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73</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y herramientas de cabecera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Coccolini F et al. World J Emerg Surg. 2017. doi:10.1186/s13017-017-0117-6</a:t>
            </a:r>
          </a:p>
          <a:p>
            <a:r>
              <a:rPr sz="800">
                <a:solidFill>
                  <a:srgbClr val="5A6469"/>
                </a:solidFill>
                <a:latin typeface="Calibri"/>
              </a:rPr>
              <a:t>[r3] Balogh ZJ et al. OTA Int. 2025. doi:10.1097/OI9.0000000000000436</a:t>
            </a:r>
          </a:p>
          <a:p>
            <a:r>
              <a:rPr sz="800">
                <a:solidFill>
                  <a:srgbClr val="5A6469"/>
                </a:solidFill>
                <a:latin typeface="Calibri"/>
              </a:rPr>
              <a:t>[r25] Sauerland S et al. Arch Orthop Trauma Surg. 2004. doi:10.1007/s00402-003-0631-8</a:t>
            </a:r>
          </a:p>
          <a:p>
            <a:r>
              <a:rPr sz="800">
                <a:solidFill>
                  <a:srgbClr val="5A6469"/>
                </a:solidFill>
                <a:latin typeface="Calibri"/>
              </a:rPr>
              <a:t>[r39] Eastman AL et al. Trauma Surg Acute Care Open. 2025. doi:10.1136/tsaco-2025-001820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examen normal no excluye una pelvis inestable; en el paciente en shock la imagen es necesaria.</a:t>
            </a:r>
          </a:p>
          <a:p>
            <a:pPr marL="347472" indent="-347472">
              <a:spcAft>
                <a:spcPts val="1400"/>
              </a:spcAft>
              <a:buChar char="•"/>
            </a:pPr>
            <a:r>
              <a:rPr sz="2400">
                <a:solidFill>
                  <a:srgbClr val="263238"/>
                </a:solidFill>
                <a:latin typeface="Calibri"/>
              </a:rPr>
              <a:t>Para decidir si hay que activar el protocolo de transfusión masiva existen escalas de cabecera.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73</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Herramientas de cabecera: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Sauerland S et al. Arch Orthop Trauma Surg. 2004. doi:10.1007/s00402-003-0631-8</a:t>
            </a:r>
          </a:p>
          <a:p>
            <a:r>
              <a:rPr sz="1000">
                <a:solidFill>
                  <a:srgbClr val="5A6469"/>
                </a:solidFill>
                <a:latin typeface="Calibri"/>
              </a:rPr>
              <a:t>[r3] Balogh ZJ et al. OTA Int. 2025. doi:10.1097/OI9.0000000000000436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73</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qué pedir y qué cambia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Coccolini F et al. World J Emerg Surg. 2017. doi:10.1186/s13017-017-0117-6</a:t>
            </a:r>
          </a:p>
          <a:p>
            <a:r>
              <a:rPr sz="800">
                <a:solidFill>
                  <a:srgbClr val="5A6469"/>
                </a:solidFill>
                <a:latin typeface="Calibri"/>
              </a:rPr>
              <a:t>[r2] Rossaint R et al. Crit Care. 2023. doi:10.1186/s13054-023-04327-7</a:t>
            </a:r>
          </a:p>
          <a:p>
            <a:r>
              <a:rPr sz="800">
                <a:solidFill>
                  <a:srgbClr val="5A6469"/>
                </a:solidFill>
                <a:latin typeface="Calibri"/>
              </a:rPr>
              <a:t>[r26] Netherton S et al. CJEM. 2019. doi:10.1017/cem.2019.381</a:t>
            </a:r>
          </a:p>
          <a:p>
            <a:r>
              <a:rPr sz="800">
                <a:solidFill>
                  <a:srgbClr val="5A6469"/>
                </a:solidFill>
                <a:latin typeface="Calibri"/>
              </a:rPr>
              <a:t>[r27] Jensen LR et al. Eur J Orthop Surg Traumatol. 2024. doi:10.1007/s00590-023-03813-6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Radiografía de pelvis.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73</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Netherton S et al. CJEM. 2019. doi:10.1017/cem.2019.381</a:t>
            </a:r>
          </a:p>
          <a:p>
            <a:r>
              <a:rPr sz="1000">
                <a:solidFill>
                  <a:srgbClr val="5A6469"/>
                </a:solidFill>
                <a:latin typeface="Calibri"/>
              </a:rPr>
              <a:t>[r27] Jensen LR et al. Eur J Orthop Surg Traumatol. 2024. doi:10.1007/s00590-023-03813-6</a:t>
            </a:r>
          </a:p>
          <a:p>
            <a:r>
              <a:rPr sz="1000">
                <a:solidFill>
                  <a:srgbClr val="5A6469"/>
                </a:solidFill>
                <a:latin typeface="Calibri"/>
              </a:rPr>
              <a:t>[r28] Dreizin D et al. Am J Emerg Med. 2020. doi:10.1016/j.ajem.2019.11.038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73</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estudio pedir y qué cambia en la conducta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Coccolini F et al. World J Emerg Surg. 2017. doi:10.1186/s13017-017-0117-6</a:t>
            </a:r>
          </a:p>
          <a:p>
            <a:r>
              <a:rPr sz="1000">
                <a:solidFill>
                  <a:srgbClr val="5A6469"/>
                </a:solidFill>
                <a:latin typeface="Calibri"/>
              </a:rPr>
              <a:t>[r26] Netherton S et al. CJEM. 2019. doi:10.1017/cem.2019.381</a:t>
            </a:r>
          </a:p>
          <a:p>
            <a:r>
              <a:rPr sz="1000">
                <a:solidFill>
                  <a:srgbClr val="5A6469"/>
                </a:solidFill>
                <a:latin typeface="Calibri"/>
              </a:rPr>
              <a:t>[r27] Jensen LR et al. Eur J Orthop Surg Traumatol. 2024. doi:10.1007/s00590-023-03813-6</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Estudio</a:t>
                      </a:r>
                    </a:p>
                  </a:txBody>
                  <a:tcPr>
                    <a:solidFill>
                      <a:srgbClr val="0F5F6B"/>
                    </a:solidFill>
                  </a:tcPr>
                </a:tc>
                <a:tc>
                  <a:txBody>
                    <a:bodyPr/>
                    <a:lstStyle/>
                    <a:p>
                      <a:r>
                        <a:rPr sz="1600" b="1">
                          <a:solidFill>
                            <a:srgbClr val="FFFFFF"/>
                          </a:solidFill>
                          <a:latin typeface="Calibri"/>
                        </a:rPr>
                        <a:t>Cuándo</a:t>
                      </a:r>
                    </a:p>
                  </a:txBody>
                  <a:tcPr>
                    <a:solidFill>
                      <a:srgbClr val="0F5F6B"/>
                    </a:solidFill>
                  </a:tcPr>
                </a:tc>
                <a:tc>
                  <a:txBody>
                    <a:bodyPr/>
                    <a:lstStyle/>
                    <a:p>
                      <a:r>
                        <a:rPr sz="1600" b="1">
                          <a:solidFill>
                            <a:srgbClr val="FFFFFF"/>
                          </a:solidFill>
                          <a:latin typeface="Calibri"/>
                        </a:rPr>
                        <a:t>Qué cambia</a:t>
                      </a:r>
                    </a:p>
                  </a:txBody>
                  <a:tcPr>
                    <a:solidFill>
                      <a:srgbClr val="0F5F6B"/>
                    </a:solidFill>
                  </a:tcPr>
                </a:tc>
              </a:tr>
              <a:tr h="457200">
                <a:tc>
                  <a:txBody>
                    <a:bodyPr/>
                    <a:lstStyle/>
                    <a:p>
                      <a:r>
                        <a:rPr sz="1600">
                          <a:solidFill>
                            <a:srgbClr val="263238"/>
                          </a:solidFill>
                          <a:latin typeface="Calibri"/>
                        </a:rPr>
                        <a:t>Radiografía de tórax</a:t>
                      </a:r>
                    </a:p>
                  </a:txBody>
                  <a:tcPr>
                    <a:solidFill>
                      <a:srgbClr val="EEF3F4"/>
                    </a:solidFill>
                  </a:tcPr>
                </a:tc>
                <a:tc>
                  <a:txBody>
                    <a:bodyPr/>
                    <a:lstStyle/>
                    <a:p>
                      <a:r>
                        <a:rPr sz="1600">
                          <a:solidFill>
                            <a:srgbClr val="263238"/>
                          </a:solidFill>
                          <a:latin typeface="Calibri"/>
                        </a:rPr>
                        <a:t>En sala de reanimación, en todo inestable</a:t>
                      </a:r>
                    </a:p>
                  </a:txBody>
                  <a:tcPr>
                    <a:solidFill>
                      <a:srgbClr val="EEF3F4"/>
                    </a:solidFill>
                  </a:tcPr>
                </a:tc>
                <a:tc>
                  <a:txBody>
                    <a:bodyPr/>
                    <a:lstStyle/>
                    <a:p>
                      <a:r>
                        <a:rPr sz="1600">
                          <a:solidFill>
                            <a:srgbClr val="263238"/>
                          </a:solidFill>
                          <a:latin typeface="Calibri"/>
                        </a:rPr>
                        <a:t>Descarta o confirma una fuente torácica; no retrasa la faja</a:t>
                      </a:r>
                    </a:p>
                  </a:txBody>
                  <a:tcPr>
                    <a:solidFill>
                      <a:srgbClr val="EEF3F4"/>
                    </a:solidFill>
                  </a:tcPr>
                </a:tc>
              </a:tr>
              <a:tr h="457200">
                <a:tc>
                  <a:txBody>
                    <a:bodyPr/>
                    <a:lstStyle/>
                    <a:p>
                      <a:r>
                        <a:rPr sz="1600">
                          <a:solidFill>
                            <a:srgbClr val="263238"/>
                          </a:solidFill>
                          <a:latin typeface="Calibri"/>
                        </a:rPr>
                        <a:t>Radiografía de pelvis AP</a:t>
                      </a:r>
                    </a:p>
                  </a:txBody>
                  <a:tcPr>
                    <a:solidFill>
                      <a:srgbClr val="FFFFFF"/>
                    </a:solidFill>
                  </a:tcPr>
                </a:tc>
                <a:tc>
                  <a:txBody>
                    <a:bodyPr/>
                    <a:lstStyle/>
                    <a:p>
                      <a:r>
                        <a:rPr sz="1600">
                          <a:solidFill>
                            <a:srgbClr val="263238"/>
                          </a:solidFill>
                          <a:latin typeface="Calibri"/>
                        </a:rPr>
                        <a:t>En sala, en el inestable</a:t>
                      </a:r>
                    </a:p>
                  </a:txBody>
                  <a:tcPr>
                    <a:solidFill>
                      <a:srgbClr val="FFFFFF"/>
                    </a:solidFill>
                  </a:tcPr>
                </a:tc>
                <a:tc>
                  <a:txBody>
                    <a:bodyPr/>
                    <a:lstStyle/>
                    <a:p>
                      <a:r>
                        <a:rPr sz="1600">
                          <a:solidFill>
                            <a:srgbClr val="263238"/>
                          </a:solidFill>
                          <a:latin typeface="Calibri"/>
                        </a:rPr>
                        <a:t>Define si hay anillo abierto y orienta la fijación; sensibilidad baja [r1]</a:t>
                      </a:r>
                    </a:p>
                  </a:txBody>
                  <a:tcPr>
                    <a:solidFill>
                      <a:srgbClr val="FFFFFF"/>
                    </a:solidFill>
                  </a:tcPr>
                </a:tc>
              </a:tr>
              <a:tr h="457200">
                <a:tc>
                  <a:txBody>
                    <a:bodyPr/>
                    <a:lstStyle/>
                    <a:p>
                      <a:r>
                        <a:rPr sz="1600">
                          <a:solidFill>
                            <a:srgbClr val="263238"/>
                          </a:solidFill>
                          <a:latin typeface="Calibri"/>
                        </a:rPr>
                        <a:t>eFAST</a:t>
                      </a:r>
                    </a:p>
                  </a:txBody>
                  <a:tcPr>
                    <a:solidFill>
                      <a:srgbClr val="EEF3F4"/>
                    </a:solidFill>
                  </a:tcPr>
                </a:tc>
                <a:tc>
                  <a:txBody>
                    <a:bodyPr/>
                    <a:lstStyle/>
                    <a:p>
                      <a:r>
                        <a:rPr sz="1600">
                          <a:solidFill>
                            <a:srgbClr val="263238"/>
                          </a:solidFill>
                          <a:latin typeface="Calibri"/>
                        </a:rPr>
                        <a:t>En sala, en el inestable</a:t>
                      </a:r>
                    </a:p>
                  </a:txBody>
                  <a:tcPr>
                    <a:solidFill>
                      <a:srgbClr val="EEF3F4"/>
                    </a:solidFill>
                  </a:tcPr>
                </a:tc>
                <a:tc>
                  <a:txBody>
                    <a:bodyPr/>
                    <a:lstStyle/>
                    <a:p>
                      <a:r>
                        <a:rPr sz="1600">
                          <a:solidFill>
                            <a:srgbClr val="263238"/>
                          </a:solidFill>
                          <a:latin typeface="Calibri"/>
                        </a:rPr>
                        <a:t>Positivo: laparotomía o packing combinado; negativo: no descarta la pelvis [r26][r27]</a:t>
                      </a:r>
                    </a:p>
                  </a:txBody>
                  <a:tcPr>
                    <a:solidFill>
                      <a:srgbClr val="EEF3F4"/>
                    </a:solidFill>
                  </a:tcPr>
                </a:tc>
              </a:tr>
              <a:tr h="457200">
                <a:tc>
                  <a:txBody>
                    <a:bodyPr/>
                    <a:lstStyle/>
                    <a:p>
                      <a:r>
                        <a:rPr sz="1600">
                          <a:solidFill>
                            <a:srgbClr val="263238"/>
                          </a:solidFill>
                          <a:latin typeface="Calibri"/>
                        </a:rPr>
                        <a:t>TC multifásica con contraste</a:t>
                      </a:r>
                    </a:p>
                  </a:txBody>
                  <a:tcPr>
                    <a:solidFill>
                      <a:srgbClr val="FFFFFF"/>
                    </a:solidFill>
                  </a:tcPr>
                </a:tc>
                <a:tc>
                  <a:txBody>
                    <a:bodyPr/>
                    <a:lstStyle/>
                    <a:p>
                      <a:r>
                        <a:rPr sz="1600">
                          <a:solidFill>
                            <a:srgbClr val="263238"/>
                          </a:solidFill>
                          <a:latin typeface="Calibri"/>
                        </a:rPr>
                        <a:t>Si responde o está limítrofe</a:t>
                      </a:r>
                    </a:p>
                  </a:txBody>
                  <a:tcPr>
                    <a:solidFill>
                      <a:srgbClr val="FFFFFF"/>
                    </a:solidFill>
                  </a:tcPr>
                </a:tc>
                <a:tc>
                  <a:txBody>
                    <a:bodyPr/>
                    <a:lstStyle/>
                    <a:p>
                      <a:r>
                        <a:rPr sz="1600">
                          <a:solidFill>
                            <a:srgbClr val="263238"/>
                          </a:solidFill>
                          <a:latin typeface="Calibri"/>
                        </a:rPr>
                        <a:t>Blush o hematoma grande: angiografía [r1]</a:t>
                      </a:r>
                    </a:p>
                  </a:txBody>
                  <a:tcPr>
                    <a:solidFill>
                      <a:srgbClr val="FFFFFF"/>
                    </a:solidFill>
                  </a:tcPr>
                </a:tc>
              </a:tr>
              <a:tr h="457200">
                <a:tc>
                  <a:txBody>
                    <a:bodyPr/>
                    <a:lstStyle/>
                    <a:p>
                      <a:r>
                        <a:rPr sz="1600">
                          <a:solidFill>
                            <a:srgbClr val="263238"/>
                          </a:solidFill>
                          <a:latin typeface="Calibri"/>
                        </a:rPr>
                        <a:t>Uretrocistografía / proctoscopia</a:t>
                      </a:r>
                    </a:p>
                  </a:txBody>
                  <a:tcPr>
                    <a:solidFill>
                      <a:srgbClr val="EEF3F4"/>
                    </a:solidFill>
                  </a:tcPr>
                </a:tc>
                <a:tc>
                  <a:txBody>
                    <a:bodyPr/>
                    <a:lstStyle/>
                    <a:p>
                      <a:r>
                        <a:rPr sz="1600">
                          <a:solidFill>
                            <a:srgbClr val="263238"/>
                          </a:solidFill>
                          <a:latin typeface="Calibri"/>
                        </a:rPr>
                        <a:t>Según exploración</a:t>
                      </a:r>
                    </a:p>
                  </a:txBody>
                  <a:tcPr>
                    <a:solidFill>
                      <a:srgbClr val="EEF3F4"/>
                    </a:solidFill>
                  </a:tcPr>
                </a:tc>
                <a:tc>
                  <a:txBody>
                    <a:bodyPr/>
                    <a:lstStyle/>
                    <a:p>
                      <a:r>
                        <a:rPr sz="1600">
                          <a:solidFill>
                            <a:srgbClr val="263238"/>
                          </a:solidFill>
                          <a:latin typeface="Calibri"/>
                        </a:rPr>
                        <a:t>Define sonda suprapúbica o derivación [r1]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73</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del shock a la ruta de control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Coccolini F et al. World J Emerg Surg. 2017. doi:10.1186/s13017-017-0117-6</a:t>
            </a:r>
          </a:p>
          <a:p>
            <a:r>
              <a:rPr sz="1000">
                <a:solidFill>
                  <a:srgbClr val="5A6469"/>
                </a:solidFill>
                <a:latin typeface="Calibri"/>
              </a:rPr>
              <a:t>[r2] Rossaint R et al. Crit Care. 2023. doi:10.1186/s13054-023-04327-7</a:t>
            </a:r>
          </a:p>
          <a:p>
            <a:r>
              <a:rPr sz="1000">
                <a:solidFill>
                  <a:srgbClr val="5A6469"/>
                </a:solidFill>
                <a:latin typeface="Calibri"/>
              </a:rPr>
              <a:t>[r3] Balogh ZJ et al. OTA Int. 2025. doi:10.1097/OI9.0000000000000436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algoritmo reúne lo que tienen en común la guía WSES [r1], la guía europea [r2] y la revisión del simposio IOTA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73</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del shock a la ruta de control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Balogh ZJ et al. OTA Int. 2025. doi:10.1097/OI9.0000000000000436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Dónde se trabaja pesa: en el mundo anglosajón la primera opción suele ser la angioembolización, y en muchos otros países, el fijador con packing [r3].</a:t>
            </a:r>
          </a:p>
          <a:p>
            <a:pPr marL="347472" indent="-347472">
              <a:spcAft>
                <a:spcPts val="1400"/>
              </a:spcAft>
              <a:buChar char="•"/>
            </a:pPr>
            <a:r>
              <a:rPr sz="2400">
                <a:solidFill>
                  <a:srgbClr val="263238"/>
                </a:solidFill>
                <a:latin typeface="Calibri"/>
              </a:rPr>
              <a:t>Úsalo como un esqueleto que cada servicio adapta a su realidad.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73</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Pelvis con shock: decisiones en orden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Coccolini F et al. World J Emerg Surg. 2017. doi:10.1186/s13017-017-0117-6</a:t>
            </a:r>
          </a:p>
          <a:p>
            <a:r>
              <a:rPr sz="800">
                <a:solidFill>
                  <a:srgbClr val="5A6469"/>
                </a:solidFill>
                <a:latin typeface="Calibri"/>
              </a:rPr>
              <a:t>[r3] Balogh ZJ et al. OTA Int. 2025. doi:10.1097/OI9.0000000000000436</a:t>
            </a:r>
          </a:p>
          <a:p>
            <a:r>
              <a:rPr sz="800">
                <a:solidFill>
                  <a:srgbClr val="5A6469"/>
                </a:solidFill>
                <a:latin typeface="Calibri"/>
              </a:rPr>
              <a:t>[r2] Rossaint R et al. Crit Care. 2023. doi:10.1186/s13054-023-04327-7</a:t>
            </a:r>
          </a:p>
          <a:p>
            <a:r>
              <a:rPr sz="800">
                <a:solidFill>
                  <a:srgbClr val="5A6469"/>
                </a:solidFill>
                <a:latin typeface="Calibri"/>
              </a:rPr>
              <a:t>[r39] Eastman AL et al. Trauma Surg Acute Care Open. 2025. doi:10.1136/tsaco-2025-001820</a:t>
            </a:r>
          </a:p>
          <a:p>
            <a:r>
              <a:rPr sz="800">
                <a:solidFill>
                  <a:srgbClr val="5A6469"/>
                </a:solidFill>
                <a:latin typeface="Calibri"/>
              </a:rPr>
              <a:t>[r16] Fontenelle Ribeiro Junior MA et al. Trauma Surg Acute Care Open. 2024. doi:10.1136/tsaco-2023-001267</a:t>
            </a:r>
          </a:p>
        </p:txBody>
      </p:sp>
      <p:sp>
        <p:nvSpPr>
          <p:cNvPr id="6" name="Rounded Rectangle 5"/>
          <p:cNvSpPr/>
          <p:nvPr/>
        </p:nvSpPr>
        <p:spPr>
          <a:xfrm>
            <a:off x="4754880" y="1508760"/>
            <a:ext cx="2743200" cy="228453"/>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Politraumatizado de alta energía con shock y sospecha de pelvis inestable</a:t>
            </a:r>
          </a:p>
        </p:txBody>
      </p:sp>
      <p:sp>
        <p:nvSpPr>
          <p:cNvPr id="7" name="Rectangle 6"/>
          <p:cNvSpPr/>
          <p:nvPr/>
        </p:nvSpPr>
        <p:spPr>
          <a:xfrm>
            <a:off x="4754880" y="1846941"/>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Cerrar el anillo: faja o sábana a nivel de los trocánteres, aducir los miembros inferiores; retirar antes de 24 a 48 h [r1][r3]</a:t>
            </a:r>
          </a:p>
        </p:txBody>
      </p:sp>
      <p:sp>
        <p:nvSpPr>
          <p:cNvPr id="8" name="Rectangle 7"/>
          <p:cNvSpPr/>
          <p:nvPr/>
        </p:nvSpPr>
        <p:spPr>
          <a:xfrm>
            <a:off x="4754880" y="2185123"/>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Reanimar en paralelo: protocolo de transfusión masiva, ácido tranexámico dentro de 3 h, PAS de 80 a 90 mmHg sin lesión cerebral, calcio y calor [r2]</a:t>
            </a:r>
          </a:p>
        </p:txBody>
      </p:sp>
      <p:sp>
        <p:nvSpPr>
          <p:cNvPr id="9" name="Rectangle 8"/>
          <p:cNvSpPr/>
          <p:nvPr/>
        </p:nvSpPr>
        <p:spPr>
          <a:xfrm>
            <a:off x="4754880" y="2523305"/>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Buscar otras fuentes con radiografía de tórax, eFAST y radiografía de pelvis, sin retrasar el resto [r1]</a:t>
            </a:r>
          </a:p>
        </p:txBody>
      </p:sp>
      <p:sp>
        <p:nvSpPr>
          <p:cNvPr id="10" name="Decision 9"/>
          <p:cNvSpPr/>
          <p:nvPr/>
        </p:nvSpPr>
        <p:spPr>
          <a:xfrm>
            <a:off x="4572000" y="2861487"/>
            <a:ext cx="3108960" cy="35005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¿Responde a la reanimación y se mantiene estable?</a:t>
            </a:r>
          </a:p>
        </p:txBody>
      </p:sp>
      <p:sp>
        <p:nvSpPr>
          <p:cNvPr id="11" name="Rectangle 10"/>
          <p:cNvSpPr/>
          <p:nvPr/>
        </p:nvSpPr>
        <p:spPr>
          <a:xfrm>
            <a:off x="2987040" y="3321265"/>
            <a:ext cx="2743200" cy="35005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TC multifásica con contraste: blush o hematoma grande lleva a angiografía; si es limítrofe, fijación definitiva a las 12 a 24 h [r1][r3]</a:t>
            </a:r>
          </a:p>
        </p:txBody>
      </p:sp>
      <p:sp>
        <p:nvSpPr>
          <p:cNvPr id="12" name="Decision 11"/>
          <p:cNvSpPr/>
          <p:nvPr/>
        </p:nvSpPr>
        <p:spPr>
          <a:xfrm>
            <a:off x="6339839" y="3321265"/>
            <a:ext cx="3108960" cy="35005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otra fuente quirúrgica evidente (eFAST positivo, tórax)?</a:t>
            </a:r>
          </a:p>
        </p:txBody>
      </p:sp>
      <p:sp>
        <p:nvSpPr>
          <p:cNvPr id="13" name="Rectangle 12"/>
          <p:cNvSpPr/>
          <p:nvPr/>
        </p:nvSpPr>
        <p:spPr>
          <a:xfrm>
            <a:off x="2987040" y="3781044"/>
            <a:ext cx="2743200" cy="35005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Control de daños en el mismo tiempo: laparotomía o toracotomía, packing preperitoneal por incisión separada y fijación externa [r1][r3]</a:t>
            </a:r>
          </a:p>
        </p:txBody>
      </p:sp>
      <p:sp>
        <p:nvSpPr>
          <p:cNvPr id="14" name="Decision 13"/>
          <p:cNvSpPr/>
          <p:nvPr/>
        </p:nvSpPr>
        <p:spPr>
          <a:xfrm>
            <a:off x="6339839" y="3781044"/>
            <a:ext cx="3108960" cy="35005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angiografía o sala híbrida inmediata, con equipo 24/7? [r3]</a:t>
            </a:r>
          </a:p>
        </p:txBody>
      </p:sp>
      <p:sp>
        <p:nvSpPr>
          <p:cNvPr id="15" name="Rectangle 14"/>
          <p:cNvSpPr/>
          <p:nvPr/>
        </p:nvSpPr>
        <p:spPr>
          <a:xfrm>
            <a:off x="2987040" y="4240822"/>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Packing preperitoneal más fijación externa o C-clamp [r1][r2]; en manos expertas toma menos de 20 min [r1]</a:t>
            </a:r>
          </a:p>
        </p:txBody>
      </p:sp>
      <p:sp>
        <p:nvSpPr>
          <p:cNvPr id="16" name="Rectangle 15"/>
          <p:cNvSpPr/>
          <p:nvPr/>
        </p:nvSpPr>
        <p:spPr>
          <a:xfrm>
            <a:off x="6522720" y="4240822"/>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Angioembolización de la ilíaca interna y sus ramas [r39][r1]</a:t>
            </a:r>
          </a:p>
        </p:txBody>
      </p:sp>
      <p:sp>
        <p:nvSpPr>
          <p:cNvPr id="17" name="Decision 16"/>
          <p:cNvSpPr/>
          <p:nvPr/>
        </p:nvSpPr>
        <p:spPr>
          <a:xfrm>
            <a:off x="4572000" y="4579004"/>
            <a:ext cx="3108960" cy="35005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¿Persiste la inestabilidad?</a:t>
            </a:r>
          </a:p>
        </p:txBody>
      </p:sp>
      <p:sp>
        <p:nvSpPr>
          <p:cNvPr id="18" name="Rectangle 17"/>
          <p:cNvSpPr/>
          <p:nvPr/>
        </p:nvSpPr>
        <p:spPr>
          <a:xfrm>
            <a:off x="4754880" y="5038782"/>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Solo si está in extremis y el equipo está entrenado: REBOA en zona III como puente [r1], con oclusión completa de no más de 60 min [r16]</a:t>
            </a:r>
          </a:p>
        </p:txBody>
      </p:sp>
      <p:sp>
        <p:nvSpPr>
          <p:cNvPr id="19" name="Rectangle 18"/>
          <p:cNvSpPr/>
          <p:nvPr/>
        </p:nvSpPr>
        <p:spPr>
          <a:xfrm>
            <a:off x="4754880" y="5376964"/>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Completar con la otra vía: packing si la angiografía no bastó [r1]; angioembolización tras el packing o, sin radiología, ligadura de las ilíacas internas [r3]; no reempaquetar [r3]</a:t>
            </a:r>
          </a:p>
        </p:txBody>
      </p:sp>
      <p:sp>
        <p:nvSpPr>
          <p:cNvPr id="20" name="Rounded Rectangle 19"/>
          <p:cNvSpPr/>
          <p:nvPr/>
        </p:nvSpPr>
        <p:spPr>
          <a:xfrm>
            <a:off x="4754880" y="5715146"/>
            <a:ext cx="2743200" cy="228453"/>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UCI: corregir la tríada letal, revisar el packing a las 48 a 72 h, profilaxis antitrombótica temprana, fijación definitiva a las 12 a 24 h [r1][r2][r3]</a:t>
            </a:r>
          </a:p>
        </p:txBody>
      </p:sp>
      <p:cxnSp>
        <p:nvCxnSpPr>
          <p:cNvPr id="21" name="Connector 20"/>
          <p:cNvCxnSpPr>
            <a:stCxn id="6" idx="2"/>
            <a:endCxn id="7" idx="0"/>
          </p:cNvCxnSpPr>
          <p:nvPr/>
        </p:nvCxnSpPr>
        <p:spPr>
          <a:xfrm flipH="1">
            <a:off x="6126480" y="173721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a:stCxn id="7" idx="2"/>
            <a:endCxn id="8" idx="0"/>
          </p:cNvCxnSpPr>
          <p:nvPr/>
        </p:nvCxnSpPr>
        <p:spPr>
          <a:xfrm flipH="1">
            <a:off x="6126480" y="207539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a:stCxn id="8" idx="2"/>
            <a:endCxn id="9" idx="0"/>
          </p:cNvCxnSpPr>
          <p:nvPr/>
        </p:nvCxnSpPr>
        <p:spPr>
          <a:xfrm flipH="1">
            <a:off x="6126480" y="2413576"/>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a:stCxn id="9" idx="2"/>
            <a:endCxn id="10" idx="0"/>
          </p:cNvCxnSpPr>
          <p:nvPr/>
        </p:nvCxnSpPr>
        <p:spPr>
          <a:xfrm flipH="1">
            <a:off x="6126480" y="2751758"/>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a:stCxn id="10" idx="2"/>
            <a:endCxn id="11" idx="0"/>
          </p:cNvCxnSpPr>
          <p:nvPr/>
        </p:nvCxnSpPr>
        <p:spPr>
          <a:xfrm flipH="1">
            <a:off x="4358640" y="3211537"/>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5004816" y="320422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7" name="Connector 26"/>
          <p:cNvCxnSpPr>
            <a:stCxn id="10" idx="2"/>
            <a:endCxn id="12" idx="0"/>
          </p:cNvCxnSpPr>
          <p:nvPr/>
        </p:nvCxnSpPr>
        <p:spPr>
          <a:xfrm>
            <a:off x="6126480" y="3211537"/>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800087" y="3204221"/>
            <a:ext cx="457200" cy="274320"/>
          </a:xfrm>
          <a:prstGeom prst="rect">
            <a:avLst/>
          </a:prstGeom>
          <a:noFill/>
        </p:spPr>
        <p:txBody>
          <a:bodyPr wrap="square">
            <a:spAutoFit/>
          </a:bodyPr>
          <a:lstStyle/>
          <a:p>
            <a:r>
              <a:rPr sz="1200" b="1">
                <a:solidFill>
                  <a:srgbClr val="D97706"/>
                </a:solidFill>
                <a:latin typeface="Calibri"/>
              </a:rPr>
              <a:t>no</a:t>
            </a:r>
          </a:p>
        </p:txBody>
      </p:sp>
      <p:cxnSp>
        <p:nvCxnSpPr>
          <p:cNvPr id="29" name="Connector 28"/>
          <p:cNvCxnSpPr>
            <a:stCxn id="12" idx="2"/>
            <a:endCxn id="13" idx="0"/>
          </p:cNvCxnSpPr>
          <p:nvPr/>
        </p:nvCxnSpPr>
        <p:spPr>
          <a:xfrm flipH="1">
            <a:off x="4358640" y="3671315"/>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153911" y="366400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1" name="Connector 30"/>
          <p:cNvCxnSpPr>
            <a:stCxn id="12" idx="2"/>
            <a:endCxn id="14" idx="0"/>
          </p:cNvCxnSpPr>
          <p:nvPr/>
        </p:nvCxnSpPr>
        <p:spPr>
          <a:xfrm flipH="1">
            <a:off x="7894319" y="367131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7949183" y="3664000"/>
            <a:ext cx="457200" cy="274320"/>
          </a:xfrm>
          <a:prstGeom prst="rect">
            <a:avLst/>
          </a:prstGeom>
          <a:noFill/>
        </p:spPr>
        <p:txBody>
          <a:bodyPr wrap="square">
            <a:spAutoFit/>
          </a:bodyPr>
          <a:lstStyle/>
          <a:p>
            <a:r>
              <a:rPr sz="1200" b="1">
                <a:solidFill>
                  <a:srgbClr val="D97706"/>
                </a:solidFill>
                <a:latin typeface="Calibri"/>
              </a:rPr>
              <a:t>no</a:t>
            </a:r>
          </a:p>
        </p:txBody>
      </p:sp>
      <p:cxnSp>
        <p:nvCxnSpPr>
          <p:cNvPr id="33" name="Connector 32"/>
          <p:cNvCxnSpPr>
            <a:stCxn id="14" idx="2"/>
            <a:endCxn id="16" idx="0"/>
          </p:cNvCxnSpPr>
          <p:nvPr/>
        </p:nvCxnSpPr>
        <p:spPr>
          <a:xfrm>
            <a:off x="7894319" y="4131094"/>
            <a:ext cx="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7949183" y="412377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5" name="Connector 34"/>
          <p:cNvCxnSpPr>
            <a:stCxn id="14" idx="2"/>
            <a:endCxn id="15" idx="0"/>
          </p:cNvCxnSpPr>
          <p:nvPr/>
        </p:nvCxnSpPr>
        <p:spPr>
          <a:xfrm flipH="1">
            <a:off x="4358640" y="4131094"/>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6153911" y="4123778"/>
            <a:ext cx="457200" cy="274320"/>
          </a:xfrm>
          <a:prstGeom prst="rect">
            <a:avLst/>
          </a:prstGeom>
          <a:noFill/>
        </p:spPr>
        <p:txBody>
          <a:bodyPr wrap="square">
            <a:spAutoFit/>
          </a:bodyPr>
          <a:lstStyle/>
          <a:p>
            <a:r>
              <a:rPr sz="1200" b="1">
                <a:solidFill>
                  <a:srgbClr val="D97706"/>
                </a:solidFill>
                <a:latin typeface="Calibri"/>
              </a:rPr>
              <a:t>no</a:t>
            </a:r>
          </a:p>
        </p:txBody>
      </p:sp>
      <p:cxnSp>
        <p:nvCxnSpPr>
          <p:cNvPr id="37" name="Connector 36"/>
          <p:cNvCxnSpPr>
            <a:stCxn id="13" idx="2"/>
            <a:endCxn id="17" idx="0"/>
          </p:cNvCxnSpPr>
          <p:nvPr/>
        </p:nvCxnSpPr>
        <p:spPr>
          <a:xfrm>
            <a:off x="4358640" y="4131094"/>
            <a:ext cx="1767840" cy="44791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Connector 37"/>
          <p:cNvCxnSpPr>
            <a:stCxn id="15" idx="2"/>
            <a:endCxn id="17" idx="0"/>
          </p:cNvCxnSpPr>
          <p:nvPr/>
        </p:nvCxnSpPr>
        <p:spPr>
          <a:xfrm>
            <a:off x="4358640" y="446927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9" name="Connector 38"/>
          <p:cNvCxnSpPr>
            <a:stCxn id="16" idx="2"/>
            <a:endCxn id="17" idx="0"/>
          </p:cNvCxnSpPr>
          <p:nvPr/>
        </p:nvCxnSpPr>
        <p:spPr>
          <a:xfrm flipH="1">
            <a:off x="6126480" y="446927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0" name="Connector 39"/>
          <p:cNvCxnSpPr>
            <a:stCxn id="17" idx="2"/>
            <a:endCxn id="19" idx="0"/>
          </p:cNvCxnSpPr>
          <p:nvPr/>
        </p:nvCxnSpPr>
        <p:spPr>
          <a:xfrm flipH="1">
            <a:off x="6126480" y="4929054"/>
            <a:ext cx="0" cy="44791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181344" y="504010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2" name="Connector 41"/>
          <p:cNvCxnSpPr>
            <a:stCxn id="17" idx="2"/>
            <a:endCxn id="20" idx="0"/>
          </p:cNvCxnSpPr>
          <p:nvPr/>
        </p:nvCxnSpPr>
        <p:spPr>
          <a:xfrm flipH="1">
            <a:off x="6126480" y="4929054"/>
            <a:ext cx="0" cy="78609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6181344" y="5158466"/>
            <a:ext cx="457200" cy="274320"/>
          </a:xfrm>
          <a:prstGeom prst="rect">
            <a:avLst/>
          </a:prstGeom>
          <a:noFill/>
        </p:spPr>
        <p:txBody>
          <a:bodyPr wrap="square">
            <a:spAutoFit/>
          </a:bodyPr>
          <a:lstStyle/>
          <a:p>
            <a:r>
              <a:rPr sz="1200" b="1">
                <a:solidFill>
                  <a:srgbClr val="D97706"/>
                </a:solidFill>
                <a:latin typeface="Calibri"/>
              </a:rPr>
              <a:t>no</a:t>
            </a:r>
          </a:p>
        </p:txBody>
      </p:sp>
      <p:cxnSp>
        <p:nvCxnSpPr>
          <p:cNvPr id="44" name="Connector 43"/>
          <p:cNvCxnSpPr>
            <a:stCxn id="17" idx="2"/>
            <a:endCxn id="18" idx="0"/>
          </p:cNvCxnSpPr>
          <p:nvPr/>
        </p:nvCxnSpPr>
        <p:spPr>
          <a:xfrm flipH="1">
            <a:off x="6126480" y="4929054"/>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6181344" y="4921738"/>
            <a:ext cx="457200" cy="274320"/>
          </a:xfrm>
          <a:prstGeom prst="rect">
            <a:avLst/>
          </a:prstGeom>
          <a:noFill/>
        </p:spPr>
        <p:txBody>
          <a:bodyPr wrap="square">
            <a:spAutoFit/>
          </a:bodyPr>
          <a:lstStyle/>
          <a:p>
            <a:r>
              <a:rPr sz="1200" b="1">
                <a:solidFill>
                  <a:srgbClr val="D97706"/>
                </a:solidFill>
                <a:latin typeface="Calibri"/>
              </a:rPr>
              <a:t>in extremis</a:t>
            </a:r>
          </a:p>
        </p:txBody>
      </p:sp>
      <p:cxnSp>
        <p:nvCxnSpPr>
          <p:cNvPr id="46" name="Connector 45"/>
          <p:cNvCxnSpPr>
            <a:stCxn id="18" idx="2"/>
            <a:endCxn id="19" idx="0"/>
          </p:cNvCxnSpPr>
          <p:nvPr/>
        </p:nvCxnSpPr>
        <p:spPr>
          <a:xfrm flipH="1">
            <a:off x="6126480" y="526723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7" name="Connector 46"/>
          <p:cNvCxnSpPr>
            <a:stCxn id="19" idx="2"/>
            <a:endCxn id="20" idx="0"/>
          </p:cNvCxnSpPr>
          <p:nvPr/>
        </p:nvCxnSpPr>
        <p:spPr>
          <a:xfrm flipH="1">
            <a:off x="6126480" y="5605417"/>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8" name="Connector 47"/>
          <p:cNvCxnSpPr>
            <a:stCxn id="11" idx="2"/>
            <a:endCxn id="20" idx="0"/>
          </p:cNvCxnSpPr>
          <p:nvPr/>
        </p:nvCxnSpPr>
        <p:spPr>
          <a:xfrm>
            <a:off x="4358640" y="3671315"/>
            <a:ext cx="1767840" cy="2043831"/>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Faja pélvica: dónde, cómo, cuánto tiempo y qué evidencia hay</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Coccolini F et al. World J Emerg Surg. 2017. doi:10.1186/s13017-017-0117-6</a:t>
            </a:r>
          </a:p>
          <a:p>
            <a:r>
              <a:rPr sz="800">
                <a:solidFill>
                  <a:srgbClr val="5A6469"/>
                </a:solidFill>
                <a:latin typeface="Calibri"/>
              </a:rPr>
              <a:t>[r2] Rossaint R et al. Crit Care. 2023. doi:10.1186/s13054-023-04327-7</a:t>
            </a:r>
          </a:p>
          <a:p>
            <a:r>
              <a:rPr sz="800">
                <a:solidFill>
                  <a:srgbClr val="5A6469"/>
                </a:solidFill>
                <a:latin typeface="Calibri"/>
              </a:rPr>
              <a:t>[r3] Balogh ZJ et al. OTA Int. 2025. doi:10.1097/OI9.0000000000000436</a:t>
            </a:r>
          </a:p>
          <a:p>
            <a:r>
              <a:rPr sz="800">
                <a:solidFill>
                  <a:srgbClr val="5A6469"/>
                </a:solidFill>
                <a:latin typeface="Calibri"/>
              </a:rPr>
              <a:t>[r17] Sepehri A et al. Injury. 2020. doi:10.1016/j.injury.2020.01.030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faja (o la sábana) es el primer gesto mecánico.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73</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con faja temprana y sin faja o con faja tardía (revisión sistemática de 7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Papaleontiou A et al. Surgeon. 2025. doi:10.1016/j.surge.2025.08.002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73</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Faja pélvica: indicaciones y precauciones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Balogh ZJ et al. OTA Int. 2025. doi:10.1097/OI9.0000000000000436</a:t>
            </a:r>
          </a:p>
          <a:p>
            <a:r>
              <a:rPr sz="1000">
                <a:solidFill>
                  <a:srgbClr val="5A6469"/>
                </a:solidFill>
                <a:latin typeface="Calibri"/>
              </a:rPr>
              <a:t>[r1] Coccolini F et al. World J Emerg Surg. 2017. doi:10.1186/s13017-017-0117-6</a:t>
            </a:r>
          </a:p>
          <a:p>
            <a:r>
              <a:rPr sz="1000">
                <a:solidFill>
                  <a:srgbClr val="5A6469"/>
                </a:solidFill>
                <a:latin typeface="Calibri"/>
              </a:rPr>
              <a:t>[r17] Sepehri A et al. Injury. 2020. doi:10.1016/j.injury.2020.01.030</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Situación</a:t>
                      </a:r>
                    </a:p>
                  </a:txBody>
                  <a:tcPr>
                    <a:solidFill>
                      <a:srgbClr val="0F5F6B"/>
                    </a:solidFill>
                  </a:tcPr>
                </a:tc>
                <a:tc>
                  <a:txBody>
                    <a:bodyPr/>
                    <a:lstStyle/>
                    <a:p>
                      <a:r>
                        <a:rPr sz="1600" b="1">
                          <a:solidFill>
                            <a:srgbClr val="FFFFFF"/>
                          </a:solidFill>
                          <a:latin typeface="Calibri"/>
                        </a:rPr>
                        <a:t>Qué hacer</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Sospecha alta, inestabilidad palpable, alta energía en inconsciente</a:t>
                      </a:r>
                    </a:p>
                  </a:txBody>
                  <a:tcPr>
                    <a:solidFill>
                      <a:srgbClr val="EEF3F4"/>
                    </a:solidFill>
                  </a:tcPr>
                </a:tc>
                <a:tc>
                  <a:txBody>
                    <a:bodyPr/>
                    <a:lstStyle/>
                    <a:p>
                      <a:r>
                        <a:rPr sz="1600">
                          <a:solidFill>
                            <a:srgbClr val="263238"/>
                          </a:solidFill>
                          <a:latin typeface="Calibri"/>
                        </a:rPr>
                        <a:t>Colocar de inmediato a nivel de los trocánteres</a:t>
                      </a:r>
                    </a:p>
                  </a:txBody>
                  <a:tcPr>
                    <a:solidFill>
                      <a:srgbClr val="EEF3F4"/>
                    </a:solidFill>
                  </a:tcPr>
                </a:tc>
                <a:tc>
                  <a:txBody>
                    <a:bodyPr/>
                    <a:lstStyle/>
                    <a:p>
                      <a:r>
                        <a:rPr sz="1600">
                          <a:solidFill>
                            <a:srgbClr val="263238"/>
                          </a:solidFill>
                          <a:latin typeface="Calibri"/>
                        </a:rPr>
                        <a:t>[r3]</a:t>
                      </a:r>
                    </a:p>
                  </a:txBody>
                  <a:tcPr>
                    <a:solidFill>
                      <a:srgbClr val="EEF3F4"/>
                    </a:solidFill>
                  </a:tcPr>
                </a:tc>
              </a:tr>
              <a:tr h="457200">
                <a:tc>
                  <a:txBody>
                    <a:bodyPr/>
                    <a:lstStyle/>
                    <a:p>
                      <a:r>
                        <a:rPr sz="1600">
                          <a:solidFill>
                            <a:srgbClr val="263238"/>
                          </a:solidFill>
                          <a:latin typeface="Calibri"/>
                        </a:rPr>
                        <a:t>APC II y III</a:t>
                      </a:r>
                    </a:p>
                  </a:txBody>
                  <a:tcPr>
                    <a:solidFill>
                      <a:srgbClr val="FFFFFF"/>
                    </a:solidFill>
                  </a:tcPr>
                </a:tc>
                <a:tc>
                  <a:txBody>
                    <a:bodyPr/>
                    <a:lstStyle/>
                    <a:p>
                      <a:r>
                        <a:rPr sz="1600">
                          <a:solidFill>
                            <a:srgbClr val="263238"/>
                          </a:solidFill>
                          <a:latin typeface="Calibri"/>
                        </a:rPr>
                        <a:t>Mejor indicación; presión óptima de 180 N sobre trocánter y sínfisis</a:t>
                      </a:r>
                    </a:p>
                  </a:txBody>
                  <a:tcPr>
                    <a:solidFill>
                      <a:srgbClr val="FFFFFF"/>
                    </a:solidFill>
                  </a:tcPr>
                </a:tc>
                <a:tc>
                  <a:txBody>
                    <a:bodyPr/>
                    <a:lstStyle/>
                    <a:p>
                      <a:r>
                        <a:rPr sz="1600">
                          <a:solidFill>
                            <a:srgbClr val="263238"/>
                          </a:solidFill>
                          <a:latin typeface="Calibri"/>
                        </a:rPr>
                        <a:t>[r3]</a:t>
                      </a:r>
                    </a:p>
                  </a:txBody>
                  <a:tcPr>
                    <a:solidFill>
                      <a:srgbClr val="FFFFFF"/>
                    </a:solidFill>
                  </a:tcPr>
                </a:tc>
              </a:tr>
              <a:tr h="457200">
                <a:tc>
                  <a:txBody>
                    <a:bodyPr/>
                    <a:lstStyle/>
                    <a:p>
                      <a:r>
                        <a:rPr sz="1600">
                          <a:solidFill>
                            <a:srgbClr val="263238"/>
                          </a:solidFill>
                          <a:latin typeface="Calibri"/>
                        </a:rPr>
                        <a:t>Compresión lateral, fractura de cadera o acetábulo</a:t>
                      </a:r>
                    </a:p>
                  </a:txBody>
                  <a:tcPr>
                    <a:solidFill>
                      <a:srgbClr val="EEF3F4"/>
                    </a:solidFill>
                  </a:tcPr>
                </a:tc>
                <a:tc>
                  <a:txBody>
                    <a:bodyPr/>
                    <a:lstStyle/>
                    <a:p>
                      <a:r>
                        <a:rPr sz="1600">
                          <a:solidFill>
                            <a:srgbClr val="263238"/>
                          </a:solidFill>
                          <a:latin typeface="Calibri"/>
                        </a:rPr>
                        <a:t>Aplicar sin compresión adicional, solo para el traslado</a:t>
                      </a:r>
                    </a:p>
                  </a:txBody>
                  <a:tcPr>
                    <a:solidFill>
                      <a:srgbClr val="EEF3F4"/>
                    </a:solidFill>
                  </a:tcPr>
                </a:tc>
                <a:tc>
                  <a:txBody>
                    <a:bodyPr/>
                    <a:lstStyle/>
                    <a:p>
                      <a:r>
                        <a:rPr sz="1600">
                          <a:solidFill>
                            <a:srgbClr val="263238"/>
                          </a:solidFill>
                          <a:latin typeface="Calibri"/>
                        </a:rPr>
                        <a:t>[r3]</a:t>
                      </a:r>
                    </a:p>
                  </a:txBody>
                  <a:tcPr>
                    <a:solidFill>
                      <a:srgbClr val="EEF3F4"/>
                    </a:solidFill>
                  </a:tcPr>
                </a:tc>
              </a:tr>
              <a:tr h="457200">
                <a:tc>
                  <a:txBody>
                    <a:bodyPr/>
                    <a:lstStyle/>
                    <a:p>
                      <a:r>
                        <a:rPr sz="1600">
                          <a:solidFill>
                            <a:srgbClr val="263238"/>
                          </a:solidFill>
                          <a:latin typeface="Calibri"/>
                        </a:rPr>
                        <a:t>Embarazada o anciano</a:t>
                      </a:r>
                    </a:p>
                  </a:txBody>
                  <a:tcPr>
                    <a:solidFill>
                      <a:srgbClr val="FFFFFF"/>
                    </a:solidFill>
                  </a:tcPr>
                </a:tc>
                <a:tc>
                  <a:txBody>
                    <a:bodyPr/>
                    <a:lstStyle/>
                    <a:p>
                      <a:r>
                        <a:rPr sz="1600">
                          <a:solidFill>
                            <a:srgbClr val="263238"/>
                          </a:solidFill>
                          <a:latin typeface="Calibri"/>
                        </a:rPr>
                        <a:t>Posicionar con cautela</a:t>
                      </a:r>
                    </a:p>
                  </a:txBody>
                  <a:tcPr>
                    <a:solidFill>
                      <a:srgbClr val="FFFFFF"/>
                    </a:solidFill>
                  </a:tcPr>
                </a:tc>
                <a:tc>
                  <a:txBody>
                    <a:bodyPr/>
                    <a:lstStyle/>
                    <a:p>
                      <a:r>
                        <a:rPr sz="1600">
                          <a:solidFill>
                            <a:srgbClr val="263238"/>
                          </a:solidFill>
                          <a:latin typeface="Calibri"/>
                        </a:rPr>
                        <a:t>[r1]</a:t>
                      </a:r>
                    </a:p>
                  </a:txBody>
                  <a:tcPr>
                    <a:solidFill>
                      <a:srgbClr val="FFFFFF"/>
                    </a:solidFill>
                  </a:tcPr>
                </a:tc>
              </a:tr>
              <a:tr h="457200">
                <a:tc>
                  <a:txBody>
                    <a:bodyPr/>
                    <a:lstStyle/>
                    <a:p>
                      <a:r>
                        <a:rPr sz="1600">
                          <a:solidFill>
                            <a:srgbClr val="263238"/>
                          </a:solidFill>
                          <a:latin typeface="Calibri"/>
                        </a:rPr>
                        <a:t>Más de 24 a 48 h</a:t>
                      </a:r>
                    </a:p>
                  </a:txBody>
                  <a:tcPr>
                    <a:solidFill>
                      <a:srgbClr val="EEF3F4"/>
                    </a:solidFill>
                  </a:tcPr>
                </a:tc>
                <a:tc>
                  <a:txBody>
                    <a:bodyPr/>
                    <a:lstStyle/>
                    <a:p>
                      <a:r>
                        <a:rPr sz="1600">
                          <a:solidFill>
                            <a:srgbClr val="263238"/>
                          </a:solidFill>
                          <a:latin typeface="Calibri"/>
                        </a:rPr>
                        <a:t>Retirar y reemplazar por fijación</a:t>
                      </a:r>
                    </a:p>
                  </a:txBody>
                  <a:tcPr>
                    <a:solidFill>
                      <a:srgbClr val="EEF3F4"/>
                    </a:solidFill>
                  </a:tcPr>
                </a:tc>
                <a:tc>
                  <a:txBody>
                    <a:bodyPr/>
                    <a:lstStyle/>
                    <a:p>
                      <a:r>
                        <a:rPr sz="1600">
                          <a:solidFill>
                            <a:srgbClr val="263238"/>
                          </a:solidFill>
                          <a:latin typeface="Calibri"/>
                        </a:rPr>
                        <a:t>[r3][r1]</a:t>
                      </a:r>
                    </a:p>
                  </a:txBody>
                  <a:tcPr>
                    <a:solidFill>
                      <a:srgbClr val="EEF3F4"/>
                    </a:solidFill>
                  </a:tcPr>
                </a:tc>
              </a:tr>
              <a:tr h="457200">
                <a:tc>
                  <a:txBody>
                    <a:bodyPr/>
                    <a:lstStyle/>
                    <a:p>
                      <a:r>
                        <a:rPr sz="1600">
                          <a:solidFill>
                            <a:srgbClr val="263238"/>
                          </a:solidFill>
                          <a:latin typeface="Calibri"/>
                        </a:rPr>
                        <a:t>Necesidad de acceso femoral (angiografía o REBOA)</a:t>
                      </a:r>
                    </a:p>
                  </a:txBody>
                  <a:tcPr>
                    <a:solidFill>
                      <a:srgbClr val="FFFFFF"/>
                    </a:solidFill>
                  </a:tcPr>
                </a:tc>
                <a:tc>
                  <a:txBody>
                    <a:bodyPr/>
                    <a:lstStyle/>
                    <a:p>
                      <a:r>
                        <a:rPr sz="1600">
                          <a:solidFill>
                            <a:srgbClr val="263238"/>
                          </a:solidFill>
                          <a:latin typeface="Calibri"/>
                        </a:rPr>
                        <a:t>Considerar T-clamp o fijador anterior</a:t>
                      </a:r>
                    </a:p>
                  </a:txBody>
                  <a:tcPr>
                    <a:solidFill>
                      <a:srgbClr val="FFFFFF"/>
                    </a:solidFill>
                  </a:tcPr>
                </a:tc>
                <a:tc>
                  <a:txBody>
                    <a:bodyPr/>
                    <a:lstStyle/>
                    <a:p>
                      <a:r>
                        <a:rPr sz="1600">
                          <a:solidFill>
                            <a:srgbClr val="263238"/>
                          </a:solidFill>
                          <a:latin typeface="Calibri"/>
                        </a:rPr>
                        <a:t>[r17]</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73</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Reanimación hemostática: lo que se hace mientras se controla el sangrado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Balogh ZJ et al. OTA Int. 2025. doi:10.1097/OI9.0000000000000436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revisión del simposio IOTA lo ordena en 3 frentes simultáneos, no sucesivos: parar el sangrado… [r3]</a:t>
            </a:r>
          </a:p>
          <a:p>
            <a:pPr marL="347472" indent="-347472">
              <a:spcAft>
                <a:spcPts val="1400"/>
              </a:spcAft>
              <a:buChar char="•"/>
            </a:pPr>
            <a:r>
              <a:rPr sz="2400">
                <a:solidFill>
                  <a:srgbClr val="263238"/>
                </a:solidFill>
                <a:latin typeface="Calibri"/>
              </a:rPr>
              <a:t>El objetivo es no entrar ni agravar la tríada de coagulopatía, acidosis e hipotermia [r3].</a:t>
            </a:r>
          </a:p>
          <a:p>
            <a:pPr marL="347472" indent="-347472">
              <a:spcAft>
                <a:spcPts val="1400"/>
              </a:spcAft>
              <a:buChar char="•"/>
            </a:pPr>
            <a:r>
              <a:rPr sz="2400">
                <a:solidFill>
                  <a:srgbClr val="263238"/>
                </a:solidFill>
                <a:latin typeface="Calibri"/>
              </a:rPr>
              <a:t>Presión.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73</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PROPPR: 1:1:1 frente a 1:1:2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Holcomb JB et al. JAMA. 2015. doi:10.1001/jama.2015.12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73</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CRASH-2: ácido tranexámico frente a placebo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CRASH-2 trial collaborators et al. Lancet. 2010. doi:10.1016/S0140-6736(10)60835-5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73</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Control de la hemorragia: packing, angioembolización, fijación y REBOA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Coccolini F et al. World J Emerg Surg. 2017. doi:10.1186/s13017-017-0117-6</a:t>
            </a:r>
          </a:p>
          <a:p>
            <a:r>
              <a:rPr sz="800">
                <a:solidFill>
                  <a:srgbClr val="5A6469"/>
                </a:solidFill>
                <a:latin typeface="Calibri"/>
              </a:rPr>
              <a:t>[r2] Rossaint R et al. Crit Care. 2023. doi:10.1186/s13054-023-04327-7</a:t>
            </a:r>
          </a:p>
          <a:p>
            <a:r>
              <a:rPr sz="800">
                <a:solidFill>
                  <a:srgbClr val="5A6469"/>
                </a:solidFill>
                <a:latin typeface="Calibri"/>
              </a:rPr>
              <a:t>[r3] Balogh ZJ et al. OTA Int. 2025. doi:10.1097/OI9.0000000000000436</a:t>
            </a:r>
          </a:p>
          <a:p>
            <a:r>
              <a:rPr sz="800">
                <a:solidFill>
                  <a:srgbClr val="5A6469"/>
                </a:solidFill>
                <a:latin typeface="Calibri"/>
              </a:rPr>
              <a:t>[r4] Cullinane DC et al. J Trauma. 2011. doi:10.1097/TA.0b013e31823dca9a</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 después de cerrar el anillo y de reponer sangre el paciente sigue inestable, hay 4 herramientas: la fijación externa, el packing preperitoneal, la angioembolización y, en el límite…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73</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cruda: packing frente a angioembolización (18 estudios, 579 pacientes; comparación con sesgo)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McDonogh JM et al. J Trauma Acute Care Surg. 2022. doi:10.1097/TA.0000000000003528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73</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Tiempo hasta la intervención en una serie coreana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Jang JY et al. Scand J Trauma Resusc Emerg Med. 2016. doi:10.1186/s13049-016-0196-5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73</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secuencia, fijación y momento de operar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Coccolini F et al. World J Emerg Surg. 2017. doi:10.1186/s13017-017-0117-6</a:t>
            </a:r>
          </a:p>
          <a:p>
            <a:r>
              <a:rPr sz="800">
                <a:solidFill>
                  <a:srgbClr val="5A6469"/>
                </a:solidFill>
                <a:latin typeface="Calibri"/>
              </a:rPr>
              <a:t>[r3] Balogh ZJ et al. OTA Int. 2025. doi:10.1097/OI9.0000000000000436</a:t>
            </a:r>
          </a:p>
          <a:p>
            <a:r>
              <a:rPr sz="800">
                <a:solidFill>
                  <a:srgbClr val="5A6469"/>
                </a:solidFill>
                <a:latin typeface="Calibri"/>
              </a:rPr>
              <a:t>[r11] Jang JY et al. Scand J Trauma Resusc Emerg Med. 2016. doi:10.1186/s13049-016-0196-5</a:t>
            </a:r>
          </a:p>
          <a:p>
            <a:r>
              <a:rPr sz="800">
                <a:solidFill>
                  <a:srgbClr val="5A6469"/>
                </a:solidFill>
                <a:latin typeface="Calibri"/>
              </a:rPr>
              <a:t>[r18] Lindahl J et al. Long-term evaluation of 110 patients. 1999. doi:10.1302/0301-620x.81b6.8571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tratamiento del paciente inestable sigue una secuencia de control de daños.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73</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Fijador externo anterior: complicaciones en 110 pacientes (seguimiento medio)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Lindahl J et al. Long-term evaluation of 110 patients. 1999. doi:10.1302/0301-620x.81b6.8571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73</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Categoría fisiológica y fijación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Balogh ZJ et al. OTA Int. 2025. doi:10.1097/OI9.0000000000000436</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Categoría</a:t>
                      </a:r>
                    </a:p>
                  </a:txBody>
                  <a:tcPr>
                    <a:solidFill>
                      <a:srgbClr val="0F5F6B"/>
                    </a:solidFill>
                  </a:tcPr>
                </a:tc>
                <a:tc>
                  <a:txBody>
                    <a:bodyPr/>
                    <a:lstStyle/>
                    <a:p>
                      <a:r>
                        <a:rPr sz="1600" b="1">
                          <a:solidFill>
                            <a:srgbClr val="FFFFFF"/>
                          </a:solidFill>
                          <a:latin typeface="Calibri"/>
                        </a:rPr>
                        <a:t>Qué predomina</a:t>
                      </a:r>
                    </a:p>
                  </a:txBody>
                  <a:tcPr>
                    <a:solidFill>
                      <a:srgbClr val="0F5F6B"/>
                    </a:solidFill>
                  </a:tcPr>
                </a:tc>
                <a:tc>
                  <a:txBody>
                    <a:bodyPr/>
                    <a:lstStyle/>
                    <a:p>
                      <a:r>
                        <a:rPr sz="1600" b="1">
                          <a:solidFill>
                            <a:srgbClr val="FFFFFF"/>
                          </a:solidFill>
                          <a:latin typeface="Calibri"/>
                        </a:rPr>
                        <a:t>Fijación</a:t>
                      </a:r>
                    </a:p>
                  </a:txBody>
                  <a:tcPr>
                    <a:solidFill>
                      <a:srgbClr val="0F5F6B"/>
                    </a:solidFill>
                  </a:tcPr>
                </a:tc>
              </a:tr>
              <a:tr h="457200">
                <a:tc>
                  <a:txBody>
                    <a:bodyPr/>
                    <a:lstStyle/>
                    <a:p>
                      <a:r>
                        <a:rPr sz="1600">
                          <a:solidFill>
                            <a:srgbClr val="263238"/>
                          </a:solidFill>
                          <a:latin typeface="Calibri"/>
                        </a:rPr>
                        <a:t>Estable</a:t>
                      </a:r>
                    </a:p>
                  </a:txBody>
                  <a:tcPr>
                    <a:solidFill>
                      <a:srgbClr val="EEF3F4"/>
                    </a:solidFill>
                  </a:tcPr>
                </a:tc>
                <a:tc>
                  <a:txBody>
                    <a:bodyPr/>
                    <a:lstStyle/>
                    <a:p>
                      <a:r>
                        <a:rPr sz="1600">
                          <a:solidFill>
                            <a:srgbClr val="263238"/>
                          </a:solidFill>
                          <a:latin typeface="Calibri"/>
                        </a:rPr>
                        <a:t>Sin shock</a:t>
                      </a:r>
                    </a:p>
                  </a:txBody>
                  <a:tcPr>
                    <a:solidFill>
                      <a:srgbClr val="EEF3F4"/>
                    </a:solidFill>
                  </a:tcPr>
                </a:tc>
                <a:tc>
                  <a:txBody>
                    <a:bodyPr/>
                    <a:lstStyle/>
                    <a:p>
                      <a:r>
                        <a:rPr sz="1600">
                          <a:solidFill>
                            <a:srgbClr val="263238"/>
                          </a:solidFill>
                          <a:latin typeface="Calibri"/>
                        </a:rPr>
                        <a:t>Definitiva diferida, según el patrón y el equipo</a:t>
                      </a:r>
                    </a:p>
                  </a:txBody>
                  <a:tcPr>
                    <a:solidFill>
                      <a:srgbClr val="EEF3F4"/>
                    </a:solidFill>
                  </a:tcPr>
                </a:tc>
              </a:tr>
              <a:tr h="457200">
                <a:tc>
                  <a:txBody>
                    <a:bodyPr/>
                    <a:lstStyle/>
                    <a:p>
                      <a:r>
                        <a:rPr sz="1600">
                          <a:solidFill>
                            <a:srgbClr val="263238"/>
                          </a:solidFill>
                          <a:latin typeface="Calibri"/>
                        </a:rPr>
                        <a:t>Limítrofe</a:t>
                      </a:r>
                    </a:p>
                  </a:txBody>
                  <a:tcPr>
                    <a:solidFill>
                      <a:srgbClr val="FFFFFF"/>
                    </a:solidFill>
                  </a:tcPr>
                </a:tc>
                <a:tc>
                  <a:txBody>
                    <a:bodyPr/>
                    <a:lstStyle/>
                    <a:p>
                      <a:r>
                        <a:rPr sz="1600">
                          <a:solidFill>
                            <a:srgbClr val="263238"/>
                          </a:solidFill>
                          <a:latin typeface="Calibri"/>
                        </a:rPr>
                        <a:t>Responde a la reanimación pero con riesgo</a:t>
                      </a:r>
                    </a:p>
                  </a:txBody>
                  <a:tcPr>
                    <a:solidFill>
                      <a:srgbClr val="FFFFFF"/>
                    </a:solidFill>
                  </a:tcPr>
                </a:tc>
                <a:tc>
                  <a:txBody>
                    <a:bodyPr/>
                    <a:lstStyle/>
                    <a:p>
                      <a:r>
                        <a:rPr sz="1600">
                          <a:solidFill>
                            <a:srgbClr val="263238"/>
                          </a:solidFill>
                          <a:latin typeface="Calibri"/>
                        </a:rPr>
                        <a:t>Faja y reanimación; definitiva a las 12 a 24 h del ingreso [r3]</a:t>
                      </a:r>
                    </a:p>
                  </a:txBody>
                  <a:tcPr>
                    <a:solidFill>
                      <a:srgbClr val="FFFFFF"/>
                    </a:solidFill>
                  </a:tcPr>
                </a:tc>
              </a:tr>
              <a:tr h="457200">
                <a:tc>
                  <a:txBody>
                    <a:bodyPr/>
                    <a:lstStyle/>
                    <a:p>
                      <a:r>
                        <a:rPr sz="1600">
                          <a:solidFill>
                            <a:srgbClr val="263238"/>
                          </a:solidFill>
                          <a:latin typeface="Calibri"/>
                        </a:rPr>
                        <a:t>Inestable</a:t>
                      </a:r>
                    </a:p>
                  </a:txBody>
                  <a:tcPr>
                    <a:solidFill>
                      <a:srgbClr val="EEF3F4"/>
                    </a:solidFill>
                  </a:tcPr>
                </a:tc>
                <a:tc>
                  <a:txBody>
                    <a:bodyPr/>
                    <a:lstStyle/>
                    <a:p>
                      <a:r>
                        <a:rPr sz="1600">
                          <a:solidFill>
                            <a:srgbClr val="263238"/>
                          </a:solidFill>
                          <a:latin typeface="Calibri"/>
                        </a:rPr>
                        <a:t>Hipotenso, mal reanimado</a:t>
                      </a:r>
                    </a:p>
                  </a:txBody>
                  <a:tcPr>
                    <a:solidFill>
                      <a:srgbClr val="EEF3F4"/>
                    </a:solidFill>
                  </a:tcPr>
                </a:tc>
                <a:tc>
                  <a:txBody>
                    <a:bodyPr/>
                    <a:lstStyle/>
                    <a:p>
                      <a:r>
                        <a:rPr sz="1600">
                          <a:solidFill>
                            <a:srgbClr val="263238"/>
                          </a:solidFill>
                          <a:latin typeface="Calibri"/>
                        </a:rPr>
                        <a:t>Cierre y fijación inmediata parcial (antishock, fijador anterior) [r3]</a:t>
                      </a:r>
                    </a:p>
                  </a:txBody>
                  <a:tcPr>
                    <a:solidFill>
                      <a:srgbClr val="EEF3F4"/>
                    </a:solidFill>
                  </a:tcPr>
                </a:tc>
              </a:tr>
              <a:tr h="457200">
                <a:tc>
                  <a:txBody>
                    <a:bodyPr/>
                    <a:lstStyle/>
                    <a:p>
                      <a:r>
                        <a:rPr sz="1600">
                          <a:solidFill>
                            <a:srgbClr val="263238"/>
                          </a:solidFill>
                          <a:latin typeface="Calibri"/>
                        </a:rPr>
                        <a:t>In extremis</a:t>
                      </a:r>
                    </a:p>
                  </a:txBody>
                  <a:tcPr>
                    <a:solidFill>
                      <a:srgbClr val="FFFFFF"/>
                    </a:solidFill>
                  </a:tcPr>
                </a:tc>
                <a:tc>
                  <a:txBody>
                    <a:bodyPr/>
                    <a:lstStyle/>
                    <a:p>
                      <a:r>
                        <a:rPr sz="1600">
                          <a:solidFill>
                            <a:srgbClr val="263238"/>
                          </a:solidFill>
                          <a:latin typeface="Calibri"/>
                        </a:rPr>
                        <a:t>Moribundo</a:t>
                      </a:r>
                    </a:p>
                  </a:txBody>
                  <a:tcPr>
                    <a:solidFill>
                      <a:srgbClr val="FFFFFF"/>
                    </a:solidFill>
                  </a:tcPr>
                </a:tc>
                <a:tc>
                  <a:txBody>
                    <a:bodyPr/>
                    <a:lstStyle/>
                    <a:p>
                      <a:r>
                        <a:rPr sz="1600">
                          <a:solidFill>
                            <a:srgbClr val="263238"/>
                          </a:solidFill>
                          <a:latin typeface="Calibri"/>
                        </a:rPr>
                        <a:t>UCI, faja y medidas hemostáticas; definitiva tras normalizar la fisiología [r3]</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73</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lo que hay que entender antes de operar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Coccolini F et al. World J Emerg Surg. 2017. doi:10.1186/s13017-017-0117-6</a:t>
            </a:r>
          </a:p>
          <a:p>
            <a:r>
              <a:rPr sz="800">
                <a:solidFill>
                  <a:srgbClr val="5A6469"/>
                </a:solidFill>
                <a:latin typeface="Calibri"/>
              </a:rPr>
              <a:t>[r3] Balogh ZJ et al. OTA Int. 2025. doi:10.1097/OI9.0000000000000436</a:t>
            </a:r>
          </a:p>
          <a:p>
            <a:r>
              <a:rPr sz="800">
                <a:solidFill>
                  <a:srgbClr val="5A6469"/>
                </a:solidFill>
                <a:latin typeface="Calibri"/>
              </a:rPr>
              <a:t>[r11] Jang JY et al. Scand J Trauma Resusc Emerg Med. 2016. doi:10.1186/s13049-016-0196-5</a:t>
            </a:r>
          </a:p>
          <a:p>
            <a:r>
              <a:rPr sz="800">
                <a:solidFill>
                  <a:srgbClr val="5A6469"/>
                </a:solidFill>
                <a:latin typeface="Calibri"/>
              </a:rPr>
              <a:t>[r16] Fontenelle Ribeiro Junior MA et al. Trauma Surg Acute Care Open. 2024. doi:10.1136/tsaco-2023-001267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Esto es apoyo de estudio, no un manual.</a:t>
            </a:r>
          </a:p>
          <a:p>
            <a:pPr marL="347472" indent="-347472">
              <a:spcAft>
                <a:spcPts val="1400"/>
              </a:spcAft>
              <a:buChar char="•"/>
            </a:pPr>
            <a:r>
              <a:rPr sz="2800">
                <a:solidFill>
                  <a:srgbClr val="263238"/>
                </a:solidFill>
                <a:latin typeface="Calibri"/>
              </a:rPr>
              <a:t>Manda el cirujano responsable, el tutor y la guía del dispositivo.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73</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Fijador externo anterior: reducción que no se mantuvo según el tipo de lesión (cálculo del autor a partir de los conteos)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Lindahl J et al. Long-term evaluation of 110 patients. 1999. doi:10.1302/0301-620x.81b6.8571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73</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Errores frecuentes del residente y cómo evitarlos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Coccolini F et al. World J Emerg Surg. 2017. doi:10.1186/s13017-017-0117-6</a:t>
            </a:r>
          </a:p>
          <a:p>
            <a:r>
              <a:rPr sz="800">
                <a:solidFill>
                  <a:srgbClr val="5A6469"/>
                </a:solidFill>
                <a:latin typeface="Calibri"/>
              </a:rPr>
              <a:t>[r37] Baker JE et al. Surg Infect (Larchmt). 2024. doi:10.1089/sur.2023.360</a:t>
            </a:r>
          </a:p>
          <a:p>
            <a:r>
              <a:rPr sz="800">
                <a:solidFill>
                  <a:srgbClr val="5A6469"/>
                </a:solidFill>
                <a:latin typeface="Calibri"/>
              </a:rPr>
              <a:t>[r3] Balogh ZJ et al. OTA Int. 2025. doi:10.1097/OI9.0000000000000436</a:t>
            </a:r>
          </a:p>
          <a:p>
            <a:r>
              <a:rPr sz="800">
                <a:solidFill>
                  <a:srgbClr val="5A6469"/>
                </a:solidFill>
                <a:latin typeface="Calibri"/>
              </a:rPr>
              <a:t>[r17] Sepehri A et al. Injury. 2020. doi:10.1016/j.injury.2020.01.030</a:t>
            </a:r>
          </a:p>
          <a:p>
            <a:r>
              <a:rPr sz="800">
                <a:solidFill>
                  <a:srgbClr val="5A6469"/>
                </a:solidFill>
                <a:latin typeface="Calibri"/>
              </a:rPr>
              <a:t>[r18] Lindahl J et al. Long-term evaluation of 110 patients. 1999. doi:10.1302/0301-620x.81b6.8571</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Error</a:t>
                      </a:r>
                    </a:p>
                  </a:txBody>
                  <a:tcPr>
                    <a:solidFill>
                      <a:srgbClr val="0F5F6B"/>
                    </a:solidFill>
                  </a:tcPr>
                </a:tc>
                <a:tc>
                  <a:txBody>
                    <a:bodyPr/>
                    <a:lstStyle/>
                    <a:p>
                      <a:r>
                        <a:rPr sz="1600" b="1">
                          <a:solidFill>
                            <a:srgbClr val="FFFFFF"/>
                          </a:solidFill>
                          <a:latin typeface="Calibri"/>
                        </a:rPr>
                        <a:t>Por qué importa</a:t>
                      </a:r>
                    </a:p>
                  </a:txBody>
                  <a:tcPr>
                    <a:solidFill>
                      <a:srgbClr val="0F5F6B"/>
                    </a:solidFill>
                  </a:tcPr>
                </a:tc>
                <a:tc>
                  <a:txBody>
                    <a:bodyPr/>
                    <a:lstStyle/>
                    <a:p>
                      <a:r>
                        <a:rPr sz="1600" b="1">
                          <a:solidFill>
                            <a:srgbClr val="FFFFFF"/>
                          </a:solidFill>
                          <a:latin typeface="Calibri"/>
                        </a:rPr>
                        <a:t>Cómo evitarlo</a:t>
                      </a:r>
                    </a:p>
                  </a:txBody>
                  <a:tcPr>
                    <a:solidFill>
                      <a:srgbClr val="0F5F6B"/>
                    </a:solidFill>
                  </a:tcPr>
                </a:tc>
              </a:tr>
              <a:tr h="457200">
                <a:tc>
                  <a:txBody>
                    <a:bodyPr/>
                    <a:lstStyle/>
                    <a:p>
                      <a:r>
                        <a:rPr sz="1600">
                          <a:solidFill>
                            <a:srgbClr val="263238"/>
                          </a:solidFill>
                          <a:latin typeface="Calibri"/>
                        </a:rPr>
                        <a:t>Empaquetar sin estabilizar el anillo</a:t>
                      </a:r>
                    </a:p>
                  </a:txBody>
                  <a:tcPr>
                    <a:solidFill>
                      <a:srgbClr val="EEF3F4"/>
                    </a:solidFill>
                  </a:tcPr>
                </a:tc>
                <a:tc>
                  <a:txBody>
                    <a:bodyPr/>
                    <a:lstStyle/>
                    <a:p>
                      <a:r>
                        <a:rPr sz="1600">
                          <a:solidFill>
                            <a:srgbClr val="263238"/>
                          </a:solidFill>
                          <a:latin typeface="Calibri"/>
                        </a:rPr>
                        <a:t>La compresa necesita una base firme para comprimir [r1]</a:t>
                      </a:r>
                    </a:p>
                  </a:txBody>
                  <a:tcPr>
                    <a:solidFill>
                      <a:srgbClr val="EEF3F4"/>
                    </a:solidFill>
                  </a:tcPr>
                </a:tc>
                <a:tc>
                  <a:txBody>
                    <a:bodyPr/>
                    <a:lstStyle/>
                    <a:p>
                      <a:r>
                        <a:rPr sz="1600">
                          <a:solidFill>
                            <a:srgbClr val="263238"/>
                          </a:solidFill>
                          <a:latin typeface="Calibri"/>
                        </a:rPr>
                        <a:t>Faja o fijador antes o junto con el packing</a:t>
                      </a:r>
                    </a:p>
                  </a:txBody>
                  <a:tcPr>
                    <a:solidFill>
                      <a:srgbClr val="EEF3F4"/>
                    </a:solidFill>
                  </a:tcPr>
                </a:tc>
              </a:tr>
              <a:tr h="457200">
                <a:tc>
                  <a:txBody>
                    <a:bodyPr/>
                    <a:lstStyle/>
                    <a:p>
                      <a:r>
                        <a:rPr sz="1600">
                          <a:solidFill>
                            <a:srgbClr val="263238"/>
                          </a:solidFill>
                          <a:latin typeface="Calibri"/>
                        </a:rPr>
                        <a:t>Hacer la laparotomía y el packing por la misma incisión</a:t>
                      </a:r>
                    </a:p>
                  </a:txBody>
                  <a:tcPr>
                    <a:solidFill>
                      <a:srgbClr val="FFFFFF"/>
                    </a:solidFill>
                  </a:tcPr>
                </a:tc>
                <a:tc>
                  <a:txBody>
                    <a:bodyPr/>
                    <a:lstStyle/>
                    <a:p>
                      <a:r>
                        <a:rPr sz="1600">
                          <a:solidFill>
                            <a:srgbClr val="263238"/>
                          </a:solidFill>
                          <a:latin typeface="Calibri"/>
                        </a:rPr>
                        <a:t>Contaminación cruzada del espacio preperitoneal [r1]</a:t>
                      </a:r>
                    </a:p>
                  </a:txBody>
                  <a:tcPr>
                    <a:solidFill>
                      <a:srgbClr val="FFFFFF"/>
                    </a:solidFill>
                  </a:tcPr>
                </a:tc>
                <a:tc>
                  <a:txBody>
                    <a:bodyPr/>
                    <a:lstStyle/>
                    <a:p>
                      <a:r>
                        <a:rPr sz="1600">
                          <a:solidFill>
                            <a:srgbClr val="263238"/>
                          </a:solidFill>
                          <a:latin typeface="Calibri"/>
                        </a:rPr>
                        <a:t>Incisión suprapúbica separada</a:t>
                      </a:r>
                    </a:p>
                  </a:txBody>
                  <a:tcPr>
                    <a:solidFill>
                      <a:srgbClr val="FFFFFF"/>
                    </a:solidFill>
                  </a:tcPr>
                </a:tc>
              </a:tr>
              <a:tr h="457200">
                <a:tc>
                  <a:txBody>
                    <a:bodyPr/>
                    <a:lstStyle/>
                    <a:p>
                      <a:r>
                        <a:rPr sz="1600">
                          <a:solidFill>
                            <a:srgbClr val="263238"/>
                          </a:solidFill>
                          <a:latin typeface="Calibri"/>
                        </a:rPr>
                        <a:t>Reempaquetar</a:t>
                      </a:r>
                    </a:p>
                  </a:txBody>
                  <a:tcPr>
                    <a:solidFill>
                      <a:srgbClr val="EEF3F4"/>
                    </a:solidFill>
                  </a:tcPr>
                </a:tc>
                <a:tc>
                  <a:txBody>
                    <a:bodyPr/>
                    <a:lstStyle/>
                    <a:p>
                      <a:r>
                        <a:rPr sz="1600">
                          <a:solidFill>
                            <a:srgbClr val="263238"/>
                          </a:solidFill>
                          <a:latin typeface="Calibri"/>
                        </a:rPr>
                        <a:t>Infección de 45 % frente a 14 % global [r37]</a:t>
                      </a:r>
                    </a:p>
                  </a:txBody>
                  <a:tcPr>
                    <a:solidFill>
                      <a:srgbClr val="EEF3F4"/>
                    </a:solidFill>
                  </a:tcPr>
                </a:tc>
                <a:tc>
                  <a:txBody>
                    <a:bodyPr/>
                    <a:lstStyle/>
                    <a:p>
                      <a:r>
                        <a:rPr sz="1600">
                          <a:solidFill>
                            <a:srgbClr val="263238"/>
                          </a:solidFill>
                          <a:latin typeface="Calibri"/>
                        </a:rPr>
                        <a:t>No reempaquetar [r3]</a:t>
                      </a:r>
                    </a:p>
                  </a:txBody>
                  <a:tcPr>
                    <a:solidFill>
                      <a:srgbClr val="EEF3F4"/>
                    </a:solidFill>
                  </a:tcPr>
                </a:tc>
              </a:tr>
              <a:tr h="457200">
                <a:tc>
                  <a:txBody>
                    <a:bodyPr/>
                    <a:lstStyle/>
                    <a:p>
                      <a:r>
                        <a:rPr sz="1600">
                          <a:solidFill>
                            <a:srgbClr val="263238"/>
                          </a:solidFill>
                          <a:latin typeface="Calibri"/>
                        </a:rPr>
                        <a:t>Faja a nivel de las crestas ilíacas</a:t>
                      </a:r>
                    </a:p>
                  </a:txBody>
                  <a:tcPr>
                    <a:solidFill>
                      <a:srgbClr val="FFFFFF"/>
                    </a:solidFill>
                  </a:tcPr>
                </a:tc>
                <a:tc>
                  <a:txBody>
                    <a:bodyPr/>
                    <a:lstStyle/>
                    <a:p>
                      <a:r>
                        <a:rPr sz="1600">
                          <a:solidFill>
                            <a:srgbClr val="263238"/>
                          </a:solidFill>
                          <a:latin typeface="Calibri"/>
                        </a:rPr>
                        <a:t>La posición recomendada es a nivel de los trocánteres, donde reduce la sínfisis [r3]; más arriba pierde ese efecto (opinión experta)</a:t>
                      </a:r>
                    </a:p>
                  </a:txBody>
                  <a:tcPr>
                    <a:solidFill>
                      <a:srgbClr val="FFFFFF"/>
                    </a:solidFill>
                  </a:tcPr>
                </a:tc>
                <a:tc>
                  <a:txBody>
                    <a:bodyPr/>
                    <a:lstStyle/>
                    <a:p>
                      <a:r>
                        <a:rPr sz="1600">
                          <a:solidFill>
                            <a:srgbClr val="263238"/>
                          </a:solidFill>
                          <a:latin typeface="Calibri"/>
                        </a:rPr>
                        <a:t>Alinear con los trocánteres y los tubérculos púbicos</a:t>
                      </a:r>
                    </a:p>
                  </a:txBody>
                  <a:tcPr>
                    <a:solidFill>
                      <a:srgbClr val="FFFFFF"/>
                    </a:solidFill>
                  </a:tcPr>
                </a:tc>
              </a:tr>
              <a:tr h="457200">
                <a:tc>
                  <a:txBody>
                    <a:bodyPr/>
                    <a:lstStyle/>
                    <a:p>
                      <a:r>
                        <a:rPr sz="1600">
                          <a:solidFill>
                            <a:srgbClr val="263238"/>
                          </a:solidFill>
                          <a:latin typeface="Calibri"/>
                        </a:rPr>
                        <a:t>Dejar la faja más de 24 a 48 h</a:t>
                      </a:r>
                    </a:p>
                  </a:txBody>
                  <a:tcPr>
                    <a:solidFill>
                      <a:srgbClr val="EEF3F4"/>
                    </a:solidFill>
                  </a:tcPr>
                </a:tc>
                <a:tc>
                  <a:txBody>
                    <a:bodyPr/>
                    <a:lstStyle/>
                    <a:p>
                      <a:r>
                        <a:rPr sz="1600">
                          <a:solidFill>
                            <a:srgbClr val="263238"/>
                          </a:solidFill>
                          <a:latin typeface="Calibri"/>
                        </a:rPr>
                        <a:t>Necrosis de piel con presión mayor de 9,3 kPa por más de 2 a 3 h [r1]</a:t>
                      </a:r>
                    </a:p>
                  </a:txBody>
                  <a:tcPr>
                    <a:solidFill>
                      <a:srgbClr val="EEF3F4"/>
                    </a:solidFill>
                  </a:tcPr>
                </a:tc>
                <a:tc>
                  <a:txBody>
                    <a:bodyPr/>
                    <a:lstStyle/>
                    <a:p>
                      <a:r>
                        <a:rPr sz="1600">
                          <a:solidFill>
                            <a:srgbClr val="263238"/>
                          </a:solidFill>
                          <a:latin typeface="Calibri"/>
                        </a:rPr>
                        <a:t>Retirar antes de 24 h [r3]</a:t>
                      </a:r>
                    </a:p>
                  </a:txBody>
                  <a:tcPr>
                    <a:solidFill>
                      <a:srgbClr val="EEF3F4"/>
                    </a:solidFill>
                  </a:tcPr>
                </a:tc>
              </a:tr>
              <a:tr h="457200">
                <a:tc>
                  <a:txBody>
                    <a:bodyPr/>
                    <a:lstStyle/>
                    <a:p>
                      <a:r>
                        <a:rPr sz="1600">
                          <a:solidFill>
                            <a:srgbClr val="263238"/>
                          </a:solidFill>
                          <a:latin typeface="Calibri"/>
                        </a:rPr>
                        <a:t>Poner un C-clamp en sacro conminuto, ala ilíaca o compresión lateral</a:t>
                      </a:r>
                    </a:p>
                  </a:txBody>
                  <a:tcPr>
                    <a:solidFill>
                      <a:srgbClr val="FFFFFF"/>
                    </a:solidFill>
                  </a:tcPr>
                </a:tc>
                <a:tc>
                  <a:txBody>
                    <a:bodyPr/>
                    <a:lstStyle/>
                    <a:p>
                      <a:r>
                        <a:rPr sz="1600">
                          <a:solidFill>
                            <a:srgbClr val="263238"/>
                          </a:solidFill>
                          <a:latin typeface="Calibri"/>
                        </a:rPr>
                        <a:t>Contraindicado [r1]; riesgo de sobrerreducción [r17]</a:t>
                      </a:r>
                    </a:p>
                  </a:txBody>
                  <a:tcPr>
                    <a:solidFill>
                      <a:srgbClr val="FFFFFF"/>
                    </a:solidFill>
                  </a:tcPr>
                </a:tc>
                <a:tc>
                  <a:txBody>
                    <a:bodyPr/>
                    <a:lstStyle/>
                    <a:p>
                      <a:r>
                        <a:rPr sz="1600">
                          <a:solidFill>
                            <a:srgbClr val="263238"/>
                          </a:solidFill>
                          <a:latin typeface="Calibri"/>
                        </a:rPr>
                        <a:t>Usar fijador anterior o T-clamp</a:t>
                      </a:r>
                    </a:p>
                  </a:txBody>
                  <a:tcPr>
                    <a:solidFill>
                      <a:srgbClr val="FFFFFF"/>
                    </a:solidFill>
                  </a:tcPr>
                </a:tc>
              </a:tr>
              <a:tr h="457200">
                <a:tc>
                  <a:txBody>
                    <a:bodyPr/>
                    <a:lstStyle/>
                    <a:p>
                      <a:r>
                        <a:rPr sz="1600">
                          <a:solidFill>
                            <a:srgbClr val="263238"/>
                          </a:solidFill>
                          <a:latin typeface="Calibri"/>
                        </a:rPr>
                        <a:t>Sondar sin uretrografía</a:t>
                      </a:r>
                    </a:p>
                  </a:txBody>
                  <a:tcPr>
                    <a:solidFill>
                      <a:srgbClr val="EEF3F4"/>
                    </a:solidFill>
                  </a:tcPr>
                </a:tc>
                <a:tc>
                  <a:txBody>
                    <a:bodyPr/>
                    <a:lstStyle/>
                    <a:p>
                      <a:r>
                        <a:rPr sz="1600">
                          <a:solidFill>
                            <a:srgbClr val="263238"/>
                          </a:solidFill>
                          <a:latin typeface="Calibri"/>
                        </a:rPr>
                        <a:t>Cerca de 23 % de las lesiones uretrales pasa inadvertido [r1]</a:t>
                      </a:r>
                    </a:p>
                  </a:txBody>
                  <a:tcPr>
                    <a:solidFill>
                      <a:srgbClr val="EEF3F4"/>
                    </a:solidFill>
                  </a:tcPr>
                </a:tc>
                <a:tc>
                  <a:txBody>
                    <a:bodyPr/>
                    <a:lstStyle/>
                    <a:p>
                      <a:r>
                        <a:rPr sz="1600">
                          <a:solidFill>
                            <a:srgbClr val="263238"/>
                          </a:solidFill>
                          <a:latin typeface="Calibri"/>
                        </a:rPr>
                        <a:t>Uretrografía retrógrada primero</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73</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urogenitales, infecciosas, trombóticas y de los procedimientos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Coccolini F et al. World J Emerg Surg. 2017. doi:10.1186/s13017-017-0117-6</a:t>
            </a:r>
          </a:p>
          <a:p>
            <a:r>
              <a:rPr sz="800">
                <a:solidFill>
                  <a:srgbClr val="5A6469"/>
                </a:solidFill>
                <a:latin typeface="Calibri"/>
              </a:rPr>
              <a:t>[r2] Rossaint R et al. Crit Care. 2023. doi:10.1186/s13054-023-04327-7</a:t>
            </a:r>
          </a:p>
          <a:p>
            <a:r>
              <a:rPr sz="800">
                <a:solidFill>
                  <a:srgbClr val="5A6469"/>
                </a:solidFill>
                <a:latin typeface="Calibri"/>
              </a:rPr>
              <a:t>[r16] Fontenelle Ribeiro Junior MA et al. Trauma Surg Acute Care Open. 2024. doi:10.1136/tsaco-2023-001267</a:t>
            </a:r>
          </a:p>
          <a:p>
            <a:r>
              <a:rPr sz="800">
                <a:solidFill>
                  <a:srgbClr val="5A6469"/>
                </a:solidFill>
                <a:latin typeface="Calibri"/>
              </a:rPr>
              <a:t>[r18] Lindahl J et al. Long-term evaluation of 110 patients. 1999. doi:10.1302/0301-620x.81b6.8571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Casi todas las complicaciones nacen de tres cosas: la lesión original, el shock y los procedimientos de control.</a:t>
            </a:r>
          </a:p>
          <a:p>
            <a:pPr marL="347472" indent="-347472">
              <a:spcAft>
                <a:spcPts val="1400"/>
              </a:spcAft>
              <a:buChar char="•"/>
            </a:pPr>
            <a:r>
              <a:rPr sz="2800">
                <a:solidFill>
                  <a:srgbClr val="263238"/>
                </a:solidFill>
                <a:latin typeface="Calibri"/>
              </a:rPr>
              <a:t>Urogenitales y rectales.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73</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Frecuencia de complicaciones seleccionadas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[r43] Schmid FA et al. BMJ Open. 2021. doi:10.1136/bmjopen-2020-045117</a:t>
            </a:r>
          </a:p>
          <a:p>
            <a:r>
              <a:rPr sz="800">
                <a:solidFill>
                  <a:srgbClr val="5A6469"/>
                </a:solidFill>
                <a:latin typeface="Calibri"/>
              </a:rPr>
              <a:t>[r37] Baker JE et al. Surg Infect (Larchmt). 2024. doi:10.1089/sur.2023.360</a:t>
            </a:r>
          </a:p>
          <a:p>
            <a:r>
              <a:rPr sz="800">
                <a:solidFill>
                  <a:srgbClr val="5A6469"/>
                </a:solidFill>
                <a:latin typeface="Calibri"/>
              </a:rPr>
              <a:t>[r16] Fontenelle Ribeiro Junior MA et al. Trauma Surg Acute Care Open. 2024. doi:10.1136/tsaco-2023-001267</a:t>
            </a:r>
          </a:p>
          <a:p>
            <a:r>
              <a:rPr sz="800">
                <a:solidFill>
                  <a:srgbClr val="5A6469"/>
                </a:solidFill>
                <a:latin typeface="Calibri"/>
              </a:rPr>
              <a:t>[r18] Lindahl J et al. Long-term evaluation of 110 patients. 1999. doi:10.1302/0301-620x.81b6.8571</a:t>
            </a:r>
          </a:p>
          <a:p>
            <a:r>
              <a:rPr sz="800">
                <a:solidFill>
                  <a:srgbClr val="5A6469"/>
                </a:solidFill>
                <a:latin typeface="Calibri"/>
              </a:rPr>
              <a:t>[r40] Bjurlin MA et al. J Trauma. 2009. doi:10.1097/TA.0b013e3181bb8d6c</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73</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y frecuencias informadas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Coccolini F et al. World J Emerg Surg. 2017. doi:10.1186/s13017-017-0117-6</a:t>
            </a:r>
          </a:p>
          <a:p>
            <a:r>
              <a:rPr sz="800">
                <a:solidFill>
                  <a:srgbClr val="5A6469"/>
                </a:solidFill>
                <a:latin typeface="Calibri"/>
              </a:rPr>
              <a:t>[r40] Bjurlin MA et al. J Trauma. 2009. doi:10.1097/TA.0b013e3181bb8d6c</a:t>
            </a:r>
          </a:p>
          <a:p>
            <a:r>
              <a:rPr sz="800">
                <a:solidFill>
                  <a:srgbClr val="5A6469"/>
                </a:solidFill>
                <a:latin typeface="Calibri"/>
              </a:rPr>
              <a:t>[r43] Schmid FA et al. BMJ Open. 2021. doi:10.1136/bmjopen-2020-045117</a:t>
            </a:r>
          </a:p>
          <a:p>
            <a:r>
              <a:rPr sz="800">
                <a:solidFill>
                  <a:srgbClr val="5A6469"/>
                </a:solidFill>
                <a:latin typeface="Calibri"/>
              </a:rPr>
              <a:t>[r37] Baker JE et al. Surg Infect (Larchmt). 2024. doi:10.1089/sur.2023.360</a:t>
            </a:r>
          </a:p>
          <a:p>
            <a:r>
              <a:rPr sz="800">
                <a:solidFill>
                  <a:srgbClr val="5A6469"/>
                </a:solidFill>
                <a:latin typeface="Calibri"/>
              </a:rPr>
              <a:t>[r38] Patterson JT et al. J Bone Joint Surg Am. 2022. doi:10.2106/JBJS.22.00252</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Complicación</a:t>
                      </a:r>
                    </a:p>
                  </a:txBody>
                  <a:tcPr>
                    <a:solidFill>
                      <a:srgbClr val="0F5F6B"/>
                    </a:solidFill>
                  </a:tcPr>
                </a:tc>
                <a:tc>
                  <a:txBody>
                    <a:bodyPr/>
                    <a:lstStyle/>
                    <a:p>
                      <a:r>
                        <a:rPr sz="1600" b="1">
                          <a:solidFill>
                            <a:srgbClr val="FFFFFF"/>
                          </a:solidFill>
                          <a:latin typeface="Calibri"/>
                        </a:rPr>
                        <a:t>Frecuencia</a:t>
                      </a:r>
                    </a:p>
                  </a:txBody>
                  <a:tcPr>
                    <a:solidFill>
                      <a:srgbClr val="0F5F6B"/>
                    </a:solidFill>
                  </a:tcPr>
                </a:tc>
                <a:tc>
                  <a:txBody>
                    <a:bodyPr/>
                    <a:lstStyle/>
                    <a:p>
                      <a:r>
                        <a:rPr sz="1600" b="1">
                          <a:solidFill>
                            <a:srgbClr val="FFFFFF"/>
                          </a:solidFill>
                          <a:latin typeface="Calibri"/>
                        </a:rPr>
                        <a:t>Contexto</a:t>
                      </a:r>
                    </a:p>
                  </a:txBody>
                  <a:tcPr>
                    <a:solidFill>
                      <a:srgbClr val="0F5F6B"/>
                    </a:solidFill>
                  </a:tcPr>
                </a:tc>
              </a:tr>
              <a:tr h="457200">
                <a:tc>
                  <a:txBody>
                    <a:bodyPr/>
                    <a:lstStyle/>
                    <a:p>
                      <a:r>
                        <a:rPr sz="1600">
                          <a:solidFill>
                            <a:srgbClr val="263238"/>
                          </a:solidFill>
                          <a:latin typeface="Calibri"/>
                        </a:rPr>
                        <a:t>Lesión de uretra y vía urinaria baja</a:t>
                      </a:r>
                    </a:p>
                  </a:txBody>
                  <a:tcPr>
                    <a:solidFill>
                      <a:srgbClr val="EEF3F4"/>
                    </a:solidFill>
                  </a:tcPr>
                </a:tc>
                <a:tc>
                  <a:txBody>
                    <a:bodyPr/>
                    <a:lstStyle/>
                    <a:p>
                      <a:r>
                        <a:rPr sz="1600">
                          <a:solidFill>
                            <a:srgbClr val="263238"/>
                          </a:solidFill>
                          <a:latin typeface="Calibri"/>
                        </a:rPr>
                        <a:t>De 7 a 25 %; cerca de 23 % inadvertida [r1]</a:t>
                      </a:r>
                    </a:p>
                  </a:txBody>
                  <a:tcPr>
                    <a:solidFill>
                      <a:srgbClr val="EEF3F4"/>
                    </a:solidFill>
                  </a:tcPr>
                </a:tc>
                <a:tc>
                  <a:txBody>
                    <a:bodyPr/>
                    <a:lstStyle/>
                    <a:p>
                      <a:r>
                        <a:rPr sz="1600">
                          <a:solidFill>
                            <a:srgbClr val="263238"/>
                          </a:solidFill>
                          <a:latin typeface="Calibri"/>
                        </a:rPr>
                        <a:t>Fractura del anillo</a:t>
                      </a:r>
                    </a:p>
                  </a:txBody>
                  <a:tcPr>
                    <a:solidFill>
                      <a:srgbClr val="EEF3F4"/>
                    </a:solidFill>
                  </a:tcPr>
                </a:tc>
              </a:tr>
              <a:tr h="457200">
                <a:tc>
                  <a:txBody>
                    <a:bodyPr/>
                    <a:lstStyle/>
                    <a:p>
                      <a:r>
                        <a:rPr sz="1600">
                          <a:solidFill>
                            <a:srgbClr val="263238"/>
                          </a:solidFill>
                          <a:latin typeface="Calibri"/>
                        </a:rPr>
                        <a:t>Lesión genitourinaria</a:t>
                      </a:r>
                    </a:p>
                  </a:txBody>
                  <a:tcPr>
                    <a:solidFill>
                      <a:srgbClr val="FFFFFF"/>
                    </a:solidFill>
                  </a:tcPr>
                </a:tc>
                <a:tc>
                  <a:txBody>
                    <a:bodyPr/>
                    <a:lstStyle/>
                    <a:p>
                      <a:r>
                        <a:rPr sz="1600">
                          <a:solidFill>
                            <a:srgbClr val="263238"/>
                          </a:solidFill>
                          <a:latin typeface="Calibri"/>
                        </a:rPr>
                        <a:t>5,34 % en hombres y 3,62 % en mujeres [r40]</a:t>
                      </a:r>
                    </a:p>
                  </a:txBody>
                  <a:tcPr>
                    <a:solidFill>
                      <a:srgbClr val="FFFFFF"/>
                    </a:solidFill>
                  </a:tcPr>
                </a:tc>
                <a:tc>
                  <a:txBody>
                    <a:bodyPr/>
                    <a:lstStyle/>
                    <a:p>
                      <a:r>
                        <a:rPr sz="1600">
                          <a:solidFill>
                            <a:srgbClr val="263238"/>
                          </a:solidFill>
                          <a:latin typeface="Calibri"/>
                        </a:rPr>
                        <a:t>NTDB, 31 380 pacientes</a:t>
                      </a:r>
                    </a:p>
                  </a:txBody>
                  <a:tcPr>
                    <a:solidFill>
                      <a:srgbClr val="FFFFFF"/>
                    </a:solidFill>
                  </a:tcPr>
                </a:tc>
              </a:tr>
              <a:tr h="457200">
                <a:tc>
                  <a:txBody>
                    <a:bodyPr/>
                    <a:lstStyle/>
                    <a:p>
                      <a:r>
                        <a:rPr sz="1600">
                          <a:solidFill>
                            <a:srgbClr val="263238"/>
                          </a:solidFill>
                          <a:latin typeface="Calibri"/>
                        </a:rPr>
                        <a:t>Lesión anorrectal</a:t>
                      </a:r>
                    </a:p>
                  </a:txBody>
                  <a:tcPr>
                    <a:solidFill>
                      <a:srgbClr val="EEF3F4"/>
                    </a:solidFill>
                  </a:tcPr>
                </a:tc>
                <a:tc>
                  <a:txBody>
                    <a:bodyPr/>
                    <a:lstStyle/>
                    <a:p>
                      <a:r>
                        <a:rPr sz="1600">
                          <a:solidFill>
                            <a:srgbClr val="263238"/>
                          </a:solidFill>
                          <a:latin typeface="Calibri"/>
                        </a:rPr>
                        <a:t>De 18 a 64 % [r1]</a:t>
                      </a:r>
                    </a:p>
                  </a:txBody>
                  <a:tcPr>
                    <a:solidFill>
                      <a:srgbClr val="EEF3F4"/>
                    </a:solidFill>
                  </a:tcPr>
                </a:tc>
                <a:tc>
                  <a:txBody>
                    <a:bodyPr/>
                    <a:lstStyle/>
                    <a:p>
                      <a:r>
                        <a:rPr sz="1600">
                          <a:solidFill>
                            <a:srgbClr val="263238"/>
                          </a:solidFill>
                          <a:latin typeface="Calibri"/>
                        </a:rPr>
                        <a:t>Fractura de alta energía</a:t>
                      </a:r>
                    </a:p>
                  </a:txBody>
                  <a:tcPr>
                    <a:solidFill>
                      <a:srgbClr val="EEF3F4"/>
                    </a:solidFill>
                  </a:tcPr>
                </a:tc>
              </a:tr>
              <a:tr h="457200">
                <a:tc>
                  <a:txBody>
                    <a:bodyPr/>
                    <a:lstStyle/>
                    <a:p>
                      <a:r>
                        <a:rPr sz="1600">
                          <a:solidFill>
                            <a:srgbClr val="263238"/>
                          </a:solidFill>
                          <a:latin typeface="Calibri"/>
                        </a:rPr>
                        <a:t>Disfunción eréctil</a:t>
                      </a:r>
                    </a:p>
                  </a:txBody>
                  <a:tcPr>
                    <a:solidFill>
                      <a:srgbClr val="FFFFFF"/>
                    </a:solidFill>
                  </a:tcPr>
                </a:tc>
                <a:tc>
                  <a:txBody>
                    <a:bodyPr/>
                    <a:lstStyle/>
                    <a:p>
                      <a:r>
                        <a:rPr sz="1600">
                          <a:solidFill>
                            <a:srgbClr val="263238"/>
                          </a:solidFill>
                          <a:latin typeface="Calibri"/>
                        </a:rPr>
                        <a:t>37 % [r43]</a:t>
                      </a:r>
                    </a:p>
                  </a:txBody>
                  <a:tcPr>
                    <a:solidFill>
                      <a:srgbClr val="FFFFFF"/>
                    </a:solidFill>
                  </a:tcPr>
                </a:tc>
                <a:tc>
                  <a:txBody>
                    <a:bodyPr/>
                    <a:lstStyle/>
                    <a:p>
                      <a:r>
                        <a:rPr sz="1600">
                          <a:solidFill>
                            <a:srgbClr val="263238"/>
                          </a:solidFill>
                          <a:latin typeface="Calibri"/>
                        </a:rPr>
                        <a:t>Metaanálisis de 7 estudios</a:t>
                      </a:r>
                    </a:p>
                  </a:txBody>
                  <a:tcPr>
                    <a:solidFill>
                      <a:srgbClr val="FFFFFF"/>
                    </a:solidFill>
                  </a:tcPr>
                </a:tc>
              </a:tr>
              <a:tr h="457200">
                <a:tc>
                  <a:txBody>
                    <a:bodyPr/>
                    <a:lstStyle/>
                    <a:p>
                      <a:r>
                        <a:rPr sz="1600">
                          <a:solidFill>
                            <a:srgbClr val="263238"/>
                          </a:solidFill>
                          <a:latin typeface="Calibri"/>
                        </a:rPr>
                        <a:t>Infección pélvica tras packing</a:t>
                      </a:r>
                    </a:p>
                  </a:txBody>
                  <a:tcPr>
                    <a:solidFill>
                      <a:srgbClr val="EEF3F4"/>
                    </a:solidFill>
                  </a:tcPr>
                </a:tc>
                <a:tc>
                  <a:txBody>
                    <a:bodyPr/>
                    <a:lstStyle/>
                    <a:p>
                      <a:r>
                        <a:rPr sz="1600">
                          <a:solidFill>
                            <a:srgbClr val="263238"/>
                          </a:solidFill>
                          <a:latin typeface="Calibri"/>
                        </a:rPr>
                        <a:t>14 % global; 45 % si se reempaqueta [r37]</a:t>
                      </a:r>
                    </a:p>
                  </a:txBody>
                  <a:tcPr>
                    <a:solidFill>
                      <a:srgbClr val="EEF3F4"/>
                    </a:solidFill>
                  </a:tcPr>
                </a:tc>
                <a:tc>
                  <a:txBody>
                    <a:bodyPr/>
                    <a:lstStyle/>
                    <a:p>
                      <a:r>
                        <a:rPr sz="1600">
                          <a:solidFill>
                            <a:srgbClr val="263238"/>
                          </a:solidFill>
                          <a:latin typeface="Calibri"/>
                        </a:rPr>
                        <a:t>222 pacientes</a:t>
                      </a:r>
                    </a:p>
                  </a:txBody>
                  <a:tcPr>
                    <a:solidFill>
                      <a:srgbClr val="EEF3F4"/>
                    </a:solidFill>
                  </a:tcPr>
                </a:tc>
              </a:tr>
              <a:tr h="457200">
                <a:tc>
                  <a:txBody>
                    <a:bodyPr/>
                    <a:lstStyle/>
                    <a:p>
                      <a:r>
                        <a:rPr sz="1600">
                          <a:solidFill>
                            <a:srgbClr val="263238"/>
                          </a:solidFill>
                          <a:latin typeface="Calibri"/>
                        </a:rPr>
                        <a:t>Tromboembolia con packing frente a embolización</a:t>
                      </a:r>
                    </a:p>
                  </a:txBody>
                  <a:tcPr>
                    <a:solidFill>
                      <a:srgbClr val="FFFFFF"/>
                    </a:solidFill>
                  </a:tcPr>
                </a:tc>
                <a:tc>
                  <a:txBody>
                    <a:bodyPr/>
                    <a:lstStyle/>
                    <a:p>
                      <a:r>
                        <a:rPr sz="1600">
                          <a:solidFill>
                            <a:srgbClr val="263238"/>
                          </a:solidFill>
                          <a:latin typeface="Calibri"/>
                        </a:rPr>
                        <a:t>9,8 % más de riesgo absoluto [r38]</a:t>
                      </a:r>
                    </a:p>
                  </a:txBody>
                  <a:tcPr>
                    <a:solidFill>
                      <a:srgbClr val="FFFFFF"/>
                    </a:solidFill>
                  </a:tcPr>
                </a:tc>
                <a:tc>
                  <a:txBody>
                    <a:bodyPr/>
                    <a:lstStyle/>
                    <a:p>
                      <a:r>
                        <a:rPr sz="1600">
                          <a:solidFill>
                            <a:srgbClr val="263238"/>
                          </a:solidFill>
                          <a:latin typeface="Calibri"/>
                        </a:rPr>
                        <a:t>Cohorte emparejada</a:t>
                      </a:r>
                    </a:p>
                  </a:txBody>
                  <a:tcPr>
                    <a:solidFill>
                      <a:srgbClr val="FFFFFF"/>
                    </a:solidFill>
                  </a:tcPr>
                </a:tc>
              </a:tr>
              <a:tr h="457200">
                <a:tc>
                  <a:txBody>
                    <a:bodyPr/>
                    <a:lstStyle/>
                    <a:p>
                      <a:r>
                        <a:rPr sz="1600">
                          <a:solidFill>
                            <a:srgbClr val="263238"/>
                          </a:solidFill>
                          <a:latin typeface="Calibri"/>
                        </a:rPr>
                        <a:t>Isquemia de miembro por REBOA</a:t>
                      </a:r>
                    </a:p>
                  </a:txBody>
                  <a:tcPr>
                    <a:solidFill>
                      <a:srgbClr val="EEF3F4"/>
                    </a:solidFill>
                  </a:tcPr>
                </a:tc>
                <a:tc>
                  <a:txBody>
                    <a:bodyPr/>
                    <a:lstStyle/>
                    <a:p>
                      <a:r>
                        <a:rPr sz="1600">
                          <a:solidFill>
                            <a:srgbClr val="263238"/>
                          </a:solidFill>
                          <a:latin typeface="Calibri"/>
                        </a:rPr>
                        <a:t>16 % (de 4 a 52,6) [r16]</a:t>
                      </a:r>
                    </a:p>
                  </a:txBody>
                  <a:tcPr>
                    <a:solidFill>
                      <a:srgbClr val="EEF3F4"/>
                    </a:solidFill>
                  </a:tcPr>
                </a:tc>
                <a:tc>
                  <a:txBody>
                    <a:bodyPr/>
                    <a:lstStyle/>
                    <a:p>
                      <a:r>
                        <a:rPr sz="1600">
                          <a:solidFill>
                            <a:srgbClr val="263238"/>
                          </a:solidFill>
                          <a:latin typeface="Calibri"/>
                        </a:rPr>
                        <a:t>Revisión de 2024</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73</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Pronóstico: de qué se muere el paciente y cómo queda el que sobrevive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Rossaint R et al. Crit Care. 2023. doi:10.1186/s13054-023-04327-7</a:t>
            </a:r>
          </a:p>
          <a:p>
            <a:r>
              <a:rPr sz="1000">
                <a:solidFill>
                  <a:srgbClr val="5A6469"/>
                </a:solidFill>
                <a:latin typeface="Calibri"/>
              </a:rPr>
              <a:t>[r23] Costantini TW et al. J Trauma Acute Care Surg. 2017. doi:10.1097/TA.0000000000001465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Mortalidad y causa.</a:t>
            </a:r>
          </a:p>
          <a:p>
            <a:pPr marL="347472" indent="-347472">
              <a:spcAft>
                <a:spcPts val="1400"/>
              </a:spcAft>
              <a:buChar char="•"/>
            </a:pPr>
            <a:r>
              <a:rPr sz="2400">
                <a:solidFill>
                  <a:srgbClr val="263238"/>
                </a:solidFill>
                <a:latin typeface="Calibri"/>
              </a:rPr>
              <a:t>La mortalidad de los pacientes con fractura pélvica y shock ronda 30 % [r2][r23] (el detalle está en epidemiología).</a:t>
            </a:r>
          </a:p>
          <a:p>
            <a:pPr marL="347472" indent="-347472">
              <a:spcAft>
                <a:spcPts val="1400"/>
              </a:spcAft>
              <a:buChar char="•"/>
            </a:pPr>
            <a:r>
              <a:rPr sz="2400">
                <a:solidFill>
                  <a:srgbClr val="263238"/>
                </a:solidFill>
                <a:latin typeface="Calibri"/>
              </a:rPr>
              <a:t>Lo interesante es de qué se mueren.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73</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Causa de muerte entre 33 fallecidos con shock y fractura del anillo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Walters S et al. Eur J Orthop Surg Traumatol. 2023. doi:10.1007/s00590-023-03516-y</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73</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Resultados a 24 meses en sobrevivientes de fractura grave del anillo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[r45] Gabbe BJ et al. ANZ J Surg. 2015. doi:10.1111/ans.12700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73</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Coccolini F et al. World J Emerg Surg. 2017. doi:10.1186/s13017-017-0117-6</a:t>
            </a:r>
          </a:p>
          <a:p>
            <a:r>
              <a:rPr sz="800">
                <a:solidFill>
                  <a:srgbClr val="5A6469"/>
                </a:solidFill>
                <a:latin typeface="Calibri"/>
              </a:rPr>
              <a:t>[r2] Rossaint R et al. Crit Care. 2023. doi:10.1186/s13054-023-04327-7</a:t>
            </a:r>
          </a:p>
          <a:p>
            <a:r>
              <a:rPr sz="800">
                <a:solidFill>
                  <a:srgbClr val="5A6469"/>
                </a:solidFill>
                <a:latin typeface="Calibri"/>
              </a:rPr>
              <a:t>[r3] Balogh ZJ et al. OTA Int. 2025. doi:10.1097/OI9.0000000000000436</a:t>
            </a:r>
          </a:p>
          <a:p>
            <a:r>
              <a:rPr sz="800">
                <a:solidFill>
                  <a:srgbClr val="5A6469"/>
                </a:solidFill>
                <a:latin typeface="Calibri"/>
              </a:rPr>
              <a:t>[r18] Lindahl J et al. Long-term evaluation of 110 patients. 1999. doi:10.1302/0301-620x.81b6.8571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Las fuentes abiertas que revisé no dan tiempos de carga ni protocolos de rehabilitación específicos para el paciente que llegó inestable…</a:t>
            </a:r>
          </a:p>
          <a:p>
            <a:pPr marL="347472" indent="-347472">
              <a:spcAft>
                <a:spcPts val="1400"/>
              </a:spcAft>
              <a:buChar char="•"/>
            </a:pPr>
            <a:r>
              <a:rPr sz="2800">
                <a:solidFill>
                  <a:srgbClr val="263238"/>
                </a:solidFill>
                <a:latin typeface="Calibri"/>
              </a:rPr>
              <a:t>Metas.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73</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Balogh ZJ et al. OTA Int. 2025. doi:10.1097/OI9.0000000000000436</a:t>
            </a:r>
          </a:p>
          <a:p>
            <a:r>
              <a:rPr sz="1000">
                <a:solidFill>
                  <a:srgbClr val="5A6469"/>
                </a:solidFill>
                <a:latin typeface="Calibri"/>
              </a:rPr>
              <a:t>[r1] Coccolini F et al. World J Emerg Surg. 2017. doi:10.1186/s13017-017-0117-6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fijación definitiva temprana, dentro de 24 h cuando la fisiología lo permite, busca acortar la estancia y las complicaciones… [r3] [r1]</a:t>
            </a:r>
          </a:p>
          <a:p>
            <a:pPr marL="347472" indent="-347472">
              <a:spcAft>
                <a:spcPts val="1400"/>
              </a:spcAft>
              <a:buChar char="•"/>
            </a:pPr>
            <a:r>
              <a:rPr sz="2400">
                <a:solidFill>
                  <a:srgbClr val="263238"/>
                </a:solidFill>
                <a:latin typeface="Calibri"/>
              </a:rPr>
              <a:t>Qué se vigila.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73</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Coccolini F et al. World J Emerg Surg. 2017. doi:10.1186/s13017-017-0117-6</a:t>
            </a:r>
          </a:p>
          <a:p>
            <a:r>
              <a:rPr sz="800">
                <a:solidFill>
                  <a:srgbClr val="5A6469"/>
                </a:solidFill>
                <a:latin typeface="Calibri"/>
              </a:rPr>
              <a:t>[r2] Rossaint R et al. Crit Care. 2023. doi:10.1186/s13054-023-04327-7</a:t>
            </a:r>
          </a:p>
          <a:p>
            <a:r>
              <a:rPr sz="800">
                <a:solidFill>
                  <a:srgbClr val="5A6469"/>
                </a:solidFill>
                <a:latin typeface="Calibri"/>
              </a:rPr>
              <a:t>[r3] Balogh ZJ et al. OTA Int. 2025. doi:10.1097/OI9.0000000000000436</a:t>
            </a:r>
          </a:p>
          <a:p>
            <a:r>
              <a:rPr sz="800">
                <a:solidFill>
                  <a:srgbClr val="5A6469"/>
                </a:solidFill>
                <a:latin typeface="Calibri"/>
              </a:rPr>
              <a:t>[r18] Lindahl J et al. Long-term evaluation of 110 patients. 1999. doi:10.1302/0301-620x.81b6.8571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Carga y movilización.</a:t>
            </a:r>
          </a:p>
          <a:p>
            <a:pPr marL="347472" indent="-347472">
              <a:spcAft>
                <a:spcPts val="1400"/>
              </a:spcAft>
              <a:buChar char="•"/>
            </a:pPr>
            <a:r>
              <a:rPr sz="2400">
                <a:solidFill>
                  <a:srgbClr val="263238"/>
                </a:solidFill>
                <a:latin typeface="Calibri"/>
              </a:rPr>
              <a:t>La carga permitida depende de la estabilidad de la fijación y la define el cirujano que operó (práctica habitual / opinión experta, sin dato verificable en estas fuentes).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73</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Coccolini F et al. World J Emerg Surg. 2017. doi:10.1186/s13017-017-0117-6</a:t>
            </a:r>
          </a:p>
          <a:p>
            <a:r>
              <a:rPr sz="1000">
                <a:solidFill>
                  <a:srgbClr val="5A6469"/>
                </a:solidFill>
                <a:latin typeface="Calibri"/>
              </a:rPr>
              <a:t>[r24] Wu YT et al. World J Emerg Surg. 2020. doi:10.1186/s13017-020-00328-x</a:t>
            </a:r>
          </a:p>
          <a:p>
            <a:r>
              <a:rPr sz="1000">
                <a:solidFill>
                  <a:srgbClr val="5A6469"/>
                </a:solidFill>
                <a:latin typeface="Calibri"/>
              </a:rPr>
              <a:t>[r22] Manson T et al. 2010. doi:10.1097/BOT.0b013e3181d3cb6b</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Primero la fisiología, después la radiografía: el grado WSES combina el patrón de lesión con el estado hemodinámico, porque el patrón por sí solo predice mal quién sangra [r1][r24][r22].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73</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Coccolini F et al. World J Emerg Surg. 2017. doi:10.1186/s13017-017-0117-6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Antes de sondar: sangre en el meato, hematoma perineal o próstata alta piden uretrografía retrógrada; cerca de 23 % de las lesiones uretrales pasa inadvertido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73</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Coccolini F et al. World J Emerg Surg. 2017. doi:10.1186/s13017-017-0117-6</a:t>
            </a:r>
          </a:p>
          <a:p>
            <a:r>
              <a:rPr sz="800">
                <a:solidFill>
                  <a:srgbClr val="5A6469"/>
                </a:solidFill>
                <a:latin typeface="Calibri"/>
              </a:rPr>
              <a:t>[r2] Rossaint R et al. Crit Care. 2023. doi:10.1186/s13054-023-04327-7</a:t>
            </a:r>
          </a:p>
          <a:p>
            <a:r>
              <a:rPr sz="800">
                <a:solidFill>
                  <a:srgbClr val="5A6469"/>
                </a:solidFill>
                <a:latin typeface="Calibri"/>
              </a:rPr>
              <a:t>[r3] Balogh ZJ et al. OTA Int. 2025. doi:10.1097/OI9.0000000000000436</a:t>
            </a:r>
          </a:p>
          <a:p>
            <a:r>
              <a:rPr sz="800">
                <a:solidFill>
                  <a:srgbClr val="5A6469"/>
                </a:solidFill>
                <a:latin typeface="Calibri"/>
              </a:rPr>
              <a:t>[r7] McDonogh JM et al. J Trauma Acute Care Surg. 2022. doi:10.1097/TA.0000000000003528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la fisiología y después la anatomía: el grado WSES combina las dos [r1].</a:t>
            </a:r>
          </a:p>
          <a:p>
            <a:pPr marL="347472" indent="-347472">
              <a:spcAft>
                <a:spcPts val="1400"/>
              </a:spcAft>
              <a:buChar char="•"/>
            </a:pPr>
            <a:r>
              <a:rPr sz="2400">
                <a:solidFill>
                  <a:srgbClr val="263238"/>
                </a:solidFill>
                <a:latin typeface="Calibri"/>
              </a:rPr>
              <a:t>Cerrar el anillo, reanimar con sangre, buscar otras fuentes y elegir el control según tiempo y recursos [r2][r3].</a:t>
            </a:r>
          </a:p>
          <a:p>
            <a:pPr marL="347472" indent="-347472">
              <a:spcAft>
                <a:spcPts val="1400"/>
              </a:spcAft>
              <a:buChar char="•"/>
            </a:pPr>
            <a:r>
              <a:rPr sz="2400">
                <a:solidFill>
                  <a:srgbClr val="263238"/>
                </a:solidFill>
                <a:latin typeface="Calibri"/>
              </a:rPr>
              <a:t>Packing y angioembolización se complementan; no reempaquetar [r7][r3].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73</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Pelvis inestable · Shock hemorrágico · Young-Burgess · Tile / AO-OTA · Clasificación WSES · Faja pélvica · Packing preperitoneal · Angioembolización · REBOA zona III · Fijador externo anterior · C-clamp · Reanimación de…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73</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Balogh ZJ et al. OTA Int. 2025. doi:10.1097/OI9.0000000000000436</a:t>
            </a:r>
          </a:p>
          <a:p>
            <a:r>
              <a:rPr sz="1000">
                <a:solidFill>
                  <a:srgbClr val="5A6469"/>
                </a:solidFill>
                <a:latin typeface="Calibri"/>
              </a:rPr>
              <a:t>[r1] Coccolini F et al. World J Emerg Surg. 2017. doi:10.1186/s13017-017-0117-6</a:t>
            </a:r>
          </a:p>
          <a:p>
            <a:r>
              <a:rPr sz="1000">
                <a:solidFill>
                  <a:srgbClr val="5A6469"/>
                </a:solidFill>
                <a:latin typeface="Calibri"/>
              </a:rPr>
              <a:t>[r7] McDonogh JM et al. J Trauma Acute Care Surg. 2022. doi:10.1097/TA.0000000000003528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Faja centrada en los trocánteres mayores, alineada con los tubérculos púbicos [r3].</a:t>
            </a:r>
          </a:p>
          <a:p>
            <a:pPr marL="347472" indent="-347472">
              <a:spcAft>
                <a:spcPts val="1400"/>
              </a:spcAft>
              <a:buChar char="•"/>
            </a:pPr>
            <a:r>
              <a:rPr sz="2400">
                <a:solidFill>
                  <a:srgbClr val="263238"/>
                </a:solidFill>
                <a:latin typeface="Calibri"/>
              </a:rPr>
              <a:t>Faja fuera antes de 24 h; nunca más de 48 h [r3].</a:t>
            </a:r>
          </a:p>
          <a:p>
            <a:pPr marL="347472" indent="-347472">
              <a:spcAft>
                <a:spcPts val="1400"/>
              </a:spcAft>
              <a:buChar char="•"/>
            </a:pPr>
            <a:r>
              <a:rPr sz="2400">
                <a:solidFill>
                  <a:srgbClr val="263238"/>
                </a:solidFill>
                <a:latin typeface="Calibri"/>
              </a:rPr>
              <a:t>Sin fijación detrás, el packing no comprime [r1].</a:t>
            </a:r>
          </a:p>
          <a:p>
            <a:pPr marL="347472" indent="-347472">
              <a:spcAft>
                <a:spcPts val="1400"/>
              </a:spcAft>
              <a:buChar char="•"/>
            </a:pPr>
            <a:r>
              <a:rPr sz="2400">
                <a:solidFill>
                  <a:srgbClr val="263238"/>
                </a:solidFill>
                <a:latin typeface="Calibri"/>
              </a:rPr>
              <a:t>Packing y embolización: complementarios, no rivales [r7][r1].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73</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el motociclista que no responde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Hombre de 34 años, motociclista, colisión a alta velocidad sin casco.</a:t>
            </a:r>
          </a:p>
          <a:p>
            <a:pPr marL="347472" indent="-347472">
              <a:spcAft>
                <a:spcPts val="1400"/>
              </a:spcAft>
              <a:buChar char="•"/>
            </a:pPr>
            <a:r>
              <a:rPr sz="2800">
                <a:solidFill>
                  <a:srgbClr val="263238"/>
                </a:solidFill>
                <a:latin typeface="Calibri"/>
              </a:rPr>
              <a:t>Llega con presión arterial de 78/45, frecuencia cardíaca de 128, Glasgow 14 y lactato de 6 mmol/l.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73</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haces con la sonda vesical?</a:t>
            </a:r>
          </a:p>
          <a:p>
            <a:pPr marL="347472" indent="-347472">
              <a:spcAft>
                <a:spcPts val="1400"/>
              </a:spcAft>
              <a:buChar char="•"/>
            </a:pPr>
            <a:r>
              <a:rPr sz="2400">
                <a:solidFill>
                  <a:srgbClr val="263238"/>
                </a:solidFill>
                <a:latin typeface="Calibri"/>
              </a:rPr>
              <a:t>2. ¿Qué otras fuentes de sangrado ya descartaste y cuáles te faltan?</a:t>
            </a:r>
          </a:p>
          <a:p>
            <a:pPr marL="347472" indent="-347472">
              <a:spcAft>
                <a:spcPts val="1400"/>
              </a:spcAft>
              <a:buChar char="•"/>
            </a:pPr>
            <a:r>
              <a:rPr sz="2400">
                <a:solidFill>
                  <a:srgbClr val="263238"/>
                </a:solidFill>
                <a:latin typeface="Calibri"/>
              </a:rPr>
              <a:t>3. ¿Packing, angioembolización o ambos? ¿Qué factores locales pesan en tu decisión?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73</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Coccolini F et al. World J Emerg Surg. 2017. doi:10.1186/s13017-017-0117-6</a:t>
            </a:r>
          </a:p>
          <a:p>
            <a:r>
              <a:rPr sz="1000">
                <a:solidFill>
                  <a:srgbClr val="5A6469"/>
                </a:solidFill>
                <a:latin typeface="Calibri"/>
              </a:rPr>
              <a:t>[r26] Netherton S et al. CJEM. 2019. doi:10.1017/cem.2019.381</a:t>
            </a:r>
          </a:p>
          <a:p>
            <a:r>
              <a:rPr sz="1000">
                <a:solidFill>
                  <a:srgbClr val="5A6469"/>
                </a:solidFill>
                <a:latin typeface="Calibri"/>
              </a:rPr>
              <a:t>[r23] Costantini TW et al. J Trauma Acute Care Surg. 2017. doi:10.1097/TA.0000000000001465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meato sangrante y el hematoma escrotal piden uretrografía retrógrada antes de sondar [r1].</a:t>
            </a:r>
          </a:p>
          <a:p>
            <a:pPr marL="347472" indent="-347472">
              <a:spcAft>
                <a:spcPts val="1400"/>
              </a:spcAft>
              <a:buChar char="•"/>
            </a:pPr>
            <a:r>
              <a:rPr sz="2400">
                <a:solidFill>
                  <a:srgbClr val="263238"/>
                </a:solidFill>
                <a:latin typeface="Calibri"/>
              </a:rPr>
              <a:t>El eFAST negativo descarta laparotomía pero no sangrado pélvico [r1][r26].</a:t>
            </a:r>
          </a:p>
          <a:p>
            <a:pPr marL="347472" indent="-347472">
              <a:spcAft>
                <a:spcPts val="1400"/>
              </a:spcAft>
              <a:buChar char="•"/>
            </a:pPr>
            <a:r>
              <a:rPr sz="2400">
                <a:solidFill>
                  <a:srgbClr val="263238"/>
                </a:solidFill>
                <a:latin typeface="Calibri"/>
              </a:rPr>
              <a:t>El APC III se asocia con intervención de control en 10 de 12 pacientes en shock [r23].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73</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Coccolini F, Stahel PF, Montori G, Biffl W, Horer TM, Catena F, et al. Pelvic trauma: WSES classification and guidelines. World J Emerg Surg. 2017;12:5. https://doi.org/10.1186/s13017-017-0117-6</a:t>
            </a:r>
          </a:p>
          <a:p>
            <a:pPr>
              <a:spcAft>
                <a:spcPts val="800"/>
              </a:spcAft>
            </a:pPr>
            <a:r>
              <a:rPr sz="1200">
                <a:solidFill>
                  <a:srgbClr val="263238"/>
                </a:solidFill>
                <a:latin typeface="Calibri"/>
              </a:rPr>
              <a:t>[r2] Rossaint R, Afshari A, Bouillon B, Cerny V, Cimpoesu D, Curry N, et al. The European guideline on management of major bleeding and coagulopathy following trauma: sixth edition. Crit Care. 2023;27(1):80. https://doi.org/10.1186/s13054-023-04327-7</a:t>
            </a:r>
          </a:p>
          <a:p>
            <a:pPr>
              <a:spcAft>
                <a:spcPts val="800"/>
              </a:spcAft>
            </a:pPr>
            <a:r>
              <a:rPr sz="1200">
                <a:solidFill>
                  <a:srgbClr val="263238"/>
                </a:solidFill>
                <a:latin typeface="Calibri"/>
              </a:rPr>
              <a:t>[r3] Balogh ZJ, Ponsen KJ, Miclau KR, Amadei R, Casiraghi A, Cattaneo S, et al. Unstable pelvic fractures in patients with hemodynamic instability: global treatment controversies. OTA Int. 2025;8(6 Suppl):e436. https://doi.org/10.1097/OI9.0000000000000436</a:t>
            </a:r>
          </a:p>
          <a:p>
            <a:pPr>
              <a:spcAft>
                <a:spcPts val="800"/>
              </a:spcAft>
            </a:pPr>
            <a:r>
              <a:rPr sz="1200">
                <a:solidFill>
                  <a:srgbClr val="263238"/>
                </a:solidFill>
                <a:latin typeface="Calibri"/>
              </a:rPr>
              <a:t>[r4] Cullinane DC, Schiller HJ, Zielinski MD, Bilaniuk JW, Collier BR, Como J, et al. Eastern Association for the Surgery of Trauma practice management guidelines for hemorrhage in pelvic fracture--update and systematic review. J Trauma. 2011;71(6):1850-68. https://doi.org/10.1097/TA.0b013e31823dca9a</a:t>
            </a:r>
          </a:p>
          <a:p>
            <a:pPr>
              <a:spcAft>
                <a:spcPts val="800"/>
              </a:spcAft>
            </a:pPr>
            <a:r>
              <a:rPr sz="1200">
                <a:solidFill>
                  <a:srgbClr val="263238"/>
                </a:solidFill>
                <a:latin typeface="Calibri"/>
              </a:rPr>
              <a:t>[r5] Harfouche MN, Bugaev N, Como JJ, Fraser DR, McNickle AG, Golani G, et al. Resuscitative Endovascular Balloon Occlusion of the Aorta in surgical and trauma patients: a systematic review, meta-analysis and practice management guideline from the Eastern Association for the Surgery of Trauma. Trauma Surg Acute Care Open. 2025;10(1):e001730. https://doi.org/10.1136/tsaco-2024-001730</a:t>
            </a:r>
          </a:p>
          <a:p>
            <a:pPr>
              <a:spcAft>
                <a:spcPts val="800"/>
              </a:spcAft>
            </a:pPr>
            <a:r>
              <a:rPr sz="1200">
                <a:solidFill>
                  <a:srgbClr val="263238"/>
                </a:solidFill>
                <a:latin typeface="Calibri"/>
              </a:rPr>
              <a:t>[r6] Jansen JO, Hudson J, Cochran C, MacLennan G, Lendrum R, Sadek S, et al. Emergency Department Resuscitative Endovascular Balloon Occlusion of the Aorta in Trauma Patients With Exsanguinating Hemorrhage: The UK-REBOA Randomized Clinical Trial. JAMA. 2023;330(19):1862-1871. https://doi.org/10.1001/jama.2023.20850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73</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McDonogh JM, Lewis DP, Tarrant SM, Balogh ZJ. Preperitoneal packing versus angioembolization for the initial management of hemodynamically unstable pelvic fracture: A systematic review and meta-analysis. J Trauma Acute Care Surg. 2022;92(5):931-939. https://doi.org/10.1097/TA.0000000000003528</a:t>
            </a:r>
          </a:p>
          <a:p>
            <a:pPr>
              <a:spcAft>
                <a:spcPts val="800"/>
              </a:spcAft>
            </a:pPr>
            <a:r>
              <a:rPr sz="1200">
                <a:solidFill>
                  <a:srgbClr val="263238"/>
                </a:solidFill>
                <a:latin typeface="Calibri"/>
              </a:rPr>
              <a:t>[r8] Li P, Liu F, Li Q, Zhou D, Dong J, Wang D. Role of pelvic packing in the first attention given to hemodynamically unstable pelvic fracture patients: a meta-analysis. J Orthop Traumatol. 2022;23(1):29. https://doi.org/10.1186/s10195-022-00647-6</a:t>
            </a:r>
          </a:p>
          <a:p>
            <a:pPr>
              <a:spcAft>
                <a:spcPts val="800"/>
              </a:spcAft>
            </a:pPr>
            <a:r>
              <a:rPr sz="1200">
                <a:solidFill>
                  <a:srgbClr val="263238"/>
                </a:solidFill>
                <a:latin typeface="Calibri"/>
              </a:rPr>
              <a:t>[r9] Tang J, Shi Z, Hu J, Wu H, Yang C, Le G, et al. Optimal sequence of surgical procedures for hemodynamically unstable patients with pelvic fracture: A network meta-analysis. Am J Emerg Med. 2019;37(4):571-578. https://doi.org/10.1016/j.ajem.2018.06.027</a:t>
            </a:r>
          </a:p>
          <a:p>
            <a:pPr>
              <a:spcAft>
                <a:spcPts val="800"/>
              </a:spcAft>
            </a:pPr>
            <a:r>
              <a:rPr sz="1200">
                <a:solidFill>
                  <a:srgbClr val="263238"/>
                </a:solidFill>
                <a:latin typeface="Calibri"/>
              </a:rPr>
              <a:t>[r10] Burlew CC, Moore EE, Stahel PF, Geddes AE, Wagenaar AE, Pieracci FM, et al. Preperitoneal pelvic packing reduces mortality in patients with life-threatening hemorrhage due to unstable pelvic fractures. J Trauma Acute Care Surg. 2017;82(2):233-242. https://doi.org/10.1097/TA.0000000000001324</a:t>
            </a:r>
          </a:p>
          <a:p>
            <a:pPr>
              <a:spcAft>
                <a:spcPts val="800"/>
              </a:spcAft>
            </a:pPr>
            <a:r>
              <a:rPr sz="1200">
                <a:solidFill>
                  <a:srgbClr val="263238"/>
                </a:solidFill>
                <a:latin typeface="Calibri"/>
              </a:rPr>
              <a:t>[r11] Jang JY, Shim H, Jung PY, Kim S, Bae KS. Preperitoneal pelvic packing in patients with hemodynamic instability due to severe pelvic fracture: early experience in a Korean trauma center. Scand J Trauma Resusc Emerg Med. 2016;24:3. https://doi.org/10.1186/s13049-016-0196-5</a:t>
            </a:r>
          </a:p>
          <a:p>
            <a:pPr>
              <a:spcAft>
                <a:spcPts val="800"/>
              </a:spcAft>
            </a:pPr>
            <a:r>
              <a:rPr sz="1200">
                <a:solidFill>
                  <a:srgbClr val="263238"/>
                </a:solidFill>
                <a:latin typeface="Calibri"/>
              </a:rPr>
              <a:t>[r12] Anand T, El-Qawaqzeh K, Nelson A, Hosseinpour H, Ditillo M, Gries L, et al. Association Between Hemorrhage Control Interventions and Mortality in US Trauma Patients With Hemodynamically Unstable Pelvic Fractures. JAMA Surg. 2023;158(1):63-71. https://doi.org/10.1001/jamasurg.2022.5772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73</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Duchesne J, Costantini TW, Khan M, Taub E, Rhee P, Morse B, et al. The effect of hemorrhage control adjuncts on outcome in severe pelvic fracture: A multi-institutional study. J Trauma Acute Care Surg. 2019;87(1):117-124. https://doi.org/10.1097/TA.0000000000002316</a:t>
            </a:r>
          </a:p>
          <a:p>
            <a:pPr>
              <a:spcAft>
                <a:spcPts val="800"/>
              </a:spcAft>
            </a:pPr>
            <a:r>
              <a:rPr sz="1200">
                <a:solidFill>
                  <a:srgbClr val="263238"/>
                </a:solidFill>
                <a:latin typeface="Calibri"/>
              </a:rPr>
              <a:t>[r14] Matsushima K, Piccinini A, Schellenberg M, Cheng V, Heindel P, Strumwasser A, et al. Effect of door-to-angioembolization time on mortality in pelvic fracture: Every hour of delay counts. J Trauma Acute Care Surg. 2018;84(5):685-692. https://doi.org/10.1097/TA.0000000000001803</a:t>
            </a:r>
          </a:p>
          <a:p>
            <a:pPr>
              <a:spcAft>
                <a:spcPts val="800"/>
              </a:spcAft>
            </a:pPr>
            <a:r>
              <a:rPr sz="1200">
                <a:solidFill>
                  <a:srgbClr val="263238"/>
                </a:solidFill>
                <a:latin typeface="Calibri"/>
              </a:rPr>
              <a:t>[r15] Werner NL, Moore EE, Hoehn M, Lawless R, Coleman JR, Freedberg M, et al. Inflate and pack! Pelvic packing combined with REBOA deployment prevents hemorrhage related deaths in unstable pelvic fractures. Injury. 2022;53(10):3365-3370. https://doi.org/10.1016/j.injury.2022.07.025</a:t>
            </a:r>
          </a:p>
          <a:p>
            <a:pPr>
              <a:spcAft>
                <a:spcPts val="800"/>
              </a:spcAft>
            </a:pPr>
            <a:r>
              <a:rPr sz="1200">
                <a:solidFill>
                  <a:srgbClr val="263238"/>
                </a:solidFill>
                <a:latin typeface="Calibri"/>
              </a:rPr>
              <a:t>[r16] Fontenelle Ribeiro Junior MA, Salman SM, Al-Qaraghuli SM, Makki F, Abu Affan RA, Mohseni SR, et al. Complications associated with the use of resuscitative endovascular balloon occlusion of the aorta (REBOA): an updated review. Trauma Surg Acute Care Open. 2024;9(1):e001267. https://doi.org/10.1136/tsaco-2023-001267</a:t>
            </a:r>
          </a:p>
          <a:p>
            <a:pPr>
              <a:spcAft>
                <a:spcPts val="800"/>
              </a:spcAft>
            </a:pPr>
            <a:r>
              <a:rPr sz="1200">
                <a:solidFill>
                  <a:srgbClr val="263238"/>
                </a:solidFill>
                <a:latin typeface="Calibri"/>
              </a:rPr>
              <a:t>[r17] Sepehri A, Sciadini MF, Nascone JW, Manson TT, O'Toole RV, Slobogean GP. Initial experience with the T-Clamp for temporary fixation of mechanically and hemodynamically unstable pelvic ring injuries. Injury. 2020;51(3):699-704. https://doi.org/10.1016/j.injury.2020.01.030</a:t>
            </a:r>
          </a:p>
          <a:p>
            <a:pPr>
              <a:spcAft>
                <a:spcPts val="800"/>
              </a:spcAft>
            </a:pPr>
            <a:r>
              <a:rPr sz="1200">
                <a:solidFill>
                  <a:srgbClr val="263238"/>
                </a:solidFill>
                <a:latin typeface="Calibri"/>
              </a:rPr>
              <a:t>[r18] Lindahl J, Hirvensalo E, Böstman O, Santavirta S. Failure of reduction with an external fixator in the management of injuries of the pelvic ring. Long-term evaluation of 110 patients. J Bone Joint Surg Br. 1999;81(6):955-62. https://doi.org/10.1302/0301-620x.81b6.8571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73</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Burgess AR, Eastridge BJ, Young JW, Ellison TS, Ellison PS, Poka A, et al. Pelvic ring disruptions: effective classification system and treatment protocols. J Trauma. 1990;30(7):848-56. https://pubmed.ncbi.nlm.nih.gov/2381002/</a:t>
            </a:r>
          </a:p>
          <a:p>
            <a:pPr>
              <a:spcAft>
                <a:spcPts val="800"/>
              </a:spcAft>
            </a:pPr>
            <a:r>
              <a:rPr sz="1200">
                <a:solidFill>
                  <a:srgbClr val="263238"/>
                </a:solidFill>
                <a:latin typeface="Calibri"/>
              </a:rPr>
              <a:t>[r20] Koo H, Leveridge M, Thompson C, Zdero R, Bhandari M, Kreder HJ, et al. Interobserver reliability of the young-burgess and tile classification systems for fractures of the pelvic ring. J Orthop Trauma. 2008;22(6):379-84. https://doi.org/10.1097/BOT.0b013e31817440cf</a:t>
            </a:r>
          </a:p>
          <a:p>
            <a:pPr>
              <a:spcAft>
                <a:spcPts val="800"/>
              </a:spcAft>
            </a:pPr>
            <a:r>
              <a:rPr sz="1200">
                <a:solidFill>
                  <a:srgbClr val="263238"/>
                </a:solidFill>
                <a:latin typeface="Calibri"/>
              </a:rPr>
              <a:t>[r21] Zhang R, Hou X, Wang Z, Tian S, Li J, Li L, et al. Reliability of interobserver and intraobserver assessments of the Tile versus Young-Burgess classifications for pelvic ring injuries. Sci Rep. 2024;14(1):27099. https://doi.org/10.1038/s41598-024-78604-y</a:t>
            </a:r>
          </a:p>
          <a:p>
            <a:pPr>
              <a:spcAft>
                <a:spcPts val="800"/>
              </a:spcAft>
            </a:pPr>
            <a:r>
              <a:rPr sz="1200">
                <a:solidFill>
                  <a:srgbClr val="263238"/>
                </a:solidFill>
                <a:latin typeface="Calibri"/>
              </a:rPr>
              <a:t>[r22] Manson T, O'Toole RV, Whitney A, Duggan B, Sciadini M, Nascone J. Young-Burgess classification of pelvic ring fractures: does it predict mortality, transfusion requirements, and non-orthopaedic injuries? J Orthop Trauma. 2010;24(10):603-9. https://doi.org/10.1097/BOT.0b013e3181d3cb6b</a:t>
            </a:r>
          </a:p>
          <a:p>
            <a:pPr>
              <a:spcAft>
                <a:spcPts val="800"/>
              </a:spcAft>
            </a:pPr>
            <a:r>
              <a:rPr sz="1200">
                <a:solidFill>
                  <a:srgbClr val="263238"/>
                </a:solidFill>
                <a:latin typeface="Calibri"/>
              </a:rPr>
              <a:t>[r23] Costantini TW, Coimbra R, Holcomb JB, Podbielski JM, Catalano RD, Blackburn A, et al. Pelvic fracture pattern predicts the need for hemorrhage control intervention-Results of an AAST multi-institutional study. J Trauma Acute Care Surg. 2017;82(6):1030-1038. https://doi.org/10.1097/TA.0000000000001465</a:t>
            </a:r>
          </a:p>
          <a:p>
            <a:pPr>
              <a:spcAft>
                <a:spcPts val="800"/>
              </a:spcAft>
            </a:pPr>
            <a:r>
              <a:rPr sz="1200">
                <a:solidFill>
                  <a:srgbClr val="263238"/>
                </a:solidFill>
                <a:latin typeface="Calibri"/>
              </a:rPr>
              <a:t>[r24] Wu YT, Cheng CT, Tee YS, Fu CY, Liao CH, Hsieh CH. Pelvic injury prognosis is more closely related to vascular injury severity than anatomical fracture complexity: the WSES classification for pelvic trauma makes sense. World J Emerg Surg. 2020;15(1):48. https://doi.org/10.1186/s13017-020-00328-x</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73</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Sauerland S, Bouillon B, Rixen D, Raum MR, Koy T, Neugebauer EA. The reliability of clinical examination in detecting pelvic fractures in blunt trauma patients: a meta-analysis. Arch Orthop Trauma Surg. 2004;124(2):123-8. https://doi.org/10.1007/s00402-003-0631-8</a:t>
            </a:r>
          </a:p>
          <a:p>
            <a:pPr>
              <a:spcAft>
                <a:spcPts val="800"/>
              </a:spcAft>
            </a:pPr>
            <a:r>
              <a:rPr sz="1200">
                <a:solidFill>
                  <a:srgbClr val="263238"/>
                </a:solidFill>
                <a:latin typeface="Calibri"/>
              </a:rPr>
              <a:t>[r26] Netherton S, Milenkovic V, Taylor M, Davis PJ. Diagnostic accuracy of eFAST in the trauma patient: a systematic review and meta-analysis. CJEM. 2019;21(6):727-738. https://doi.org/10.1017/cem.2019.381</a:t>
            </a:r>
          </a:p>
          <a:p>
            <a:pPr>
              <a:spcAft>
                <a:spcPts val="800"/>
              </a:spcAft>
            </a:pPr>
            <a:r>
              <a:rPr sz="1200">
                <a:solidFill>
                  <a:srgbClr val="263238"/>
                </a:solidFill>
                <a:latin typeface="Calibri"/>
              </a:rPr>
              <a:t>[r27] Jensen LR, Possfelt-Møller E, Nielsen AE, Singh UM, Svendsen LB, Penninga L. Accuracy of FAST in detecting intraabdominal bleeding in major trauma with pelvic and/or acetabular fractures: a retrospective cohort study. Eur J Orthop Surg Traumatol. 2024;34(3):1479-1486. https://doi.org/10.1007/s00590-023-03813-6</a:t>
            </a:r>
          </a:p>
          <a:p>
            <a:pPr>
              <a:spcAft>
                <a:spcPts val="800"/>
              </a:spcAft>
            </a:pPr>
            <a:r>
              <a:rPr sz="1200">
                <a:solidFill>
                  <a:srgbClr val="263238"/>
                </a:solidFill>
                <a:latin typeface="Calibri"/>
              </a:rPr>
              <a:t>[r28] Dreizin D, Liang Y, Dent J, Akhter N, Mascarenhas D, Scalea TM. Diagnostic value of CT contrast extravasation for major arterial injury after pelvic fracture: A meta-analysis. Am J Emerg Med. 2020;38(11):2335-2342. https://doi.org/10.1016/j.ajem.2019.11.038</a:t>
            </a:r>
          </a:p>
          <a:p>
            <a:pPr>
              <a:spcAft>
                <a:spcPts val="800"/>
              </a:spcAft>
            </a:pPr>
            <a:r>
              <a:rPr sz="1200">
                <a:solidFill>
                  <a:srgbClr val="263238"/>
                </a:solidFill>
                <a:latin typeface="Calibri"/>
              </a:rPr>
              <a:t>[r29] Salim A, Teixeira PG, DuBose J, Ottochian M, Inaba K, Margulies DR, et al. Predictors of positive angiography in pelvic fractures: a prospective study. J Am Coll Surg. 2008;207(5):656-62. https://doi.org/10.1016/j.jamcollsurg.2008.05.025</a:t>
            </a:r>
          </a:p>
          <a:p>
            <a:pPr>
              <a:spcAft>
                <a:spcPts val="800"/>
              </a:spcAft>
            </a:pPr>
            <a:r>
              <a:rPr sz="1200">
                <a:solidFill>
                  <a:srgbClr val="263238"/>
                </a:solidFill>
                <a:latin typeface="Calibri"/>
              </a:rPr>
              <a:t>[r30] Papaleontiou A, Poupard AM, Parker P. Are pelvic binders an effective measure to lower mortality and decrease blood loss after high energy pelvic ring injuries? A systematic review. Surgeon. 2025;23(6):371-380. https://doi.org/10.1016/j.surge.2025.08.002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73</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Forssten MP, Forssten SP, Westas Ismail A, Marie H, AlHussaini Y, Cao Y, et al. Pelvic Binders in Pelvic Ring Trauma: Reassessing Mortality as an Endpoint in a Systematic Review and Meta-Analysis. Am Surg. 2026 Sep 28:31348261493537. Publicación electrónica previa a la impresión. https://doi.org/10.1177/00031348261493537</a:t>
            </a:r>
          </a:p>
          <a:p>
            <a:pPr>
              <a:spcAft>
                <a:spcPts val="800"/>
              </a:spcAft>
            </a:pPr>
            <a:r>
              <a:rPr sz="1200">
                <a:solidFill>
                  <a:srgbClr val="263238"/>
                </a:solidFill>
                <a:latin typeface="Calibri"/>
              </a:rPr>
              <a:t>[r32] CRASH-2 trial collaborators , Shakur H, Roberts I, Bautista R, Caballero J, Coats T, et al. Effects of tranexamic acid on death, vascular occlusive events, and blood transfusion in trauma patients with significant haemorrhage (CRASH-2): a randomised, placebo-controlled trial. Lancet. 2010;376(9734):23-32. https://doi.org/10.1016/S0140-6736(10)60835-5</a:t>
            </a:r>
          </a:p>
          <a:p>
            <a:pPr>
              <a:spcAft>
                <a:spcPts val="800"/>
              </a:spcAft>
            </a:pPr>
            <a:r>
              <a:rPr sz="1200">
                <a:solidFill>
                  <a:srgbClr val="263238"/>
                </a:solidFill>
                <a:latin typeface="Calibri"/>
              </a:rPr>
              <a:t>[r33] Holcomb JB, Tilley BC, Baraniuk S, Fox EE, Wade CE, Podbielski JM, et al. Transfusion of plasma, platelets, and red blood cells in a 1:1:1 vs a 1:1:2 ratio and mortality in patients with severe trauma: the PROPPR randomized clinical trial. JAMA. 2015;313(5):471-82. https://doi.org/10.1001/jama.2015.12</a:t>
            </a:r>
          </a:p>
          <a:p>
            <a:pPr>
              <a:spcAft>
                <a:spcPts val="800"/>
              </a:spcAft>
            </a:pPr>
            <a:r>
              <a:rPr sz="1200">
                <a:solidFill>
                  <a:srgbClr val="263238"/>
                </a:solidFill>
                <a:latin typeface="Calibri"/>
              </a:rPr>
              <a:t>[r34] PATCH-Trauma Investigators and the ANZICS Clinical Trials Group , Gruen RL, Mitra B, Bernard SA, McArthur CJ, Burns B, et al. Prehospital Tranexamic Acid for Severe Trauma. N Engl J Med. 2023;389(2):127-136. https://doi.org/10.1056/NEJMoa2215457</a:t>
            </a:r>
          </a:p>
          <a:p>
            <a:pPr>
              <a:spcAft>
                <a:spcPts val="800"/>
              </a:spcAft>
            </a:pPr>
            <a:r>
              <a:rPr sz="1200">
                <a:solidFill>
                  <a:srgbClr val="263238"/>
                </a:solidFill>
                <a:latin typeface="Calibri"/>
              </a:rPr>
              <a:t>[r35] Smith JE, Cardigan R, Sanderson E, Silsby L, Rourke C, Barnard EBG, et al. Prehospital Whole Blood in Traumatic Hemorrhage - A Randomized Controlled Trial. N Engl J Med. 2026;394(23):2305-2316. https://doi.org/10.1056/NEJMoa2516043</a:t>
            </a:r>
          </a:p>
          <a:p>
            <a:pPr>
              <a:spcAft>
                <a:spcPts val="800"/>
              </a:spcAft>
            </a:pPr>
            <a:r>
              <a:rPr sz="1200">
                <a:solidFill>
                  <a:srgbClr val="263238"/>
                </a:solidFill>
                <a:latin typeface="Calibri"/>
              </a:rPr>
              <a:t>[r36] Sperry JL, Guyette FX, Cotton BA, Luther JF, Utarnachitt RB, Kutcher ME, et al. Prehospital Resuscitation with Type O Whole Blood for Trauma and Hemorrhage. N Engl J Med. 2026;394(23):2317-2328. https://doi.org/10.1056/NEJMoa2602167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73</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Baker JE, Ladhani HA, McCall C, Horwood CR, Werner NL, Platnick B, et al. Factors Associated With Pelvic Infection After Pre-Peritoneal Pelvic Packing for Hemodynamically Unstable Pelvic Fractures. Surg Infect (Larchmt). 2024;25(5):399-406. https://doi.org/10.1089/sur.2023.360</a:t>
            </a:r>
          </a:p>
          <a:p>
            <a:pPr>
              <a:spcAft>
                <a:spcPts val="800"/>
              </a:spcAft>
            </a:pPr>
            <a:r>
              <a:rPr sz="1200">
                <a:solidFill>
                  <a:srgbClr val="263238"/>
                </a:solidFill>
                <a:latin typeface="Calibri"/>
              </a:rPr>
              <a:t>[r38] Patterson JT, Wier J, Gary JL. Preperitoneal Pelvic Packing for Hypotension Has a Greater Risk of Venous Thromboembolism Than Angioembolization: Management of Refractory Hypotension in Closed Pelvic Ring Injury. J Bone Joint Surg Am. 2022;104(20):1821-1829. https://doi.org/10.2106/JBJS.22.00252</a:t>
            </a:r>
          </a:p>
          <a:p>
            <a:pPr>
              <a:spcAft>
                <a:spcPts val="800"/>
              </a:spcAft>
            </a:pPr>
            <a:r>
              <a:rPr sz="1200">
                <a:solidFill>
                  <a:srgbClr val="263238"/>
                </a:solidFill>
                <a:latin typeface="Calibri"/>
              </a:rPr>
              <a:t>[r39] Eastman AL, Miller A. Managing severe (and open) pelvic disruption. Trauma Surg Acute Care Open. 2025;10(Suppl 1):e001820. https://doi.org/10.1136/tsaco-2025-001820</a:t>
            </a:r>
          </a:p>
          <a:p>
            <a:pPr>
              <a:spcAft>
                <a:spcPts val="800"/>
              </a:spcAft>
            </a:pPr>
            <a:r>
              <a:rPr sz="1200">
                <a:solidFill>
                  <a:srgbClr val="263238"/>
                </a:solidFill>
                <a:latin typeface="Calibri"/>
              </a:rPr>
              <a:t>[r40] Bjurlin MA, Fantus RJ, Mellett MM, Goble SM. Genitourinary injuries in pelvic fracture morbidity and mortality using the National Trauma Data Bank. J Trauma. 2009;67(5):1033-9. https://doi.org/10.1097/TA.0b013e3181bb8d6c</a:t>
            </a:r>
          </a:p>
          <a:p>
            <a:pPr>
              <a:spcAft>
                <a:spcPts val="800"/>
              </a:spcAft>
            </a:pPr>
            <a:r>
              <a:rPr sz="1200">
                <a:solidFill>
                  <a:srgbClr val="263238"/>
                </a:solidFill>
                <a:latin typeface="Calibri"/>
              </a:rPr>
              <a:t>[r41] Shu HT, Yu AT, Lim PK, Scolaro JA, Shafiq B. Chemoprophylaxis for venous thromboembolism in pelvic and/or acetabular fractures: A systematic review. Injury. 2022;53(4):1449-1454. https://doi.org/10.1016/j.injury.2022.01.045</a:t>
            </a:r>
          </a:p>
          <a:p>
            <a:pPr>
              <a:spcAft>
                <a:spcPts val="800"/>
              </a:spcAft>
            </a:pPr>
            <a:r>
              <a:rPr sz="1200">
                <a:solidFill>
                  <a:srgbClr val="263238"/>
                </a:solidFill>
                <a:latin typeface="Calibri"/>
              </a:rPr>
              <a:t>[r42] Major Extremity Trauma Research Consortium (METRC) , O'Toole RV, Stein DM, O'Hara NN, Frey KP, Taylor TJ, et al. Aspirin or Low-Molecular-Weight Heparin for Thromboprophylaxis after a Fracture. N Engl J Med. 2023;388(3):203-213. https://doi.org/10.1056/NEJMoa2205973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73</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Schmid FA, Held U, Eberli D, Pape HC, Halvachizadeh S. Erectile dysfunction and penile rehabilitation after pelvic fracture: a systematic review and meta-analysis. BMJ Open. 2021;11(5):e045117. https://doi.org/10.1136/bmjopen-2020-045117</a:t>
            </a:r>
          </a:p>
          <a:p>
            <a:pPr>
              <a:spcAft>
                <a:spcPts val="800"/>
              </a:spcAft>
            </a:pPr>
            <a:r>
              <a:rPr sz="1200">
                <a:solidFill>
                  <a:srgbClr val="263238"/>
                </a:solidFill>
                <a:latin typeface="Calibri"/>
              </a:rPr>
              <a:t>[r44] Walters S, Cuthbert R, Ward J, Arshad H, Culpan P, Perkins Z, et al. Causes and associations with mortality in patients with pelvic ring injuries with haemorrhagic shock. Eur J Orthop Surg Traumatol. 2023;33(7):2971-2979. https://doi.org/10.1007/s00590-023-03516-y</a:t>
            </a:r>
          </a:p>
          <a:p>
            <a:pPr>
              <a:spcAft>
                <a:spcPts val="800"/>
              </a:spcAft>
            </a:pPr>
            <a:r>
              <a:rPr sz="1200">
                <a:solidFill>
                  <a:srgbClr val="263238"/>
                </a:solidFill>
                <a:latin typeface="Calibri"/>
              </a:rPr>
              <a:t>[r45] Gabbe BJ, Hofstee DJ, Esser M, Bucknill A, Russ MK, Cameron PA, et al. Functional and return to work outcomes following major trauma involving severe pelvic ring fracture. ANZ J Surg. 2015;85(10):749-54. https://doi.org/10.1111/ans.12700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73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Pelvis inestable: el algoritmo que puedes defender en 10 minutos</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