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Sheet12.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271 fracturas (Rodriguez 2016)</c:v>
                </c:pt>
                <c:pt idx="1">
                  <c:v>335 fracturas (Ricci 2014; incluye 30 injertos planificados)</c:v>
                </c:pt>
                <c:pt idx="2">
                  <c:v>560 pacientes (Wagner 2026)</c:v>
                </c:pt>
                <c:pt idx="3">
                  <c:v>218 periprotésicas (Wagner 2025)</c:v>
                </c:pt>
              </c:strCache>
            </c:strRef>
          </c:cat>
          <c:val>
            <c:numRef>
              <c:f>Sheet1!$B$2:$B$5</c:f>
              <c:numCache>
                <c:formatCode>General</c:formatCode>
                <c:ptCount val="4"/>
                <c:pt idx="0">
                  <c:v>13.3</c:v>
                </c:pt>
                <c:pt idx="1">
                  <c:v>19</c:v>
                </c:pt>
                <c:pt idx="2">
                  <c:v>9.6</c:v>
                </c:pt>
                <c:pt idx="3">
                  <c:v>9.2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v>
                </c:pt>
              </c:strCache>
            </c:strRef>
          </c:tx>
          <c:spPr>
            <a:ln w="38100">
              <a:solidFill>
                <a:srgbClr val="0F5F6B"/>
              </a:solidFill>
            </a:ln>
          </c:spPr>
          <c:marker>
            <c:spPr>
              <a:solidFill>
                <a:srgbClr val="0F5F6B"/>
              </a:solidFill>
            </c:spPr>
          </c:marker>
          <c:cat>
            <c:strRef>
              <c:f>Sheet1!$A$2:$A$4</c:f>
              <c:strCache>
                <c:ptCount val="3"/>
                <c:pt idx="0">
                  <c:v>6 semanas</c:v>
                </c:pt>
                <c:pt idx="1">
                  <c:v>12 semanas</c:v>
                </c:pt>
                <c:pt idx="2">
                  <c:v>24 semanas</c:v>
                </c:pt>
              </c:strCache>
            </c:strRef>
          </c:cat>
          <c:val>
            <c:numRef>
              <c:f>Sheet1!$B$2:$B$4</c:f>
              <c:numCache>
                <c:formatCode>General</c:formatCode>
                <c:ptCount val="3"/>
                <c:pt idx="0">
                  <c:v>52</c:v>
                </c:pt>
                <c:pt idx="1">
                  <c:v>47</c:v>
                </c:pt>
                <c:pt idx="2">
                  <c:v>37</c:v>
                </c:pt>
              </c:numCache>
            </c:numRef>
          </c:val>
          <c:smooth val="0"/>
        </c:ser>
        <c:dLbls>
          <c:numFmt formatCode="General" sourceLinked="0"/>
          <c:txPr>
            <a:bodyPr/>
            <a:lstStyle/>
            <a:p>
              <a:pPr>
                <a:defRPr sz="1400" b="1"/>
              </a:pPr>
            </a:p>
          </c:txPr>
          <c:dLblPos val="t"/>
          <c:showLegendKey val="0"/>
          <c:showVal val="1"/>
          <c:showCatName val="0"/>
          <c:showSerName val="0"/>
          <c:showPercent val="0"/>
          <c:showBubbleSize val="0"/>
          <c:showLeaderLines val="1"/>
        </c:dLbls>
        <c:marker val="1"/>
        <c:smooth val="0"/>
        <c:axId val="2118791784"/>
        <c:axId val="2140495176"/>
      </c:lineChart>
      <c:catAx>
        <c:axId val="2118791784"/>
        <c:scaling>
          <c:orientation val="minMax"/>
        </c:scaling>
        <c:delete val="0"/>
        <c:axPos val="b"/>
        <c:majorTickMark val="out"/>
        <c:minorTickMark val="none"/>
        <c:tickLblPos val="nextTo"/>
        <c:crossAx val="2140495176"/>
        <c:crosses val="autoZero"/>
        <c:auto val="1"/>
        <c:lblAlgn val="ctr"/>
        <c:lblOffset val="100"/>
        <c:noMultiLvlLbl val="0"/>
      </c:catAx>
      <c:valAx>
        <c:axId val="2140495176"/>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118791784"/>
        <c:crosses val="autoZero"/>
      </c:valAx>
    </c:plotArea>
    <c:plotVisOnly val="1"/>
    <c:dispBlanksAs val="gap"/>
    <c:showDLblsOverMax val="0"/>
  </c:chart>
  <c:txPr>
    <a:bodyPr/>
    <a:lstStyle/>
    <a:p>
      <a:pPr>
        <a:defRPr sz="1400">
          <a:latin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Placa bloqueada estándar</c:v>
                </c:pt>
                <c:pt idx="1">
                  <c:v>Placa activa avanzada</c:v>
                </c:pt>
                <c:pt idx="2">
                  <c:v>Placa activa (hasta 1,5 mm de movimiento axial)</c:v>
                </c:pt>
              </c:strCache>
            </c:strRef>
          </c:cat>
          <c:val>
            <c:numRef>
              <c:f>Sheet1!$B$2:$B$4</c:f>
              <c:numCache>
                <c:formatCode>General</c:formatCode>
                <c:ptCount val="3"/>
                <c:pt idx="0">
                  <c:v>17</c:v>
                </c:pt>
                <c:pt idx="1">
                  <c:v>54</c:v>
                </c:pt>
                <c:pt idx="2">
                  <c:v>81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Sensibilidad</c:v>
                </c:pt>
              </c:strCache>
            </c:strRef>
          </c:tx>
          <c:spPr>
            <a:solidFill>
              <a:srgbClr val="0F5F6B"/>
            </a:solidFill>
          </c:spPr>
          <c:cat>
            <c:strRef>
              <c:f>Sheet1!$A$2:$A$4</c:f>
              <c:strCache>
                <c:ptCount val="3"/>
                <c:pt idx="0">
                  <c:v>Fluoroscopia 2D, perforación articular en húmero proximal (cadáver)</c:v>
                </c:pt>
                <c:pt idx="1">
                  <c:v>Fluoroscopia 3D, protrusión dorsal en radio distal (clínico, 21 fracturas)</c:v>
                </c:pt>
                <c:pt idx="2">
                  <c:v>Vista skyline, protrusión dorsal en radio distal</c:v>
                </c:pt>
              </c:strCache>
            </c:strRef>
          </c:cat>
          <c:val>
            <c:numRef>
              <c:f>Sheet1!$B$2:$B$4</c:f>
              <c:numCache>
                <c:formatCode>General</c:formatCode>
                <c:ptCount val="3"/>
                <c:pt idx="0">
                  <c:v>55</c:v>
                </c:pt>
                <c:pt idx="1">
                  <c:v>81.8</c:v>
                </c:pt>
                <c:pt idx="2">
                  <c:v>72.2</c:v>
                </c:pt>
              </c:numCache>
            </c:numRef>
          </c:val>
        </c:ser>
        <c:ser>
          <c:idx val="1"/>
          <c:order val="1"/>
          <c:tx>
            <c:strRef>
              <c:f>Sheet1!$C$1</c:f>
              <c:strCache>
                <c:ptCount val="1"/>
                <c:pt idx="0">
                  <c:v>Especificidad</c:v>
                </c:pt>
              </c:strCache>
            </c:strRef>
          </c:tx>
          <c:spPr>
            <a:solidFill>
              <a:srgbClr val="D97706"/>
            </a:solidFill>
          </c:spPr>
          <c:cat>
            <c:strRef>
              <c:f>Sheet1!$A$2:$A$4</c:f>
              <c:strCache>
                <c:ptCount val="3"/>
                <c:pt idx="0">
                  <c:v>Fluoroscopia 2D, perforación articular en húmero proximal (cadáver)</c:v>
                </c:pt>
                <c:pt idx="1">
                  <c:v>Fluoroscopia 3D, protrusión dorsal en radio distal (clínico, 21 fracturas)</c:v>
                </c:pt>
                <c:pt idx="2">
                  <c:v>Vista skyline, protrusión dorsal en radio distal</c:v>
                </c:pt>
              </c:strCache>
            </c:strRef>
          </c:cat>
          <c:val>
            <c:numRef>
              <c:f>Sheet1!$C$2:$C$4</c:f>
              <c:numCache>
                <c:formatCode>General</c:formatCode>
                <c:ptCount val="3"/>
                <c:pt idx="0">
                  <c:v>100</c:v>
                </c:pt>
                <c:pt idx="1">
                  <c:v>98.4</c:v>
                </c:pt>
                <c:pt idx="2">
                  <c:v>90.9</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legend>
      <c:legendPos val="b"/>
      <c:overlay val="0"/>
    </c:legend>
    <c:dispBlanksAs val="gap"/>
  </c:chart>
  <c:txPr>
    <a:bodyPr/>
    <a:lstStyle/>
    <a:p>
      <a:pPr>
        <a:defRPr sz="1400">
          <a:latin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Sheet1!$A$2:$A$3</c:f>
              <c:strCache>
                <c:ptCount val="2"/>
                <c:pt idx="0">
                  <c:v>Placa bloqueada</c:v>
                </c:pt>
                <c:pt idx="1">
                  <c:v>Placa no bloqueada</c:v>
                </c:pt>
              </c:strCache>
            </c:strRef>
          </c:cat>
          <c:val>
            <c:numRef>
              <c:f>Sheet1!$B$2:$B$3</c:f>
              <c:numCache>
                <c:formatCode>General</c:formatCode>
                <c:ptCount val="2"/>
                <c:pt idx="0">
                  <c:v>13.0</c:v>
                </c:pt>
                <c:pt idx="1">
                  <c:v>17.5</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semanas</c:v>
                </c:pt>
              </c:strCache>
            </c:strRef>
          </c:tx>
          <c:spPr>
            <a:solidFill>
              <a:srgbClr val="0F5F6B"/>
            </a:solidFill>
          </c:spPr>
          <c:cat>
            <c:strRef>
              <c:f>Sheet1!$A$2:$A$3</c:f>
              <c:strCache>
                <c:ptCount val="2"/>
                <c:pt idx="0">
                  <c:v>Clavo intramedular</c:v>
                </c:pt>
                <c:pt idx="1">
                  <c:v>Placa bloqueada</c:v>
                </c:pt>
              </c:strCache>
            </c:strRef>
          </c:cat>
          <c:val>
            <c:numRef>
              <c:f>Sheet1!$B$2:$B$3</c:f>
              <c:numCache>
                <c:formatCode>General</c:formatCode>
                <c:ptCount val="2"/>
                <c:pt idx="0">
                  <c:v>7.6</c:v>
                </c:pt>
                <c:pt idx="1">
                  <c:v>15.8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in val="0.0"/>
        </c:scaling>
        <c:delete val="0"/>
        <c:axPos val="l"/>
        <c:majorGridlines>
          <c:spPr>
            <a:ln>
              <a:solidFill>
                <a:srgbClr val="D6DBDE"/>
              </a:solidFill>
            </a:ln>
          </c:spPr>
        </c:majorGridlines>
        <c:title>
          <c:tx>
            <c:rich>
              <a:bodyPr/>
              <a:lstStyle/>
              <a:p>
                <a:r>
                  <a:rPr sz="1200"/>
                  <a:t>semanas</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Sheet1!$A$2:$A$5</c:f>
              <c:strCache>
                <c:ptCount val="4"/>
                <c:pt idx="0">
                  <c:v>Mayor densidad de tornillos proximales (protector)</c:v>
                </c:pt>
                <c:pt idx="1">
                  <c:v>Working length, por cada 10 mm más (riesgo medio)</c:v>
                </c:pt>
                <c:pt idx="2">
                  <c:v>Traslación medial del bloque articular, por cada 4 mm</c:v>
                </c:pt>
                <c:pt idx="3">
                  <c:v>Varo con LDFA mayor de 84° (frente a sin varo)</c:v>
                </c:pt>
              </c:strCache>
            </c:strRef>
          </c:cat>
          <c:val>
            <c:numRef>
              <c:f>Sheet1!$B$2:$B$5</c:f>
              <c:numCache>
                <c:formatCode>General</c:formatCode>
                <c:ptCount val="4"/>
                <c:pt idx="0">
                  <c:v>0.71</c:v>
                </c:pt>
                <c:pt idx="1">
                  <c:v>1.18</c:v>
                </c:pt>
                <c:pt idx="2">
                  <c:v>1.3</c:v>
                </c:pt>
                <c:pt idx="3">
                  <c:v>2.1</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bar"/>
        <c:grouping val="clustered"/>
        <c:ser>
          <c:idx val="0"/>
          <c:order val="0"/>
          <c:tx>
            <c:strRef>
              <c:f>Sheet1!$B$1</c:f>
              <c:strCache>
                <c:ptCount val="1"/>
                <c:pt idx="0">
                  <c:v>OR</c:v>
                </c:pt>
              </c:strCache>
            </c:strRef>
          </c:tx>
          <c:spPr>
            <a:solidFill>
              <a:srgbClr val="0F5F6B"/>
            </a:solidFill>
          </c:spPr>
          <c:cat>
            <c:strRef>
              <c:f>Sheet1!$A$2:$A$8</c:f>
              <c:strCache>
                <c:ptCount val="7"/>
                <c:pt idx="0">
                  <c:v>Titanio en periprotésicas (218 pacientes)</c:v>
                </c:pt>
                <c:pt idx="1">
                  <c:v>Densidad proximal de 0,60 o menos frente a 0,81 o más</c:v>
                </c:pt>
                <c:pt idx="2">
                  <c:v>Varo con LDFA mayor de 84° (615 pacientes)</c:v>
                </c:pt>
                <c:pt idx="3">
                  <c:v>Conminución metafisaria multifragmentaria (560 pacientes)</c:v>
                </c:pt>
                <c:pt idx="4">
                  <c:v>Varo con LDFA de 84° o más (560 pacientes)</c:v>
                </c:pt>
                <c:pt idx="5">
                  <c:v>Conminución cortical medial de más de 0 a 25 mm, frente a 0 mm (560 pacientes)</c:v>
                </c:pt>
                <c:pt idx="6">
                  <c:v>Diseño y material de placa: acero frente a titanio (271 fracturas)</c:v>
                </c:pt>
              </c:strCache>
            </c:strRef>
          </c:cat>
          <c:val>
            <c:numRef>
              <c:f>Sheet1!$B$2:$B$8</c:f>
              <c:numCache>
                <c:formatCode>General</c:formatCode>
                <c:ptCount val="7"/>
                <c:pt idx="0">
                  <c:v>0.21</c:v>
                </c:pt>
                <c:pt idx="1">
                  <c:v>0.4</c:v>
                </c:pt>
                <c:pt idx="2">
                  <c:v>2.1</c:v>
                </c:pt>
                <c:pt idx="3">
                  <c:v>2.6</c:v>
                </c:pt>
                <c:pt idx="4">
                  <c:v>3.04</c:v>
                </c:pt>
                <c:pt idx="5">
                  <c:v>3.11</c:v>
                </c:pt>
                <c:pt idx="6">
                  <c:v>6.8</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l"/>
        <c:majorTickMark val="out"/>
        <c:minorTickMark val="none"/>
        <c:tickLblPos val="nextTo"/>
        <c:crossAx val="-2113994440"/>
        <c:crosses val="autoZero"/>
        <c:auto val="1"/>
        <c:lblAlgn val="ctr"/>
        <c:lblOffset val="100"/>
        <c:noMultiLvlLbl val="0"/>
      </c:catAx>
      <c:valAx>
        <c:axId val="-2113994440"/>
        <c:scaling>
          <c:min val="0.0"/>
        </c:scaling>
        <c:delete val="0"/>
        <c:axPos val="b"/>
        <c:majorGridlines>
          <c:spPr>
            <a:ln>
              <a:solidFill>
                <a:srgbClr val="D6DBDE"/>
              </a:solidFill>
            </a:ln>
          </c:spPr>
        </c:majorGridlines>
        <c:title>
          <c:tx>
            <c:rich>
              <a:bodyPr/>
              <a:lstStyle/>
              <a:p>
                <a:r>
                  <a:rPr sz="1200"/>
                  <a:t>OR</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Sheet1!$A$2:$A$6</c:f>
              <c:strCache>
                <c:ptCount val="5"/>
                <c:pt idx="0">
                  <c:v>Mala unión en varo</c:v>
                </c:pt>
                <c:pt idx="1">
                  <c:v>Necrosis avascular</c:v>
                </c:pt>
                <c:pt idx="2">
                  <c:v>Perforación articular del tornillo</c:v>
                </c:pt>
                <c:pt idx="3">
                  <c:v>Pinzamiento subacromial</c:v>
                </c:pt>
                <c:pt idx="4">
                  <c:v>Infección</c:v>
                </c:pt>
              </c:strCache>
            </c:strRef>
          </c:cat>
          <c:val>
            <c:numRef>
              <c:f>Sheet1!$B$2:$B$6</c:f>
              <c:numCache>
                <c:formatCode>General</c:formatCode>
                <c:ptCount val="5"/>
                <c:pt idx="0">
                  <c:v>16</c:v>
                </c:pt>
                <c:pt idx="1">
                  <c:v>10</c:v>
                </c:pt>
                <c:pt idx="2">
                  <c:v>8</c:v>
                </c:pt>
                <c:pt idx="3">
                  <c:v>6</c:v>
                </c:pt>
                <c:pt idx="4">
                  <c:v>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Placas LISS de tibia y fémur (casos, 36 extremidades)</c:v>
                </c:pt>
                <c:pt idx="1">
                  <c:v>Placa de acero en fémur distal (31 pacientes)</c:v>
                </c:pt>
                <c:pt idx="2">
                  <c:v>Placa de titanio en fémur distal (41 pacientes)</c:v>
                </c:pt>
              </c:strCache>
            </c:strRef>
          </c:cat>
          <c:val>
            <c:numRef>
              <c:f>Sheet1!$B$2:$B$4</c:f>
              <c:numCache>
                <c:formatCode>General</c:formatCode>
                <c:ptCount val="3"/>
                <c:pt idx="0">
                  <c:v>38.9</c:v>
                </c:pt>
                <c:pt idx="1">
                  <c:v>13</c:v>
                </c:pt>
                <c:pt idx="2">
                  <c:v>12</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Sheet1!$A$2:$A$4</c:f>
              <c:strCache>
                <c:ptCount val="3"/>
                <c:pt idx="0">
                  <c:v>Riesgo bajo (n 129)</c:v>
                </c:pt>
                <c:pt idx="1">
                  <c:v>Riesgo medio (n 333)</c:v>
                </c:pt>
                <c:pt idx="2">
                  <c:v>Riesgo alto (n 153)</c:v>
                </c:pt>
              </c:strCache>
            </c:strRef>
          </c:cat>
          <c:val>
            <c:numRef>
              <c:f>Sheet1!$B$2:$B$4</c:f>
              <c:numCache>
                <c:formatCode>General</c:formatCode>
                <c:ptCount val="3"/>
                <c:pt idx="0">
                  <c:v>2</c:v>
                </c:pt>
                <c:pt idx="1">
                  <c:v>4</c:v>
                </c:pt>
                <c:pt idx="2">
                  <c:v>14</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v>
                </c:pt>
              </c:strCache>
            </c:strRef>
          </c:tx>
          <c:spPr>
            <a:solidFill>
              <a:srgbClr val="0F5F6B"/>
            </a:solidFill>
          </c:spPr>
          <c:cat>
            <c:strRef>
              <c:f>Sheet1!$A$2:$A$5</c:f>
              <c:strCache>
                <c:ptCount val="4"/>
                <c:pt idx="0">
                  <c:v>Ningún factor (con titanio)</c:v>
                </c:pt>
                <c:pt idx="1">
                  <c:v>Placa de acero y obesidad</c:v>
                </c:pt>
                <c:pt idx="2">
                  <c:v>Placa de acero e infección</c:v>
                </c:pt>
                <c:pt idx="3">
                  <c:v>Todos los factores</c:v>
                </c:pt>
              </c:strCache>
            </c:strRef>
          </c:cat>
          <c:val>
            <c:numRef>
              <c:f>Sheet1!$B$2:$B$5</c:f>
              <c:numCache>
                <c:formatCode>General</c:formatCode>
                <c:ptCount val="4"/>
                <c:pt idx="0">
                  <c:v>4</c:v>
                </c:pt>
                <c:pt idx="1">
                  <c:v>44</c:v>
                </c:pt>
                <c:pt idx="2">
                  <c:v>66</c:v>
                </c:pt>
                <c:pt idx="3">
                  <c:v>96</c:v>
                </c:pt>
              </c:numCache>
            </c:numRef>
          </c:val>
        </c:ser>
        <c:dLbls>
          <c:numFmt formatCode="General" sourceLinked="0"/>
          <c:txPr>
            <a:bodyPr/>
            <a:lstStyle/>
            <a:p>
              <a:pPr>
                <a:defRPr sz="1400" b="1"/>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crossAx val="-2113994440"/>
        <c:crosses val="autoZero"/>
        <c:auto val="1"/>
        <c:lblAlgn val="ctr"/>
        <c:lblOffset val="100"/>
        <c:noMultiLvlLbl val="0"/>
      </c:catAx>
      <c:valAx>
        <c:axId val="-2113994440"/>
        <c:scaling>
          <c:max val="100.0"/>
          <c:min val="0.0"/>
        </c:scaling>
        <c:delete val="0"/>
        <c:axPos val="l"/>
        <c:majorGridlines>
          <c:spPr>
            <a:ln>
              <a:solidFill>
                <a:srgbClr val="D6DBDE"/>
              </a:solidFill>
            </a:ln>
          </c:spPr>
        </c:majorGridlines>
        <c:title>
          <c:tx>
            <c:rich>
              <a:bodyPr/>
              <a:lstStyle/>
              <a:p>
                <a:r>
                  <a:rPr sz="1200"/>
                  <a:t>%</a:t>
                </a:r>
              </a:p>
            </c:rich>
          </c:tx>
          <c:layout/>
          <c:overlay val="0"/>
        </c:title>
        <c:majorTickMark val="out"/>
        <c:minorTickMark val="none"/>
        <c:tickLblPos val="nextTo"/>
        <c:crossAx val="-2068027336"/>
        <c:crosses val="autoZero"/>
      </c:valAx>
    </c:plotArea>
    <c:dispBlanksAs val="gap"/>
  </c:chart>
  <c:txPr>
    <a:bodyPr/>
    <a:lstStyle/>
    <a:p>
      <a:pPr>
        <a:defRPr sz="1400">
          <a:latin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0.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Buenos días. Vamos a revisar Placas bloqueadas: principios biomecánicos, placa puente frente a compresión y errores frecuentes. Es una presentación de unos diez minutos, construida solo con fuentes verificables; cada cifra lleva su referencia al pie de la lámina. Material educativo para profesionales y estudiantes de medicina; no reemplaza el juicio clínico ni la supervisión del tutor.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 es la ruta de la presentación: Definición: de la fricción al fijador interno; Cuánto se usa, cuánto falla y qué tan sólida es la evidencia; Variantes del concepto: orificio combinado, poliaxial, FCL y placa activa; Biomecánica: estabilidad, rigidez y micromovimiento; Diseñar la construcción: longitud, tornillos, distancia y material; Clasificación: las funciones de una placa (compresión, neutralización, soporte, puente, híbrida); Indicaciones: cuándo conviene bloquear y cuándo no; Imágenes: controlar reducción, alineación y tornillos en la cirugía; Algoritmo: elegir la función de la placa; Evidencia clínica: qué cambia realmente con bloquear; Técnica: colocar una placa bloqueada puente, paso a paso (apoyo de estudio); Errores frecuentes y cómo evitarlos; Complicaciones: tasas y qué se puede hacer; Pronóstico: consolidación, reoperación y factores que lo predicen; Rehabilitación y carga. Estructura sugerida por el autor para diez minutos: Lámina 1 (1 min): caso de apertura. Mujer mayor con fractura supracondílea de fémur distal conminuta y osteoporosis (caso inventado); pregunta: ¿comprimir o puentear, y con qué rigidez?. Lámina 2 (1 min): qué es una placa bloqueada. Fricción placa-hueso frente a tornillo trabado de ángulo fijo; fijador interno que no necesita tocar el hueso [r2][r47]. Lámina 3 (1 min): qué cambia. Reducción indirecta, MIPO y menor agresión al periostio; estabilidad relativa y callo [r1][r47]. Lámina 4 (1 min): el problema de la rigidez. Callo deficiente en 52 %, 47 % y 37 % de las fracturas de fémur distal a las 6, 12 y 24 semanas [r9]; una construcción muy flexible también compromete la consolidación [r13]. Lámina 5 (1 min): diseñar la construcción. Working length, densidad de tornillos y distancia de 2 mm o menos en el modelo de húmero; omitir un orificio a cada lado casi duplica la flexibilidad [r5][r6][r23]. Lámina 6 (1 min): material y dinamización. Acero 41 % frente a titanio 10 % en una cohorte, sin asociación en otra de 615 pacientes; la FCL no superó al estándar en un ECA de 193 pacientes [r20][r22][r25]. Lámina 7 (1 min): indicaciones y evidencia. Peroné distal, 18 estudios y 4243 fracturas sin beneficio claro; clavícula, 13,0 frente a 17,5 semanas pero igual Constant [r34][r35]. Lámina 8 (1 min): errores. Bloquear antes de reducir, varo con OR 3,04, el golf club y el tornillo de empuje [r23][r41]. Lámina 9 (1 min): complicaciones. Húmero proximal con 49 % de complicaciones y 14 % de reoperación; retiro difícil en 38,9 % de los casos de una serie [r31][r38]. Lámina 10 (1 min): mensajes y lo que falta saber. La Cochrane de fémur distal concluye que la evidencia no alcanza para orientar la práctica; el implante no sustituye a la reducción ni a la planificación [r27][r14].</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Si solo tuviéramos treinta segundos, esto es lo que hay que llevarse. Una placa convencional estabiliza por fricción entre la placa y el hueso; una placa bloqueada estabiliza porque el tornillo se traba en la placa y forma con ella un fijador interno de ángulo fijo, sin necesidad de apretarla contra el hueso (fuente: Wagner M, 2003) (fuente: Strauss EJ y colaboradores, 2008). Esa diferencia permite puentear una zona conminuta con reducción indirecta y poca agresión al periostio, y dejar que el callo haga el resto (fuente: Perren SM, 2002) (fuente: Strauss EJ y colaboradores, 2008). El riesgo moderno es la rigidez: una construcción demasiado rígida puede suprimir el micromovimiento que el callo necesita y una demasiado flexible compromete la consolidación (fuente: Bottlang M y colaboradores, 2011) (fuente: Bel JC, 2019). En fémur distal con placa bloqueada lateral, la literatura reporta pseudoartrosis entre 6 % y 20 % (fuente: Wagner RK y colaboradores, 2026); la malreducción en varo se asoció con una razón de momios (OR) de 2,1 para pseudoartrosis en 615 pacientes (fuente: Stockton DJ y colaboradores, 2024). Frente a una placa no bloqueada no hay beneficio claro en peroné distal (4243 fracturas) (fuente: Dhillon MS y colaboradores, 2024), y frente al clavo retrógrado en fémur distal la evidencia Cochrane es insuficiente (fuente: Claireaux HA y colaboradores, 2022). Por eso se bloquea donde aporta (conminución grave, hueso osteoporótico de diáfisis o metáfisis, reducción indirecta, lado de tensión inaccesible) y se planifica longitud de placa, tornillos y distancia al hueso antes de operar (fuente: Egol KA y colaboradores, 2004) (fuente: MacLeod AR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definición: de la fricción al fijador interno. Piensa en el orificio de la placa como una tuerca y en la cabeza del tornillo como el perno que se enrosca en ella: al apretar, el tornillo queda amarrado a la placa y los dos forman una sola pieza de ángulo fijo, sin movimiento angular en esa unión (fuente: Strauss EJ y colaboradores, 2008). Por eso se le llama fijador interno: por fuera parece una placa, pero razona como un fijador externo metido bajo la piel, que entablilla el hueso en lugar de comprimirlo (fuente: Perren SM, 2002). Con la placa convencional, el tornillo aprieta la placa contra el hueso y es esa fricción la que sostiene la fractura (fuente: Wagner M, 2003). De ahí que haya que contornear la placa con exactitud y descubrir bastante hueso para acomodarla (fuente: Wagner M, 2003); lo que se persigue es una reducción directa, anatómica, con fijación estable (fuente: Wagner M, 2003). Con la placa bloqueada la lógica cambia. Como el tornillo queda amarrado a la placa, ya no hace falta apretarla contra el hueso, e incluso puede quedar separada de él (fuente: Wagner M, 2003). Eso se traduce en tres ventajas prácticas: Permite entrar por vías mínimamente invasivas (MIPO) y reducir de forma indirecta (fuente: Perren SM, 2002) (fuente: Strauss EJ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Exige menos disección y menos contacto del implante con el hueso, de modo que se cuida mejor la irrigación del periostio (fuente: Strauss EJ y colaboradores, 2008) (fuente: Perren SM, 2002). Tolera un contorneado imperfecto: el montaje no depende de que la placa calce, y no se empuja la fractura a una mala posición por forzar la placa sobre el hueso (fuente: Wagner M, 2003). La LCP junta en una misma placa orificios para tornillos convencionales y orificios para tornillos bloqueados. Es el cirujano quien decide, según la fractura, si esa placa va a comprimir, a puentear como fijador interno o a hacer ambas cosas en tramos distintos (fuente: Wagner M, 2003). No es sinónimo de más fuerte ni de mejor: es otra forma de estabilizar, que crea otro ambiente biológico para consolidar (fuente: Egol KA y colaboradores, 2004). Nació sobre todo para sujetar mejor el hueso osteopénico, donde la placa convencional se queda corta (fuente: Strauss EJ y colaboradores, 2008). Donde la reducción anatómica perfecta es indispensable (fracturas periarticulares) y en ciertas pseudoartrosis que piden más estabilidad, la placa convencional conserva su lugar (fuente: Egol KA y colaboradores, 2004).</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«Placa convencional frente a placa bloqueada» tiene 3 columnas: Aspecto, Convencional (compresión), Bloqueada (fijador interno). Fila 1: Aspecto, Cómo estabiliza; Convencional (compresión), Fricción entre placa y hueso al apretar los tornillos (fuente: Wagner M, 2003); Bloqueada (fijador interno), Tornillo trabado en la placa: construcción de ángulo fijo (fuente: Strauss EJ y colaboradores, 2008). Fila 2: Aspecto, Contacto placa-hueso; Convencional (compresión), Necesario: la placa se adapta al hueso (fuente: Wagner M, 2003); Bloqueada (fijador interno), No necesario: la placa puede quedar separada (fuente: Wagner M, 2003). Fila 3: Aspecto, Contorneado; Convencional (compresión), Preciso, durante la cirugía (fuente: Wagner M, 2003); Bloqueada (fijador interno), No exige exactitud (fuente: Wagner M, 2003). Fila 4: Aspecto, Reducción; Convencional (compresión), Directa y anatómica (fuente: Wagner M, 2003); Bloqueada (fijador interno), Puede ser indirecta, sin abrir el foco (fuente: Wagner M, 2003) (fuente: Strauss EJ y colaboradores, 2008). Fila 5: Aspecto, Consolidación que se busca; Convencional (compresión), Foco estable con compresión (estabilidad absoluta); Bloqueada (fijador interno), Callo por estabilidad relativa (fuente: Perren SM, 2002). Fila 6: Aspecto, Dónde sigue siendo mejor; Convencional (compresión), Fractura articular que exige reducción anatómica perfecta; algunas pseudoartrosis (fuente: Egol KA y colaboradores, 2004); Bloqueada (fijador interno), Reducción indirecta; fracturas diafisarias o metafisarias en hueso osteoporótico; puente de conminución grave; imposibilidad de colocar la placa en el lado de tensión (fuente: Egol KA y colaboradores, 2004). (fuente: Perren SM, 2002) (fuente: Wagner M, 2003) (fuente: Egol KA y colaboradores, 2004) (fuente: Strauss EJ y colaboradores, 2008). Con esto cerramos definición: de la fricción al fijador interno. Sigamos con cuánto se usa, cuánto falla y qué tan sólida es la evidencia.</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cuánto se usa, cuánto falla y qué tan sólida es la evidencia. Las placas bloqueadas se popularizaron pese a que había pocos datos publicados de resultados, y de varias de sus tecnologías nuevas (pegs subcondrales, bujes poliaxiales, arandelas bloqueadas) había poca información de eficacia (fuente: Haidukewych GJ y colaboradores, 2008). En fémur distal ya son un método estándar para las fracturas supracondíleas, con tasas de falla que se describen como modestas (fuente: Ricci WM y colaboradores, 2014). En fémur distal con placa bloqueada lateral, la literatura reporta pseudoartrosis entre 6 % y 20 % (fuente: Wagner RK y colaboradores, 2026). En una cohorte de 335 fracturas, 64 (19 %) necesitaron una reoperación para consolidar, aunque 30 de ellas eran injertos óseos planificados tras desbridar una fractura abierta con defecto metafisario (fuente: Ricci WM y colaboradores, 2014); en 560 pacientes más recientes fueron 54 (9,6 %) (fuente: Wagner RK y colaboradores, 2026), y en 218 fracturas periprotésicas fueron 20 (9,2 %) (fuente: Wagner RK y colaboradores, 2025). En húmero proximal con placa bloqueada, una revisión de 12 estudios y 514 pacientes halló complicaciones en 49 % si se cuenta la mala unión en varo, y reoperación en 14 % (fuente: Sproul RC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revisión Cochrane de fémur distal reunió 14 estudios con 753 participantes y concluyó que la evidencia disponible es incompleta e insuficiente para orientar la práctica (fuente: Claireaux HA y colaboradores, 2022). La Cochrane de húmero proximal reunió 47 ensayos con 3179 participantes; para placa bloqueada frente a clavo bloqueado hubo 4 ensayos con 270 participantes y certeza baja (fuente: Handoll HH y colaboradores, 2022). Gran parte de lo que sabemos de los factores técnicos viene de cohortes retrospectivas, que muestran asociaciones y no causas (fuente: Stockton DJ y colaboradores, 2024) (fuente: Wagner RK y colaboradores, 2026). En esa revisión, un montaje bloqueado costaba típicamente el triple que uno no bloqueado equivalente; los autores lo guardan para las fracturas que van mal con implantes convencionales (fuente: Haidukewych GJ y colaboradores, 2008).</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«Reoperación o cirugía por pseudoartrosis tras placa bloqueada lateral de fémur distal (cohortes)» muestra lo siguiente. 271 fracturas (Rodriguez 2016): 13.3 por ciento (fuente: Rodriguez EK y colaboradores, 2016). 335 fracturas (Ricci 2014; incluye 30 injertos planificados): 19 por ciento (fuente: Ricci WM y colaboradores, 2014). 560 pacientes (Wagner 2026): 9.6 por ciento (fuente: Wagner RK y colaboradores, 2026). 218 periprotésicas (Wagner 2025): 9.2 por ciento (fuente: Wagner RK y colaboradores, 2025). Con esto cerramos cuánto se usa, cuánto falla y qué tan sólida es la evidencia. Sigamos con variantes del concepto: orificio combinado, poliaxial, fcl y placa activa.</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variantes del concepto: orificio combinado, poliaxial, fcl y placa activa. Orificio combinado (LCP): una misma placa admite tornillos convencionales y bloqueados (fuente: Wagner M, 2003). Poliaxiales y accesorios: bujes poliaxiales, pegs de soporte subcondral y arandelas bloqueadas buscan versatilidad intraoperatoria, con pocos datos de eficacia (fuente: Haidukewych GJ y colaboradores, 2008). En fémur distal, la revisión Cochrane comparó placas monoaxiales con poliaxiales en 2 estudios y 67 participantes, con certeza baja a muy baja (fuente: Claireaux HA y colaboradores, 2022). Fijación cortical lejana (FCL): tornillos que anclan solo en la cortical lejana para flexibilizar el montaje (fuente: Bottlang M y colaboradores, 2011). Placas activas: orificios elásticamente suspendidos que permiten movimiento axial controlado; la versión avanzada admite tornillos bloqueados y no bloqueados (fuente: Bottlang M y colaboradores, 2024). El laboratorio mostró una reducción de rigidez de 80 % a 88 % (fuente: Bottlang M y colaboradores, 2011). Un ensayo aleatorizado multicéntrico (193 pacientes, 16 centros, fracturas 33A o 33C aptas para puente) no halló ventaja: razón de victorias 1,18 (IC 95 % 0,77-1,79; p 0,45), con FCL mejor en 51 % de las comparaciones, y consolidación radiográfica sin diferencia (OR 1,36; IC 95 % 0,69-2,72) (fuente: Lefaivre KA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metaanálisis de 5 estudios (326 pacientes) encontró mayor puntaje RUST con FCL a los 3 meses (diferencia media estandarizada 0,60; IC 95 % 0,16-1,04) que desapareció a los 6 meses, sin diferencias en complicaciones ni revisiones (fuente: Alotaibi MN y colaboradores, 2025). Lectura: lo que gana la FCL se ve en la radiografía temprana y se diluye después; hoy cabe en casos elegidos, sin una indicación definida (fuente: Alotaibi MN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«Variantes y nivel de evidencia clínica» tiene 3 columnas: Variante, Idea, Qué muestra la evidencia. Fila 1: Variante, Orificio combinado (LCP); Idea, Permite compresión, puente o ambos (fuente: Wagner M, 2003); Qué muestra la evidencia, Concepto descrito; la comparación clínica con placas convencionales es en su mayoría de ausencia de ventaja clara (véase tratamiento). Fila 2: Variante, Monoaxial frente a poliaxial; Idea, Libertad angular al colocar tornillos (fuente: Haidukewych GJ y colaboradores, 2008); Qué muestra la evidencia, Cochrane 2022: 2 estudios, 67 participantes, certeza baja a muy baja (fuente: Claireaux HA y colaboradores, 2022). Fila 3: Variante, Fijación cortical lejana; Idea, Flexibilizar para estimular callo (fuente: Bottlang M y colaboradores, 2011); Qué muestra la evidencia, ECA de 193 pacientes sin diferencia en el resultado compuesto (fuente: Lefaivre KA y colaboradores, 2024); callo radiográfico más temprano a los 3 meses (fuente: Alotaibi MN y colaboradores, 2025). Fila 4: Variante, Placa activa; Idea, Movimiento axial controlado (fuente: Bottlang M y colaboradores, 2024); Qué muestra la evidencia, Datos de laboratorio y de oveja (fuente: Bottlang M y colaboradores, 2016) (fuente: Bottlang M y colaboradores, 2024). (fuente: Wagner M, 2003) (fuente: Bottlang M y colaboradores, 2011) (fuente: Bottlang M y colaboradores, 2016) (fuente: Haidukewych GJ y colaboradores, 2008) (fuente: Bottlang M y colaboradores, 2024) (fuente: Lefaivre KA y colaboradores, 2024) (fuente: Alotaibi MN y colaboradores, 2025) (fuente: Claireaux HA y colaboradores, 2022). Con esto cerramos variantes del concepto: orificio combinado, poliaxial, fcl y placa activa. Sigamos con biomecánica: estabilidad, rigidez y micromovimiento.</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biomecánica: estabilidad, rigidez y micromovimiento. La placa de compresión busca estabilidad absoluta: reducción anatómica directa y un foco apretado y quieto (fuente: Wagner M, 2003). El fijador interno busca estabilidad relativa: deja que el foco se mueva un poco, y ese movimiento es justamente el estímulo para que aparezca callo (fuente: Perren SM, 2002). La teoría de la deformación (strain) pone los límites: hay un máximo de movimiento que la consolidación tolera y un mínimo que necesita para formar callo (fuente: Perren SM, 2002). Un ejemplo para fijar la idea, basado en lo que plantea Perren (fuente: Perren SM, 2002): una fractura conminuta sostenida con una férula flexible se mueve y aun así cura con callo; en cambio, una fractura simple de brecha mínima apretada con demasiada rigidez puede no curar por un movimiento que ni siquiera se ve en la radiografía. Esa asimetría es la base de todo lo que sigue. Al no depender de la fricción, no se aplasta el periostio bajo la placa (fuente: Strauss EJ y colaboradores, 2008) (fuente: Perren SM, 2002). Cuanto menos hueso toca el implante, mejor: el contacto amplio compromete la vascularización y deja zonas de necrosis con porosidad transitoria (fuente: Perren SM, 2002). Como el montaje es elástico, la consolidación pasa por un callo endocondral (fuente: Bel JC, 2019). El bloqueo no garantiza flexibilidad. Un montaje bloqueado estándar puede quedar tan rígido que el foco apenas se mueve y el callo se queda sin estímulo; y como los tornillos bloqueados no ceden, la carga se concentra en el último tornillo, donde puede aparecer una fractura por estrés (fuente: Bottlang M y colaboradores, 2011). Los datos clínicos van en la misma dirección. De 64 pacientes con fractura de fémur distal y placa bloqueada periarticular, el callo era deficiente (20 mm2 o menos) en 52 % de las fracturas a las 6 semanas, en 47 % a las 12 y todavía en 37 % a las 24; además el callo era asimétrico, y la cortical medial tenía en promedio 64 % más callo que la anterior o la posterior (fuente: Lujan TJ y colaboradores, 2010). Alargar el puente mejoró el callo solo de forma mínima (fuente: Lujan TJ y colaboradores, 2010). Una construcción demasiado flexible también puede comprometer la consolidación (fuente: Bel JC, 2019). En conminución sin contacto óseo en el foco, un working length mayor produjo falla más temprana de la placa en carga dinámica (fuente: Stoffel K y colaboradores, 2003), y la longitud o la resistencia insuficientes de la placa figuran entre las causas mecánicas de falla (fuente: Gardner MJ y colaboradores, 2009). Una construcción demasiado rígida, en cambio, puede dar mala consolidación y falla del implante (fuente: Bel JC, 2019). Para devolverle micromovimiento a una construcción bloqueada se idearon los tornillos de fijación cortical lejana (FCL) y las placas activas (fuente: Bottlang M y colaboradores, 2011) (fuente: Bottlang M y colaboradores, 2024). En el laboratorio, la FCL baja la rigidez de la construcción entre 80 % y 88 % (fuente: Bottlang M y colaboradores, 2011). El experimento más citado de las placas activas se hizo en 12 ovejas: tras una osteotomía tibial de 3 mm, los huesos estabilizados con una placa activa (hasta 1,5 mm de movimiento axial) formaron más callo y a las 9 semanas soportaban 81 % de la torsión del hueso sano, frente a 17 % con una placa bloqueada estándar (fuente: Bottlang M y colaboradores, 2016). Un modelo más reciente, que acepta tornillos bloqueados y no bloqueados, llegó a 54 % en 5 tibias (fuente: Bottlang M y colaboradores, 2024). Son datos animales y de laboratorio; el ensayo clínico de FCL se comenta en la sección de variantes (fuente: Lefaivre KA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«Fracturas de fémur distal con callo deficiente (20 mm2 o menos) tras placa bloqueada periarticular» muestra lo siguiente. 6 semanas: 52 por ciento (fuente: Lujan TJ y colaboradores, 2010). 12 semanas: 47 por ciento (fuente: Lujan TJ y colaboradores, 2010). 24 semanas: 37 por ciento (fuente: Lujan TJ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«Resistencia a la torsión recuperada a las 9 semanas en tibia de oveja (% del hueso nativo)» muestra lo siguiente. Placa bloqueada estándar: 17 por ciento (fuente: Bottlang M y colaboradores, 2016). Placa activa avanzada: 54 por ciento (fuente: Bottlang M y colaboradores, 2024). Placa activa (hasta 1,5 mm de movimiento axial): 81 por ciento (fuente: Bottlang M y colaboradores, 2016). En el documento Word de este tema encontrarás además: Qué cambia la rigidez de la construcción (resultados de modelos mecánicos). Con esto cerramos biomecánica: estabilidad, rigidez y micromovimiento. Sigamos con diseñar la construcción: longitud, tornillos, distancia y material.</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diseñar la construcción: longitud, tornillos, distancia y material. Working length (longitud de trabajo): la distancia entre el foco y el primer tornillo de cada lado (fuente: Stoffel K y colaboradores, 2003). Plate span ratio: cuán larga es la placa respecto de la zona fracturada. Cuanto mayor, menos carga soporta la placa (fuente: Gautier E y colaboradores, 2003). Densidad de tornillos: la proporción de orificios de la placa ocupados por tornillos. Como un working length amplio descarga a cada tornillo, se puede trabajar con pocos y dejar la densidad baja (fuente: Gautier E y colaboradores, 2003). El trabajo de Stoffel, hecho con cilindros de hueso compuesto y elementos finitos, deja reglas fáciles de recordar para el puente con fijador interno (fuente: Stoffel K y colaboradores, 2003). Ante una fractura simple con brecha pequeña, la idea es dejar libres 1 o 2 orificios a cada lado para que el foco se mueva; ante una conminución con brecha amplia, lo contrario: acercar al foco los tornillos internos (fuente: Stoffel K y colaboradores, 2003). Para el número pesa el hueso: en pierna y muslo alcanzan 2 o 3 tornillos por fragmento, y en brazo y antebrazo, donde manda la torsión, se sube a 3 o 4 (fuente: Stoffel K y colaboradores, 2003). Siempre, placa larga y cerca del hueso (fuente: Stoffel K y colaboradores, 2003); un estudio en húmero sintético fijó esa cercanía en 2 mm o menos (fuente: Ahmad M y colaboradores, 2007). En 560 pacientes, una densidad de 0,60 o menos proximal al working length redujo las probabilidades de pseudoartrosis frente a 0,81 o más (OR 0,40; IC 95 % 0,16-0,95), con resultados variables según el umbral; los autores recomiendan evitar llenar todos los orificios proximales al working length (fuente: Wagner RK y colaboradores, 2026). En 615 pacientes de fémur distal, cada 10 mm más de working length aumentó 18 % las probabilidades de pseudoartrosis en el grupo de riesgo medio, y una densidad proximal mayor protegió (OR 0,71) pero con menor puntaje mRUST (fuente: Stockton DJ y colaboradores, 2024). En otra cohorte de 271 fracturas no hubo diferencias univariadas en número de tornillos proximales, longitud de placa ni densidad de tornillos entre fracturas consolidadas y pseudoartrosis (fuente: Rodriguez EK y colaboradores, 2016). En 335 fracturas, la placa más corta se asoció con falla proximal del implante; alargar la placa es de las pocas variables técnicas que el cirujano puede mover para bajar ese riesgo (fuente: Ricci WM y colaboradores, 2014). Lectura prudente: la configuración óptima sigue sin conocerse y depende de las demás características de la construcción; además, los estudios clínicos son observacionales (fuente: Wagner RK y colaboradores, 2026) (fuente: Rodriguez EK y colaboradores, 2016).</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hay una respuesta única: manda la calidad del hueso, porque en hueso pobre un tornillo mal elegido se suelta en la interfaz rosca-hueso y el montaje pierde la reducción (fuente: Gautier E y colaboradores, 2003). En un modelo periprotésico con 20 Sawbones, 3 tornillos bicorticales aguantaron más carga y más ciclos que 4 monocorticales; pero al fallar, el montaje bicortical rompió el hueso en múltiples fragmentos, mientras que los monocorticales simplemente se arrancaron sin dañarlo más, lo que deja más opciones de rescate (fuente: Gwinner C y colaboradores, 2015). Con técnicas percutáneas y tornillos monocorticales se ha descrito pérdida de la fijación diafisaria (fuente: Haidukewych GJ y colaboradores, 2008). En un modelo de fémur distal, la rigidez no cambió de forma significativa entre tornillos monocorticales y bicorticales bloqueados (fuente: Weaver MJ y colaboradores, 2021). La evidencia es observacional y contradictoria: A favor del titanio: en 283 fracturas el acero fue un factor independiente de pseudoartrosis (fuente: Rodriguez EK y colaboradores, 2014); en 271 fracturas, 41 % con acero frente a 10 % con titanio (fuente: Rodriguez EK y colaboradores, 2016); en 218 periprotésicas el titanio fue protector (OR 0,21) (fuente: Wagner RK y colaboradores, 2025); y el titanio tuvo 76 % más callo a las 6 semanas (fuente: Lujan TJ y colaboradores, 2010). En contra de una diferencia: en 615 pacientes el tipo de material no se asoció con pseudoartrosis (fuente: Stockton DJ y colaboradores, 2024), y en el modelo mecánico la rigidez no difirió de modo significativo (fuente: Weaver MJ y colaboradores, 2021). El retiro no fue más difícil con titanio: hubo dificultad en 13 % de los retiros de acero y en 12 % de los de titanio (fuente: Tayyebi H y colaboradores, 2026). Como el material suele ir unido a un diseño de placa distinto, no se puede atribuir el efecto al metal solo (fuente: Rodriguez EK y colaboradores, 2016) (fuente: Wagner RK y colaboradores, 2025). La LCP permite mezclar tornillos convencionales y bloqueados (fuente: Wagner M, 2003). En 90 fracturas de fémur distal, la fijación híbrida mostró mejor mRUST a las 6, 12 y 24 semanas, pero la unión final fue similar (100 % frente a 97 %) y las complicaciones también (fuente: Plumarom Y y colaboradores, 2026). En una serie pequeña de 42 fracturas, 3 de 9 con montaje totalmente bloqueado tuvieron fractura peri-implante frente a 0 de 25 con un tornillo no bloqueado en la posición más proximal (fuente: Meyer AP y colaboradores, 2023).</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«Configuración sugerida según la situación (resumen de las fuentes)» tiene 3 columnas: Situación, Qué sugiere la fuente, Fuerza de la evidencia. Fila 1: Situación, Fractura simple con brecha pequeña, placa como puente; Qué sugiere la fuente, Omitir 1 o 2 orificios a cada lado del foco; placa larga y cerca del hueso (fuente: Stoffel K y colaboradores, 2003); Fuerza de la evidencia, Modelo mecánico. Fila 2: Situación, Fractura conminuta con brecha grande; Qué sugiere la fuente, Tornillos internos lo más cerca posible del foco; placa larga (fuente: Stoffel K y colaboradores, 2003); Fuerza de la evidencia, Modelo mecánico. Fila 3: Situación, Húmero o antebrazo; Qué sugiere la fuente, 3 a 4 tornillos a cada lado, por la rotación (fuente: Stoffel K y colaboradores, 2003); Fuerza de la evidencia, Modelo mecánico. Fila 4: Situación, Miembro inferior; Qué sugiere la fuente, 2 o 3 tornillos a cada lado (fuente: Stoffel K y colaboradores, 2003); Fuerza de la evidencia, Modelo mecánico. Fila 5: Situación, Fémur distal, riesgo de pseudoartrosis; Qué sugiere la fuente, No llenar todos los orificios proximales al working length (fuente: Wagner RK y colaboradores, 2026); Fuerza de la evidencia, Cohorte de 560 pacientes. Fila 6: Situación, Hueso osteoporótico; Qué sugiere la fuente, Construcción bloqueada de longitud completa (fuente: Gardner MJ y colaboradores, 2009); Fuerza de la evidencia, Revisión (opinión experta). Fila 7: Situación, Periprotésica con vástago; Qué sugiere la fuente, Bicortical más estable pero con falla más destructiva; monocortical se arranca sin dañar el hueso (fuente: Gwinner C y colaboradores, 2015); Fuerza de la evidencia, Modelo mecánico. (fuente: Stoffel K y colaboradores, 2003) (fuente: Gardner MJ y colaboradores, 2009) (fuente: Gwinner C y colaboradores, 2015) (fuente: Wagner RK y colaboradores, 2026). Con esto cerramos diseñar la construcción: longitud, tornillos, distancia y material. Sigamos con clasificación: las funciones de una placa (compresión, neutralización, soporte, puente, híbrida).</a:t>
            </a:r>
          </a:p>
        </p:txBody>
      </p:sp>
      <p:sp>
        <p:nvSpPr>
          <p:cNvPr id="4" name="Slide Number Placeholder 3"/>
          <p:cNvSpPr>
            <a:spLocks noGrp="1"/>
          </p:cNvSpPr>
          <p:nvPr>
            <p:ph type="sldNum" idx="5" sz="quarter"/>
          </p:nvPr>
        </p:nvSpPr>
        <p:spPr/>
      </p:sp>
    </p:spTree>
  </p:cSld>
  <p:clrMapOvr>
    <a:masterClrMapping/>
  </p:clrMapOvr>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clasificación: las funciones de una placa (compresión, neutralización, soporte, puente, híbrida). Una placa no es un implante con una sola función. La misma placa puede trabajar de formas distintas según cómo se use, y eso es lo que hay que decidir antes de operar. Egol y colaboradores describen las funciones de neutralización, soporte (buttress) y puente (fuente: Egol KA y colaboradores, 2004), y la LCP añade la posibilidad de combinarlas (fuente: Wagner M, 2003). Compresión: reducción anatómica directa y tornillo de compresión; la fricción entre placa y hueso sostiene el montaje (fuente: Wagner M, 2003). Neutralización: la placa protege un tornillo de compresión de las fuerzas de torsión y flexión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*Soporte (buttress):* la placa sostiene un fragmento articular o metafisario para que no se desplace (práctica habitual / opinión experta). Puente (fijador interno): el foco no se toca; se reduce de forma indirecta y la placa se fija lejos de la zona de fractura (fuente: Wagner M, 2003) (fuente: Stoffel K y colaboradores, 2003). Híbrida: combina tornillos de compresión y bloqueados en la misma placa, según el tramo (fuente: Wagner M, 2003). Elegir mal la función es un error de decisión, no de técnica: cuando una placa bloqueada falla, lo más frecuente es que la configuración elegida no correspondiera al patrón de fractura (fuente: MacLeod AR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«Función de la placa, fractura típica y tipo de estabilidad» tiene 4 columnas: Función, Fractura típica, Estabilidad, Cómo se logra. Fila 1: Función, Compresión; Fractura típica, Fractura simple con reducción anatómica posible (fuente: Wagner M, 2003); Estabilidad, Absoluta; Cómo se logra, Tornillos de compresión y contacto placa-hueso (fuente: Wagner M, 2003). Fila 2: Función, Neutralización; Fractura típica, Fractura simple ya comprimida con tornillo (práctica habitual); Estabilidad, Absoluta, protegida; Cómo se logra, Placa que reparte la carga (práctica habitual). Fila 3: Función, Soporte (buttress); Fractura típica, Fractura articular o metafisaria con tendencia al desplazamiento (práctica habitual); Estabilidad, Soporte contra el desplazamiento; Cómo se logra, Placa con contorno adaptado al fragmento (práctica habitual). Fila 4: Función, Puente; Fractura típica, Fractura muy conminuta o en hueso osteoporótico (fuente: Egol KA y colaboradores, 2004); Estabilidad, Relativa; Cómo se logra, Reducción indirecta, placa larga, pocos tornillos (fuente: Wagner M, 2003) (fuente: Stoffel K y colaboradores, 2003). Fila 5: Función, Híbrida; Fractura típica, Fractura con tramos de distinto tipo, por ejemplo uno simple y otro conminuto (práctica habitual); Estabilidad, Mixta; Cómo se logra, Combinar compresión y bloqueo según el tramo (fuente: Wagner M, 2003). (fuente: Wagner M, 2003) (fuente: Egol KA y colaboradores, 2004) (fuente: Stoffel K y colaboradores, 2003). Con esto cerramos clasificación: las funciones de una placa (compresión, neutralización, soporte, puente, híbrida). Sigamos con indicaciones: cuándo conviene bloquear y cuándo no.</a:t>
            </a:r>
          </a:p>
        </p:txBody>
      </p:sp>
      <p:sp>
        <p:nvSpPr>
          <p:cNvPr id="4" name="Slide Number Placeholder 3"/>
          <p:cNvSpPr>
            <a:spLocks noGrp="1"/>
          </p:cNvSpPr>
          <p:nvPr>
            <p:ph type="sldNum" idx="5" sz="quarter"/>
          </p:nvPr>
        </p:nvSpPr>
        <p:spPr/>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indicaciones: cuándo conviene bloquear y cuándo no. Egol y colaboradores ubican la ventaja del bloqueo en 4 escenarios: hueso osteoporótico de la diáfisis o la metáfisis; fracturas muy conminutas que hay que puentear; reducción que será indirecta; y casos en que la anatomía obliga a poner la placa en un lado distinto del de tensión del hueso (fuente: Egol KA y colaboradores, 2004). No es casual: la tecnología se desarrolló sobre todo para mejorar la fijación en hueso osteopénico (fuente: Strauss EJ y colaboradores, 2008), y una revisión sobre fallas de placas sugiere considerar construcciones bloqueadas de longitud completa en fracturas osteoporóticas (fuente: Gardner MJ y colaboradores, 2009). En un modelo sintético de hueso osteoporótico, 2 tornillos bloqueados por lado rindieron de forma comparable a 3 no bloqueados; en hueso normal ocurrió lo contrario, con una ligera ventaja del montaje no bloqueado (fuente: Grawe B y colaboradores, 2012). La evidencia clínica comparativa en hueso osteoporótico es escasa y de bajo nivel. En el peroné distal del paciente mayor hay 2 cohortes retrospectivas con resultados distintos (solo la primera seleccionó fracturas osteoporóticas): en 62 pacientes de más de 64 años (45 con placa no bloqueada y 17 con bloqueada), el tiempo hasta la unión y el puntaje AOFAS fueron similares y solo el tiempo hasta la carga parcial fue menor con la bloqueada (fuente: Herrera-Pérez M y colaboradores, 2017); en 72 pacientes de más de 50 años con fractura 44B, la placa bloqueada tuvo menos aflojamiento de tornillos distales, menos acortamiento del peroné mayor de 2 mm y mejores puntajes FAOS y VAS al año (fuente: Shih CA y colaboradores, 2020).</a:t>
            </a:r>
          </a:p>
        </p:txBody>
      </p:sp>
      <p:sp>
        <p:nvSpPr>
          <p:cNvPr id="4" name="Slide Number Placeholder 3"/>
          <p:cNvSpPr>
            <a:spLocks noGrp="1"/>
          </p:cNvSpPr>
          <p:nvPr>
            <p:ph type="sldNum" idx="5" sz="quarter"/>
          </p:nvPr>
        </p:nvSpPr>
        <p:spPr/>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otros huesos osteoporóticos: sin dato verificable de ensayos que comparen placa bloqueada y convencional en las fuentes revisadas. En las fracturas periprotésicas de fémur distal, la placa bloqueada y el clavo intramedular son las 2 opciones más usadas (fuente: Shah JK y colaboradores, 2020). Fractura periarticular que exige una reducción anatómica perfecta (fuente: Egol KA y colaboradores, 2004). Algunas pseudoartrosis que necesitan más estabilidad (fuente: Egol KA y colaboradores, 2004). Cuando no hay una razón mecánica o biológica para bloquear: los autores de una revisión propusieron reservar las construcciones bloqueadas para los tipos de fractura en los que los implantes no bloqueados han dado malos resultados (fuente: Haidukewych GJ y colaboradores, 2008). Peroné distal: un ECA de 52 pacientes y un metaanálisis de 18 estudios y 4243 fracturas no hallaron diferencias en consolidación ni complicaciones (fuente: Tsukada S y colaboradores, 2013) (fuente: Dhillon MS y colaboradores, 2024). Clavícula diafisaria: complicaciones y puntaje de Constant similares; la consolidación radiográfica fue más corta con la bloqueada (fuente: Uchiyama Y y colaboradores, 2021). Diáfisis de antebrazo: en 8 estudios y 525 pacientes, la LCP solo adelantó un poco la unión, y tasas de unión, función y complicaciones quedaron iguales (fuente: Rteil A y colaboradores, 2026). Como es más cara y más difícil de retirar, los autores desaconsejan usarla de rutina (fuente: Rteil A y colaboradores, 2026).</a:t>
            </a:r>
          </a:p>
        </p:txBody>
      </p:sp>
      <p:sp>
        <p:nvSpPr>
          <p:cNvPr id="4" name="Slide Number Placeholder 3"/>
          <p:cNvSpPr>
            <a:spLocks noGrp="1"/>
          </p:cNvSpPr>
          <p:nvPr>
            <p:ph type="sldNum" idx="5" sz="quarter"/>
          </p:nvPr>
        </p:nvSpPr>
        <p:spPr/>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Radio distal: a 5 años, agujas frente a placa bloqueada no mostraron diferencia clínicamente relevante en un ECA de 448 adultos, aunque solo 44 % aportó datos a los 5 años (fuente: Costa ML y colaboradores, 2019). Mensaje para el residente (lectura de esta guía, a partir de (fuente: Dhillon MS y colaboradores, 2024) (fuente: Rteil A y colaboradores, 2026)): la elección de implante no sustituye a la reducción ni a la planificación; cuando la comparación clínica no muestra ventaja, el implante más simple que dé la estabilidad que la fractura pide suele bastar. Con esto cerramos indicaciones: cuándo conviene bloquear y cuándo no. Sigamos con imágenes: controlar reducción, alineación y tornillos en la cirugía.</a:t>
            </a:r>
          </a:p>
        </p:txBody>
      </p:sp>
      <p:sp>
        <p:nvSpPr>
          <p:cNvPr id="4" name="Slide Number Placeholder 3"/>
          <p:cNvSpPr>
            <a:spLocks noGrp="1"/>
          </p:cNvSpPr>
          <p:nvPr>
            <p:ph type="sldNum" idx="5" sz="quarter"/>
          </p:nvPr>
        </p:nvSpPr>
        <p:spPr/>
      </p:sp>
    </p:spTree>
  </p:cSld>
  <p:clrMapOvr>
    <a:masterClrMapping/>
  </p:clrMapOvr>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imágenes: controlar reducción, alineación y tornillos en la cirugía. Reducción y alineación antes de bloquear. En fémur distal, un ángulo femoral distal lateral (LDFA) de 84° o más (varo) se asoció con pseudoartrosis en una cohorte de 560 pacientes (fuente: Wagner RK y colaboradores, 2026), y en otra el varo con LDFA mayor de 84° duplicó las probabilidades (fuente: Stockton DJ y colaboradores, 2024); un LDFA de 78° o menos (valgo) también las aumentó (OR 2,42) (fuente: Wagner RK y colaboradores, 2026). Longitud de los tornillos y perforación articular. La perforación del tornillo hacia la articulación es una complicación frecuente de la placa de húmero proximal (fuente: Lowe JB y colaboradores, 2015) (fuente: Sproul RC y colaboradores, 2011). Protrusión dorsal en radio distal. Un tornillo largo en el lado dorsal puede dañar tendones extensores; la fluoroscopia 3D y la vista de horizonte (skyline) se compararon con la tomografía postoperatoria (fuente: Wung CH y colaboradores, 2025). En 22 húmeros de cadáver, la fluoroscopia nunca dio falsos positivos (especificidad 100 %), pero su sensibilidad promedio para perforación articular fue 55 %, con un rango de 0 % a 100 % según la proyección y la posición del tornillo; fue de 39,1 % para la fila inferior y 20,7 % para la posición posteroinferior (fuente: Lowe JB y colaboradores, 2015).</a:t>
            </a:r>
          </a:p>
        </p:txBody>
      </p:sp>
      <p:sp>
        <p:nvSpPr>
          <p:cNvPr id="4" name="Slide Number Placeholder 3"/>
          <p:cNvSpPr>
            <a:spLocks noGrp="1"/>
          </p:cNvSpPr>
          <p:nvPr>
            <p:ph type="sldNum" idx="5" sz="quarter"/>
          </p:nvPr>
        </p:nvSpPr>
        <p:spPr/>
      </p:sp>
    </p:spTree>
  </p:cSld>
  <p:clrMapOvr>
    <a:masterClrMapping/>
  </p:clrMapOvr>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Con 9 proyecciones (rotación interna, neutra y externa de 25°, con el arco en 3 posiciones) la sensibilidad llegó a 100 % en 8 de 9 localizaciones y a 90 % en la posteroinferior (fuente: Lowe JB y colaboradores, 2015). En 21 fracturas de radio distal con tomografía postoperatoria como referencia, la fluoroscopia 3D detectó la protrusión dorsal con sensibilidad de 81,8 % y especificidad de 98,4 %, y la vista skyline con 72,2 % y 90,9 % (fuente: Wung CH y colaboradores, 2025). Conclusión práctica: un tornillo que se ve intraarticular lo está casi seguro, pero uno que se ve dentro del hueso puede no estarlo; hay que usar varias proyecciones (fuente: Lowe JB y colaboradores, 2015). Varios estudios de consolidación con placa bloqueada siguen el callo con escalas radiográficas como RUST o mRUST (fuente: Plumarom Y y colaboradores, 2026) (fuente: Alotaibi MN y colaboradores, 2025). Un puntaje mayor en el tiempo temprano no siempre se tradujo en mejor unión final (fuente: Plumarom Y y colaboradores, 2026) (fuente: Alotaibi MN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«Detección intraoperatoria de tornillos prominentes (sensibilidad y especificidad)» muestra lo siguiente. Fluoroscopia 2D, perforación articular en húmero proximal (cadáver): sensibilidad 55 por ciento y especificidad 100 por ciento (fuente: Lowe JB y colaboradores, 2015). Fluoroscopia 3D, protrusión dorsal en radio distal (clínico, 21 fracturas): sensibilidad 81.8 por ciento y especificidad 98.4 por ciento (fuente: Wung CH y colaboradores, 2025). Vista skyline, protrusión dorsal en radio distal: sensibilidad 72.2 por ciento y especificidad 90.9 por ciento (fuente: Wung CH y colaboradores, 2025). Con esto cerramos imágenes: controlar reducción, alineación y tornillos en la cirugía. Sigamos con algoritmo: elegir la función de la placa.</a:t>
            </a:r>
          </a:p>
        </p:txBody>
      </p:sp>
      <p:sp>
        <p:nvSpPr>
          <p:cNvPr id="4" name="Slide Number Placeholder 3"/>
          <p:cNvSpPr>
            <a:spLocks noGrp="1"/>
          </p:cNvSpPr>
          <p:nvPr>
            <p:ph type="sldNum" idx="5" sz="quarter"/>
          </p:nvPr>
        </p:nvSpPr>
        <p:spPr/>
      </p:sp>
    </p:spTree>
  </p:cSld>
  <p:clrMapOvr>
    <a:masterClrMapping/>
  </p:clrMapOvr>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algoritmo: elegir la función de la placa. Este esquema es una guía de estudio para ordenar el razonamiento, no un protocolo. La decisión final depende del patrón de fractura, el hueso, los tejidos blandos, el implante disponible y el criterio del tutor (fuente: Egol KA y colaboradores, 2004) (fuente: MacLeod AR y colaboradores, 2018). La idea central: primero se decide si la fractura necesita compresión o puente, y solo después se eligen tornillos y longitud (fuente: Wagner M, 2003) (fuente: MacLeod AR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algoritmo «De la fractura al montaje con placa» se lee de arriba hacia abajo. Se parte de: Fractura candidata a placa: articular, metafisaria o diafisaria. Se decide: ¿Hay un componente articular que exige reducción anatómica? Si la respuesta es sí, reducir y comprimir el componente articular (la placa convencional sigue siendo de elección donde se exige reducción anatómica perfecta) (fuente: Egol KA y colaboradores, 2004). Si la respuesta es no, ¿fractura simple con reducción anatómica posible y hueso de buena calidad?. Se hace: Reducir y comprimir el componente articular (la placa convencional sigue siendo de elección donde se exige reducción anatómica perfecta) (fuente: Egol KA y colaboradores, 2004). Se decide: ¿Fractura simple con reducción anatómica posible y hueso de buena calidad? Si la respuesta es sí, compresión con placa de neutralización; en peroné distal y antebrazo la placa bloqueada no ofreció ventaja clara (fuente: Dhillon MS y colaboradores, 2024) (fuente: Rteil A y colaboradores, 2026). Si la respuesta es no, ¿conminución grave, hueso osteoporótico o lado de tensión inaccesible?. Se hace: Compresión con placa de neutralización; en peroné distal y antebrazo la placa bloqueada no ofreció ventaja clara (fuente: Dhillon MS y colaboradores, 2024) (fuente: Rteil A y colaboradores, 2026). Se decide: ¿Conminución grave, hueso osteoporótico o lado de tensión inaccesible? Si la respuesta es sí, puente con placa bloqueada: reducción indirecta, placa larga, pocos tornillos, orificios vacíos junto al foco (fuente: Wagner M, 2003) (fuente: Gautier E y colaboradores, 2003) (fuente: Stoffel K y colaboradores, 2003). Si la respuesta es no, placa convencional o híbrida según el tramo; reservar el bloqueo para fracturas problemáticas (fuente: Haidukewych GJ y colaboradores, 2008) (fuente: Wagner M, 2003). Se hace: Puente con placa bloqueada: reducción indirecta, placa larga, pocos tornillos, orificios vacíos junto al foco (fuente: Wagner M, 2003) (fuente: Gautier E y colaboradores, 2003) (fuente: Stoffel K y colaboradores, 2003). Se hace: Placa convencional o híbrida según el tramo; reservar el bloqueo para fracturas problemáticas (fuente: Haidukewych GJ y colaboradores, 2008) (fuente: Wagner M, 2003). Se hace: Antes de bloquear: comprobar eje, rotación y longitud en el plano coronal y sagital (fuente: Stockton DJ y colaboradores, 2024) (fuente: Wagner RK y colaboradores, 2026). Se hace: Elegir longitud de placa, tornillos y distancia al hueso pensando en la rigidez resultante (fuente: MacLeod AR y colaboradores, 2018) (fuente: Weaver MJ y colaboradores, 2021). Termina en: Fluoroscopia con varias proyecciones y seguimiento con radiografías seriadas del callo (fuente: Lowe JB y colaboradores, 2015) (fuente: Plumarom Y y colaboradores, 2026). Con esto cerramos algoritmo: elegir la función de la placa. Sigamos con evidencia clínica: qué cambia realmente con bloquear.</a:t>
            </a:r>
          </a:p>
        </p:txBody>
      </p:sp>
      <p:sp>
        <p:nvSpPr>
          <p:cNvPr id="4" name="Slide Number Placeholder 3"/>
          <p:cNvSpPr>
            <a:spLocks noGrp="1"/>
          </p:cNvSpPr>
          <p:nvPr>
            <p:ph type="sldNum" idx="5" sz="quarter"/>
          </p:nvPr>
        </p:nvSpPr>
        <p:spPr/>
      </p:sp>
    </p:spTree>
  </p:cSld>
  <p:clrMapOvr>
    <a:masterClrMapping/>
  </p:clrMapOvr>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evidencia clínica: qué cambia realmente con bloquear. La mayoría de las comparaciones clínicas entre placa bloqueada y no bloqueada, o entre placa y otras opciones, no encuentra una ventaja clara de bloquear en el resultado que importa al paciente; sí hay diferencias en el tiempo radiográfico a la unión, en la duración quirúrgica y en el costo (fuente: Dhillon MS y colaboradores, 2024) (fuente: Uchiyama Y y colaboradores, 2021) (fuente: Rteil A y colaboradores, 2026) (fuente: Haidukewych GJ y colaboradores, 2008). La tabla resume lo que se sabe por región. La Cochrane de 2022 comparó clavo retrógrado con placa bloqueada en 3 estudios (221 participantes) y halló evidencia de certeza baja o muy baja de poca o ninguna diferencia en función a largo plazo y en reoperación (RR 1,48; IC 95 % 0,55-4,00; 1 estudio, 104 participantes); el clavo pudo asociarse a más deformidad en varo o valgo (RR 2,18; IC 95 % 1,09-4,37; 1 estudio, 33 participantes), con certeza baja (fuente: Claireaux HA y colaboradores, 2022). En un metaanálisis posterior, con la placa la cirugía fue más corta y se perdió menos sangre (diferencias significativas); el clavo tendió a salir mejor en falla de implante, pseudoartrosis y tiempo de unión, sin significancia, y los autores consideran ambos comparables (fuente: Neradi D y colaboradores, 2022). En una revisión sistemática de 1188 pacientes, la unión fue igual con clavo y con placa, en tasa y en tiempo, y la placa tuvo menos complicaciones y reoperaciones (fuente: Shah JK y colaboradores, 2020). La carga completa llegó antes con el clavo (7,6 frente a 15,8 semanas), que además tuvo más retorno a la actividad previa (70,8 % frente a 61,6 %) (fuente: Shah JK y colaboradores, 2020). Como 28 de los 38 estudios eran series de casos retrospectivas, esa diferencia de carga puede reflejar protocolos distintos más que el implante (interpretación de esta guía, no conclusión de los autores) (fuente: Shah JK y colaboradores, 2020). La Cochrane de 2022 (47 ensayos, 3179 participantes) halló, con certeza alta, que la cirugía no mejora la función a 1 y 2 años frente al tratamiento no quirúrgico en fracturas desplazadas, y, con certeza baja, más riesgo de cirugía adicional (RR 2,06; IC 95 % 1,21-3,51) (fuente: Handoll HH y colaboradores, 2022). Entre placa bloqueada y clavo bloqueado, 4 ensayos (270 participantes) no mostraron diferencia clínicamente importante con certeza baja (fuente: Handoll HH y colaboradores, 2022). Las complicaciones de la placa bloqueada son frecuentes (véase complicaciones) (fuente: Sproul RC y colaboradores, 2011). Ninguna comparación mostró ventaja clara de la placa bloqueada en el resultado clínico (véase la tabla) (fuente: Tsukada S y colaboradores, 2013) (fuente: Dhillon MS y colaboradores, 2024) (fuente: Uchiyama Y y colaboradores, 2021) (fuente: Rteil A y colaboradores, 2026) (fuente: Costa ML y colaboradores, 2019).</a:t>
            </a:r>
          </a:p>
        </p:txBody>
      </p:sp>
      <p:sp>
        <p:nvSpPr>
          <p:cNvPr id="4" name="Slide Number Placeholder 3"/>
          <p:cNvSpPr>
            <a:spLocks noGrp="1"/>
          </p:cNvSpPr>
          <p:nvPr>
            <p:ph type="sldNum" idx="5" sz="quarter"/>
          </p:nvPr>
        </p:nvSpPr>
        <p:spPr/>
      </p:sp>
    </p:spTree>
  </p:cSld>
  <p:clrMapOvr>
    <a:masterClrMapping/>
  </p:clrMapOvr>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«Clavícula diafisaria: tiempo hasta la unión según el tipo de placa (semanas)» muestra lo siguiente. Placa bloqueada: 13 semanas (fuente: Uchiyama Y y colaboradores, 2021). Placa no bloqueada: 17.5 semanas (fuente: Uchiyama Y y colaboradores, 2021).</a:t>
            </a:r>
          </a:p>
        </p:txBody>
      </p:sp>
      <p:sp>
        <p:nvSpPr>
          <p:cNvPr id="4" name="Slide Number Placeholder 3"/>
          <p:cNvSpPr>
            <a:spLocks noGrp="1"/>
          </p:cNvSpPr>
          <p:nvPr>
            <p:ph type="sldNum" idx="5" sz="quarter"/>
          </p:nvPr>
        </p:nvSpPr>
        <p:spPr/>
      </p:sp>
    </p:spTree>
  </p:cSld>
  <p:clrMapOvr>
    <a:masterClrMapping/>
  </p:clrMapOvr>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«Periprotésico de fémur distal: tiempo hasta carga completa (semanas)» muestra lo siguiente. Clavo intramedular: 7.6 semanas (fuente: Shah JK y colaboradores, 2020). Placa bloqueada: 15.8 semanas (fuente: Shah JK y colaboradores, 2020). En el documento Word de este tema encontrarás además: Periprotésico de fémur distal: retorno a la actividad previa (%); Comparaciones clínicas por región. Con esto cerramos evidencia clínica: qué cambia realmente con bloquear. Sigamos con técnica: colocar una placa bloqueada puente, paso a paso (apoyo de estudio).</a:t>
            </a:r>
          </a:p>
        </p:txBody>
      </p:sp>
      <p:sp>
        <p:nvSpPr>
          <p:cNvPr id="4" name="Slide Number Placeholder 3"/>
          <p:cNvSpPr>
            <a:spLocks noGrp="1"/>
          </p:cNvSpPr>
          <p:nvPr>
            <p:ph type="sldNum" idx="5" sz="quarter"/>
          </p:nvPr>
        </p:nvSpPr>
        <p:spPr/>
      </p:sp>
    </p:spTree>
  </p:cSld>
  <p:clrMapOvr>
    <a:masterClrMapping/>
  </p:clrMapOvr>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técnica: colocar una placa bloqueada puente, paso a paso (apoyo de estudio). Esto es una guía para entender el razonamiento, no sustituye al tutor ni al manual del implante. Los pasos que no tienen estudio detrás se rotulan práctica habitual / opinión experta. El ejemplo guía es la placa lateral de fémur distal, porque es donde más se ha estudiado. Planificar la reducción y el implante antes de entrar al quirófano (fuente: Bel JC, 2019) (fuente: MacLeod AR y colaboradores, 2018); reducir primero la articulación, si existe, y después alinear el bloque articular con la diáfisis por vía indirecta (fuente: Moses A y colaboradores, 2025) (fuente: Wagner M, 2003); recién entonces fijar con tornillos, usando los convencionales para acercar la placa al hueso solo si hace falta y los bloqueados para fijar (fuente: Moses A y colaboradores, 2025). Para la placa lateral de fémur distal: paciente en decúbito supino sobre una mesa radiolúcida plana, con un realce bajo la cadera ipsilateral; abordaje lateral estándar o parapatelar lateral (fuente: Moses A y colaboradores, 2025). Colocar la placa por un túnel submuscular con pocas incisiones (MIPO) es práctica habitual / opinión experta, apoyada en el principio de menor disección (fuente: Strauss EJ y colaboradores, 2008) (fuente: Perren SM, 2002). En la vía lateral al fémur distal se atraviesan la piel y el tejido subcutáneo, la banda iliotibial (que se abre siguiendo sus fibras o se divide) y el vasto lateral, que se levanta del tabique intermuscular lateral para llegar al hueso. Las estructuras que más preocupan son las ramas perforantes de la arteria femoral profunda, que atraviesan ese tabique, y la arteria geniculada superior lateral, cerca de la zona supracondílea. Para el detalle paso a paso de cada abordaje, consulta la sección de fémur distal de AO Surgery Reference enlazada al final; aquí no se reproduce. Primero se reconstruye el bloque articular: reducción anatómica y tornillo de compresión a través de los trazos (fuente: Moses A y colaboradores, 2025). Con el bloque ya armado, la placa se sujeta a él de forma provisional (agujas de Kirschner o tornillos bloqueados) y el conjunto se lleva a la diáfisis con maniobras indirectas (fuente: Moses A y colaboradores, 2025). Con la técnica puente se necesita reducción indirecta cerrada (fuente: Wagner M, 2003). Proximalmente, los tornillos corticales no bloqueados sirven para arrimar la placa al hueso bajo fluoroscopia intermitente, y se dejan de avanzar en cuanto el eje es correcto aunque quede un espacio; ese espacio se respeta completando con tornillos bloqueados (un fijador 'interno-externo'), a costa de una placa más prominente que puede irritar la banda iliotibial (fuente: Moses A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distancia placa-hueso importa: en el modelo de húmero, la placa a 5 mm falló con cargas menores que a 2 mm o menos, y los autores del modelo mecánico recomiendan mantenerla pequeña (fuente: Ahmad M y colaboradores, 2007) (fuente: Stoffel K y colaboradores, 2003). Piensa en la geometría: en el corte axial el fémur distal es un trapecio, así que una placa apoyada muy posterior en el bloque queda despegada hacia lateral; cuando luego se la atornilla a la diáfisis, ese desfase empuja el bloque articular hacia medial y aparece el varo del golf club (fuente: Moses A y colaboradores, 2025). En 615 pacientes, la traslación medial del bloque articular aumentó 30 % las probabilidades de pseudoartrosis por cada 4 mm, y el varo mayor de 84° las duplicó (OR 2,1) (fuente: Stockton DJ y colaboradores, 2024). La técnica del tornillo de empuje (un tornillo bloqueado corto proximal a la conminución, insertado sin perforar) busca medializar la diáfisis y se presenta como serie de casos; si el hueso es osteoporótico o el tornillo queda muy cerca del foco, puede romper la cortical lateral o hundirse en ella (fuente: Moses A y colaboradores, 2025). Véase el bloque de configuración: 2 o 3 tornillos a cada lado en miembro inferior y 3 a 4 en húmero o antebrazo (fuente: Stoffel K y colaboradores, 2003); no llenar todos los orificios proximales al working length (fuente: Wagner RK y colaboradores, 2026); elegir monocortical o bicortical según la calidad del hueso (fuente: Gautier E y colaboradores, 2003). Usar la guía de broca enroscada en el orificio y perpendicular a la placa, y el destornillador del sistema completamente asentado, es práctica habitual / opinión experta; un destornillador mal encajado favorece el deslizamiento y el desgaste del zócalo, sobre todo en zócalos hexagonales (fuente: Lin CH y colaboradores, 2018). Seguir el manual del fabricante para el torque. Verificar con varias proyecciones que ningún tornillo perforó la articulación (fuente: Lowe JB y colaboradores, 2015) (fuente: Wung CH y colaboradores, 2025), medir la alineación (LDFA en fémur distal) (fuente: Wagner RK y colaboradores, 2026), y cerrar por planos (práctica habitual / opinión experta). La carga se adapta al tipo de fractura y de construcción (fuente: Bel JC, 2019).</a:t>
            </a:r>
          </a:p>
        </p:txBody>
      </p:sp>
      <p:sp>
        <p:nvSpPr>
          <p:cNvPr id="4" name="Slide Number Placeholder 3"/>
          <p:cNvSpPr>
            <a:spLocks noGrp="1"/>
          </p:cNvSpPr>
          <p:nvPr>
            <p:ph type="sldNum" idx="5" sz="quarter"/>
          </p:nvPr>
        </p:nvSpPr>
        <p:spPr/>
      </p:sp>
    </p:spTree>
  </p:cSld>
  <p:clrMapOvr>
    <a:masterClrMapping/>
  </p:clrMapOvr>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«Factores técnicos y razón de momios (OR) de pseudoartrosis en 615 fracturas de fémur distal con placa bloqueada lateral» muestra lo siguiente. Varo con LDFA mayor de 84° (frente a sin varo): 2.1 OR (fuente: Stockton DJ y colaboradores, 2024). Traslación medial del bloque articular, por cada 4 mm: 1.3 OR (fuente: Stockton DJ y colaboradores, 2024). Working length, por cada 10 mm más (riesgo medio): 1.2 OR (fuente: Stockton DJ y colaboradores, 2024). Mayor densidad de tornillos proximales (protector): 0.7 OR (fuente: Stockton DJ y colaboradores, 2024). Con esto cerramos técnica: colocar una placa bloqueada puente, paso a paso (apoyo de estudio). Sigamos con errores frecuentes y cómo evitarlos.</a:t>
            </a:r>
          </a:p>
        </p:txBody>
      </p:sp>
      <p:sp>
        <p:nvSpPr>
          <p:cNvPr id="4" name="Slide Number Placeholder 3"/>
          <p:cNvSpPr>
            <a:spLocks noGrp="1"/>
          </p:cNvSpPr>
          <p:nvPr>
            <p:ph type="sldNum" idx="5" sz="quarter"/>
          </p:nvPr>
        </p:nvSpPr>
        <p:spPr/>
      </p:sp>
    </p:spTree>
  </p:cSld>
  <p:clrMapOvr>
    <a:masterClrMapping/>
  </p:clrMapOvr>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errores frecuentes y cómo evitarlos. Casi siempre que una placa bloqueada falla, el origen es que la configuración (placa, tornillos, distancia al hueso) no correspondía al patrón de fractura (fuente: MacLeod AR y colaboradores, 2018). En 4 casos de aflojamiento o rotura de una LCP, el problema no estuvo en el sistema sino en lo que se hizo con él: se eligió una placa o una técnica de fijación que no correspondía (fuente: Sommer C y colaboradores, 2004). Gardner y colaboradores agrupan las causas mecánicas en tres frentes: la reducción (malreducción), el implante (placa corta o poco resistente) y la rigidez de la construcción, que puede ser excesiva o insuficiente (fuente: Gardner MJ y colaboradores, 2009). Demasiado rígida: el micromovimiento desaparece, el callo es escaso y aparece pseudoartrosis (fuente: Bottlang M y colaboradores, 2011) (fuente: Lujan TJ y colaboradores, 2010) (fuente: Bel JC, 2019). Demasiado flexible o sobrecargada: placa corta, working length largo en conminución, placa lejos del hueso; falla de fijación proximal, aflojamiento y rotura (fuente: Stoffel K y colaboradores, 2003) (fuente: Ahmad M y colaboradores, 2007) (fuente: Ricci WM y colaboradores, 2014) (fuente: Sommer C y colaboradores, 2004). Malreducción y bloqueo antes de reducir. Una vez que los tornillos se bloquean, la posición queda fija; en fémur distal, el varo con LDFA de 84° o más se asoció con pseudoartrosis (OR 3,04) (fuente: Wagner RK y colaboradores, 2026), y la distracción del foco y la malalineación son complicaciones propias de la técnica bloqueada (fuente: Haidukewych GJ y colaboradores, 2008). Llenar todos los orificios o dejar todo bloqueado. En 560 pacientes, la densidad de 0,60 o menos proximal al working length redujo las probabilidades de pseudoartrosis frente a 0,81 o más (fuente: Wagner RK y colaboradores, 2026); 3 de 9 con montaje totalmente bloqueado sufrieron fractura peri-implante frente a 0 de 25 con un tornillo no bloqueado en la posición proximal (fuente: Meyer AP y colaboradores, 2023). Placa corta. La placa más corta se asoció con falla proximal del implante (fuente: Ricci WM y colaboradores, 2014). Perforación y cut-out de tornillos en epífisis esponjosa. En las fracturas epifisarias, los tornillos bloqueados pueden hacer cut-out o impactarse en el hueso esponjoso (fuente: Bel JC, 2019); en húmero proximal, la perforación y el cut-out secundarios predominan entre las complicaciones de tornillo y se ligan a mala calidad ósea (fuente: Panagiotopoulou VC y colaboradores, 2019). Desbloqueo (aflojamiento o retracción del tornillo). Fue menos frecuente que la perforación, y se atribuyó a falla del mecanismo de bloqueo (fuente: Panagiotopoulou VC y colaboradores, 2019); también puede ocurrir el arrancamiento en bloque del implante y la fractura tardía en el extremo de la placa (fuente: Bel JC, 2019). Retiro difícil. Hubo dificultad (soldadura en frío, cabeza desgastada) en 14 de 36 retiros de LISS (38,9 %) (fuente: Suzuki T y colaboradores, 2010); el titanio forma rosca cruzada y soldadura en frío, y el zócalo hexagonal resbala con más facilidad (fuente: Lin CH y colaboradores, 2018). Pensar que bloquear compensa una mala reducción o una mala planificación. No lo hace (fuente: MacLeod AR y colaboradores, 2018) (fuente: Gardner MJ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«Razón de momios (OR) de pseudoartrosis en cohortes de fémur distal con placa bloqueada (OR mayor de 1 = más riesgo)» muestra lo siguiente. Diseño y material de placa: acero frente a titanio (271 fracturas): 6.8 OR (fuente: Rodriguez EK y colaboradores, 2016). Conminución cortical medial de más de 0 a 25 mm, frente a 0 mm (560 pacientes): 3.1 OR (fuente: Wagner RK y colaboradores, 2026). Varo con LDFA de 84° o más (560 pacientes): 3 OR (fuente: Wagner RK y colaboradores, 2026). Conminución metafisaria multifragmentaria (560 pacientes): 2.6 OR (fuente: Wagner RK y colaboradores, 2026). Varo con LDFA mayor de 84° (615 pacientes): 2.1 OR (fuente: Stockton DJ y colaboradores, 2024). Densidad proximal de 0,60 o menos frente a 0,81 o más: 0.4 OR (fuente: Wagner RK y colaboradores, 2026). Titanio en periprotésicas (218 pacientes): 0.2 OR (fuente: Wagner RK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 tabla «Error, qué se ve y cómo se evita» tiene 3 columnas: Error, Qué se observa, Cómo se evita. Fila 1: Error, Bloquear antes de reducir; Qué se observa, Varo, traslación medial del bloque o distracción del foco (fuente: Stockton DJ y colaboradores, 2024) (fuente: Haidukewych GJ y colaboradores, 2008); Cómo se evita, Reducir y comprobar el alineamiento en fluoroscopia antes de bloquear (fuente: Wagner M, 2003) (fuente: Wagner RK y colaboradores, 2026). Fila 2: Error, Construcción demasiado rígida; Qué se observa, Callo escaso, pseudoartrosis (fuente: Bottlang M y colaboradores, 2011) (fuente: Lujan TJ y colaboradores, 2010); Cómo se evita, Puente suficiente, pocos tornillos, orificios vacíos junto al foco (fuente: Stoffel K y colaboradores, 2003) (fuente: Wagner RK y colaboradores, 2026). Fila 3: Error, Placa corta o lejana; Qué se observa, Falla proximal, aflojamiento, rotura (fuente: Ricci WM y colaboradores, 2014) (fuente: Ahmad M y colaboradores, 2007); Cómo se evita, Placa larga y distancia de 2 mm o menos (fuente: Ahmad M y colaboradores, 2007) (fuente: Stoffel K y colaboradores, 2003). Fila 4: Error, Todo bloqueado; Qué se observa, Fractura peri-implante en el extremo de la placa (fuente: Meyer AP y colaboradores, 2023) (fuente: Bel JC, 2019); Cómo se evita, Considerar un tornillo no bloqueado proximal; evitar llenar todos los orificios (fuente: Meyer AP y colaboradores, 2023) (fuente: Wagner RK y colaboradores, 2026). Fila 5: Error, Perforación articular por tornillo; Qué se observa, Cut-out o penetración en epífisis (fuente: Panagiotopoulou VC y colaboradores, 2019); Cómo se evita, Varias proyecciones fluoroscópicas; tornillos de longitud medida (fuente: Lowe JB y colaboradores, 2015) (fuente: Wung CH y colaboradores, 2025). Fila 6: Error, Retiro difícil; Qué se observa, Soldadura en frío, cabeza desgastada, 38,9 % de casos en una serie (fuente: Suzuki T y colaboradores, 2010); Cómo se evita, Destornillador completamente asentado; prever fresas y extractores (fuente: Lin CH y colaboradores, 2018) (fuente: Suzuki T y colaboradores, 2010). (fuente: Wagner M, 2003) (fuente: Stoffel K y colaboradores, 2003) (fuente: Ahmad M y colaboradores, 2007) (fuente: Bottlang M y colaboradores, 2011) (fuente: Lujan TJ y colaboradores, 2010) (fuente: Haidukewych GJ y colaboradores, 2008) (fuente: Bel JC, 2019) (fuente: Ricci WM y colaboradores, 2014) (fuente: Stockton DJ y colaboradores, 2024) (fuente: Wagner RK y colaboradores, 2026) (fuente: Panagiotopoulou VC y colaboradores, 2019) (fuente: Suzuki T y colaboradores, 2010) (fuente: Lin CH y colaboradores, 2018) (fuente: Meyer AP y colaboradores, 2023) (fuente: Lowe JB y colaboradores, 2015) (fuente: Wung CH y colaboradores, 2025). Con esto cerramos errores frecuentes y cómo evitarlos. Sigamos con complicaciones: tasas y qué se puede hacer.</a:t>
            </a:r>
          </a:p>
        </p:txBody>
      </p:sp>
      <p:sp>
        <p:nvSpPr>
          <p:cNvPr id="4" name="Slide Number Placeholder 3"/>
          <p:cNvSpPr>
            <a:spLocks noGrp="1"/>
          </p:cNvSpPr>
          <p:nvPr>
            <p:ph type="sldNum" idx="5" sz="quarter"/>
          </p:nvPr>
        </p:nvSpPr>
        <p:spPr/>
      </p:sp>
    </p:spTree>
  </p:cSld>
  <p:clrMapOvr>
    <a:masterClrMapping/>
  </p:clrMapOvr>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complicaciones: tasas y qué se puede hacer. En una revisión de 12 estudios (514 pacientes, seguimiento de al menos 18 meses) hubo complicaciones en 49 % si se cuenta la mala unión en varo y en 33 % si no se cuenta, con 14 % de reoperación; las más frecuentes fueron la mala unión en varo (16 %), la necrosis avascular (10 %), la perforación articular del tornillo (8 %), el pinzamiento subacromial (6 %) y la infección (4 %) (fuente: Sproul RC y colaboradores, 2011). En otra revisión de 100 estudios, un tercio de los casos (33 %) tuvo alguna complicación; de todas ellas, 11 % se debió a los tornillos, en su mayoría perforaciones o cut-out tardíos ligados a hueso de mala calidad (fuente: Panagiotopoulou VC y colaboradores, 2019). En una serie de 42 fracturas de fémur distal con placa lateral bloqueada, el riesgo de fractura peri-implante fue 7,1 % (3 de 42), y se concentró en los montajes totalmente bloqueados (3 de 9); de las 3 fracturas, 2 ocurrieron en los 2 únicos pacientes con tornillos FCL en toda la diáfisis (fuente: Meyer AP y colaboradores, 2023). Es una serie pequeña y retrospectiva (fuente: Meyer AP y colaboradores, 2023). Los tornillos rígidos reparten mal las tensiones y pueden explicar una fractura por estrés en el tornillo final (fuente: Bottlang M y colaboradores, 2011). Véase el pronóstico: entre 6 % y 20 % en fémur distal (fuente: Wagner RK y colaboradores, 2026). En 33 pacientes (36 extremidades, 349 tornillos) con retiro de placa LISS, hubo dificultad con 37 tornillos (10,6 %) en 14 casos (38,9 %); el tiempo operatorio medio fue 71,3 minutos, y se necesitaron fresas de carburo o diamante, cortadores de pernos o, en 6 casos, arrancar la placa haciendo palanca con 10 tornillos aún unidos (fuente: Suzuki T y colaboradores, 2010). En un estudio más reciente de 72 retiros de placa de fémur distal, la dificultad fue similar con acero (13 %) y con titanio (12 %) (fuente: Tayyebi H y colaboradores, 2026). El zócalo hexagonal es el más propenso a resbalar, y el titanio forma rosca cruzada y soldadura en frío (fuente: Lin CH y colaboradores, 2018). Un montaje bloqueado triplica típicamente el costo de uno no bloqueado equivalente (fuente: Haidukewych GJ y colaboradores, 2008). El perfil más alto de la placa exige cuidar las partes blandas (práctica habitual / opinión experta).</a:t>
            </a:r>
          </a:p>
        </p:txBody>
      </p:sp>
      <p:sp>
        <p:nvSpPr>
          <p:cNvPr id="4" name="Slide Number Placeholder 3"/>
          <p:cNvSpPr>
            <a:spLocks noGrp="1"/>
          </p:cNvSpPr>
          <p:nvPr>
            <p:ph type="sldNum" idx="5" sz="quarter"/>
          </p:nvPr>
        </p:nvSpPr>
        <p:spPr/>
      </p:sp>
    </p:spTree>
  </p:cSld>
  <p:clrMapOvr>
    <a:masterClrMapping/>
  </p:clrMapOvr>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«Húmero proximal con placa bloqueada: complicaciones más frecuentes (% de pacientes)» muestra lo siguiente. Mala unión en varo: 16 por ciento (fuente: Sproul RC y colaboradores, 2011). Necrosis avascular: 10 por ciento (fuente: Sproul RC y colaboradores, 2011). Perforación articular del tornillo: 8 por ciento (fuente: Sproul RC y colaboradores, 2011). Pinzamiento subacromial: 6 por ciento (fuente: Sproul RC y colaboradores, 2011). Infección: 4 por ciento (fuente: Sproul RC y colaboradores, 2011).</a:t>
            </a:r>
          </a:p>
        </p:txBody>
      </p:sp>
      <p:sp>
        <p:nvSpPr>
          <p:cNvPr id="4" name="Slide Number Placeholder 3"/>
          <p:cNvSpPr>
            <a:spLocks noGrp="1"/>
          </p:cNvSpPr>
          <p:nvPr>
            <p:ph type="sldNum" idx="5" sz="quarter"/>
          </p:nvPr>
        </p:nvSpPr>
        <p:spPr/>
      </p:sp>
    </p:spTree>
  </p:cSld>
  <p:clrMapOvr>
    <a:masterClrMapping/>
  </p:clrMapOvr>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«Dificultad para retirar el implante en fémur distal o tibia (%)» muestra lo siguiente. Placas LISS de tibia y fémur (casos, 36 extremidades): 38.9 por ciento (fuente: Suzuki T y colaboradores, 2010). Placa de acero en fémur distal (31 pacientes): 13 por ciento (fuente: Tayyebi H y colaboradores, 2026). Placa de titanio en fémur distal (41 pacientes): 12 por ciento (fuente: Tayyebi H y colaboradores, 2026). Con esto cerramos complicaciones: tasas y qué se puede hacer. Sigamos con pronóstico: consolidación, reoperación y factores que lo predicen.</a:t>
            </a:r>
          </a:p>
        </p:txBody>
      </p:sp>
      <p:sp>
        <p:nvSpPr>
          <p:cNvPr id="4" name="Slide Number Placeholder 3"/>
          <p:cNvSpPr>
            <a:spLocks noGrp="1"/>
          </p:cNvSpPr>
          <p:nvPr>
            <p:ph type="sldNum" idx="5" sz="quarter"/>
          </p:nvPr>
        </p:nvSpPr>
        <p:spPr/>
      </p:sp>
    </p:spTree>
  </p:cSld>
  <p:clrMapOvr>
    <a:masterClrMapping/>
  </p:clrMapOvr>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pronóstico: consolidación, reoperación y factores que lo predicen. En 615 pacientes de fémur distal con placa lateral bloqueada, la pseudoartrosis con cirugía fue 2 % en el grupo de riesgo bajo, 4 % en el medio y 14 % en el alto (fuente: Stockton DJ y colaboradores, 2024). En 283 fracturas, el riesgo de pseudoartrosis con intervención fue 4 % sin ningún factor de riesgo (con titanio) y 96 % con todos presentes (obesidad, fractura abierta, infección y placa de acero); con acero, la obesidad sola aportó 44 % y la infección sola 66 % (fuente: Rodriguez EK y colaboradores, 2014). Es un modelo de una cohorte retrospectiva, no una calculadora validada (fuente: Rodriguez EK y colaboradores, 2014). Los factores que se repiten en las cohortes son la fractura abierta, la infección, la diabetes, el tabaquismo, la obesidad, la conminución metafisaria o medial, el varo y la placa de acero frente al titanio (fuente: Rodriguez EK y colaboradores, 2014) (fuente: Ricci WM y colaboradores, 2014) (fuente: Wagner RK y colaboradores, 2026) (fuente: Wagner RK y colaboradores, 2025). De ellos, los que controla el cirujano son sobre todo la reducción y el diseño de la construcción (fuente: Stockton DJ y colaboradores, 2024). Clavícula diafisaria: unión en 13,0 semanas con placa bloqueada y 17,5 con no bloqueada, con Constant final similar (fuente: Uchiyama Y y colaboradores, 2021). Radio distal: PRWE (menor es mejor) de 11,3 con placa bloqueada y 8,3 con agujas a 5 años, sin diferencia clínicamente relevante (fuente: Costa ML y colaboradores, 2019). FCL: en las cohortes de fémur distal con FCL la consolidación radiológica fue 78,2 % a los 6 meses y la tasa de revisión 7,2 % (fuente: Alotaibi MN y colaboradores, 2025). En fémur distal, 19 % de 335 fracturas requirieron reoperación para consolidar, incluidos 30 injertos planificados tras fractura abierta (fuente: Ricci WM y colaboradores, 2014), y 9,6 % de 560 (fuente: Wagner RK y colaboradores, 2026); en periprotésicas, 9,2 % (fuente: Wagner RK y colaboradores, 2025).</a:t>
            </a:r>
          </a:p>
        </p:txBody>
      </p:sp>
      <p:sp>
        <p:nvSpPr>
          <p:cNvPr id="4" name="Slide Number Placeholder 3"/>
          <p:cNvSpPr>
            <a:spLocks noGrp="1"/>
          </p:cNvSpPr>
          <p:nvPr>
            <p:ph type="sldNum" idx="5" sz="quarter"/>
          </p:nvPr>
        </p:nvSpPr>
        <p:spPr/>
      </p:sp>
    </p:spTree>
  </p:cSld>
  <p:clrMapOvr>
    <a:masterClrMapping/>
  </p:clrMapOvr>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«Pseudoartrosis con cirugía según el grupo de riesgo (615 fracturas de fémur distal, placa lateral bloqueada)» muestra lo siguiente. Riesgo bajo (n 129): 2 por ciento (fuente: Stockton DJ y colaboradores, 2024). Riesgo medio (n 333): 4 por ciento (fuente: Stockton DJ y colaboradores, 2024). Riesgo alto (n 153): 14 por ciento (fuente: Stockton DJ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gráfico «Riesgo predicho de pseudoartrosis con cirugía según los factores presentes (modelo de 283 fracturas)» muestra lo siguiente. Ningún factor (con titanio): 4 por ciento (fuente: Rodriguez EK y colaboradores, 2014). Placa de acero y obesidad: 44 por ciento (fuente: Rodriguez EK y colaboradores, 2014). Placa de acero e infección: 66 por ciento (fuente: Rodriguez EK y colaboradores, 2014). Todos los factores: 96 por ciento (fuente: Rodriguez EK y colaboradores, 2014). Con esto cerramos pronóstico: consolidación, reoperación y factores que lo predicen. Sigamos con rehabilitación y carga.</a:t>
            </a:r>
          </a:p>
        </p:txBody>
      </p:sp>
      <p:sp>
        <p:nvSpPr>
          <p:cNvPr id="4" name="Slide Number Placeholder 3"/>
          <p:cNvSpPr>
            <a:spLocks noGrp="1"/>
          </p:cNvSpPr>
          <p:nvPr>
            <p:ph type="sldNum" idx="5" sz="quarter"/>
          </p:nvPr>
        </p:nvSpPr>
        <p:spPr/>
      </p:sp>
    </p:spTree>
  </p:cSld>
  <p:clrMapOvr>
    <a:masterClrMapping/>
  </p:clrMapOvr>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Pasemos a rehabilitación y carga. Cuándo y cuánto cargar depende de qué fractura se fijó y con qué montaje (fuente: Bel JC, 2019). No hay un protocolo único respaldado por evidencia de alta calidad: la revisión sistemática disponible pide estudios prospectivos de mejor calidad (fuente: Wardle B y colaboradores, 2024). En pacientes de 60 años o más con fractura de fémur distal tratada con placa lateral bloqueada o clavo retrógrado, una revisión sistemática de 16 estudios no halló diferencias en complicaciones entre carga temprana y diferida, aunque los estudios eran de baja calidad y heterogéneos (fuente: Wardle B y colaboradores, 2024).</a:t>
            </a:r>
          </a:p>
        </p:txBody>
      </p:sp>
      <p:sp>
        <p:nvSpPr>
          <p:cNvPr id="4" name="Slide Number Placeholder 3"/>
          <p:cNvSpPr>
            <a:spLocks noGrp="1"/>
          </p:cNvSpPr>
          <p:nvPr>
            <p:ph type="sldNum" idx="5" sz="quarter"/>
          </p:nvPr>
        </p:nvSpPr>
        <p:spPr/>
      </p:sp>
    </p:spTree>
  </p:cSld>
  <p:clrMapOvr>
    <a:masterClrMapping/>
  </p:clrMapOvr>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plazos concretos de carga por tipo de fractura: sin dato verificable en las fuentes revisadas; se siguen las indicaciones del tutor y del cirujano que operó. En el periprotésico, el clavo permitió carga completa antes que la placa en las series revisadas (7,6 frente a 15,8 semanas) (fuente: Shah JK y colaboradores, 2020); como casi todas eran series retrospectivas, puede pesar más el protocolo que el implante (interpretación de esta guía). Con esto cerramos rehabilitación y carga. Sigamos con los pilares del tema.</a:t>
            </a:r>
          </a:p>
        </p:txBody>
      </p:sp>
      <p:sp>
        <p:nvSpPr>
          <p:cNvPr id="4" name="Slide Number Placeholder 3"/>
          <p:cNvSpPr>
            <a:spLocks noGrp="1"/>
          </p:cNvSpPr>
          <p:nvPr>
            <p:ph type="sldNum" idx="5" sz="quarter"/>
          </p:nvPr>
        </p:nvSpPr>
        <p:spPr/>
      </p:sp>
    </p:spTree>
  </p:cSld>
  <p:clrMapOvr>
    <a:masterClrMapping/>
  </p:clrMapOvr>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ideas que no se negocian. Entender el principio: el tornillo bloqueado fija el ángulo y no comprime, así que la reducción se consigue antes de bloquear y la estabilidad que se obtiene es relativa, no absoluta (fuente: Wagner M, 2003) (fuente: Perren SM, 2002). Elegir la función de la placa para cada fractura: compresión en fractura simple con reducción anatómica, puente en conminución grave o en hueso osteoporótico, o fijación híbrida cuando hacen falta ambas cosas (fuente: Wagner M, 2003) (fuente: Egol KA y colaboradores, 2004). Diseñar la construcción: placa larga, pocos tornillos bien repartidos, orificios vacíos junto al foco y placa cerca del hueso; la rigidez resultante es decisión del cirujano (fuente: Gautier E y colaboradores, 2003) (fuente: Stoffel K y colaboradores, 2003) (fuente: Ahmad M y colaboradores, 2007) (fuente: Weaver MJ y colaboradores, 2021). Aceptar el límite de la evidencia: la mayoría de las comparaciones clínicas no muestra ventaja clara de bloquear, y el costo es mayor, así que se reserva el bloqueo para fracturas problemáticas (fuente: Haidukewych GJ y colaboradores, 2008) (fuente: Dhillon MS y colaboradores, 2024) (fuente: Claireaux HA y colaboradores, 2022). Anticipar los errores: malreducción, rigidez o flexibilidad excesivas, placa corta, construcción totalmente bloqueada y retiro difícil (fuente: Gardner MJ y colaboradores, 2009) (fuente: Bel JC, 2019) (fuente: Suzuki T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cerrar la parte técnica, lo que no se debe olvidar. En un modelo mecánico, omitir un orificio a cada lado del foco volvió la construcción casi el doble de flexible, y más de 3 tornillos por fragmento aportaron poco a la rigidez axial (fuente: Stoffel K y colaboradores, 2003). En el modelo de húmero con brecha de 10 mm, la placa a 5 mm del hueso se deformó más y falló con cargas menores; la recomendación del estudio es 2 mm o menos (fuente: Ahmad M y colaboradores, 2007). En una cohorte de 271 fracturas de fémur distal, la pseudoartrosis fue 41 % con acero y 10 % con titanio (OR 6,8; IC 95 % 2,9-16,1) (fuente: Rodriguez EK y colaboradores, 2016), pero en 615 pacientes de 10 centros el material no se asoció con pseudoartrosis (fuente: Stockton DJ y colaboradores, 2024): es una asociación observacional, no una prueba. Con tornillos bloqueados no se puede traer el hueso hacia la placa, porque el bloqueo minimiza la compresión de la placa sobre el hueso (fuente: Wagner M, 2003); en fémur distal, el varo (ángulo femoral distal lateral mayor de 84° en una cohorte y de 84° o más en la otra) y la traslación medial del bloque articular se asociaron con pseudoartrosis (fuente: Stockton DJ y colaboradores, 2024) (fuente: Wagner RK y colaboradores, 2026). Retirar placas bloqueadas puede ser difícil: hubo problemas con 37 tornillos (10,6 %) en 14 casos (38,9 %) de una serie de placas LISS (fuente: Suzuki T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Los mensajes que quiero que queden. Bloquear cambia el modo de estabilizar, no garantiza una mejor consolidación (fuente: Egol KA y colaboradores, 2004) (fuente: Dhillon MS y colaboradores, 2024). La reducción se logra antes de bloquear; el tornillo bloqueado fija la posición que tenga la fractura (fuente: Wagner M, 2003) (fuente: Haidukewych GJ y colaboradores, 2008). La rigidez de la construcción es una decisión de diseño: longitud de placa, tornillos y distancia al hueso (fuente: MacLeod AR y colaboradores, 2018) (fuente: Weaver MJ y colaboradores, 2021). La evidencia clínica es observacional y la Cochrane la considera insuficiente en fémur distal (fuente: Claireaux HA y colaboradores, 2022). Planifica el retiro: los tornillos bloqueados pueden soldarse en frío o desgastarse (fuente: Suzuki T y colaboradores, 2010) (fuente: Lin CH y colaboradores, 2018).</a:t>
            </a:r>
          </a:p>
        </p:txBody>
      </p:sp>
      <p:sp>
        <p:nvSpPr>
          <p:cNvPr id="4" name="Slide Number Placeholder 3"/>
          <p:cNvSpPr>
            <a:spLocks noGrp="1"/>
          </p:cNvSpPr>
          <p:nvPr>
            <p:ph type="sldNum" idx="5" sz="quarter"/>
          </p:nvPr>
        </p:nvSpPr>
        <p:spPr/>
      </p:sp>
    </p:spTree>
  </p:cSld>
  <p:clrMapOvr>
    <a:masterClrMapping/>
  </p:clrMapOvr>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 palabras clave del tema. placa bloqueada · LCP · estabilidad angular · ángulo fijo · fijador interno · placa puente · placa de compresión · fijación híbrida · longitud de trabajo · working length · plate span ratio · densidad de tornillos · distancia placa-hueso · tornillo monocortical · tornillo bicortical · fijación cortical lejana · placa activa · dinamización · estabilidad relativa · MIPO · reducción indirecta · pseudoartrosis por rigidez · falla de implante · fractura periprotésica · hueso osteoporótico · retiro de tornillos bloqueados · soldadura en frío · golf club · micromovimiento.</a:t>
            </a:r>
          </a:p>
        </p:txBody>
      </p:sp>
      <p:sp>
        <p:nvSpPr>
          <p:cNvPr id="4" name="Slide Number Placeholder 3"/>
          <p:cNvSpPr>
            <a:spLocks noGrp="1"/>
          </p:cNvSpPr>
          <p:nvPr>
            <p:ph type="sldNum" idx="5" sz="quarter"/>
          </p:nvPr>
        </p:nvSpPr>
        <p:spPr/>
      </p:sp>
    </p:spTree>
  </p:cSld>
  <p:clrMapOvr>
    <a:masterClrMapping/>
  </p:clrMapOvr>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Para recordar, en pocas palabras. Convencional: estabilidad por fricción placa-hueso. Bloqueada: fijador interno de ángulo fijo (fuente: Wagner M, 2003) (fuente: Strauss EJ y colaboradores, 2008). Bloquear fija la posición que ya tiene la fractura: reduce primero, bloquea después (fuente: Wagner M, 2003) (fuente: Moses A y colaboradores, 2025). Puente: placa larga, pocos tornillos y orificios vacíos junto al foco (fuente: Gautier E y colaboradores, 2003) (fuente: Stoffel K y colaboradores, 2003). Más de 3 tornillos por fragmento casi no suman rigidez axial (fuente: Stoffel K y colaboradores, 2003). Placa a 5 mm del hueso falló con menos carga que a 2 mm o menos (fuente: Ahmad M y colaboradores, 2007). Varo (LDFA de 84° o más): OR 3,04 de pseudoartrosis en 560 pacientes (fuente: Wagner RK y colaboradores, 2026). Muy rígida suprime el callo; muy flexible compromete la consolidación (fuente: Bel JC, 2019) (fuente: Bottlang M y colaboradores, 2011). Retiro difícil en 38,9 % de los casos de una serie de placas LISS (fuente: Suzuki T y colaboradores, 2010).</a:t>
            </a:r>
          </a:p>
        </p:txBody>
      </p:sp>
      <p:sp>
        <p:nvSpPr>
          <p:cNvPr id="4" name="Slide Number Placeholder 3"/>
          <p:cNvSpPr>
            <a:spLocks noGrp="1"/>
          </p:cNvSpPr>
          <p:nvPr>
            <p:ph type="sldNum" idx="5" sz="quarter"/>
          </p:nvPr>
        </p:nvSpPr>
        <p:spPr/>
      </p:sp>
    </p:spTree>
  </p:cSld>
  <p:clrMapOvr>
    <a:masterClrMapping/>
  </p:clrMapOvr>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 un caso didáctico, inventado como tal; no corresponde a un paciente real. Presentación del caso. Caso didáctico inventado, sin datos de pacientes reales. Mujer de 74 años, diabética, con IMC de 33 y osteoporosis, no fumadora, que cae de su altura y sufre una fractura supracondílea de fémur distal conminuta en la metáfisis, sin compromiso articular. Se opera en otro centro con una placa lateral bloqueada de acero de 13 orificios; el informe describe todos los orificios proximales ocupados con tornillos bloqueados, bicorticales, y no registra una comprobación del alineamiento coronal antes de bloquear. A las 16 semanas persiste dolor al cargar, no hay callo visible en la cortical lateral y la radiografía muestra un ángulo femoral distal lateral de 88°.</a:t>
            </a:r>
          </a:p>
        </p:txBody>
      </p:sp>
      <p:sp>
        <p:nvSpPr>
          <p:cNvPr id="4" name="Slide Number Placeholder 3"/>
          <p:cNvSpPr>
            <a:spLocks noGrp="1"/>
          </p:cNvSpPr>
          <p:nvPr>
            <p:ph type="sldNum" idx="5" sz="quarter"/>
          </p:nvPr>
        </p:nvSpPr>
        <p:spPr/>
      </p:sp>
    </p:spTree>
  </p:cSld>
  <p:clrMapOvr>
    <a:masterClrMapping/>
  </p:clrMapOvr>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la resolución, discutamos estas preguntas. ¿Qué factores de riesgo de pseudoartrosis tiene esta paciente y cuáles pudo haber controlado el cirujano?. ¿Qué características de la construcción te preocupan desde el punto de vista de la rigidez?. ¿Qué datos pedirías antes de decidir el siguiente paso?. ¿Qué harías distinto en una cirugía inicial en un caso así?.</a:t>
            </a:r>
          </a:p>
        </p:txBody>
      </p:sp>
      <p:sp>
        <p:nvSpPr>
          <p:cNvPr id="4" name="Slide Number Placeholder 3"/>
          <p:cNvSpPr>
            <a:spLocks noGrp="1"/>
          </p:cNvSpPr>
          <p:nvPr>
            <p:ph type="sldNum" idx="5" sz="quarter"/>
          </p:nvPr>
        </p:nvSpPr>
        <p:spPr/>
      </p:sp>
    </p:spTree>
  </p:cSld>
  <p:clrMapOvr>
    <a:masterClrMapping/>
  </p:clrMapOvr>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Así se resuelve el caso. Obesidad, conminución metafisaria, varo y placa de acero se asociaron con pseudoartrosis en las cohortes de fémur distal (fuente: Rodriguez EK y colaboradores, 2014) (fuente: Wagner RK y colaboradores, 2026), y la diabetes con reoperación para consolidar (fuente: Ricci WM y colaboradores, 2014); de ellos, el cirujano controla sobre todo la reducción y el diseño de la construcción (fuente: Stockton DJ y colaboradores, 2024). En 560 pacientes, llenar los orificios proximales con una densidad de 0,81 o más se asoció con más pseudoartrosis que 0,60 o menos (fuente: Wagner RK y colaboradores, 2026), y una construcción totalmente bloqueada se asoció con fractura peri-implante en una serie pequeña (fuente: Meyer AP y colaboradores, 2023). Un ángulo femoral distal lateral de 84° o más, como los 88° de esta paciente, es el umbral de varo que usó esa cohorte y se asoció con pseudoartrosis (fuente: Wagner RK y colaboradores, 2026). Antes de decidir conviene descartar infección y evaluar el huésped, y se valora la revisión con corrección del eje y una construcción de otra rigidez, con apoyo del tutor (opinión experta). En la cirugía inicial: comprobar el alineamiento coronal antes de bloquear (fuente: Wagner M, 2003) (fuente: Stockton DJ y colaboradores, 2024), no llenar todos los orificios proximales (fuente: Wagner RK y colaboradores, 2026) y planificar longitud y tornillos para la rigidez deseada (fuente: MacLeod AR y colaboradores, 2018). Una placa bloqueada no corrige una reducción mala ni una construcción mal pensada; el implante hace lo que el diseño le pide (fuente: MacLeod AR y colaboradores, 2018) (fuente: Gardner MJ y colaboradores, 2009).</a:t>
            </a:r>
          </a:p>
        </p:txBody>
      </p:sp>
      <p:sp>
        <p:nvSpPr>
          <p:cNvPr id="4" name="Slide Number Placeholder 3"/>
          <p:cNvSpPr>
            <a:spLocks noGrp="1"/>
          </p:cNvSpPr>
          <p:nvPr>
            <p:ph type="sldNum" idx="5" sz="quarter"/>
          </p:nvPr>
        </p:nvSpPr>
        <p:spPr/>
      </p:sp>
    </p:spTree>
  </p:cSld>
  <p:clrMapOvr>
    <a:masterClrMapping/>
  </p:clrMapOvr>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Estas son las fuentes completas en formato Vancouver, con su enlace DOI. Todas están en el documento Word del tema. Gracias.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4.xml"/><Relationship Id="rId3" Type="http://schemas.openxmlformats.org/officeDocument/2006/relationships/chart" Target="../charts/char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5.xml"/><Relationship Id="rId3" Type="http://schemas.openxmlformats.org/officeDocument/2006/relationships/chart" Target="../charts/char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7.xml"/><Relationship Id="rId3" Type="http://schemas.openxmlformats.org/officeDocument/2006/relationships/chart" Target="../charts/char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1.xml"/><Relationship Id="rId3" Type="http://schemas.openxmlformats.org/officeDocument/2006/relationships/chart" Target="../charts/char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2.xml"/><Relationship Id="rId3" Type="http://schemas.openxmlformats.org/officeDocument/2006/relationships/chart" Target="../charts/char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 Id="rId3" Type="http://schemas.openxmlformats.org/officeDocument/2006/relationships/chart" Target="../charts/char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7.xml"/><Relationship Id="rId3" Type="http://schemas.openxmlformats.org/officeDocument/2006/relationships/chart" Target="../charts/char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0.xml"/><Relationship Id="rId3" Type="http://schemas.openxmlformats.org/officeDocument/2006/relationships/chart" Target="../charts/chart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chart" Target="../charts/char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3.xml"/><Relationship Id="rId3" Type="http://schemas.openxmlformats.org/officeDocument/2006/relationships/chart" Target="../charts/chart1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4.xml"/><Relationship Id="rId3" Type="http://schemas.openxmlformats.org/officeDocument/2006/relationships/chart" Target="../charts/char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9.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3.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3" name="Rectangle 2"/>
          <p:cNvSpPr/>
          <p:nvPr/>
        </p:nvSpPr>
        <p:spPr>
          <a:xfrm>
            <a:off x="0" y="0"/>
            <a:ext cx="12191695"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itle 1"/>
          <p:cNvSpPr>
            <a:spLocks noGrp="1"/>
          </p:cNvSpPr>
          <p:nvPr>
            <p:ph type="title"/>
          </p:nvPr>
        </p:nvSpPr>
        <p:spPr>
          <a:xfrm>
            <a:off x="822960" y="2011680"/>
            <a:ext cx="10607040" cy="1645920"/>
          </a:xfrm>
        </p:spPr>
        <p:txBody>
          <a:bodyPr wrap="square" anchor="b"/>
          <a:lstStyle/>
          <a:p>
            <a:pPr algn="l"/>
            <a:r>
              <a:rPr sz="4400" b="1">
                <a:solidFill>
                  <a:srgbClr val="FFFFFF"/>
                </a:solidFill>
                <a:latin typeface="Calibri"/>
              </a:rPr>
              <a:t>Placas bloqueadas: bloquear no es lo mismo que estabilizar mejor</a:t>
            </a:r>
          </a:p>
        </p:txBody>
      </p:sp>
      <p:sp>
        <p:nvSpPr>
          <p:cNvPr id="4" name="TextBox 3"/>
          <p:cNvSpPr txBox="1"/>
          <p:nvPr/>
        </p:nvSpPr>
        <p:spPr>
          <a:xfrm>
            <a:off x="822960" y="3840480"/>
            <a:ext cx="10607040" cy="731520"/>
          </a:xfrm>
          <a:prstGeom prst="rect">
            <a:avLst/>
          </a:prstGeom>
          <a:noFill/>
        </p:spPr>
        <p:txBody>
          <a:bodyPr wrap="square">
            <a:spAutoFit/>
          </a:bodyPr>
          <a:lstStyle/>
          <a:p>
            <a:r>
              <a:rPr sz="2000" b="0">
                <a:solidFill>
                  <a:srgbClr val="FFFFFF"/>
                </a:solidFill>
                <a:latin typeface="Calibri"/>
              </a:rPr>
              <a:t>Revisión de tema · implantes-instrumental · implantes · R2-R4</a:t>
            </a:r>
          </a:p>
        </p:txBody>
      </p:sp>
      <p:sp>
        <p:nvSpPr>
          <p:cNvPr id="5" name="TextBox 4"/>
          <p:cNvSpPr txBox="1"/>
          <p:nvPr/>
        </p:nvSpPr>
        <p:spPr>
          <a:xfrm>
            <a:off x="822960" y="5943600"/>
            <a:ext cx="10607040" cy="548640"/>
          </a:xfrm>
          <a:prstGeom prst="rect">
            <a:avLst/>
          </a:prstGeom>
          <a:noFill/>
        </p:spPr>
        <p:txBody>
          <a:bodyPr wrap="square">
            <a:spAutoFit/>
          </a:bodyPr>
          <a:lstStyle/>
          <a:p>
            <a:r>
              <a:rPr sz="1100" b="0">
                <a:solidFill>
                  <a:srgbClr val="FFFFFF"/>
                </a:solidFill>
                <a:latin typeface="Calibri"/>
              </a:rPr>
              <a:t>Material educativo para profesionales y estudiantes de medicina; no reemplaza el juicio clínico ni la supervisión del tutor. Actualizado: 2026-10-14.</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Agenda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1. Definición: de la fricción al fijador interno</a:t>
            </a:r>
          </a:p>
          <a:p>
            <a:pPr marL="347472" indent="-347472">
              <a:spcAft>
                <a:spcPts val="1400"/>
              </a:spcAft>
              <a:buChar char="•"/>
            </a:pPr>
            <a:r>
              <a:rPr sz="2200">
                <a:solidFill>
                  <a:srgbClr val="263238"/>
                </a:solidFill>
                <a:latin typeface="Calibri"/>
              </a:rPr>
              <a:t>2. Cuánto se usa, cuánto falla y qué tan sólida es la evidencia</a:t>
            </a:r>
          </a:p>
          <a:p>
            <a:pPr marL="347472" indent="-347472">
              <a:spcAft>
                <a:spcPts val="1400"/>
              </a:spcAft>
              <a:buChar char="•"/>
            </a:pPr>
            <a:r>
              <a:rPr sz="2200">
                <a:solidFill>
                  <a:srgbClr val="263238"/>
                </a:solidFill>
                <a:latin typeface="Calibri"/>
              </a:rPr>
              <a:t>3. Variantes del concepto: orificio combinado, poliaxial, FCL y placa activa</a:t>
            </a:r>
          </a:p>
          <a:p>
            <a:pPr marL="347472" indent="-347472">
              <a:spcAft>
                <a:spcPts val="1400"/>
              </a:spcAft>
              <a:buChar char="•"/>
            </a:pPr>
            <a:r>
              <a:rPr sz="2200">
                <a:solidFill>
                  <a:srgbClr val="263238"/>
                </a:solidFill>
                <a:latin typeface="Calibri"/>
              </a:rPr>
              <a:t>4. Biomecánica: estabilidad, rigidez y micromovimiento</a:t>
            </a:r>
          </a:p>
          <a:p>
            <a:pPr marL="347472" indent="-347472">
              <a:spcAft>
                <a:spcPts val="1400"/>
              </a:spcAft>
              <a:buChar char="•"/>
            </a:pPr>
            <a:r>
              <a:rPr sz="2200">
                <a:solidFill>
                  <a:srgbClr val="263238"/>
                </a:solidFill>
                <a:latin typeface="Calibri"/>
              </a:rPr>
              <a:t>5. Diseñar la construcción: longitud, tornillos, distancia y material</a:t>
            </a:r>
          </a:p>
          <a:p>
            <a:pPr marL="347472" indent="-347472">
              <a:spcAft>
                <a:spcPts val="1400"/>
              </a:spcAft>
              <a:buChar char="•"/>
            </a:pPr>
            <a:r>
              <a:rPr sz="2200">
                <a:solidFill>
                  <a:srgbClr val="263238"/>
                </a:solidFill>
                <a:latin typeface="Calibri"/>
              </a:rPr>
              <a:t>6. Clasificación: las funciones de una placa (compresión, neutralización, soporte, puente, híbrida)</a:t>
            </a:r>
          </a:p>
          <a:p>
            <a:pPr marL="347472" indent="-347472">
              <a:spcAft>
                <a:spcPts val="1400"/>
              </a:spcAft>
              <a:buChar char="•"/>
            </a:pPr>
            <a:r>
              <a:rPr sz="2200">
                <a:solidFill>
                  <a:srgbClr val="263238"/>
                </a:solidFill>
                <a:latin typeface="Calibri"/>
              </a:rPr>
              <a:t>7. Indicaciones: cuándo conviene bloquear y cuándo no</a:t>
            </a:r>
          </a:p>
          <a:p>
            <a:pPr marL="347472" indent="-347472">
              <a:spcAft>
                <a:spcPts val="1400"/>
              </a:spcAft>
              <a:buChar char="•"/>
            </a:pPr>
            <a:r>
              <a:rPr sz="2200">
                <a:solidFill>
                  <a:srgbClr val="263238"/>
                </a:solidFill>
                <a:latin typeface="Calibri"/>
              </a:rPr>
              <a:t>8. Imágenes: controlar reducción, alineación y tornillos en la cirugía</a:t>
            </a:r>
          </a:p>
        </p:txBody>
      </p:sp>
      <p:sp>
        <p:nvSpPr>
          <p:cNvPr id="7" name="TextBox 6"/>
          <p:cNvSpPr txBox="1"/>
          <p:nvPr/>
        </p:nvSpPr>
        <p:spPr>
          <a:xfrm>
            <a:off x="6309360" y="1600200"/>
            <a:ext cx="5120640" cy="4297680"/>
          </a:xfrm>
          <a:prstGeom prst="rect">
            <a:avLst/>
          </a:prstGeom>
          <a:noFill/>
        </p:spPr>
        <p:txBody>
          <a:bodyPr wrap="square">
            <a:spAutoFit/>
          </a:bodyPr>
          <a:lstStyle/>
          <a:p>
            <a:pPr marL="347472" indent="-347472">
              <a:spcAft>
                <a:spcPts val="1400"/>
              </a:spcAft>
              <a:buChar char="•"/>
            </a:pPr>
            <a:r>
              <a:rPr sz="2200">
                <a:solidFill>
                  <a:srgbClr val="263238"/>
                </a:solidFill>
                <a:latin typeface="Calibri"/>
              </a:rPr>
              <a:t>9. Algoritmo: elegir la función de la placa</a:t>
            </a:r>
          </a:p>
          <a:p>
            <a:pPr marL="347472" indent="-347472">
              <a:spcAft>
                <a:spcPts val="1400"/>
              </a:spcAft>
              <a:buChar char="•"/>
            </a:pPr>
            <a:r>
              <a:rPr sz="2200">
                <a:solidFill>
                  <a:srgbClr val="263238"/>
                </a:solidFill>
                <a:latin typeface="Calibri"/>
              </a:rPr>
              <a:t>10. Evidencia clínica: qué cambia realmente con bloquear</a:t>
            </a:r>
          </a:p>
          <a:p>
            <a:pPr marL="347472" indent="-347472">
              <a:spcAft>
                <a:spcPts val="1400"/>
              </a:spcAft>
              <a:buChar char="•"/>
            </a:pPr>
            <a:r>
              <a:rPr sz="2200">
                <a:solidFill>
                  <a:srgbClr val="263238"/>
                </a:solidFill>
                <a:latin typeface="Calibri"/>
              </a:rPr>
              <a:t>11. Técnica: colocar una placa bloqueada puente, paso a paso (apoyo de estudio)</a:t>
            </a:r>
          </a:p>
          <a:p>
            <a:pPr marL="347472" indent="-347472">
              <a:spcAft>
                <a:spcPts val="1400"/>
              </a:spcAft>
              <a:buChar char="•"/>
            </a:pPr>
            <a:r>
              <a:rPr sz="2200">
                <a:solidFill>
                  <a:srgbClr val="263238"/>
                </a:solidFill>
                <a:latin typeface="Calibri"/>
              </a:rPr>
              <a:t>12. Errores frecuentes y cómo evitarlos</a:t>
            </a:r>
          </a:p>
          <a:p>
            <a:pPr marL="347472" indent="-347472">
              <a:spcAft>
                <a:spcPts val="1400"/>
              </a:spcAft>
              <a:buChar char="•"/>
            </a:pPr>
            <a:r>
              <a:rPr sz="2200">
                <a:solidFill>
                  <a:srgbClr val="263238"/>
                </a:solidFill>
                <a:latin typeface="Calibri"/>
              </a:rPr>
              <a:t>13. Complicaciones: tasas y qué se puede hacer</a:t>
            </a:r>
          </a:p>
          <a:p>
            <a:pPr marL="347472" indent="-347472">
              <a:spcAft>
                <a:spcPts val="1400"/>
              </a:spcAft>
              <a:buChar char="•"/>
            </a:pPr>
            <a:r>
              <a:rPr sz="2200">
                <a:solidFill>
                  <a:srgbClr val="263238"/>
                </a:solidFill>
                <a:latin typeface="Calibri"/>
              </a:rPr>
              <a:t>14. Pronóstico: consolidación, reoperación y factores que lo predicen</a:t>
            </a:r>
          </a:p>
          <a:p>
            <a:pPr marL="347472" indent="-347472">
              <a:spcAft>
                <a:spcPts val="1400"/>
              </a:spcAft>
              <a:buChar char="•"/>
            </a:pPr>
            <a:r>
              <a:rPr sz="2200">
                <a:solidFill>
                  <a:srgbClr val="263238"/>
                </a:solidFill>
                <a:latin typeface="Calibri"/>
              </a:rPr>
              <a:t>15. Rehabilitación y carga</a:t>
            </a:r>
          </a:p>
        </p:txBody>
      </p:sp>
      <p:sp>
        <p:nvSpPr>
          <p:cNvPr id="8" name="TextBox 7"/>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 / 63</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En 30 segundos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Wagner M. Injury. 2003. doi:10.1016/j.injury.2003.09.023</a:t>
            </a:r>
          </a:p>
          <a:p>
            <a:r>
              <a:rPr sz="1000">
                <a:solidFill>
                  <a:srgbClr val="5A6469"/>
                </a:solidFill>
                <a:latin typeface="Calibri"/>
              </a:rPr>
              <a:t>[r47] Strauss EJ et al. J Orthop Trauma. 2008. doi:10.1097/BOT.0b013e31817996d6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placa convencional estabiliza por fricción entre la placa y el hueso; una placa bloqueada estabiliza porque el tornillo se traba en la placa y forma con ella un fijador interno de ángulo fijo… [r2]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 / 63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de la fricción al fijador interno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Strauss EJ et al. J Orthop Trauma. 2008. doi:10.1097/BOT.0b013e31817996d6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Piensa en el orificio de la placa como una tuerca y en la cabeza del tornillo como el perno que se enrosca en ella: al apretar… [r47]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 / 63</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Definición: de la fricción al fijador interno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[r47] Strauss EJ et al. J Orthop Trauma. 2008. doi:10.1097/BOT.0b013e31817996d6</a:t>
            </a:r>
          </a:p>
          <a:p>
            <a:r>
              <a:rPr sz="1000">
                <a:solidFill>
                  <a:srgbClr val="5A6469"/>
                </a:solidFill>
                <a:latin typeface="Calibri"/>
              </a:rPr>
              <a:t>[r1] Perren SM. 2002. doi:10.1302/0301-620x.84b8.13752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Exige menos disección y menos contacto del implante con el hueso, de modo que se cuida mejor la irrigación del periostio [r47][r1].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 / 63</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Placa convencional frente a placa bloqueada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Perren SM. 2002. doi:10.1302/0301-620x.84b8.13752</a:t>
            </a:r>
          </a:p>
          <a:p>
            <a:r>
              <a:rPr sz="800">
                <a:solidFill>
                  <a:srgbClr val="5A6469"/>
                </a:solidFill>
                <a:latin typeface="Calibri"/>
              </a:rPr>
              <a:t>[r2] Wagner M. Injury. 2003. doi:10.1016/j.injury.2003.09.023</a:t>
            </a:r>
          </a:p>
          <a:p>
            <a:r>
              <a:rPr sz="800">
                <a:solidFill>
                  <a:srgbClr val="5A6469"/>
                </a:solidFill>
                <a:latin typeface="Calibri"/>
              </a:rPr>
              <a:t>[r4] Egol KA et al. J Orthop Trauma. 2004. doi:10.1097/00005131-200409000-00003</a:t>
            </a:r>
          </a:p>
          <a:p>
            <a:r>
              <a:rPr sz="800">
                <a:solidFill>
                  <a:srgbClr val="5A6469"/>
                </a:solidFill>
                <a:latin typeface="Calibri"/>
              </a:rPr>
              <a:t>[r47] Strauss EJ et al. J Orthop Trauma. 2008. doi:10.1097/BOT.0b013e31817996d6</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Aspecto</a:t>
                      </a:r>
                    </a:p>
                  </a:txBody>
                  <a:tcPr>
                    <a:solidFill>
                      <a:srgbClr val="0F5F6B"/>
                    </a:solidFill>
                  </a:tcPr>
                </a:tc>
                <a:tc>
                  <a:txBody>
                    <a:bodyPr/>
                    <a:lstStyle/>
                    <a:p>
                      <a:r>
                        <a:rPr sz="1600" b="1">
                          <a:solidFill>
                            <a:srgbClr val="FFFFFF"/>
                          </a:solidFill>
                          <a:latin typeface="Calibri"/>
                        </a:rPr>
                        <a:t>Convencional (compresión)</a:t>
                      </a:r>
                    </a:p>
                  </a:txBody>
                  <a:tcPr>
                    <a:solidFill>
                      <a:srgbClr val="0F5F6B"/>
                    </a:solidFill>
                  </a:tcPr>
                </a:tc>
                <a:tc>
                  <a:txBody>
                    <a:bodyPr/>
                    <a:lstStyle/>
                    <a:p>
                      <a:r>
                        <a:rPr sz="1600" b="1">
                          <a:solidFill>
                            <a:srgbClr val="FFFFFF"/>
                          </a:solidFill>
                          <a:latin typeface="Calibri"/>
                        </a:rPr>
                        <a:t>Bloqueada (fijador interno)</a:t>
                      </a:r>
                    </a:p>
                  </a:txBody>
                  <a:tcPr>
                    <a:solidFill>
                      <a:srgbClr val="0F5F6B"/>
                    </a:solidFill>
                  </a:tcPr>
                </a:tc>
              </a:tr>
              <a:tr h="457200">
                <a:tc>
                  <a:txBody>
                    <a:bodyPr/>
                    <a:lstStyle/>
                    <a:p>
                      <a:r>
                        <a:rPr sz="1600">
                          <a:solidFill>
                            <a:srgbClr val="263238"/>
                          </a:solidFill>
                          <a:latin typeface="Calibri"/>
                        </a:rPr>
                        <a:t>Cómo estabiliza</a:t>
                      </a:r>
                    </a:p>
                  </a:txBody>
                  <a:tcPr>
                    <a:solidFill>
                      <a:srgbClr val="EEF3F4"/>
                    </a:solidFill>
                  </a:tcPr>
                </a:tc>
                <a:tc>
                  <a:txBody>
                    <a:bodyPr/>
                    <a:lstStyle/>
                    <a:p>
                      <a:r>
                        <a:rPr sz="1600">
                          <a:solidFill>
                            <a:srgbClr val="263238"/>
                          </a:solidFill>
                          <a:latin typeface="Calibri"/>
                        </a:rPr>
                        <a:t>Fricción entre placa y hueso al apretar los tornillos [r2]</a:t>
                      </a:r>
                    </a:p>
                  </a:txBody>
                  <a:tcPr>
                    <a:solidFill>
                      <a:srgbClr val="EEF3F4"/>
                    </a:solidFill>
                  </a:tcPr>
                </a:tc>
                <a:tc>
                  <a:txBody>
                    <a:bodyPr/>
                    <a:lstStyle/>
                    <a:p>
                      <a:r>
                        <a:rPr sz="1600">
                          <a:solidFill>
                            <a:srgbClr val="263238"/>
                          </a:solidFill>
                          <a:latin typeface="Calibri"/>
                        </a:rPr>
                        <a:t>Tornillo trabado en la placa: construcción de ángulo fijo [r47]</a:t>
                      </a:r>
                    </a:p>
                  </a:txBody>
                  <a:tcPr>
                    <a:solidFill>
                      <a:srgbClr val="EEF3F4"/>
                    </a:solidFill>
                  </a:tcPr>
                </a:tc>
              </a:tr>
              <a:tr h="457200">
                <a:tc>
                  <a:txBody>
                    <a:bodyPr/>
                    <a:lstStyle/>
                    <a:p>
                      <a:r>
                        <a:rPr sz="1600">
                          <a:solidFill>
                            <a:srgbClr val="263238"/>
                          </a:solidFill>
                          <a:latin typeface="Calibri"/>
                        </a:rPr>
                        <a:t>Contacto placa-hueso</a:t>
                      </a:r>
                    </a:p>
                  </a:txBody>
                  <a:tcPr>
                    <a:solidFill>
                      <a:srgbClr val="FFFFFF"/>
                    </a:solidFill>
                  </a:tcPr>
                </a:tc>
                <a:tc>
                  <a:txBody>
                    <a:bodyPr/>
                    <a:lstStyle/>
                    <a:p>
                      <a:r>
                        <a:rPr sz="1600">
                          <a:solidFill>
                            <a:srgbClr val="263238"/>
                          </a:solidFill>
                          <a:latin typeface="Calibri"/>
                        </a:rPr>
                        <a:t>Necesario: la placa se adapta al hueso [r2]</a:t>
                      </a:r>
                    </a:p>
                  </a:txBody>
                  <a:tcPr>
                    <a:solidFill>
                      <a:srgbClr val="FFFFFF"/>
                    </a:solidFill>
                  </a:tcPr>
                </a:tc>
                <a:tc>
                  <a:txBody>
                    <a:bodyPr/>
                    <a:lstStyle/>
                    <a:p>
                      <a:r>
                        <a:rPr sz="1600">
                          <a:solidFill>
                            <a:srgbClr val="263238"/>
                          </a:solidFill>
                          <a:latin typeface="Calibri"/>
                        </a:rPr>
                        <a:t>No necesario: la placa puede quedar separada [r2]</a:t>
                      </a:r>
                    </a:p>
                  </a:txBody>
                  <a:tcPr>
                    <a:solidFill>
                      <a:srgbClr val="FFFFFF"/>
                    </a:solidFill>
                  </a:tcPr>
                </a:tc>
              </a:tr>
              <a:tr h="457200">
                <a:tc>
                  <a:txBody>
                    <a:bodyPr/>
                    <a:lstStyle/>
                    <a:p>
                      <a:r>
                        <a:rPr sz="1600">
                          <a:solidFill>
                            <a:srgbClr val="263238"/>
                          </a:solidFill>
                          <a:latin typeface="Calibri"/>
                        </a:rPr>
                        <a:t>Contorneado</a:t>
                      </a:r>
                    </a:p>
                  </a:txBody>
                  <a:tcPr>
                    <a:solidFill>
                      <a:srgbClr val="EEF3F4"/>
                    </a:solidFill>
                  </a:tcPr>
                </a:tc>
                <a:tc>
                  <a:txBody>
                    <a:bodyPr/>
                    <a:lstStyle/>
                    <a:p>
                      <a:r>
                        <a:rPr sz="1600">
                          <a:solidFill>
                            <a:srgbClr val="263238"/>
                          </a:solidFill>
                          <a:latin typeface="Calibri"/>
                        </a:rPr>
                        <a:t>Preciso, durante la cirugía [r2]</a:t>
                      </a:r>
                    </a:p>
                  </a:txBody>
                  <a:tcPr>
                    <a:solidFill>
                      <a:srgbClr val="EEF3F4"/>
                    </a:solidFill>
                  </a:tcPr>
                </a:tc>
                <a:tc>
                  <a:txBody>
                    <a:bodyPr/>
                    <a:lstStyle/>
                    <a:p>
                      <a:r>
                        <a:rPr sz="1600">
                          <a:solidFill>
                            <a:srgbClr val="263238"/>
                          </a:solidFill>
                          <a:latin typeface="Calibri"/>
                        </a:rPr>
                        <a:t>No exige exactitud [r2]</a:t>
                      </a:r>
                    </a:p>
                  </a:txBody>
                  <a:tcPr>
                    <a:solidFill>
                      <a:srgbClr val="EEF3F4"/>
                    </a:solidFill>
                  </a:tcPr>
                </a:tc>
              </a:tr>
              <a:tr h="457200">
                <a:tc>
                  <a:txBody>
                    <a:bodyPr/>
                    <a:lstStyle/>
                    <a:p>
                      <a:r>
                        <a:rPr sz="1600">
                          <a:solidFill>
                            <a:srgbClr val="263238"/>
                          </a:solidFill>
                          <a:latin typeface="Calibri"/>
                        </a:rPr>
                        <a:t>Reducción</a:t>
                      </a:r>
                    </a:p>
                  </a:txBody>
                  <a:tcPr>
                    <a:solidFill>
                      <a:srgbClr val="FFFFFF"/>
                    </a:solidFill>
                  </a:tcPr>
                </a:tc>
                <a:tc>
                  <a:txBody>
                    <a:bodyPr/>
                    <a:lstStyle/>
                    <a:p>
                      <a:r>
                        <a:rPr sz="1600">
                          <a:solidFill>
                            <a:srgbClr val="263238"/>
                          </a:solidFill>
                          <a:latin typeface="Calibri"/>
                        </a:rPr>
                        <a:t>Directa y anatómica [r2]</a:t>
                      </a:r>
                    </a:p>
                  </a:txBody>
                  <a:tcPr>
                    <a:solidFill>
                      <a:srgbClr val="FFFFFF"/>
                    </a:solidFill>
                  </a:tcPr>
                </a:tc>
                <a:tc>
                  <a:txBody>
                    <a:bodyPr/>
                    <a:lstStyle/>
                    <a:p>
                      <a:r>
                        <a:rPr sz="1600">
                          <a:solidFill>
                            <a:srgbClr val="263238"/>
                          </a:solidFill>
                          <a:latin typeface="Calibri"/>
                        </a:rPr>
                        <a:t>Puede ser indirecta, sin abrir el foco [r2][r47]</a:t>
                      </a:r>
                    </a:p>
                  </a:txBody>
                  <a:tcPr>
                    <a:solidFill>
                      <a:srgbClr val="FFFFFF"/>
                    </a:solidFill>
                  </a:tcPr>
                </a:tc>
              </a:tr>
              <a:tr h="457200">
                <a:tc>
                  <a:txBody>
                    <a:bodyPr/>
                    <a:lstStyle/>
                    <a:p>
                      <a:r>
                        <a:rPr sz="1600">
                          <a:solidFill>
                            <a:srgbClr val="263238"/>
                          </a:solidFill>
                          <a:latin typeface="Calibri"/>
                        </a:rPr>
                        <a:t>Consolidación que se busca</a:t>
                      </a:r>
                    </a:p>
                  </a:txBody>
                  <a:tcPr>
                    <a:solidFill>
                      <a:srgbClr val="EEF3F4"/>
                    </a:solidFill>
                  </a:tcPr>
                </a:tc>
                <a:tc>
                  <a:txBody>
                    <a:bodyPr/>
                    <a:lstStyle/>
                    <a:p>
                      <a:r>
                        <a:rPr sz="1600">
                          <a:solidFill>
                            <a:srgbClr val="263238"/>
                          </a:solidFill>
                          <a:latin typeface="Calibri"/>
                        </a:rPr>
                        <a:t>Foco estable con compresión (estabilidad absoluta)</a:t>
                      </a:r>
                    </a:p>
                  </a:txBody>
                  <a:tcPr>
                    <a:solidFill>
                      <a:srgbClr val="EEF3F4"/>
                    </a:solidFill>
                  </a:tcPr>
                </a:tc>
                <a:tc>
                  <a:txBody>
                    <a:bodyPr/>
                    <a:lstStyle/>
                    <a:p>
                      <a:r>
                        <a:rPr sz="1600">
                          <a:solidFill>
                            <a:srgbClr val="263238"/>
                          </a:solidFill>
                          <a:latin typeface="Calibri"/>
                        </a:rPr>
                        <a:t>Callo por estabilidad relativa [r1]</a:t>
                      </a:r>
                    </a:p>
                  </a:txBody>
                  <a:tcPr>
                    <a:solidFill>
                      <a:srgbClr val="EEF3F4"/>
                    </a:solidFill>
                  </a:tcPr>
                </a:tc>
              </a:tr>
              <a:tr h="457200">
                <a:tc>
                  <a:txBody>
                    <a:bodyPr/>
                    <a:lstStyle/>
                    <a:p>
                      <a:r>
                        <a:rPr sz="1600">
                          <a:solidFill>
                            <a:srgbClr val="263238"/>
                          </a:solidFill>
                          <a:latin typeface="Calibri"/>
                        </a:rPr>
                        <a:t>Dónde sigue siendo mejor</a:t>
                      </a:r>
                    </a:p>
                  </a:txBody>
                  <a:tcPr>
                    <a:solidFill>
                      <a:srgbClr val="FFFFFF"/>
                    </a:solidFill>
                  </a:tcPr>
                </a:tc>
                <a:tc>
                  <a:txBody>
                    <a:bodyPr/>
                    <a:lstStyle/>
                    <a:p>
                      <a:r>
                        <a:rPr sz="1600">
                          <a:solidFill>
                            <a:srgbClr val="263238"/>
                          </a:solidFill>
                          <a:latin typeface="Calibri"/>
                        </a:rPr>
                        <a:t>Fractura articular que exige reducción anatómica perfecta; algunas pseudoartrosis [r4]</a:t>
                      </a:r>
                    </a:p>
                  </a:txBody>
                  <a:tcPr>
                    <a:solidFill>
                      <a:srgbClr val="FFFFFF"/>
                    </a:solidFill>
                  </a:tcPr>
                </a:tc>
                <a:tc>
                  <a:txBody>
                    <a:bodyPr/>
                    <a:lstStyle/>
                    <a:p>
                      <a:r>
                        <a:rPr sz="1600">
                          <a:solidFill>
                            <a:srgbClr val="263238"/>
                          </a:solidFill>
                          <a:latin typeface="Calibri"/>
                        </a:rPr>
                        <a:t>Reducción indirecta; fracturas diafisarias o metafisarias en hueso osteoporótico; puente de conminución grave; imposibilidad de colocar la placa en el lado de tensión [r4]</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 / 63</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Cuánto se usa, cuánto falla y qué tan sólida es la evidencia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[r11] Haidukewych GJ et al. J Am Acad Orthop Surg. 2008. doi:10.5435/00124635-200806000-00007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Las placas bloqueadas se popularizaron pese a que había pocos datos publicados de resultados, y de varias de sus tecnologías nuevas (pegs subcondrales, bujes poliaxiales… [r11]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7 / 63</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Cuánto se usa, cuánto falla y qué tan sólida es la evidencia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[r27] Claireaux HA et al. Cochrane Database Syst Rev. 2022. doi:10.1002/14651858.CD010606.pub3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revisión Cochrane de fémur distal reunió 14 estudios con 753 participantes y concluyó que la evidencia disponible es incompleta e insuficiente para orientar la práctica [r27].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8 / 63</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Reoperación o cirugía por pseudoartrosis tras placa bloqueada lateral de fémur distal (cohortes)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Rodriguez EK et al. J Orthop Trauma. 2016. doi:10.1097/BOT.0000000000000593</a:t>
            </a:r>
          </a:p>
          <a:p>
            <a:r>
              <a:rPr sz="800">
                <a:solidFill>
                  <a:srgbClr val="5A6469"/>
                </a:solidFill>
                <a:latin typeface="Calibri"/>
              </a:rPr>
              <a:t>[r21] Ricci WM et al. J Orthop Trauma. 2014. doi:10.1097/BOT.0b013e31829e6dd0</a:t>
            </a:r>
          </a:p>
          <a:p>
            <a:r>
              <a:rPr sz="800">
                <a:solidFill>
                  <a:srgbClr val="5A6469"/>
                </a:solidFill>
                <a:latin typeface="Calibri"/>
              </a:rPr>
              <a:t>[r23] Wagner RK et al. J Bone Joint Surg Am. 2026. doi:10.2106/JBJS.25.00498</a:t>
            </a:r>
          </a:p>
          <a:p>
            <a:r>
              <a:rPr sz="800">
                <a:solidFill>
                  <a:srgbClr val="5A6469"/>
                </a:solidFill>
                <a:latin typeface="Calibri"/>
              </a:rPr>
              <a:t>[r24] Wagner RK et al. J Orthop Trauma. 2025. doi:10.1097/BOT.0000000000003001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9 / 63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del concepto: orificio combinado, poliaxial, FCL y placa activa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Wagner M. Injury. 2003. doi:10.1016/j.injury.2003.09.023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Orificio combinado (LCP): una misma placa admite tornillos convencionales y bloqueados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10 / 63</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Variantes del concepto: orificio combinado, poliaxial, FCL y placa activa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[r26] Alotaibi MN et al. Eur J Orthop Surg Traumatol. 2025. doi:10.1007/s00590-025-04608-7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El metaanálisis de 5 estudios (326 pacientes) encontró mayor puntaje RUST con FCL a los 3 meses (diferencia media estandarizada 0,60… [r26]</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11 / 63</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Variantes y nivel de evidencia clínica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Wagner M. Injury. 2003. doi:10.1016/j.injury.2003.09.023</a:t>
            </a:r>
          </a:p>
          <a:p>
            <a:r>
              <a:rPr sz="800">
                <a:solidFill>
                  <a:srgbClr val="5A6469"/>
                </a:solidFill>
                <a:latin typeface="Calibri"/>
              </a:rPr>
              <a:t>[r7] Bottlang M et al. J Orthop Trauma. 2011. doi:10.1097/BOT.0b013e318207885b</a:t>
            </a:r>
          </a:p>
          <a:p>
            <a:r>
              <a:rPr sz="800">
                <a:solidFill>
                  <a:srgbClr val="5A6469"/>
                </a:solidFill>
                <a:latin typeface="Calibri"/>
              </a:rPr>
              <a:t>[r8] Bottlang M et al. J Bone Joint Surg Am. 2016. doi:10.2106/JBJS.O.00705</a:t>
            </a:r>
          </a:p>
          <a:p>
            <a:r>
              <a:rPr sz="800">
                <a:solidFill>
                  <a:srgbClr val="5A6469"/>
                </a:solidFill>
                <a:latin typeface="Calibri"/>
              </a:rPr>
              <a:t>[r11] Haidukewych GJ et al. J Am Acad Orthop Surg. 2008. doi:10.5435/00124635-200806000-00007</a:t>
            </a:r>
          </a:p>
          <a:p>
            <a:r>
              <a:rPr sz="800">
                <a:solidFill>
                  <a:srgbClr val="5A6469"/>
                </a:solidFill>
                <a:latin typeface="Calibri"/>
              </a:rPr>
              <a:t>[r18] Bottlang M et al. J Clin Med. 2024. doi:10.3390/jcm13102905</a:t>
            </a:r>
          </a:p>
          <a:p>
            <a:r>
              <a:rPr sz="800">
                <a:solidFill>
                  <a:srgbClr val="5A6469"/>
                </a:solidFill>
                <a:latin typeface="Calibri"/>
              </a:rPr>
              <a:t>(+3 referencias más en las láminas finales)</a:t>
            </a:r>
          </a:p>
        </p:txBody>
      </p:sp>
      <p:graphicFrame>
        <p:nvGraphicFramePr>
          <p:cNvPr id="6" name="Table 5"/>
          <p:cNvGraphicFramePr>
            <a:graphicFrameLocks noGrp="1"/>
          </p:cNvGraphicFramePr>
          <p:nvPr/>
        </p:nvGraphicFramePr>
        <p:xfrm>
          <a:off x="822960" y="1645920"/>
          <a:ext cx="10607040" cy="22860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Variante</a:t>
                      </a:r>
                    </a:p>
                  </a:txBody>
                  <a:tcPr>
                    <a:solidFill>
                      <a:srgbClr val="0F5F6B"/>
                    </a:solidFill>
                  </a:tcPr>
                </a:tc>
                <a:tc>
                  <a:txBody>
                    <a:bodyPr/>
                    <a:lstStyle/>
                    <a:p>
                      <a:r>
                        <a:rPr sz="1600" b="1">
                          <a:solidFill>
                            <a:srgbClr val="FFFFFF"/>
                          </a:solidFill>
                          <a:latin typeface="Calibri"/>
                        </a:rPr>
                        <a:t>Idea</a:t>
                      </a:r>
                    </a:p>
                  </a:txBody>
                  <a:tcPr>
                    <a:solidFill>
                      <a:srgbClr val="0F5F6B"/>
                    </a:solidFill>
                  </a:tcPr>
                </a:tc>
                <a:tc>
                  <a:txBody>
                    <a:bodyPr/>
                    <a:lstStyle/>
                    <a:p>
                      <a:r>
                        <a:rPr sz="1600" b="1">
                          <a:solidFill>
                            <a:srgbClr val="FFFFFF"/>
                          </a:solidFill>
                          <a:latin typeface="Calibri"/>
                        </a:rPr>
                        <a:t>Qué muestra la evidencia</a:t>
                      </a:r>
                    </a:p>
                  </a:txBody>
                  <a:tcPr>
                    <a:solidFill>
                      <a:srgbClr val="0F5F6B"/>
                    </a:solidFill>
                  </a:tcPr>
                </a:tc>
              </a:tr>
              <a:tr h="457200">
                <a:tc>
                  <a:txBody>
                    <a:bodyPr/>
                    <a:lstStyle/>
                    <a:p>
                      <a:r>
                        <a:rPr sz="1600">
                          <a:solidFill>
                            <a:srgbClr val="263238"/>
                          </a:solidFill>
                          <a:latin typeface="Calibri"/>
                        </a:rPr>
                        <a:t>Orificio combinado (LCP)</a:t>
                      </a:r>
                    </a:p>
                  </a:txBody>
                  <a:tcPr>
                    <a:solidFill>
                      <a:srgbClr val="EEF3F4"/>
                    </a:solidFill>
                  </a:tcPr>
                </a:tc>
                <a:tc>
                  <a:txBody>
                    <a:bodyPr/>
                    <a:lstStyle/>
                    <a:p>
                      <a:r>
                        <a:rPr sz="1600">
                          <a:solidFill>
                            <a:srgbClr val="263238"/>
                          </a:solidFill>
                          <a:latin typeface="Calibri"/>
                        </a:rPr>
                        <a:t>Permite compresión, puente o ambos [r2]</a:t>
                      </a:r>
                    </a:p>
                  </a:txBody>
                  <a:tcPr>
                    <a:solidFill>
                      <a:srgbClr val="EEF3F4"/>
                    </a:solidFill>
                  </a:tcPr>
                </a:tc>
                <a:tc>
                  <a:txBody>
                    <a:bodyPr/>
                    <a:lstStyle/>
                    <a:p>
                      <a:r>
                        <a:rPr sz="1600">
                          <a:solidFill>
                            <a:srgbClr val="263238"/>
                          </a:solidFill>
                          <a:latin typeface="Calibri"/>
                        </a:rPr>
                        <a:t>Concepto descrito; la comparación clínica con placas convencionales es en su mayoría de ausencia de ventaja clara (véase tratamiento)</a:t>
                      </a:r>
                    </a:p>
                  </a:txBody>
                  <a:tcPr>
                    <a:solidFill>
                      <a:srgbClr val="EEF3F4"/>
                    </a:solidFill>
                  </a:tcPr>
                </a:tc>
              </a:tr>
              <a:tr h="457200">
                <a:tc>
                  <a:txBody>
                    <a:bodyPr/>
                    <a:lstStyle/>
                    <a:p>
                      <a:r>
                        <a:rPr sz="1600">
                          <a:solidFill>
                            <a:srgbClr val="263238"/>
                          </a:solidFill>
                          <a:latin typeface="Calibri"/>
                        </a:rPr>
                        <a:t>Monoaxial frente a poliaxial</a:t>
                      </a:r>
                    </a:p>
                  </a:txBody>
                  <a:tcPr>
                    <a:solidFill>
                      <a:srgbClr val="FFFFFF"/>
                    </a:solidFill>
                  </a:tcPr>
                </a:tc>
                <a:tc>
                  <a:txBody>
                    <a:bodyPr/>
                    <a:lstStyle/>
                    <a:p>
                      <a:r>
                        <a:rPr sz="1600">
                          <a:solidFill>
                            <a:srgbClr val="263238"/>
                          </a:solidFill>
                          <a:latin typeface="Calibri"/>
                        </a:rPr>
                        <a:t>Libertad angular al colocar tornillos [r11]</a:t>
                      </a:r>
                    </a:p>
                  </a:txBody>
                  <a:tcPr>
                    <a:solidFill>
                      <a:srgbClr val="FFFFFF"/>
                    </a:solidFill>
                  </a:tcPr>
                </a:tc>
                <a:tc>
                  <a:txBody>
                    <a:bodyPr/>
                    <a:lstStyle/>
                    <a:p>
                      <a:r>
                        <a:rPr sz="1600">
                          <a:solidFill>
                            <a:srgbClr val="263238"/>
                          </a:solidFill>
                          <a:latin typeface="Calibri"/>
                        </a:rPr>
                        <a:t>Cochrane 2022: 2 estudios, 67 participantes, certeza baja a muy baja [r27]</a:t>
                      </a:r>
                    </a:p>
                  </a:txBody>
                  <a:tcPr>
                    <a:solidFill>
                      <a:srgbClr val="FFFFFF"/>
                    </a:solidFill>
                  </a:tcPr>
                </a:tc>
              </a:tr>
              <a:tr h="457200">
                <a:tc>
                  <a:txBody>
                    <a:bodyPr/>
                    <a:lstStyle/>
                    <a:p>
                      <a:r>
                        <a:rPr sz="1600">
                          <a:solidFill>
                            <a:srgbClr val="263238"/>
                          </a:solidFill>
                          <a:latin typeface="Calibri"/>
                        </a:rPr>
                        <a:t>Fijación cortical lejana</a:t>
                      </a:r>
                    </a:p>
                  </a:txBody>
                  <a:tcPr>
                    <a:solidFill>
                      <a:srgbClr val="EEF3F4"/>
                    </a:solidFill>
                  </a:tcPr>
                </a:tc>
                <a:tc>
                  <a:txBody>
                    <a:bodyPr/>
                    <a:lstStyle/>
                    <a:p>
                      <a:r>
                        <a:rPr sz="1600">
                          <a:solidFill>
                            <a:srgbClr val="263238"/>
                          </a:solidFill>
                          <a:latin typeface="Calibri"/>
                        </a:rPr>
                        <a:t>Flexibilizar para estimular callo [r7]</a:t>
                      </a:r>
                    </a:p>
                  </a:txBody>
                  <a:tcPr>
                    <a:solidFill>
                      <a:srgbClr val="EEF3F4"/>
                    </a:solidFill>
                  </a:tcPr>
                </a:tc>
                <a:tc>
                  <a:txBody>
                    <a:bodyPr/>
                    <a:lstStyle/>
                    <a:p>
                      <a:r>
                        <a:rPr sz="1600">
                          <a:solidFill>
                            <a:srgbClr val="263238"/>
                          </a:solidFill>
                          <a:latin typeface="Calibri"/>
                        </a:rPr>
                        <a:t>ECA de 193 pacientes sin diferencia en el resultado compuesto [r25]; callo radiográfico más temprano a los 3 meses [r26]</a:t>
                      </a:r>
                    </a:p>
                  </a:txBody>
                  <a:tcPr>
                    <a:solidFill>
                      <a:srgbClr val="EEF3F4"/>
                    </a:solidFill>
                  </a:tcPr>
                </a:tc>
              </a:tr>
              <a:tr h="457200">
                <a:tc>
                  <a:txBody>
                    <a:bodyPr/>
                    <a:lstStyle/>
                    <a:p>
                      <a:r>
                        <a:rPr sz="1600">
                          <a:solidFill>
                            <a:srgbClr val="263238"/>
                          </a:solidFill>
                          <a:latin typeface="Calibri"/>
                        </a:rPr>
                        <a:t>Placa activa</a:t>
                      </a:r>
                    </a:p>
                  </a:txBody>
                  <a:tcPr>
                    <a:solidFill>
                      <a:srgbClr val="FFFFFF"/>
                    </a:solidFill>
                  </a:tcPr>
                </a:tc>
                <a:tc>
                  <a:txBody>
                    <a:bodyPr/>
                    <a:lstStyle/>
                    <a:p>
                      <a:r>
                        <a:rPr sz="1600">
                          <a:solidFill>
                            <a:srgbClr val="263238"/>
                          </a:solidFill>
                          <a:latin typeface="Calibri"/>
                        </a:rPr>
                        <a:t>Movimiento axial controlado [r18]</a:t>
                      </a:r>
                    </a:p>
                  </a:txBody>
                  <a:tcPr>
                    <a:solidFill>
                      <a:srgbClr val="FFFFFF"/>
                    </a:solidFill>
                  </a:tcPr>
                </a:tc>
                <a:tc>
                  <a:txBody>
                    <a:bodyPr/>
                    <a:lstStyle/>
                    <a:p>
                      <a:r>
                        <a:rPr sz="1600">
                          <a:solidFill>
                            <a:srgbClr val="263238"/>
                          </a:solidFill>
                          <a:latin typeface="Calibri"/>
                        </a:rPr>
                        <a:t>Datos de laboratorio y de oveja [r8][r18]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12 / 63</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Biomecánica: estabilidad, rigidez y micromovimiento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Wagner M. Injury. 2003. doi:10.1016/j.injury.2003.09.023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La placa de compresión busca estabilidad absoluta: reducción anatómica directa y un foco apretado y quieto [r2].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13 / 63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Fracturas de fémur distal con callo deficiente (20 mm2 o menos) tras placa bloqueada periarticular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[r9] Lujan TJ et al. J Orthop Trauma. 2010. doi:10.1097/BOT.0b013e3181be6720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14 / 63</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Resistencia a la torsión recuperada a las 9 semanas en tibia de oveja (% del hueso nativo)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[r8] Bottlang M et al. J Bone Joint Surg Am. 2016. doi:10.2106/JBJS.O.00705</a:t>
            </a:r>
          </a:p>
          <a:p>
            <a:r>
              <a:rPr sz="1000">
                <a:solidFill>
                  <a:srgbClr val="5A6469"/>
                </a:solidFill>
                <a:latin typeface="Calibri"/>
              </a:rPr>
              <a:t>[r18] Bottlang M et al. J Clin Med. 2024. doi:10.3390/jcm13102905</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15 / 63</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Diseñar la construcción: longitud, tornillos, distancia y material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Stoffel K et al. 2003. doi:10.1016/j.injury.2003.09.021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Working length (longitud de trabajo): la distancia entre el foco y el primer tornillo de cada lado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16 / 63</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Diseñar la construcción: longitud, tornillos, distancia y material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 Gautier E et al. Injury. 2003. doi:10.1016/j.injury.2003.09.026</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No hay una respuesta única: manda la calidad del hueso, porque en hueso pobre un tornillo mal elegido se suelta en la interfaz rosca-hueso y el montaje pierde la reducción [r3].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17 / 63</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Configuración sugerida según la situación (resumen de las fuentes)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[r5] Stoffel K et al. 2003. doi:10.1016/j.injury.2003.09.021</a:t>
            </a:r>
          </a:p>
          <a:p>
            <a:r>
              <a:rPr sz="800">
                <a:solidFill>
                  <a:srgbClr val="5A6469"/>
                </a:solidFill>
                <a:latin typeface="Calibri"/>
              </a:rPr>
              <a:t>[r12] Gardner MJ et al. J Am Acad Orthop Surg. 2009. doi:10.5435/00124635-200910000-00007</a:t>
            </a:r>
          </a:p>
          <a:p>
            <a:r>
              <a:rPr sz="800">
                <a:solidFill>
                  <a:srgbClr val="5A6469"/>
                </a:solidFill>
                <a:latin typeface="Calibri"/>
              </a:rPr>
              <a:t>[r16] Gwinner C et al. Int Orthop. 2015. doi:10.1007/s00264-015-2787-6</a:t>
            </a:r>
          </a:p>
          <a:p>
            <a:r>
              <a:rPr sz="800">
                <a:solidFill>
                  <a:srgbClr val="5A6469"/>
                </a:solidFill>
                <a:latin typeface="Calibri"/>
              </a:rPr>
              <a:t>[r23] Wagner RK et al. J Bone Joint Surg Am. 2026. doi:10.2106/JBJS.25.00498</a:t>
            </a:r>
          </a:p>
        </p:txBody>
      </p:sp>
      <p:graphicFrame>
        <p:nvGraphicFramePr>
          <p:cNvPr id="6" name="Table 5"/>
          <p:cNvGraphicFramePr>
            <a:graphicFrameLocks noGrp="1"/>
          </p:cNvGraphicFramePr>
          <p:nvPr/>
        </p:nvGraphicFramePr>
        <p:xfrm>
          <a:off x="822960" y="1645920"/>
          <a:ext cx="10607040" cy="36576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Situación</a:t>
                      </a:r>
                    </a:p>
                  </a:txBody>
                  <a:tcPr>
                    <a:solidFill>
                      <a:srgbClr val="0F5F6B"/>
                    </a:solidFill>
                  </a:tcPr>
                </a:tc>
                <a:tc>
                  <a:txBody>
                    <a:bodyPr/>
                    <a:lstStyle/>
                    <a:p>
                      <a:r>
                        <a:rPr sz="1600" b="1">
                          <a:solidFill>
                            <a:srgbClr val="FFFFFF"/>
                          </a:solidFill>
                          <a:latin typeface="Calibri"/>
                        </a:rPr>
                        <a:t>Qué sugiere la fuente</a:t>
                      </a:r>
                    </a:p>
                  </a:txBody>
                  <a:tcPr>
                    <a:solidFill>
                      <a:srgbClr val="0F5F6B"/>
                    </a:solidFill>
                  </a:tcPr>
                </a:tc>
                <a:tc>
                  <a:txBody>
                    <a:bodyPr/>
                    <a:lstStyle/>
                    <a:p>
                      <a:r>
                        <a:rPr sz="1600" b="1">
                          <a:solidFill>
                            <a:srgbClr val="FFFFFF"/>
                          </a:solidFill>
                          <a:latin typeface="Calibri"/>
                        </a:rPr>
                        <a:t>Fuerza de la evidencia</a:t>
                      </a:r>
                    </a:p>
                  </a:txBody>
                  <a:tcPr>
                    <a:solidFill>
                      <a:srgbClr val="0F5F6B"/>
                    </a:solidFill>
                  </a:tcPr>
                </a:tc>
              </a:tr>
              <a:tr h="457200">
                <a:tc>
                  <a:txBody>
                    <a:bodyPr/>
                    <a:lstStyle/>
                    <a:p>
                      <a:r>
                        <a:rPr sz="1600">
                          <a:solidFill>
                            <a:srgbClr val="263238"/>
                          </a:solidFill>
                          <a:latin typeface="Calibri"/>
                        </a:rPr>
                        <a:t>Fractura simple con brecha pequeña, placa como puente</a:t>
                      </a:r>
                    </a:p>
                  </a:txBody>
                  <a:tcPr>
                    <a:solidFill>
                      <a:srgbClr val="EEF3F4"/>
                    </a:solidFill>
                  </a:tcPr>
                </a:tc>
                <a:tc>
                  <a:txBody>
                    <a:bodyPr/>
                    <a:lstStyle/>
                    <a:p>
                      <a:r>
                        <a:rPr sz="1600">
                          <a:solidFill>
                            <a:srgbClr val="263238"/>
                          </a:solidFill>
                          <a:latin typeface="Calibri"/>
                        </a:rPr>
                        <a:t>Omitir 1 o 2 orificios a cada lado del foco; placa larga y cerca del hueso [r5]</a:t>
                      </a:r>
                    </a:p>
                  </a:txBody>
                  <a:tcPr>
                    <a:solidFill>
                      <a:srgbClr val="EEF3F4"/>
                    </a:solidFill>
                  </a:tcPr>
                </a:tc>
                <a:tc>
                  <a:txBody>
                    <a:bodyPr/>
                    <a:lstStyle/>
                    <a:p>
                      <a:r>
                        <a:rPr sz="1600">
                          <a:solidFill>
                            <a:srgbClr val="263238"/>
                          </a:solidFill>
                          <a:latin typeface="Calibri"/>
                        </a:rPr>
                        <a:t>Modelo mecánico</a:t>
                      </a:r>
                    </a:p>
                  </a:txBody>
                  <a:tcPr>
                    <a:solidFill>
                      <a:srgbClr val="EEF3F4"/>
                    </a:solidFill>
                  </a:tcPr>
                </a:tc>
              </a:tr>
              <a:tr h="457200">
                <a:tc>
                  <a:txBody>
                    <a:bodyPr/>
                    <a:lstStyle/>
                    <a:p>
                      <a:r>
                        <a:rPr sz="1600">
                          <a:solidFill>
                            <a:srgbClr val="263238"/>
                          </a:solidFill>
                          <a:latin typeface="Calibri"/>
                        </a:rPr>
                        <a:t>Fractura conminuta con brecha grande</a:t>
                      </a:r>
                    </a:p>
                  </a:txBody>
                  <a:tcPr>
                    <a:solidFill>
                      <a:srgbClr val="FFFFFF"/>
                    </a:solidFill>
                  </a:tcPr>
                </a:tc>
                <a:tc>
                  <a:txBody>
                    <a:bodyPr/>
                    <a:lstStyle/>
                    <a:p>
                      <a:r>
                        <a:rPr sz="1600">
                          <a:solidFill>
                            <a:srgbClr val="263238"/>
                          </a:solidFill>
                          <a:latin typeface="Calibri"/>
                        </a:rPr>
                        <a:t>Tornillos internos lo más cerca posible del foco; placa larga [r5]</a:t>
                      </a:r>
                    </a:p>
                  </a:txBody>
                  <a:tcPr>
                    <a:solidFill>
                      <a:srgbClr val="FFFFFF"/>
                    </a:solidFill>
                  </a:tcPr>
                </a:tc>
                <a:tc>
                  <a:txBody>
                    <a:bodyPr/>
                    <a:lstStyle/>
                    <a:p>
                      <a:r>
                        <a:rPr sz="1600">
                          <a:solidFill>
                            <a:srgbClr val="263238"/>
                          </a:solidFill>
                          <a:latin typeface="Calibri"/>
                        </a:rPr>
                        <a:t>Modelo mecánico</a:t>
                      </a:r>
                    </a:p>
                  </a:txBody>
                  <a:tcPr>
                    <a:solidFill>
                      <a:srgbClr val="FFFFFF"/>
                    </a:solidFill>
                  </a:tcPr>
                </a:tc>
              </a:tr>
              <a:tr h="457200">
                <a:tc>
                  <a:txBody>
                    <a:bodyPr/>
                    <a:lstStyle/>
                    <a:p>
                      <a:r>
                        <a:rPr sz="1600">
                          <a:solidFill>
                            <a:srgbClr val="263238"/>
                          </a:solidFill>
                          <a:latin typeface="Calibri"/>
                        </a:rPr>
                        <a:t>Húmero o antebrazo</a:t>
                      </a:r>
                    </a:p>
                  </a:txBody>
                  <a:tcPr>
                    <a:solidFill>
                      <a:srgbClr val="EEF3F4"/>
                    </a:solidFill>
                  </a:tcPr>
                </a:tc>
                <a:tc>
                  <a:txBody>
                    <a:bodyPr/>
                    <a:lstStyle/>
                    <a:p>
                      <a:r>
                        <a:rPr sz="1600">
                          <a:solidFill>
                            <a:srgbClr val="263238"/>
                          </a:solidFill>
                          <a:latin typeface="Calibri"/>
                        </a:rPr>
                        <a:t>3 a 4 tornillos a cada lado, por la rotación [r5]</a:t>
                      </a:r>
                    </a:p>
                  </a:txBody>
                  <a:tcPr>
                    <a:solidFill>
                      <a:srgbClr val="EEF3F4"/>
                    </a:solidFill>
                  </a:tcPr>
                </a:tc>
                <a:tc>
                  <a:txBody>
                    <a:bodyPr/>
                    <a:lstStyle/>
                    <a:p>
                      <a:r>
                        <a:rPr sz="1600">
                          <a:solidFill>
                            <a:srgbClr val="263238"/>
                          </a:solidFill>
                          <a:latin typeface="Calibri"/>
                        </a:rPr>
                        <a:t>Modelo mecánico</a:t>
                      </a:r>
                    </a:p>
                  </a:txBody>
                  <a:tcPr>
                    <a:solidFill>
                      <a:srgbClr val="EEF3F4"/>
                    </a:solidFill>
                  </a:tcPr>
                </a:tc>
              </a:tr>
              <a:tr h="457200">
                <a:tc>
                  <a:txBody>
                    <a:bodyPr/>
                    <a:lstStyle/>
                    <a:p>
                      <a:r>
                        <a:rPr sz="1600">
                          <a:solidFill>
                            <a:srgbClr val="263238"/>
                          </a:solidFill>
                          <a:latin typeface="Calibri"/>
                        </a:rPr>
                        <a:t>Miembro inferior</a:t>
                      </a:r>
                    </a:p>
                  </a:txBody>
                  <a:tcPr>
                    <a:solidFill>
                      <a:srgbClr val="FFFFFF"/>
                    </a:solidFill>
                  </a:tcPr>
                </a:tc>
                <a:tc>
                  <a:txBody>
                    <a:bodyPr/>
                    <a:lstStyle/>
                    <a:p>
                      <a:r>
                        <a:rPr sz="1600">
                          <a:solidFill>
                            <a:srgbClr val="263238"/>
                          </a:solidFill>
                          <a:latin typeface="Calibri"/>
                        </a:rPr>
                        <a:t>2 o 3 tornillos a cada lado [r5]</a:t>
                      </a:r>
                    </a:p>
                  </a:txBody>
                  <a:tcPr>
                    <a:solidFill>
                      <a:srgbClr val="FFFFFF"/>
                    </a:solidFill>
                  </a:tcPr>
                </a:tc>
                <a:tc>
                  <a:txBody>
                    <a:bodyPr/>
                    <a:lstStyle/>
                    <a:p>
                      <a:r>
                        <a:rPr sz="1600">
                          <a:solidFill>
                            <a:srgbClr val="263238"/>
                          </a:solidFill>
                          <a:latin typeface="Calibri"/>
                        </a:rPr>
                        <a:t>Modelo mecánico</a:t>
                      </a:r>
                    </a:p>
                  </a:txBody>
                  <a:tcPr>
                    <a:solidFill>
                      <a:srgbClr val="FFFFFF"/>
                    </a:solidFill>
                  </a:tcPr>
                </a:tc>
              </a:tr>
              <a:tr h="457200">
                <a:tc>
                  <a:txBody>
                    <a:bodyPr/>
                    <a:lstStyle/>
                    <a:p>
                      <a:r>
                        <a:rPr sz="1600">
                          <a:solidFill>
                            <a:srgbClr val="263238"/>
                          </a:solidFill>
                          <a:latin typeface="Calibri"/>
                        </a:rPr>
                        <a:t>Fémur distal, riesgo de pseudoartrosis</a:t>
                      </a:r>
                    </a:p>
                  </a:txBody>
                  <a:tcPr>
                    <a:solidFill>
                      <a:srgbClr val="EEF3F4"/>
                    </a:solidFill>
                  </a:tcPr>
                </a:tc>
                <a:tc>
                  <a:txBody>
                    <a:bodyPr/>
                    <a:lstStyle/>
                    <a:p>
                      <a:r>
                        <a:rPr sz="1600">
                          <a:solidFill>
                            <a:srgbClr val="263238"/>
                          </a:solidFill>
                          <a:latin typeface="Calibri"/>
                        </a:rPr>
                        <a:t>No llenar todos los orificios proximales al working length [r23]</a:t>
                      </a:r>
                    </a:p>
                  </a:txBody>
                  <a:tcPr>
                    <a:solidFill>
                      <a:srgbClr val="EEF3F4"/>
                    </a:solidFill>
                  </a:tcPr>
                </a:tc>
                <a:tc>
                  <a:txBody>
                    <a:bodyPr/>
                    <a:lstStyle/>
                    <a:p>
                      <a:r>
                        <a:rPr sz="1600">
                          <a:solidFill>
                            <a:srgbClr val="263238"/>
                          </a:solidFill>
                          <a:latin typeface="Calibri"/>
                        </a:rPr>
                        <a:t>Cohorte de 560 pacientes</a:t>
                      </a:r>
                    </a:p>
                  </a:txBody>
                  <a:tcPr>
                    <a:solidFill>
                      <a:srgbClr val="EEF3F4"/>
                    </a:solidFill>
                  </a:tcPr>
                </a:tc>
              </a:tr>
              <a:tr h="457200">
                <a:tc>
                  <a:txBody>
                    <a:bodyPr/>
                    <a:lstStyle/>
                    <a:p>
                      <a:r>
                        <a:rPr sz="1600">
                          <a:solidFill>
                            <a:srgbClr val="263238"/>
                          </a:solidFill>
                          <a:latin typeface="Calibri"/>
                        </a:rPr>
                        <a:t>Hueso osteoporótico</a:t>
                      </a:r>
                    </a:p>
                  </a:txBody>
                  <a:tcPr>
                    <a:solidFill>
                      <a:srgbClr val="FFFFFF"/>
                    </a:solidFill>
                  </a:tcPr>
                </a:tc>
                <a:tc>
                  <a:txBody>
                    <a:bodyPr/>
                    <a:lstStyle/>
                    <a:p>
                      <a:r>
                        <a:rPr sz="1600">
                          <a:solidFill>
                            <a:srgbClr val="263238"/>
                          </a:solidFill>
                          <a:latin typeface="Calibri"/>
                        </a:rPr>
                        <a:t>Construcción bloqueada de longitud completa [r12]</a:t>
                      </a:r>
                    </a:p>
                  </a:txBody>
                  <a:tcPr>
                    <a:solidFill>
                      <a:srgbClr val="FFFFFF"/>
                    </a:solidFill>
                  </a:tcPr>
                </a:tc>
                <a:tc>
                  <a:txBody>
                    <a:bodyPr/>
                    <a:lstStyle/>
                    <a:p>
                      <a:r>
                        <a:rPr sz="1600">
                          <a:solidFill>
                            <a:srgbClr val="263238"/>
                          </a:solidFill>
                          <a:latin typeface="Calibri"/>
                        </a:rPr>
                        <a:t>Revisión (opinión experta)</a:t>
                      </a:r>
                    </a:p>
                  </a:txBody>
                  <a:tcPr>
                    <a:solidFill>
                      <a:srgbClr val="FFFFFF"/>
                    </a:solidFill>
                  </a:tcPr>
                </a:tc>
              </a:tr>
              <a:tr h="457200">
                <a:tc>
                  <a:txBody>
                    <a:bodyPr/>
                    <a:lstStyle/>
                    <a:p>
                      <a:r>
                        <a:rPr sz="1600">
                          <a:solidFill>
                            <a:srgbClr val="263238"/>
                          </a:solidFill>
                          <a:latin typeface="Calibri"/>
                        </a:rPr>
                        <a:t>Periprotésica con vástago</a:t>
                      </a:r>
                    </a:p>
                  </a:txBody>
                  <a:tcPr>
                    <a:solidFill>
                      <a:srgbClr val="EEF3F4"/>
                    </a:solidFill>
                  </a:tcPr>
                </a:tc>
                <a:tc>
                  <a:txBody>
                    <a:bodyPr/>
                    <a:lstStyle/>
                    <a:p>
                      <a:r>
                        <a:rPr sz="1600">
                          <a:solidFill>
                            <a:srgbClr val="263238"/>
                          </a:solidFill>
                          <a:latin typeface="Calibri"/>
                        </a:rPr>
                        <a:t>Bicortical más estable pero con falla más destructiva; monocortical se arranca sin dañar el hueso [r16]</a:t>
                      </a:r>
                    </a:p>
                  </a:txBody>
                  <a:tcPr>
                    <a:solidFill>
                      <a:srgbClr val="EEF3F4"/>
                    </a:solidFill>
                  </a:tcPr>
                </a:tc>
                <a:tc>
                  <a:txBody>
                    <a:bodyPr/>
                    <a:lstStyle/>
                    <a:p>
                      <a:r>
                        <a:rPr sz="1600">
                          <a:solidFill>
                            <a:srgbClr val="263238"/>
                          </a:solidFill>
                          <a:latin typeface="Calibri"/>
                        </a:rPr>
                        <a:t>Modelo mecánico</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18 / 63</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las funciones de una placa (compresión, neutralización, soporte, puente, híbrida)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Perren SM. 2002. doi:10.1302/0301-620x.84b8.13752</a:t>
            </a:r>
          </a:p>
          <a:p>
            <a:r>
              <a:rPr sz="800">
                <a:solidFill>
                  <a:srgbClr val="5A6469"/>
                </a:solidFill>
                <a:latin typeface="Calibri"/>
              </a:rPr>
              <a:t>[r2] Wagner M. Injury. 2003. doi:10.1016/j.injury.2003.09.023</a:t>
            </a:r>
          </a:p>
          <a:p>
            <a:r>
              <a:rPr sz="800">
                <a:solidFill>
                  <a:srgbClr val="5A6469"/>
                </a:solidFill>
                <a:latin typeface="Calibri"/>
              </a:rPr>
              <a:t>[r4] Egol KA et al. J Orthop Trauma. 2004. doi:10.1097/00005131-200409000-00003</a:t>
            </a:r>
          </a:p>
          <a:p>
            <a:r>
              <a:rPr sz="800">
                <a:solidFill>
                  <a:srgbClr val="5A6469"/>
                </a:solidFill>
                <a:latin typeface="Calibri"/>
              </a:rPr>
              <a:t>[r5] Stoffel K et al. 2003. doi:10.1016/j.injury.2003.09.021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Una placa no es un implante con una sola función.</a:t>
            </a:r>
          </a:p>
          <a:p>
            <a:pPr marL="347472" indent="-347472">
              <a:spcAft>
                <a:spcPts val="1400"/>
              </a:spcAft>
              <a:buChar char="•"/>
            </a:pPr>
            <a:r>
              <a:rPr sz="2400">
                <a:solidFill>
                  <a:srgbClr val="263238"/>
                </a:solidFill>
                <a:latin typeface="Calibri"/>
              </a:rPr>
              <a:t>La misma placa puede trabajar de formas distintas según cómo se use, y eso es lo que hay que decidir antes de operar.</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19 / 63</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Clasificación: las funciones de una placa (compresión, neutralización, soporte, puente, híbrida)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Perren SM. 2002. doi:10.1302/0301-620x.84b8.13752</a:t>
            </a:r>
          </a:p>
          <a:p>
            <a:r>
              <a:rPr sz="800">
                <a:solidFill>
                  <a:srgbClr val="5A6469"/>
                </a:solidFill>
                <a:latin typeface="Calibri"/>
              </a:rPr>
              <a:t>[r2] Wagner M. Injury. 2003. doi:10.1016/j.injury.2003.09.023</a:t>
            </a:r>
          </a:p>
          <a:p>
            <a:r>
              <a:rPr sz="800">
                <a:solidFill>
                  <a:srgbClr val="5A6469"/>
                </a:solidFill>
                <a:latin typeface="Calibri"/>
              </a:rPr>
              <a:t>[r4] Egol KA et al. J Orthop Trauma. 2004. doi:10.1097/00005131-200409000-00003</a:t>
            </a:r>
          </a:p>
          <a:p>
            <a:r>
              <a:rPr sz="800">
                <a:solidFill>
                  <a:srgbClr val="5A6469"/>
                </a:solidFill>
                <a:latin typeface="Calibri"/>
              </a:rPr>
              <a:t>[r5] Stoffel K et al. 2003. doi:10.1016/j.injury.2003.09.021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*Soporte (buttress):* la placa sostiene un fragmento articular o metafisario para que no se desplace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20 / 63</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Función de la placa, fractura típica y tipo de estabilidad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Wagner M. Injury. 2003. doi:10.1016/j.injury.2003.09.023</a:t>
            </a:r>
          </a:p>
          <a:p>
            <a:r>
              <a:rPr sz="1000">
                <a:solidFill>
                  <a:srgbClr val="5A6469"/>
                </a:solidFill>
                <a:latin typeface="Calibri"/>
              </a:rPr>
              <a:t>[r4] Egol KA et al. J Orthop Trauma. 2004. doi:10.1097/00005131-200409000-00003</a:t>
            </a:r>
          </a:p>
          <a:p>
            <a:r>
              <a:rPr sz="1000">
                <a:solidFill>
                  <a:srgbClr val="5A6469"/>
                </a:solidFill>
                <a:latin typeface="Calibri"/>
              </a:rPr>
              <a:t>[r5] Stoffel K et al. 2003. doi:10.1016/j.injury.2003.09.021</a:t>
            </a:r>
          </a:p>
        </p:txBody>
      </p:sp>
      <p:graphicFrame>
        <p:nvGraphicFramePr>
          <p:cNvPr id="6" name="Table 5"/>
          <p:cNvGraphicFramePr>
            <a:graphicFrameLocks noGrp="1"/>
          </p:cNvGraphicFramePr>
          <p:nvPr/>
        </p:nvGraphicFramePr>
        <p:xfrm>
          <a:off x="822960" y="1645920"/>
          <a:ext cx="10607040" cy="2743200"/>
        </p:xfrm>
        <a:graphic>
          <a:graphicData uri="http://schemas.openxmlformats.org/drawingml/2006/table">
            <a:tbl>
              <a:tblPr firstRow="1" bandRow="1">
                <a:tableStyleId>{5C22544A-7EE6-4342-B048-85BDC9FD1C3A}</a:tableStyleId>
              </a:tblPr>
              <a:tblGrid>
                <a:gridCol w="2651760"/>
                <a:gridCol w="2651760"/>
                <a:gridCol w="2651760"/>
                <a:gridCol w="2651760"/>
              </a:tblGrid>
              <a:tr h="457200">
                <a:tc>
                  <a:txBody>
                    <a:bodyPr/>
                    <a:lstStyle/>
                    <a:p>
                      <a:r>
                        <a:rPr sz="1400" b="1">
                          <a:solidFill>
                            <a:srgbClr val="FFFFFF"/>
                          </a:solidFill>
                          <a:latin typeface="Calibri"/>
                        </a:rPr>
                        <a:t>Función</a:t>
                      </a:r>
                    </a:p>
                  </a:txBody>
                  <a:tcPr>
                    <a:solidFill>
                      <a:srgbClr val="0F5F6B"/>
                    </a:solidFill>
                  </a:tcPr>
                </a:tc>
                <a:tc>
                  <a:txBody>
                    <a:bodyPr/>
                    <a:lstStyle/>
                    <a:p>
                      <a:r>
                        <a:rPr sz="1400" b="1">
                          <a:solidFill>
                            <a:srgbClr val="FFFFFF"/>
                          </a:solidFill>
                          <a:latin typeface="Calibri"/>
                        </a:rPr>
                        <a:t>Fractura típica</a:t>
                      </a:r>
                    </a:p>
                  </a:txBody>
                  <a:tcPr>
                    <a:solidFill>
                      <a:srgbClr val="0F5F6B"/>
                    </a:solidFill>
                  </a:tcPr>
                </a:tc>
                <a:tc>
                  <a:txBody>
                    <a:bodyPr/>
                    <a:lstStyle/>
                    <a:p>
                      <a:r>
                        <a:rPr sz="1400" b="1">
                          <a:solidFill>
                            <a:srgbClr val="FFFFFF"/>
                          </a:solidFill>
                          <a:latin typeface="Calibri"/>
                        </a:rPr>
                        <a:t>Estabilidad</a:t>
                      </a:r>
                    </a:p>
                  </a:txBody>
                  <a:tcPr>
                    <a:solidFill>
                      <a:srgbClr val="0F5F6B"/>
                    </a:solidFill>
                  </a:tcPr>
                </a:tc>
                <a:tc>
                  <a:txBody>
                    <a:bodyPr/>
                    <a:lstStyle/>
                    <a:p>
                      <a:r>
                        <a:rPr sz="1400" b="1">
                          <a:solidFill>
                            <a:srgbClr val="FFFFFF"/>
                          </a:solidFill>
                          <a:latin typeface="Calibri"/>
                        </a:rPr>
                        <a:t>Cómo se logra</a:t>
                      </a:r>
                    </a:p>
                  </a:txBody>
                  <a:tcPr>
                    <a:solidFill>
                      <a:srgbClr val="0F5F6B"/>
                    </a:solidFill>
                  </a:tcPr>
                </a:tc>
              </a:tr>
              <a:tr h="457200">
                <a:tc>
                  <a:txBody>
                    <a:bodyPr/>
                    <a:lstStyle/>
                    <a:p>
                      <a:r>
                        <a:rPr sz="1400">
                          <a:solidFill>
                            <a:srgbClr val="263238"/>
                          </a:solidFill>
                          <a:latin typeface="Calibri"/>
                        </a:rPr>
                        <a:t>Compresión</a:t>
                      </a:r>
                    </a:p>
                  </a:txBody>
                  <a:tcPr>
                    <a:solidFill>
                      <a:srgbClr val="EEF3F4"/>
                    </a:solidFill>
                  </a:tcPr>
                </a:tc>
                <a:tc>
                  <a:txBody>
                    <a:bodyPr/>
                    <a:lstStyle/>
                    <a:p>
                      <a:r>
                        <a:rPr sz="1400">
                          <a:solidFill>
                            <a:srgbClr val="263238"/>
                          </a:solidFill>
                          <a:latin typeface="Calibri"/>
                        </a:rPr>
                        <a:t>Fractura simple con reducción anatómica posible [r2]</a:t>
                      </a:r>
                    </a:p>
                  </a:txBody>
                  <a:tcPr>
                    <a:solidFill>
                      <a:srgbClr val="EEF3F4"/>
                    </a:solidFill>
                  </a:tcPr>
                </a:tc>
                <a:tc>
                  <a:txBody>
                    <a:bodyPr/>
                    <a:lstStyle/>
                    <a:p>
                      <a:r>
                        <a:rPr sz="1400">
                          <a:solidFill>
                            <a:srgbClr val="263238"/>
                          </a:solidFill>
                          <a:latin typeface="Calibri"/>
                        </a:rPr>
                        <a:t>Absoluta</a:t>
                      </a:r>
                    </a:p>
                  </a:txBody>
                  <a:tcPr>
                    <a:solidFill>
                      <a:srgbClr val="EEF3F4"/>
                    </a:solidFill>
                  </a:tcPr>
                </a:tc>
                <a:tc>
                  <a:txBody>
                    <a:bodyPr/>
                    <a:lstStyle/>
                    <a:p>
                      <a:r>
                        <a:rPr sz="1400">
                          <a:solidFill>
                            <a:srgbClr val="263238"/>
                          </a:solidFill>
                          <a:latin typeface="Calibri"/>
                        </a:rPr>
                        <a:t>Tornillos de compresión y contacto placa-hueso [r2]</a:t>
                      </a:r>
                    </a:p>
                  </a:txBody>
                  <a:tcPr>
                    <a:solidFill>
                      <a:srgbClr val="EEF3F4"/>
                    </a:solidFill>
                  </a:tcPr>
                </a:tc>
              </a:tr>
              <a:tr h="457200">
                <a:tc>
                  <a:txBody>
                    <a:bodyPr/>
                    <a:lstStyle/>
                    <a:p>
                      <a:r>
                        <a:rPr sz="1400">
                          <a:solidFill>
                            <a:srgbClr val="263238"/>
                          </a:solidFill>
                          <a:latin typeface="Calibri"/>
                        </a:rPr>
                        <a:t>Neutralización</a:t>
                      </a:r>
                    </a:p>
                  </a:txBody>
                  <a:tcPr>
                    <a:solidFill>
                      <a:srgbClr val="FFFFFF"/>
                    </a:solidFill>
                  </a:tcPr>
                </a:tc>
                <a:tc>
                  <a:txBody>
                    <a:bodyPr/>
                    <a:lstStyle/>
                    <a:p>
                      <a:r>
                        <a:rPr sz="1400">
                          <a:solidFill>
                            <a:srgbClr val="263238"/>
                          </a:solidFill>
                          <a:latin typeface="Calibri"/>
                        </a:rPr>
                        <a:t>Fractura simple ya comprimida con tornillo (práctica habitual)</a:t>
                      </a:r>
                    </a:p>
                  </a:txBody>
                  <a:tcPr>
                    <a:solidFill>
                      <a:srgbClr val="FFFFFF"/>
                    </a:solidFill>
                  </a:tcPr>
                </a:tc>
                <a:tc>
                  <a:txBody>
                    <a:bodyPr/>
                    <a:lstStyle/>
                    <a:p>
                      <a:r>
                        <a:rPr sz="1400">
                          <a:solidFill>
                            <a:srgbClr val="263238"/>
                          </a:solidFill>
                          <a:latin typeface="Calibri"/>
                        </a:rPr>
                        <a:t>Absoluta, protegida</a:t>
                      </a:r>
                    </a:p>
                  </a:txBody>
                  <a:tcPr>
                    <a:solidFill>
                      <a:srgbClr val="FFFFFF"/>
                    </a:solidFill>
                  </a:tcPr>
                </a:tc>
                <a:tc>
                  <a:txBody>
                    <a:bodyPr/>
                    <a:lstStyle/>
                    <a:p>
                      <a:r>
                        <a:rPr sz="1400">
                          <a:solidFill>
                            <a:srgbClr val="263238"/>
                          </a:solidFill>
                          <a:latin typeface="Calibri"/>
                        </a:rPr>
                        <a:t>Placa que reparte la carga (práctica habitual)</a:t>
                      </a:r>
                    </a:p>
                  </a:txBody>
                  <a:tcPr>
                    <a:solidFill>
                      <a:srgbClr val="FFFFFF"/>
                    </a:solidFill>
                  </a:tcPr>
                </a:tc>
              </a:tr>
              <a:tr h="457200">
                <a:tc>
                  <a:txBody>
                    <a:bodyPr/>
                    <a:lstStyle/>
                    <a:p>
                      <a:r>
                        <a:rPr sz="1400">
                          <a:solidFill>
                            <a:srgbClr val="263238"/>
                          </a:solidFill>
                          <a:latin typeface="Calibri"/>
                        </a:rPr>
                        <a:t>Soporte (buttress)</a:t>
                      </a:r>
                    </a:p>
                  </a:txBody>
                  <a:tcPr>
                    <a:solidFill>
                      <a:srgbClr val="EEF3F4"/>
                    </a:solidFill>
                  </a:tcPr>
                </a:tc>
                <a:tc>
                  <a:txBody>
                    <a:bodyPr/>
                    <a:lstStyle/>
                    <a:p>
                      <a:r>
                        <a:rPr sz="1400">
                          <a:solidFill>
                            <a:srgbClr val="263238"/>
                          </a:solidFill>
                          <a:latin typeface="Calibri"/>
                        </a:rPr>
                        <a:t>Fractura articular o metafisaria con tendencia al desplazamiento (práctica habitual)</a:t>
                      </a:r>
                    </a:p>
                  </a:txBody>
                  <a:tcPr>
                    <a:solidFill>
                      <a:srgbClr val="EEF3F4"/>
                    </a:solidFill>
                  </a:tcPr>
                </a:tc>
                <a:tc>
                  <a:txBody>
                    <a:bodyPr/>
                    <a:lstStyle/>
                    <a:p>
                      <a:r>
                        <a:rPr sz="1400">
                          <a:solidFill>
                            <a:srgbClr val="263238"/>
                          </a:solidFill>
                          <a:latin typeface="Calibri"/>
                        </a:rPr>
                        <a:t>Soporte contra el desplazamiento</a:t>
                      </a:r>
                    </a:p>
                  </a:txBody>
                  <a:tcPr>
                    <a:solidFill>
                      <a:srgbClr val="EEF3F4"/>
                    </a:solidFill>
                  </a:tcPr>
                </a:tc>
                <a:tc>
                  <a:txBody>
                    <a:bodyPr/>
                    <a:lstStyle/>
                    <a:p>
                      <a:r>
                        <a:rPr sz="1400">
                          <a:solidFill>
                            <a:srgbClr val="263238"/>
                          </a:solidFill>
                          <a:latin typeface="Calibri"/>
                        </a:rPr>
                        <a:t>Placa con contorno adaptado al fragmento (práctica habitual)</a:t>
                      </a:r>
                    </a:p>
                  </a:txBody>
                  <a:tcPr>
                    <a:solidFill>
                      <a:srgbClr val="EEF3F4"/>
                    </a:solidFill>
                  </a:tcPr>
                </a:tc>
              </a:tr>
              <a:tr h="457200">
                <a:tc>
                  <a:txBody>
                    <a:bodyPr/>
                    <a:lstStyle/>
                    <a:p>
                      <a:r>
                        <a:rPr sz="1400">
                          <a:solidFill>
                            <a:srgbClr val="263238"/>
                          </a:solidFill>
                          <a:latin typeface="Calibri"/>
                        </a:rPr>
                        <a:t>Puente</a:t>
                      </a:r>
                    </a:p>
                  </a:txBody>
                  <a:tcPr>
                    <a:solidFill>
                      <a:srgbClr val="FFFFFF"/>
                    </a:solidFill>
                  </a:tcPr>
                </a:tc>
                <a:tc>
                  <a:txBody>
                    <a:bodyPr/>
                    <a:lstStyle/>
                    <a:p>
                      <a:r>
                        <a:rPr sz="1400">
                          <a:solidFill>
                            <a:srgbClr val="263238"/>
                          </a:solidFill>
                          <a:latin typeface="Calibri"/>
                        </a:rPr>
                        <a:t>Fractura muy conminuta o en hueso osteoporótico [r4]</a:t>
                      </a:r>
                    </a:p>
                  </a:txBody>
                  <a:tcPr>
                    <a:solidFill>
                      <a:srgbClr val="FFFFFF"/>
                    </a:solidFill>
                  </a:tcPr>
                </a:tc>
                <a:tc>
                  <a:txBody>
                    <a:bodyPr/>
                    <a:lstStyle/>
                    <a:p>
                      <a:r>
                        <a:rPr sz="1400">
                          <a:solidFill>
                            <a:srgbClr val="263238"/>
                          </a:solidFill>
                          <a:latin typeface="Calibri"/>
                        </a:rPr>
                        <a:t>Relativa</a:t>
                      </a:r>
                    </a:p>
                  </a:txBody>
                  <a:tcPr>
                    <a:solidFill>
                      <a:srgbClr val="FFFFFF"/>
                    </a:solidFill>
                  </a:tcPr>
                </a:tc>
                <a:tc>
                  <a:txBody>
                    <a:bodyPr/>
                    <a:lstStyle/>
                    <a:p>
                      <a:r>
                        <a:rPr sz="1400">
                          <a:solidFill>
                            <a:srgbClr val="263238"/>
                          </a:solidFill>
                          <a:latin typeface="Calibri"/>
                        </a:rPr>
                        <a:t>Reducción indirecta, placa larga, pocos tornillos [r2][r5]</a:t>
                      </a:r>
                    </a:p>
                  </a:txBody>
                  <a:tcPr>
                    <a:solidFill>
                      <a:srgbClr val="FFFFFF"/>
                    </a:solidFill>
                  </a:tcPr>
                </a:tc>
              </a:tr>
              <a:tr h="457200">
                <a:tc>
                  <a:txBody>
                    <a:bodyPr/>
                    <a:lstStyle/>
                    <a:p>
                      <a:r>
                        <a:rPr sz="1400">
                          <a:solidFill>
                            <a:srgbClr val="263238"/>
                          </a:solidFill>
                          <a:latin typeface="Calibri"/>
                        </a:rPr>
                        <a:t>Híbrida</a:t>
                      </a:r>
                    </a:p>
                  </a:txBody>
                  <a:tcPr>
                    <a:solidFill>
                      <a:srgbClr val="EEF3F4"/>
                    </a:solidFill>
                  </a:tcPr>
                </a:tc>
                <a:tc>
                  <a:txBody>
                    <a:bodyPr/>
                    <a:lstStyle/>
                    <a:p>
                      <a:r>
                        <a:rPr sz="1400">
                          <a:solidFill>
                            <a:srgbClr val="263238"/>
                          </a:solidFill>
                          <a:latin typeface="Calibri"/>
                        </a:rPr>
                        <a:t>Fractura con tramos de distinto tipo, por ejemplo uno simple y otro conminuto (práctica habitual)</a:t>
                      </a:r>
                    </a:p>
                  </a:txBody>
                  <a:tcPr>
                    <a:solidFill>
                      <a:srgbClr val="EEF3F4"/>
                    </a:solidFill>
                  </a:tcPr>
                </a:tc>
                <a:tc>
                  <a:txBody>
                    <a:bodyPr/>
                    <a:lstStyle/>
                    <a:p>
                      <a:r>
                        <a:rPr sz="1400">
                          <a:solidFill>
                            <a:srgbClr val="263238"/>
                          </a:solidFill>
                          <a:latin typeface="Calibri"/>
                        </a:rPr>
                        <a:t>Mixta</a:t>
                      </a:r>
                    </a:p>
                  </a:txBody>
                  <a:tcPr>
                    <a:solidFill>
                      <a:srgbClr val="EEF3F4"/>
                    </a:solidFill>
                  </a:tcPr>
                </a:tc>
                <a:tc>
                  <a:txBody>
                    <a:bodyPr/>
                    <a:lstStyle/>
                    <a:p>
                      <a:r>
                        <a:rPr sz="1400">
                          <a:solidFill>
                            <a:srgbClr val="263238"/>
                          </a:solidFill>
                          <a:latin typeface="Calibri"/>
                        </a:rPr>
                        <a:t>Combinar compresión y bloqueo según el tramo [r2]</a:t>
                      </a:r>
                    </a:p>
                  </a:txBody>
                  <a:tcPr>
                    <a:solidFill>
                      <a:srgbClr val="EEF3F4"/>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21 / 63</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Indicaciones: cuándo conviene bloquear y cuándo no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Egol KA et al. J Orthop Trauma. 2004. doi:10.1097/00005131-200409000-00003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Egol y colaboradores ubican la ventaja del bloqueo en 4 escenarios: hueso osteoporótico de la diáfisis o la metáfisis; fracturas muy conminutas que hay que puentear… [r4]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22 / 63</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Indicaciones: cuándo conviene bloquear y cuándo 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Egol KA et al. J Orthop Trauma. 2004. doi:10.1097/00005131-200409000-00003</a:t>
            </a:r>
          </a:p>
          <a:p>
            <a:r>
              <a:rPr sz="800">
                <a:solidFill>
                  <a:srgbClr val="5A6469"/>
                </a:solidFill>
                <a:latin typeface="Calibri"/>
              </a:rPr>
              <a:t>[r11] Haidukewych GJ et al. J Am Acad Orthop Surg. 2008. doi:10.5435/00124635-200806000-00007</a:t>
            </a:r>
          </a:p>
          <a:p>
            <a:r>
              <a:rPr sz="800">
                <a:solidFill>
                  <a:srgbClr val="5A6469"/>
                </a:solidFill>
                <a:latin typeface="Calibri"/>
              </a:rPr>
              <a:t>[r12] Gardner MJ et al. J Am Acad Orthop Surg. 2009. doi:10.5435/00124635-200910000-00007</a:t>
            </a:r>
          </a:p>
          <a:p>
            <a:r>
              <a:rPr sz="800">
                <a:solidFill>
                  <a:srgbClr val="5A6469"/>
                </a:solidFill>
                <a:latin typeface="Calibri"/>
              </a:rPr>
              <a:t>[r17] Grawe B et al. Bone Joint Res. 2012. doi:10.1302/2046-3758.16.2000078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Para otros huesos osteoporóticos: sin dato verificable de ensayos que comparen placa bloqueada y convencional en las fuentes revisadas.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23 / 63</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Indicaciones: cuándo conviene bloquear y cuándo no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[r37] Costa ML et al. Bone Joint J. 2019. doi:10.1302/0301-620X.101B8.BJJ-2018-1285.R1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Radio distal: a 5 años, agujas frente a placa bloqueada no mostraron diferencia clínicamente relevante en un ECA de 448 adultos… [r37]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24 / 63</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controlar reducción, alineación y tornillos en la cirugía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[r23] Wagner RK et al. J Bone Joint Surg Am. 2026. doi:10.2106/JBJS.25.00498</a:t>
            </a:r>
          </a:p>
          <a:p>
            <a:r>
              <a:rPr sz="1000">
                <a:solidFill>
                  <a:srgbClr val="5A6469"/>
                </a:solidFill>
                <a:latin typeface="Calibri"/>
              </a:rPr>
              <a:t>[r22] Stockton DJ et al. J Orthop Trauma. 2024. doi:10.1097/BOT.0000000000002680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Reducción y alineación antes de bloquear. En fémur distal, un ángulo femoral distal lateral (LDFA) de 84° o más (varo) se asoció con pseudoartrosis en una cohorte de 560 pacientes… [r23]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25 / 63</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Imágenes: controlar reducción, alineación y tornillos en la cirugía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Lowe JB et al. J Orthop Trauma. 2015. doi:10.1097/BOT.0000000000000333</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 9 proyecciones (rotación interna, neutra y externa de 25°, con el arco en 3 posiciones) la sensibilidad llegó a 100 % en 8 de 9 localizaciones y a 90… [r45]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26 / 63</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Detección intraoperatoria de tornillos prominentes (sensibilidad y especificidad)</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[r45] Lowe JB et al. J Orthop Trauma. 2015. doi:10.1097/BOT.0000000000000333</a:t>
            </a:r>
          </a:p>
          <a:p>
            <a:r>
              <a:rPr sz="1000">
                <a:solidFill>
                  <a:srgbClr val="5A6469"/>
                </a:solidFill>
                <a:latin typeface="Calibri"/>
              </a:rPr>
              <a:t>[r46] Wung CH et al. J Orthop Surg Res. 2025. doi:10.1186/s13018-025-05573-x</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27 / 63</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Algoritmo: elegir la función de la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[r4] Egol KA et al. J Orthop Trauma. 2004. doi:10.1097/00005131-200409000-00003</a:t>
            </a:r>
          </a:p>
          <a:p>
            <a:r>
              <a:rPr sz="1000">
                <a:solidFill>
                  <a:srgbClr val="5A6469"/>
                </a:solidFill>
                <a:latin typeface="Calibri"/>
              </a:rPr>
              <a:t>[r14] MacLeod AR et al. Injury. 2018. doi:10.1016/S0020-1383(18)30296-1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Este esquema es una guía de estudio para ordenar el razonamiento, no un protocolo.</a:t>
            </a:r>
          </a:p>
          <a:p>
            <a:pPr marL="347472" indent="-347472">
              <a:spcAft>
                <a:spcPts val="1400"/>
              </a:spcAft>
              <a:buChar char="•"/>
            </a:pPr>
            <a:r>
              <a:rPr sz="2400">
                <a:solidFill>
                  <a:srgbClr val="263238"/>
                </a:solidFill>
                <a:latin typeface="Calibri"/>
              </a:rPr>
              <a:t>La decisión final depende del patrón de fractura, el hueso, los tejidos blandos, el implante disponible y el criterio del tutor [r4][r14].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28 / 63</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De la fractura al montaje con placa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Egol KA et al. J Orthop Trauma. 2004. doi:10.1097/00005131-200409000-00003</a:t>
            </a:r>
          </a:p>
          <a:p>
            <a:r>
              <a:rPr sz="800">
                <a:solidFill>
                  <a:srgbClr val="5A6469"/>
                </a:solidFill>
                <a:latin typeface="Calibri"/>
              </a:rPr>
              <a:t>[r34] Dhillon MS et al. Eur J Orthop Surg Traumatol. 2024. doi:10.1007/s00590-023-03694-9</a:t>
            </a:r>
          </a:p>
          <a:p>
            <a:r>
              <a:rPr sz="800">
                <a:solidFill>
                  <a:srgbClr val="5A6469"/>
                </a:solidFill>
                <a:latin typeface="Calibri"/>
              </a:rPr>
              <a:t>[r36] Rteil A et al. J Orthop Res. 2026. doi:10.1002/jor.70237</a:t>
            </a:r>
          </a:p>
          <a:p>
            <a:r>
              <a:rPr sz="800">
                <a:solidFill>
                  <a:srgbClr val="5A6469"/>
                </a:solidFill>
                <a:latin typeface="Calibri"/>
              </a:rPr>
              <a:t>[r2] Wagner M. Injury. 2003. doi:10.1016/j.injury.2003.09.023</a:t>
            </a:r>
          </a:p>
          <a:p>
            <a:r>
              <a:rPr sz="800">
                <a:solidFill>
                  <a:srgbClr val="5A6469"/>
                </a:solidFill>
                <a:latin typeface="Calibri"/>
              </a:rPr>
              <a:t>[r3] Gautier E et al. Injury. 2003. doi:10.1016/j.injury.2003.09.026</a:t>
            </a:r>
          </a:p>
          <a:p>
            <a:r>
              <a:rPr sz="800">
                <a:solidFill>
                  <a:srgbClr val="5A6469"/>
                </a:solidFill>
                <a:latin typeface="Calibri"/>
              </a:rPr>
              <a:t>(+8 referencias más en las láminas finales)</a:t>
            </a:r>
          </a:p>
        </p:txBody>
      </p:sp>
      <p:sp>
        <p:nvSpPr>
          <p:cNvPr id="6" name="Rounded Rectangle 5"/>
          <p:cNvSpPr/>
          <p:nvPr/>
        </p:nvSpPr>
        <p:spPr>
          <a:xfrm>
            <a:off x="4754880" y="1508760"/>
            <a:ext cx="2743200" cy="382080"/>
          </a:xfrm>
          <a:prstGeom prst="roundRect">
            <a:avLst/>
          </a:prstGeom>
          <a:solidFill>
            <a:srgbClr val="0F5F6B"/>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candidata a placa: articular, metafisaria o diafisaria</a:t>
            </a:r>
          </a:p>
        </p:txBody>
      </p:sp>
      <p:sp>
        <p:nvSpPr>
          <p:cNvPr id="7" name="Decision 6"/>
          <p:cNvSpPr/>
          <p:nvPr/>
        </p:nvSpPr>
        <p:spPr>
          <a:xfrm>
            <a:off x="4572000" y="2000568"/>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¿Hay un componente articular que exige reducción anatómica?</a:t>
            </a:r>
          </a:p>
        </p:txBody>
      </p:sp>
      <p:sp>
        <p:nvSpPr>
          <p:cNvPr id="8" name="Rectangle 7"/>
          <p:cNvSpPr/>
          <p:nvPr/>
        </p:nvSpPr>
        <p:spPr>
          <a:xfrm>
            <a:off x="2987040" y="2695743"/>
            <a:ext cx="2743200" cy="58544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Reducir y comprimir el componente articular (la placa convencional sigue siendo de elección donde se exige reducción anatómica perfecta) [r4]</a:t>
            </a:r>
          </a:p>
        </p:txBody>
      </p:sp>
      <p:sp>
        <p:nvSpPr>
          <p:cNvPr id="9" name="Decision 8"/>
          <p:cNvSpPr/>
          <p:nvPr/>
        </p:nvSpPr>
        <p:spPr>
          <a:xfrm>
            <a:off x="6339839" y="2695743"/>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¿Fractura simple con reducción anatómica posible y hueso de buena calidad?</a:t>
            </a:r>
          </a:p>
        </p:txBody>
      </p:sp>
      <p:sp>
        <p:nvSpPr>
          <p:cNvPr id="10" name="Rectangle 9"/>
          <p:cNvSpPr/>
          <p:nvPr/>
        </p:nvSpPr>
        <p:spPr>
          <a:xfrm>
            <a:off x="2987040" y="3390917"/>
            <a:ext cx="2743200" cy="585446"/>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Compresión con placa de neutralización; en peroné distal y antebrazo la placa bloqueada no ofreció ventaja clara [r34][r36]</a:t>
            </a:r>
          </a:p>
        </p:txBody>
      </p:sp>
      <p:sp>
        <p:nvSpPr>
          <p:cNvPr id="11" name="Decision 10"/>
          <p:cNvSpPr/>
          <p:nvPr/>
        </p:nvSpPr>
        <p:spPr>
          <a:xfrm>
            <a:off x="6339839" y="3390917"/>
            <a:ext cx="3108960" cy="585446"/>
          </a:xfrm>
          <a:prstGeom prst="flowChartDecision">
            <a:avLst/>
          </a:prstGeom>
          <a:solidFill>
            <a:srgbClr val="D97706"/>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¿Conminución grave, hueso osteoporótico o lado de tensión inaccesible?</a:t>
            </a:r>
          </a:p>
        </p:txBody>
      </p:sp>
      <p:sp>
        <p:nvSpPr>
          <p:cNvPr id="12" name="Rectangle 11"/>
          <p:cNvSpPr/>
          <p:nvPr/>
        </p:nvSpPr>
        <p:spPr>
          <a:xfrm>
            <a:off x="2987040" y="4086092"/>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Puente con placa bloqueada: reducción indirecta, placa larga, pocos tornillos, orificios vacíos junto al foco [r2][r3][r5]</a:t>
            </a:r>
          </a:p>
        </p:txBody>
      </p:sp>
      <p:sp>
        <p:nvSpPr>
          <p:cNvPr id="13" name="Rectangle 12"/>
          <p:cNvSpPr/>
          <p:nvPr/>
        </p:nvSpPr>
        <p:spPr>
          <a:xfrm>
            <a:off x="6522720" y="4086092"/>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Placa convencional o híbrida según el tramo; reservar el bloqueo para fracturas problemáticas [r11][r2]</a:t>
            </a:r>
          </a:p>
        </p:txBody>
      </p:sp>
      <p:sp>
        <p:nvSpPr>
          <p:cNvPr id="14" name="Rectangle 13"/>
          <p:cNvSpPr/>
          <p:nvPr/>
        </p:nvSpPr>
        <p:spPr>
          <a:xfrm>
            <a:off x="4754880" y="4577901"/>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Antes de bloquear: comprobar eje, rotación y longitud en el plano coronal y sagital [r22][r23]</a:t>
            </a:r>
          </a:p>
        </p:txBody>
      </p:sp>
      <p:sp>
        <p:nvSpPr>
          <p:cNvPr id="15" name="Rectangle 14"/>
          <p:cNvSpPr/>
          <p:nvPr/>
        </p:nvSpPr>
        <p:spPr>
          <a:xfrm>
            <a:off x="4754880" y="5069710"/>
            <a:ext cx="2743200" cy="382080"/>
          </a:xfrm>
          <a:prstGeom prst="rect">
            <a:avLst/>
          </a:prstGeom>
          <a:solidFill>
            <a:srgbClr val="EEF3F4"/>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0">
                <a:solidFill>
                  <a:srgbClr val="263238"/>
                </a:solidFill>
                <a:latin typeface="Calibri"/>
              </a:rPr>
              <a:t>Elegir longitud de placa, tornillos y distancia al hueso pensando en la rigidez resultante [r14][r15]</a:t>
            </a:r>
          </a:p>
        </p:txBody>
      </p:sp>
      <p:sp>
        <p:nvSpPr>
          <p:cNvPr id="16" name="Rounded Rectangle 15"/>
          <p:cNvSpPr/>
          <p:nvPr/>
        </p:nvSpPr>
        <p:spPr>
          <a:xfrm>
            <a:off x="4754880" y="5561519"/>
            <a:ext cx="2743200" cy="382080"/>
          </a:xfrm>
          <a:prstGeom prst="roundRect">
            <a:avLst/>
          </a:prstGeom>
          <a:solidFill>
            <a:srgbClr val="5A6469"/>
          </a:solidFill>
          <a:ln w="15875">
            <a:solidFill>
              <a:srgbClr val="0F5F6B"/>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1000" b="1">
                <a:solidFill>
                  <a:srgbClr val="FFFFFF"/>
                </a:solidFill>
                <a:latin typeface="Calibri"/>
              </a:rPr>
              <a:t>Fluoroscopia con varias proyecciones y seguimiento con radiografías seriadas del callo [r45][r42]</a:t>
            </a:r>
          </a:p>
        </p:txBody>
      </p:sp>
      <p:cxnSp>
        <p:nvCxnSpPr>
          <p:cNvPr id="17" name="Connector 16"/>
          <p:cNvCxnSpPr>
            <a:stCxn id="6" idx="2"/>
            <a:endCxn id="7" idx="0"/>
          </p:cNvCxnSpPr>
          <p:nvPr/>
        </p:nvCxnSpPr>
        <p:spPr>
          <a:xfrm flipH="1">
            <a:off x="6126480" y="1890840"/>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18" name="Connector 17"/>
          <p:cNvCxnSpPr>
            <a:stCxn id="7" idx="2"/>
            <a:endCxn id="8" idx="0"/>
          </p:cNvCxnSpPr>
          <p:nvPr/>
        </p:nvCxnSpPr>
        <p:spPr>
          <a:xfrm flipH="1">
            <a:off x="4358640" y="2586014"/>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5004816" y="2578699"/>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0" name="Connector 19"/>
          <p:cNvCxnSpPr>
            <a:stCxn id="7" idx="2"/>
            <a:endCxn id="9" idx="0"/>
          </p:cNvCxnSpPr>
          <p:nvPr/>
        </p:nvCxnSpPr>
        <p:spPr>
          <a:xfrm>
            <a:off x="6126480" y="2586014"/>
            <a:ext cx="176783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1" name="TextBox 20"/>
          <p:cNvSpPr txBox="1"/>
          <p:nvPr/>
        </p:nvSpPr>
        <p:spPr>
          <a:xfrm>
            <a:off x="6800087" y="2578699"/>
            <a:ext cx="457200" cy="274320"/>
          </a:xfrm>
          <a:prstGeom prst="rect">
            <a:avLst/>
          </a:prstGeom>
          <a:noFill/>
        </p:spPr>
        <p:txBody>
          <a:bodyPr wrap="square">
            <a:spAutoFit/>
          </a:bodyPr>
          <a:lstStyle/>
          <a:p>
            <a:r>
              <a:rPr sz="1200" b="1">
                <a:solidFill>
                  <a:srgbClr val="D97706"/>
                </a:solidFill>
                <a:latin typeface="Calibri"/>
              </a:rPr>
              <a:t>no</a:t>
            </a:r>
          </a:p>
        </p:txBody>
      </p:sp>
      <p:cxnSp>
        <p:nvCxnSpPr>
          <p:cNvPr id="22" name="Connector 21"/>
          <p:cNvCxnSpPr>
            <a:stCxn id="8" idx="2"/>
            <a:endCxn id="14" idx="0"/>
          </p:cNvCxnSpPr>
          <p:nvPr/>
        </p:nvCxnSpPr>
        <p:spPr>
          <a:xfrm>
            <a:off x="4358640" y="3281189"/>
            <a:ext cx="1767840" cy="1296712"/>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a:stCxn id="9" idx="2"/>
            <a:endCxn id="10" idx="0"/>
          </p:cNvCxnSpPr>
          <p:nvPr/>
        </p:nvCxnSpPr>
        <p:spPr>
          <a:xfrm flipH="1">
            <a:off x="4358640" y="3281189"/>
            <a:ext cx="3535679"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6153911" y="3273873"/>
            <a:ext cx="457200" cy="274320"/>
          </a:xfrm>
          <a:prstGeom prst="rect">
            <a:avLst/>
          </a:prstGeom>
          <a:noFill/>
        </p:spPr>
        <p:txBody>
          <a:bodyPr wrap="square">
            <a:spAutoFit/>
          </a:bodyPr>
          <a:lstStyle/>
          <a:p>
            <a:r>
              <a:rPr sz="1200" b="1">
                <a:solidFill>
                  <a:srgbClr val="D97706"/>
                </a:solidFill>
                <a:latin typeface="Calibri"/>
              </a:rPr>
              <a:t>sí</a:t>
            </a:r>
          </a:p>
        </p:txBody>
      </p:sp>
      <p:cxnSp>
        <p:nvCxnSpPr>
          <p:cNvPr id="25" name="Connector 24"/>
          <p:cNvCxnSpPr>
            <a:stCxn id="9" idx="2"/>
            <a:endCxn id="11" idx="0"/>
          </p:cNvCxnSpPr>
          <p:nvPr/>
        </p:nvCxnSpPr>
        <p:spPr>
          <a:xfrm flipH="1">
            <a:off x="7894319" y="3281189"/>
            <a:ext cx="0" cy="10972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6" name="TextBox 25"/>
          <p:cNvSpPr txBox="1"/>
          <p:nvPr/>
        </p:nvSpPr>
        <p:spPr>
          <a:xfrm>
            <a:off x="7949183" y="3273873"/>
            <a:ext cx="457200" cy="274320"/>
          </a:xfrm>
          <a:prstGeom prst="rect">
            <a:avLst/>
          </a:prstGeom>
          <a:noFill/>
        </p:spPr>
        <p:txBody>
          <a:bodyPr wrap="square">
            <a:spAutoFit/>
          </a:bodyPr>
          <a:lstStyle/>
          <a:p>
            <a:r>
              <a:rPr sz="1200" b="1">
                <a:solidFill>
                  <a:srgbClr val="D97706"/>
                </a:solidFill>
                <a:latin typeface="Calibri"/>
              </a:rPr>
              <a:t>no</a:t>
            </a:r>
          </a:p>
        </p:txBody>
      </p:sp>
      <p:cxnSp>
        <p:nvCxnSpPr>
          <p:cNvPr id="27" name="Connector 26"/>
          <p:cNvCxnSpPr>
            <a:stCxn id="10" idx="2"/>
            <a:endCxn id="14" idx="0"/>
          </p:cNvCxnSpPr>
          <p:nvPr/>
        </p:nvCxnSpPr>
        <p:spPr>
          <a:xfrm>
            <a:off x="4358640" y="3976363"/>
            <a:ext cx="1767840" cy="601538"/>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8" name="Connector 27"/>
          <p:cNvCxnSpPr>
            <a:stCxn id="11" idx="2"/>
            <a:endCxn id="12" idx="0"/>
          </p:cNvCxnSpPr>
          <p:nvPr/>
        </p:nvCxnSpPr>
        <p:spPr>
          <a:xfrm flipH="1">
            <a:off x="4358640" y="3976363"/>
            <a:ext cx="3535679"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29" name="TextBox 28"/>
          <p:cNvSpPr txBox="1"/>
          <p:nvPr/>
        </p:nvSpPr>
        <p:spPr>
          <a:xfrm>
            <a:off x="6153911" y="3969048"/>
            <a:ext cx="457200" cy="274320"/>
          </a:xfrm>
          <a:prstGeom prst="rect">
            <a:avLst/>
          </a:prstGeom>
          <a:noFill/>
        </p:spPr>
        <p:txBody>
          <a:bodyPr wrap="square">
            <a:spAutoFit/>
          </a:bodyPr>
          <a:lstStyle/>
          <a:p>
            <a:r>
              <a:rPr sz="1200" b="1">
                <a:solidFill>
                  <a:srgbClr val="D97706"/>
                </a:solidFill>
                <a:latin typeface="Calibri"/>
              </a:rPr>
              <a:t>sí</a:t>
            </a:r>
          </a:p>
        </p:txBody>
      </p:sp>
      <p:cxnSp>
        <p:nvCxnSpPr>
          <p:cNvPr id="30" name="Connector 29"/>
          <p:cNvCxnSpPr>
            <a:stCxn id="11" idx="2"/>
            <a:endCxn id="13" idx="0"/>
          </p:cNvCxnSpPr>
          <p:nvPr/>
        </p:nvCxnSpPr>
        <p:spPr>
          <a:xfrm>
            <a:off x="7894319" y="3976363"/>
            <a:ext cx="1"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1" name="TextBox 30"/>
          <p:cNvSpPr txBox="1"/>
          <p:nvPr/>
        </p:nvSpPr>
        <p:spPr>
          <a:xfrm>
            <a:off x="7949183" y="3969048"/>
            <a:ext cx="457200" cy="274320"/>
          </a:xfrm>
          <a:prstGeom prst="rect">
            <a:avLst/>
          </a:prstGeom>
          <a:noFill/>
        </p:spPr>
        <p:txBody>
          <a:bodyPr wrap="square">
            <a:spAutoFit/>
          </a:bodyPr>
          <a:lstStyle/>
          <a:p>
            <a:r>
              <a:rPr sz="1200" b="1">
                <a:solidFill>
                  <a:srgbClr val="D97706"/>
                </a:solidFill>
                <a:latin typeface="Calibri"/>
              </a:rPr>
              <a:t>no</a:t>
            </a:r>
          </a:p>
        </p:txBody>
      </p:sp>
      <p:cxnSp>
        <p:nvCxnSpPr>
          <p:cNvPr id="32" name="Connector 31"/>
          <p:cNvCxnSpPr>
            <a:stCxn id="12" idx="2"/>
            <a:endCxn id="14" idx="0"/>
          </p:cNvCxnSpPr>
          <p:nvPr/>
        </p:nvCxnSpPr>
        <p:spPr>
          <a:xfrm>
            <a:off x="4358640" y="4468172"/>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3" name="Connector 32"/>
          <p:cNvCxnSpPr>
            <a:stCxn id="13" idx="2"/>
            <a:endCxn id="14" idx="0"/>
          </p:cNvCxnSpPr>
          <p:nvPr/>
        </p:nvCxnSpPr>
        <p:spPr>
          <a:xfrm flipH="1">
            <a:off x="6126480" y="4468172"/>
            <a:ext cx="176784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a:stCxn id="14" idx="2"/>
            <a:endCxn id="15" idx="0"/>
          </p:cNvCxnSpPr>
          <p:nvPr/>
        </p:nvCxnSpPr>
        <p:spPr>
          <a:xfrm flipH="1">
            <a:off x="6126480" y="4959981"/>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a:stCxn id="15" idx="2"/>
            <a:endCxn id="16" idx="0"/>
          </p:cNvCxnSpPr>
          <p:nvPr/>
        </p:nvCxnSpPr>
        <p:spPr>
          <a:xfrm flipH="1">
            <a:off x="6126480" y="5451790"/>
            <a:ext cx="0" cy="109729"/>
          </a:xfrm>
          <a:prstGeom prst="line">
            <a:avLst/>
          </a:prstGeom>
          <a:ln w="22225">
            <a:solidFill>
              <a:srgbClr val="5A6469"/>
            </a:solidFill>
            <a:tailEnd type="triangle" w="med" len="med"/>
          </a:ln>
        </p:spPr>
        <p:style>
          <a:lnRef idx="2">
            <a:schemeClr val="accent1"/>
          </a:lnRef>
          <a:fillRef idx="0">
            <a:schemeClr val="accent1"/>
          </a:fillRef>
          <a:effectRef idx="1">
            <a:schemeClr val="accent1"/>
          </a:effectRef>
          <a:fontRef idx="minor">
            <a:schemeClr val="tx1"/>
          </a:fontRef>
        </p:style>
      </p:cxnSp>
      <p:sp>
        <p:nvSpPr>
          <p:cNvPr id="36" name="TextBox 35"/>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29 / 63</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Evidencia clínica: qué cambia realmente con bloquear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[r34] Dhillon MS et al. Eur J Orthop Surg Traumatol. 2024. doi:10.1007/s00590-023-03694-9</a:t>
            </a:r>
          </a:p>
          <a:p>
            <a:r>
              <a:rPr sz="800">
                <a:solidFill>
                  <a:srgbClr val="5A6469"/>
                </a:solidFill>
                <a:latin typeface="Calibri"/>
              </a:rPr>
              <a:t>[r35] Uchiyama Y et al. J Orthop Sci. 2021. doi:10.1016/j.jos.2020.09.017</a:t>
            </a:r>
          </a:p>
          <a:p>
            <a:r>
              <a:rPr sz="800">
                <a:solidFill>
                  <a:srgbClr val="5A6469"/>
                </a:solidFill>
                <a:latin typeface="Calibri"/>
              </a:rPr>
              <a:t>[r36] Rteil A et al. J Orthop Res. 2026. doi:10.1002/jor.70237</a:t>
            </a:r>
          </a:p>
          <a:p>
            <a:r>
              <a:rPr sz="800">
                <a:solidFill>
                  <a:srgbClr val="5A6469"/>
                </a:solidFill>
                <a:latin typeface="Calibri"/>
              </a:rPr>
              <a:t>[r11] Haidukewych GJ et al. J Am Acad Orthop Surg. 2008. doi:10.5435/00124635-200806000-00007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mayoría de las comparaciones clínicas entre placa bloqueada y no bloqueada, o entre placa y otras opciones… [r34] [r35] [r36] [r11]</a:t>
            </a:r>
          </a:p>
          <a:p>
            <a:pPr marL="347472" indent="-347472">
              <a:spcAft>
                <a:spcPts val="1400"/>
              </a:spcAft>
              <a:buChar char="•"/>
            </a:pPr>
            <a:r>
              <a:rPr sz="2400">
                <a:solidFill>
                  <a:srgbClr val="263238"/>
                </a:solidFill>
                <a:latin typeface="Calibri"/>
              </a:rPr>
              <a:t>La tabla resume lo que se sabe por región.</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30 / 63</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Clavícula diafisaria: tiempo hasta la unión según el tipo de placa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[r35] Uchiyama Y et al. J Orthop Sci. 2021. doi:10.1016/j.jos.2020.09.017</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31 / 63</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Periprotésico de fémur distal: tiempo hasta carga completa (semanas)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[r29] Shah JK et al. Injury. 2020. doi:10.1016/j.injury.2020.02.043</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32 / 63</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colocar una placa bloqueada puente, paso a paso (apoyo de estudio)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 Perren SM. 2002. doi:10.1302/0301-620x.84b8.13752</a:t>
            </a:r>
          </a:p>
          <a:p>
            <a:r>
              <a:rPr sz="800">
                <a:solidFill>
                  <a:srgbClr val="5A6469"/>
                </a:solidFill>
                <a:latin typeface="Calibri"/>
              </a:rPr>
              <a:t>[r2] Wagner M. Injury. 2003. doi:10.1016/j.injury.2003.09.023</a:t>
            </a:r>
          </a:p>
          <a:p>
            <a:r>
              <a:rPr sz="800">
                <a:solidFill>
                  <a:srgbClr val="5A6469"/>
                </a:solidFill>
                <a:latin typeface="Calibri"/>
              </a:rPr>
              <a:t>[r3] Gautier E et al. Injury. 2003. doi:10.1016/j.injury.2003.09.026</a:t>
            </a:r>
          </a:p>
          <a:p>
            <a:r>
              <a:rPr sz="800">
                <a:solidFill>
                  <a:srgbClr val="5A6469"/>
                </a:solidFill>
                <a:latin typeface="Calibri"/>
              </a:rPr>
              <a:t>[r5] Stoffel K et al. 2003. doi:10.1016/j.injury.2003.09.021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Esto es una guía para entender el razonamiento, no sustituye al tutor ni al manual del implante.</a:t>
            </a:r>
          </a:p>
          <a:p>
            <a:pPr marL="347472" indent="-347472">
              <a:spcAft>
                <a:spcPts val="1400"/>
              </a:spcAft>
              <a:buChar char="•"/>
            </a:pPr>
            <a:r>
              <a:rPr sz="2400">
                <a:solidFill>
                  <a:srgbClr val="263238"/>
                </a:solidFill>
                <a:latin typeface="Calibri"/>
              </a:rPr>
              <a:t>Los pasos que no tienen estudio detrás se rotulan práctica habitual / opinión experta.</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33 / 63</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Técnica: colocar una placa bloqueada puente, paso a paso (apoyo de estudio)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[r6] Ahmad M et al. 2007. doi:10.1016/j.injury.2006.08.058</a:t>
            </a:r>
          </a:p>
          <a:p>
            <a:r>
              <a:rPr sz="1000">
                <a:solidFill>
                  <a:srgbClr val="5A6469"/>
                </a:solidFill>
                <a:latin typeface="Calibri"/>
              </a:rPr>
              <a:t>[r5] Stoffel K et al. 2003. doi:10.1016/j.injury.2003.09.021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La distancia placa-hueso importa: en el modelo de húmero, la placa a 5 mm falló con cargas menores que a 2 mm o menos… [r6]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34 / 63</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Factores técnicos y razón de momios (OR) de pseudoartrosis en 615 fracturas de fémur distal con placa bloqueada lateral</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Stockton DJ et al. J Orthop Trauma. 2024. doi:10.1097/BOT.0000000000002680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35 / 63</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Errores frecuentes y cómo evitarlos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[r14] MacLeod AR et al. Injury. 2018. doi:10.1016/S0020-1383(18)30296-1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Casi siempre que una placa bloqueada falla, el origen es que la configuración (placa, tornillos, distancia al hueso) no correspondía al patrón de fractura [r14].</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36 / 63</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Razón de momios (OR) de pseudoartrosis en cohortes de fémur distal con placa bloqueada (OR mayor de 1 = más riesgo)</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[r20] Rodriguez EK et al. J Orthop Trauma. 2016. doi:10.1097/BOT.0000000000000593</a:t>
            </a:r>
          </a:p>
          <a:p>
            <a:r>
              <a:rPr sz="800">
                <a:solidFill>
                  <a:srgbClr val="5A6469"/>
                </a:solidFill>
                <a:latin typeface="Calibri"/>
              </a:rPr>
              <a:t>[r23] Wagner RK et al. J Bone Joint Surg Am. 2026. doi:10.2106/JBJS.25.00498</a:t>
            </a:r>
          </a:p>
          <a:p>
            <a:r>
              <a:rPr sz="800">
                <a:solidFill>
                  <a:srgbClr val="5A6469"/>
                </a:solidFill>
                <a:latin typeface="Calibri"/>
              </a:rPr>
              <a:t>[r22] Stockton DJ et al. J Orthop Trauma. 2024. doi:10.1097/BOT.0000000000002680</a:t>
            </a:r>
          </a:p>
          <a:p>
            <a:r>
              <a:rPr sz="800">
                <a:solidFill>
                  <a:srgbClr val="5A6469"/>
                </a:solidFill>
                <a:latin typeface="Calibri"/>
              </a:rPr>
              <a:t>[r24] Wagner RK et al. J Orthop Trauma. 2025. doi:10.1097/BOT.0000000000003001</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37 / 63</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Error, qué se ve y cómo se evita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Wagner M. Injury. 2003. doi:10.1016/j.injury.2003.09.023</a:t>
            </a:r>
          </a:p>
          <a:p>
            <a:r>
              <a:rPr sz="800">
                <a:solidFill>
                  <a:srgbClr val="5A6469"/>
                </a:solidFill>
                <a:latin typeface="Calibri"/>
              </a:rPr>
              <a:t>[r5] Stoffel K et al. 2003. doi:10.1016/j.injury.2003.09.021</a:t>
            </a:r>
          </a:p>
          <a:p>
            <a:r>
              <a:rPr sz="800">
                <a:solidFill>
                  <a:srgbClr val="5A6469"/>
                </a:solidFill>
                <a:latin typeface="Calibri"/>
              </a:rPr>
              <a:t>[r6] Ahmad M et al. 2007. doi:10.1016/j.injury.2006.08.058</a:t>
            </a:r>
          </a:p>
          <a:p>
            <a:r>
              <a:rPr sz="800">
                <a:solidFill>
                  <a:srgbClr val="5A6469"/>
                </a:solidFill>
                <a:latin typeface="Calibri"/>
              </a:rPr>
              <a:t>[r7] Bottlang M et al. J Orthop Trauma. 2011. doi:10.1097/BOT.0b013e318207885b</a:t>
            </a:r>
          </a:p>
          <a:p>
            <a:r>
              <a:rPr sz="800">
                <a:solidFill>
                  <a:srgbClr val="5A6469"/>
                </a:solidFill>
                <a:latin typeface="Calibri"/>
              </a:rPr>
              <a:t>[r9] Lujan TJ et al. J Orthop Trauma. 2010. doi:10.1097/BOT.0b013e3181be6720</a:t>
            </a:r>
          </a:p>
          <a:p>
            <a:r>
              <a:rPr sz="800">
                <a:solidFill>
                  <a:srgbClr val="5A6469"/>
                </a:solidFill>
                <a:latin typeface="Calibri"/>
              </a:rPr>
              <a:t>(+11 referencias más en las láminas finales)</a:t>
            </a:r>
          </a:p>
        </p:txBody>
      </p:sp>
      <p:graphicFrame>
        <p:nvGraphicFramePr>
          <p:cNvPr id="6" name="Table 5"/>
          <p:cNvGraphicFramePr>
            <a:graphicFrameLocks noGrp="1"/>
          </p:cNvGraphicFramePr>
          <p:nvPr/>
        </p:nvGraphicFramePr>
        <p:xfrm>
          <a:off x="822960" y="1645920"/>
          <a:ext cx="10607040" cy="3200400"/>
        </p:xfrm>
        <a:graphic>
          <a:graphicData uri="http://schemas.openxmlformats.org/drawingml/2006/table">
            <a:tbl>
              <a:tblPr firstRow="1" bandRow="1">
                <a:tableStyleId>{5C22544A-7EE6-4342-B048-85BDC9FD1C3A}</a:tableStyleId>
              </a:tblPr>
              <a:tblGrid>
                <a:gridCol w="3535680"/>
                <a:gridCol w="3535680"/>
                <a:gridCol w="3535680"/>
              </a:tblGrid>
              <a:tr h="457200">
                <a:tc>
                  <a:txBody>
                    <a:bodyPr/>
                    <a:lstStyle/>
                    <a:p>
                      <a:r>
                        <a:rPr sz="1600" b="1">
                          <a:solidFill>
                            <a:srgbClr val="FFFFFF"/>
                          </a:solidFill>
                          <a:latin typeface="Calibri"/>
                        </a:rPr>
                        <a:t>Error</a:t>
                      </a:r>
                    </a:p>
                  </a:txBody>
                  <a:tcPr>
                    <a:solidFill>
                      <a:srgbClr val="0F5F6B"/>
                    </a:solidFill>
                  </a:tcPr>
                </a:tc>
                <a:tc>
                  <a:txBody>
                    <a:bodyPr/>
                    <a:lstStyle/>
                    <a:p>
                      <a:r>
                        <a:rPr sz="1600" b="1">
                          <a:solidFill>
                            <a:srgbClr val="FFFFFF"/>
                          </a:solidFill>
                          <a:latin typeface="Calibri"/>
                        </a:rPr>
                        <a:t>Qué se observa</a:t>
                      </a:r>
                    </a:p>
                  </a:txBody>
                  <a:tcPr>
                    <a:solidFill>
                      <a:srgbClr val="0F5F6B"/>
                    </a:solidFill>
                  </a:tcPr>
                </a:tc>
                <a:tc>
                  <a:txBody>
                    <a:bodyPr/>
                    <a:lstStyle/>
                    <a:p>
                      <a:r>
                        <a:rPr sz="1600" b="1">
                          <a:solidFill>
                            <a:srgbClr val="FFFFFF"/>
                          </a:solidFill>
                          <a:latin typeface="Calibri"/>
                        </a:rPr>
                        <a:t>Cómo se evita</a:t>
                      </a:r>
                    </a:p>
                  </a:txBody>
                  <a:tcPr>
                    <a:solidFill>
                      <a:srgbClr val="0F5F6B"/>
                    </a:solidFill>
                  </a:tcPr>
                </a:tc>
              </a:tr>
              <a:tr h="457200">
                <a:tc>
                  <a:txBody>
                    <a:bodyPr/>
                    <a:lstStyle/>
                    <a:p>
                      <a:r>
                        <a:rPr sz="1600">
                          <a:solidFill>
                            <a:srgbClr val="263238"/>
                          </a:solidFill>
                          <a:latin typeface="Calibri"/>
                        </a:rPr>
                        <a:t>Bloquear antes de reducir</a:t>
                      </a:r>
                    </a:p>
                  </a:txBody>
                  <a:tcPr>
                    <a:solidFill>
                      <a:srgbClr val="EEF3F4"/>
                    </a:solidFill>
                  </a:tcPr>
                </a:tc>
                <a:tc>
                  <a:txBody>
                    <a:bodyPr/>
                    <a:lstStyle/>
                    <a:p>
                      <a:r>
                        <a:rPr sz="1600">
                          <a:solidFill>
                            <a:srgbClr val="263238"/>
                          </a:solidFill>
                          <a:latin typeface="Calibri"/>
                        </a:rPr>
                        <a:t>Varo, traslación medial del bloque o distracción del foco [r22][r11]</a:t>
                      </a:r>
                    </a:p>
                  </a:txBody>
                  <a:tcPr>
                    <a:solidFill>
                      <a:srgbClr val="EEF3F4"/>
                    </a:solidFill>
                  </a:tcPr>
                </a:tc>
                <a:tc>
                  <a:txBody>
                    <a:bodyPr/>
                    <a:lstStyle/>
                    <a:p>
                      <a:r>
                        <a:rPr sz="1600">
                          <a:solidFill>
                            <a:srgbClr val="263238"/>
                          </a:solidFill>
                          <a:latin typeface="Calibri"/>
                        </a:rPr>
                        <a:t>Reducir y comprobar el alineamiento en fluoroscopia antes de bloquear [r2][r23]</a:t>
                      </a:r>
                    </a:p>
                  </a:txBody>
                  <a:tcPr>
                    <a:solidFill>
                      <a:srgbClr val="EEF3F4"/>
                    </a:solidFill>
                  </a:tcPr>
                </a:tc>
              </a:tr>
              <a:tr h="457200">
                <a:tc>
                  <a:txBody>
                    <a:bodyPr/>
                    <a:lstStyle/>
                    <a:p>
                      <a:r>
                        <a:rPr sz="1600">
                          <a:solidFill>
                            <a:srgbClr val="263238"/>
                          </a:solidFill>
                          <a:latin typeface="Calibri"/>
                        </a:rPr>
                        <a:t>Construcción demasiado rígida</a:t>
                      </a:r>
                    </a:p>
                  </a:txBody>
                  <a:tcPr>
                    <a:solidFill>
                      <a:srgbClr val="FFFFFF"/>
                    </a:solidFill>
                  </a:tcPr>
                </a:tc>
                <a:tc>
                  <a:txBody>
                    <a:bodyPr/>
                    <a:lstStyle/>
                    <a:p>
                      <a:r>
                        <a:rPr sz="1600">
                          <a:solidFill>
                            <a:srgbClr val="263238"/>
                          </a:solidFill>
                          <a:latin typeface="Calibri"/>
                        </a:rPr>
                        <a:t>Callo escaso, pseudoartrosis [r7][r9]</a:t>
                      </a:r>
                    </a:p>
                  </a:txBody>
                  <a:tcPr>
                    <a:solidFill>
                      <a:srgbClr val="FFFFFF"/>
                    </a:solidFill>
                  </a:tcPr>
                </a:tc>
                <a:tc>
                  <a:txBody>
                    <a:bodyPr/>
                    <a:lstStyle/>
                    <a:p>
                      <a:r>
                        <a:rPr sz="1600">
                          <a:solidFill>
                            <a:srgbClr val="263238"/>
                          </a:solidFill>
                          <a:latin typeface="Calibri"/>
                        </a:rPr>
                        <a:t>Puente suficiente, pocos tornillos, orificios vacíos junto al foco [r5][r23]</a:t>
                      </a:r>
                    </a:p>
                  </a:txBody>
                  <a:tcPr>
                    <a:solidFill>
                      <a:srgbClr val="FFFFFF"/>
                    </a:solidFill>
                  </a:tcPr>
                </a:tc>
              </a:tr>
              <a:tr h="457200">
                <a:tc>
                  <a:txBody>
                    <a:bodyPr/>
                    <a:lstStyle/>
                    <a:p>
                      <a:r>
                        <a:rPr sz="1600">
                          <a:solidFill>
                            <a:srgbClr val="263238"/>
                          </a:solidFill>
                          <a:latin typeface="Calibri"/>
                        </a:rPr>
                        <a:t>Placa corta o lejana</a:t>
                      </a:r>
                    </a:p>
                  </a:txBody>
                  <a:tcPr>
                    <a:solidFill>
                      <a:srgbClr val="EEF3F4"/>
                    </a:solidFill>
                  </a:tcPr>
                </a:tc>
                <a:tc>
                  <a:txBody>
                    <a:bodyPr/>
                    <a:lstStyle/>
                    <a:p>
                      <a:r>
                        <a:rPr sz="1600">
                          <a:solidFill>
                            <a:srgbClr val="263238"/>
                          </a:solidFill>
                          <a:latin typeface="Calibri"/>
                        </a:rPr>
                        <a:t>Falla proximal, aflojamiento, rotura [r21][r6]</a:t>
                      </a:r>
                    </a:p>
                  </a:txBody>
                  <a:tcPr>
                    <a:solidFill>
                      <a:srgbClr val="EEF3F4"/>
                    </a:solidFill>
                  </a:tcPr>
                </a:tc>
                <a:tc>
                  <a:txBody>
                    <a:bodyPr/>
                    <a:lstStyle/>
                    <a:p>
                      <a:r>
                        <a:rPr sz="1600">
                          <a:solidFill>
                            <a:srgbClr val="263238"/>
                          </a:solidFill>
                          <a:latin typeface="Calibri"/>
                        </a:rPr>
                        <a:t>Placa larga y distancia de 2 mm o menos [r6][r5]</a:t>
                      </a:r>
                    </a:p>
                  </a:txBody>
                  <a:tcPr>
                    <a:solidFill>
                      <a:srgbClr val="EEF3F4"/>
                    </a:solidFill>
                  </a:tcPr>
                </a:tc>
              </a:tr>
              <a:tr h="457200">
                <a:tc>
                  <a:txBody>
                    <a:bodyPr/>
                    <a:lstStyle/>
                    <a:p>
                      <a:r>
                        <a:rPr sz="1600">
                          <a:solidFill>
                            <a:srgbClr val="263238"/>
                          </a:solidFill>
                          <a:latin typeface="Calibri"/>
                        </a:rPr>
                        <a:t>Todo bloqueado</a:t>
                      </a:r>
                    </a:p>
                  </a:txBody>
                  <a:tcPr>
                    <a:solidFill>
                      <a:srgbClr val="FFFFFF"/>
                    </a:solidFill>
                  </a:tcPr>
                </a:tc>
                <a:tc>
                  <a:txBody>
                    <a:bodyPr/>
                    <a:lstStyle/>
                    <a:p>
                      <a:r>
                        <a:rPr sz="1600">
                          <a:solidFill>
                            <a:srgbClr val="263238"/>
                          </a:solidFill>
                          <a:latin typeface="Calibri"/>
                        </a:rPr>
                        <a:t>Fractura peri-implante en el extremo de la placa [r44][r13]</a:t>
                      </a:r>
                    </a:p>
                  </a:txBody>
                  <a:tcPr>
                    <a:solidFill>
                      <a:srgbClr val="FFFFFF"/>
                    </a:solidFill>
                  </a:tcPr>
                </a:tc>
                <a:tc>
                  <a:txBody>
                    <a:bodyPr/>
                    <a:lstStyle/>
                    <a:p>
                      <a:r>
                        <a:rPr sz="1600">
                          <a:solidFill>
                            <a:srgbClr val="263238"/>
                          </a:solidFill>
                          <a:latin typeface="Calibri"/>
                        </a:rPr>
                        <a:t>Considerar un tornillo no bloqueado proximal; evitar llenar todos los orificios [r44][r23]</a:t>
                      </a:r>
                    </a:p>
                  </a:txBody>
                  <a:tcPr>
                    <a:solidFill>
                      <a:srgbClr val="FFFFFF"/>
                    </a:solidFill>
                  </a:tcPr>
                </a:tc>
              </a:tr>
              <a:tr h="457200">
                <a:tc>
                  <a:txBody>
                    <a:bodyPr/>
                    <a:lstStyle/>
                    <a:p>
                      <a:r>
                        <a:rPr sz="1600">
                          <a:solidFill>
                            <a:srgbClr val="263238"/>
                          </a:solidFill>
                          <a:latin typeface="Calibri"/>
                        </a:rPr>
                        <a:t>Perforación articular por tornillo</a:t>
                      </a:r>
                    </a:p>
                  </a:txBody>
                  <a:tcPr>
                    <a:solidFill>
                      <a:srgbClr val="EEF3F4"/>
                    </a:solidFill>
                  </a:tcPr>
                </a:tc>
                <a:tc>
                  <a:txBody>
                    <a:bodyPr/>
                    <a:lstStyle/>
                    <a:p>
                      <a:r>
                        <a:rPr sz="1600">
                          <a:solidFill>
                            <a:srgbClr val="263238"/>
                          </a:solidFill>
                          <a:latin typeface="Calibri"/>
                        </a:rPr>
                        <a:t>Cut-out o penetración en epífisis [r32]</a:t>
                      </a:r>
                    </a:p>
                  </a:txBody>
                  <a:tcPr>
                    <a:solidFill>
                      <a:srgbClr val="EEF3F4"/>
                    </a:solidFill>
                  </a:tcPr>
                </a:tc>
                <a:tc>
                  <a:txBody>
                    <a:bodyPr/>
                    <a:lstStyle/>
                    <a:p>
                      <a:r>
                        <a:rPr sz="1600">
                          <a:solidFill>
                            <a:srgbClr val="263238"/>
                          </a:solidFill>
                          <a:latin typeface="Calibri"/>
                        </a:rPr>
                        <a:t>Varias proyecciones fluoroscópicas; tornillos de longitud medida [r45][r46]</a:t>
                      </a:r>
                    </a:p>
                  </a:txBody>
                  <a:tcPr>
                    <a:solidFill>
                      <a:srgbClr val="EEF3F4"/>
                    </a:solidFill>
                  </a:tcPr>
                </a:tc>
              </a:tr>
              <a:tr h="457200">
                <a:tc>
                  <a:txBody>
                    <a:bodyPr/>
                    <a:lstStyle/>
                    <a:p>
                      <a:r>
                        <a:rPr sz="1600">
                          <a:solidFill>
                            <a:srgbClr val="263238"/>
                          </a:solidFill>
                          <a:latin typeface="Calibri"/>
                        </a:rPr>
                        <a:t>Retiro difícil</a:t>
                      </a:r>
                    </a:p>
                  </a:txBody>
                  <a:tcPr>
                    <a:solidFill>
                      <a:srgbClr val="FFFFFF"/>
                    </a:solidFill>
                  </a:tcPr>
                </a:tc>
                <a:tc>
                  <a:txBody>
                    <a:bodyPr/>
                    <a:lstStyle/>
                    <a:p>
                      <a:r>
                        <a:rPr sz="1600">
                          <a:solidFill>
                            <a:srgbClr val="263238"/>
                          </a:solidFill>
                          <a:latin typeface="Calibri"/>
                        </a:rPr>
                        <a:t>Soldadura en frío, cabeza desgastada, 38,9 % de casos en una serie [r38]</a:t>
                      </a:r>
                    </a:p>
                  </a:txBody>
                  <a:tcPr>
                    <a:solidFill>
                      <a:srgbClr val="FFFFFF"/>
                    </a:solidFill>
                  </a:tcPr>
                </a:tc>
                <a:tc>
                  <a:txBody>
                    <a:bodyPr/>
                    <a:lstStyle/>
                    <a:p>
                      <a:r>
                        <a:rPr sz="1600">
                          <a:solidFill>
                            <a:srgbClr val="263238"/>
                          </a:solidFill>
                          <a:latin typeface="Calibri"/>
                        </a:rPr>
                        <a:t>Destornillador completamente asentado; prever fresas y extractores [r40][r38]</a:t>
                      </a:r>
                    </a:p>
                  </a:txBody>
                  <a:tcPr>
                    <a:solidFill>
                      <a:srgbClr val="FFFFFF"/>
                    </a:solidFill>
                  </a:tcPr>
                </a:tc>
              </a:tr>
            </a:tbl>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38 / 63</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Complicaciones: tasas y qué se puede hacer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Sproul RC et al. Injury. 2011. doi:10.1016/j.injury.2010.11.058</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una revisión de 12 estudios (514 pacientes, seguimiento de al menos 18 meses) hubo complicaciones en 49 % si se cuenta la mala unión en varo y en 33… [r31]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39 / 63</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Húmero proximal con placa bloqueada: complicaciones más frecuentes (% de pacientes)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[r31] Sproul RC et al. Injury. 2011. doi:10.1016/j.injury.2010.11.058</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40 / 63</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Dificultad para retirar el implante en fémur distal o tibia (%)</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[r38] Suzuki T et al. J Orthop Trauma. 2010. doi:10.1097/BOT.0b013e3181c29bf5</a:t>
            </a:r>
          </a:p>
          <a:p>
            <a:r>
              <a:rPr sz="1000">
                <a:solidFill>
                  <a:srgbClr val="5A6469"/>
                </a:solidFill>
                <a:latin typeface="Calibri"/>
              </a:rPr>
              <a:t>[r39] Tayyebi H et al. Arch Bone Jt Surg. 2026. PMID 42246012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41 / 63</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Pronóstico: consolidación, reoperación y factores que lo predicen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Stockton DJ et al. J Orthop Trauma. 2024. doi:10.1097/BOT.0000000000002680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615 pacientes de fémur distal con placa lateral bloqueada, la pseudoartrosis con cirugía fue 2 % en el grupo de riesgo bajo…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42 / 63</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Pseudoartrosis con cirugía según el grupo de riesgo (615 fracturas de fémur distal, placa lateral bloqueada)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[r22] Stockton DJ et al. J Orthop Trauma. 2024. doi:10.1097/BOT.0000000000002680</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43 / 63</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Riesgo predicho de pseudoartrosis con cirugía según los factores presentes (modelo de 283 fracturas)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[r19] Rodriguez EK et al. Injury. 2014. doi:10.1016/j.injury.2013.10.042</a:t>
            </a:r>
          </a:p>
        </p:txBody>
      </p:sp>
      <p:graphicFrame>
        <p:nvGraphicFramePr>
          <p:cNvPr id="6" name="Chart 5"/>
          <p:cNvGraphicFramePr>
            <a:graphicFrameLocks noGrp="1"/>
          </p:cNvGraphicFramePr>
          <p:nvPr/>
        </p:nvGraphicFramePr>
        <p:xfrm>
          <a:off x="822960" y="1554480"/>
          <a:ext cx="10607040" cy="4389120"/>
        </p:xfrm>
        <a:graphic>
          <a:graphicData uri="http://schemas.openxmlformats.org/drawingml/2006/chart">
            <c:chart xmlns:c="http://schemas.openxmlformats.org/drawingml/2006/chart" r:id="rId3"/>
          </a:graphicData>
        </a:graphic>
      </p:graphicFrame>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44 / 63</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Bel JC. Orthop Traumatol Surg Res. 2019. doi:10.1016/j.otsr.2018.04.031</a:t>
            </a:r>
          </a:p>
          <a:p>
            <a:r>
              <a:rPr sz="1000">
                <a:solidFill>
                  <a:srgbClr val="5A6469"/>
                </a:solidFill>
                <a:latin typeface="Calibri"/>
              </a:rPr>
              <a:t>[r43] Wardle B et al. Eur J Trauma Emerg Surg. 2024. doi:10.1007/s00068-024-02550-7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Cuándo y cuánto cargar depende de qué fractura se fijó y con qué montaje [r13].</a:t>
            </a:r>
          </a:p>
          <a:p>
            <a:pPr marL="347472" indent="-347472">
              <a:spcAft>
                <a:spcPts val="1400"/>
              </a:spcAft>
              <a:buChar char="•"/>
            </a:pPr>
            <a:r>
              <a:rPr sz="2400">
                <a:solidFill>
                  <a:srgbClr val="263238"/>
                </a:solidFill>
                <a:latin typeface="Calibri"/>
              </a:rPr>
              <a:t>No hay un protocolo único respaldado por evidencia de alta calidad: la revisión sistemática disponible pide estudios prospectivos de mejor calidad [r43].</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45 / 63</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Rehabilitación y carga (cont.)</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[r13] Bel JC. Orthop Traumatol Surg Res. 2019. doi:10.1016/j.otsr.2018.04.031</a:t>
            </a:r>
          </a:p>
          <a:p>
            <a:r>
              <a:rPr sz="1000">
                <a:solidFill>
                  <a:srgbClr val="5A6469"/>
                </a:solidFill>
                <a:latin typeface="Calibri"/>
              </a:rPr>
              <a:t>[r29] Shah JK et al. Injury. 2020. doi:10.1016/j.injury.2020.02.043</a:t>
            </a:r>
          </a:p>
          <a:p>
            <a:r>
              <a:rPr sz="1000">
                <a:solidFill>
                  <a:srgbClr val="5A6469"/>
                </a:solidFill>
                <a:latin typeface="Calibri"/>
              </a:rPr>
              <a:t>[r43] Wardle B et al. Eur J Trauma Emerg Surg. 2024. doi:10.1007/s00068-024-02550-7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Los plazos concretos de carga por tipo de fractura: sin dato verificable en las fuentes revisadas; se siguen las indicaciones del tutor y del cirujano que operó.</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46 / 63</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Pilares</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[r2] Wagner M. Injury. 2003. doi:10.1016/j.injury.2003.09.023</a:t>
            </a:r>
          </a:p>
          <a:p>
            <a:r>
              <a:rPr sz="1000">
                <a:solidFill>
                  <a:srgbClr val="5A6469"/>
                </a:solidFill>
                <a:latin typeface="Calibri"/>
              </a:rPr>
              <a:t>[r1] Perren SM. 2002. doi:10.1302/0301-620x.84b8.13752</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Entender el principio: el tornillo bloqueado fija el ángulo y no comprime, así que la reducción se consigue antes de bloquear y la estabilidad que se obtiene es relativa, no absoluta [r2][r1].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47 / 63</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No olvidar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[r5] Stoffel K et al. 2003. doi:10.1016/j.injury.2003.09.021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En un modelo mecánico, omitir un orificio a cada lado del foco volvió la construcción casi el doble de flexible, y más de 3 tornillos por fragmento aportaron poco a la rigidez axial [r5].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48 / 63</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Mensajes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[r4] Egol KA et al. J Orthop Trauma. 2004. doi:10.1097/00005131-200409000-00003</a:t>
            </a:r>
          </a:p>
          <a:p>
            <a:r>
              <a:rPr sz="800">
                <a:solidFill>
                  <a:srgbClr val="5A6469"/>
                </a:solidFill>
                <a:latin typeface="Calibri"/>
              </a:rPr>
              <a:t>[r34] Dhillon MS et al. Eur J Orthop Surg Traumatol. 2024. doi:10.1007/s00590-023-03694-9</a:t>
            </a:r>
          </a:p>
          <a:p>
            <a:r>
              <a:rPr sz="800">
                <a:solidFill>
                  <a:srgbClr val="5A6469"/>
                </a:solidFill>
                <a:latin typeface="Calibri"/>
              </a:rPr>
              <a:t>[r2] Wagner M. Injury. 2003. doi:10.1016/j.injury.2003.09.023</a:t>
            </a:r>
          </a:p>
          <a:p>
            <a:r>
              <a:rPr sz="800">
                <a:solidFill>
                  <a:srgbClr val="5A6469"/>
                </a:solidFill>
                <a:latin typeface="Calibri"/>
              </a:rPr>
              <a:t>[r11] Haidukewych GJ et al. J Am Acad Orthop Surg. 2008. doi:10.5435/00124635-200806000-00007</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Bloquear cambia el modo de estabilizar, no garantiza una mejor consolidación [r4][r34].</a:t>
            </a:r>
          </a:p>
          <a:p>
            <a:pPr marL="347472" indent="-347472">
              <a:spcAft>
                <a:spcPts val="1400"/>
              </a:spcAft>
              <a:buChar char="•"/>
            </a:pPr>
            <a:r>
              <a:rPr sz="2400">
                <a:solidFill>
                  <a:srgbClr val="263238"/>
                </a:solidFill>
                <a:latin typeface="Calibri"/>
              </a:rPr>
              <a:t>La reducción se logra antes de bloquear; el tornillo bloqueado fija la posición que tenga la fractura [r2][r11].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49 / 63</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Palabras clave</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placa bloqueada · LCP · estabilidad angular · ángulo fijo · fijador interno · placa puente · placa de compresión · fijación híbrida · longitud de trabajo · working length · plate span ratio ·…</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50 / 63</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Para recordar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[r2] Wagner M. Injury. 2003. doi:10.1016/j.injury.2003.09.023</a:t>
            </a:r>
          </a:p>
          <a:p>
            <a:r>
              <a:rPr sz="800">
                <a:solidFill>
                  <a:srgbClr val="5A6469"/>
                </a:solidFill>
                <a:latin typeface="Calibri"/>
              </a:rPr>
              <a:t>[r47] Strauss EJ et al. J Orthop Trauma. 2008. doi:10.1097/BOT.0b013e31817996d6</a:t>
            </a:r>
          </a:p>
          <a:p>
            <a:r>
              <a:rPr sz="800">
                <a:solidFill>
                  <a:srgbClr val="5A6469"/>
                </a:solidFill>
                <a:latin typeface="Calibri"/>
              </a:rPr>
              <a:t>[r41] Moses A et al. Cureus. 2025. doi:10.7759/cureus.92143</a:t>
            </a:r>
          </a:p>
          <a:p>
            <a:r>
              <a:rPr sz="800">
                <a:solidFill>
                  <a:srgbClr val="5A6469"/>
                </a:solidFill>
                <a:latin typeface="Calibri"/>
              </a:rPr>
              <a:t>[r3] Gautier E et al. Injury. 2003. doi:10.1016/j.injury.2003.09.026</a:t>
            </a:r>
          </a:p>
          <a:p>
            <a:r>
              <a:rPr sz="800">
                <a:solidFill>
                  <a:srgbClr val="5A6469"/>
                </a:solidFill>
                <a:latin typeface="Calibri"/>
              </a:rPr>
              <a:t>[r5] Stoffel K et al. 2003. doi:10.1016/j.injury.2003.09.021</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Convencional: estabilidad por fricción placa-hueso. Bloqueada: fijador interno de ángulo fijo [r2][r47].</a:t>
            </a:r>
          </a:p>
          <a:p>
            <a:pPr marL="347472" indent="-347472">
              <a:spcAft>
                <a:spcPts val="1400"/>
              </a:spcAft>
              <a:buChar char="•"/>
            </a:pPr>
            <a:r>
              <a:rPr sz="2400">
                <a:solidFill>
                  <a:srgbClr val="263238"/>
                </a:solidFill>
                <a:latin typeface="Calibri"/>
              </a:rPr>
              <a:t>Bloquear fija la posición que ya tiene la fractura: reduce primero, bloquea después [r2][r41].</a:t>
            </a:r>
          </a:p>
          <a:p>
            <a:pPr marL="347472" indent="-347472">
              <a:spcAft>
                <a:spcPts val="1400"/>
              </a:spcAft>
              <a:buChar char="•"/>
            </a:pPr>
            <a:r>
              <a:rPr sz="2400">
                <a:solidFill>
                  <a:srgbClr val="263238"/>
                </a:solidFill>
                <a:latin typeface="Calibri"/>
              </a:rPr>
              <a:t>Puente: placa larga, pocos tornillos y orificios vacíos junto al foco [r3][r5].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51 / 63</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2600" b="1">
                <a:solidFill>
                  <a:srgbClr val="0F5F6B"/>
                </a:solidFill>
                <a:latin typeface="Calibri"/>
              </a:rPr>
              <a:t>Caso de staff: Caso de staff: fémur distal con placa bloqueada que no consolida</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800">
                <a:solidFill>
                  <a:srgbClr val="263238"/>
                </a:solidFill>
                <a:latin typeface="Calibri"/>
              </a:rPr>
              <a:t>Caso didáctico inventado, sin datos de pacientes reales.</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52 / 63</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preguntas para discutir</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1. ¿Qué factores de riesgo de pseudoartrosis tiene esta paciente y cuáles pudo haber controlado el cirujano?</a:t>
            </a:r>
          </a:p>
          <a:p>
            <a:pPr marL="347472" indent="-347472">
              <a:spcAft>
                <a:spcPts val="1400"/>
              </a:spcAft>
              <a:buChar char="•"/>
            </a:pPr>
            <a:r>
              <a:rPr sz="2400">
                <a:solidFill>
                  <a:srgbClr val="263238"/>
                </a:solidFill>
                <a:latin typeface="Calibri"/>
              </a:rPr>
              <a:t>2. ¿Qué características de la construcción te preocupan desde el punto de vista de la rigidez?</a:t>
            </a:r>
          </a:p>
          <a:p>
            <a:pPr marL="347472" indent="-347472">
              <a:spcAft>
                <a:spcPts val="1400"/>
              </a:spcAft>
              <a:buChar char="•"/>
            </a:pPr>
            <a:r>
              <a:rPr sz="2400">
                <a:solidFill>
                  <a:srgbClr val="263238"/>
                </a:solidFill>
                <a:latin typeface="Calibri"/>
              </a:rPr>
              <a:t>3. ¿Qué datos pedirías antes de decidir el siguiente paso?</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53 / 63</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Caso: resolución</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800">
                <a:solidFill>
                  <a:srgbClr val="5A6469"/>
                </a:solidFill>
                <a:latin typeface="Calibri"/>
              </a:rPr>
              <a:t>[r19] Rodriguez EK et al. Injury. 2014. doi:10.1016/j.injury.2013.10.042</a:t>
            </a:r>
          </a:p>
          <a:p>
            <a:r>
              <a:rPr sz="800">
                <a:solidFill>
                  <a:srgbClr val="5A6469"/>
                </a:solidFill>
                <a:latin typeface="Calibri"/>
              </a:rPr>
              <a:t>[r23] Wagner RK et al. J Bone Joint Surg Am. 2026. doi:10.2106/JBJS.25.00498</a:t>
            </a:r>
          </a:p>
          <a:p>
            <a:r>
              <a:rPr sz="800">
                <a:solidFill>
                  <a:srgbClr val="5A6469"/>
                </a:solidFill>
                <a:latin typeface="Calibri"/>
              </a:rPr>
              <a:t>[r21] Ricci WM et al. J Orthop Trauma. 2014. doi:10.1097/BOT.0b013e31829e6dd0</a:t>
            </a:r>
          </a:p>
          <a:p>
            <a:r>
              <a:rPr sz="800">
                <a:solidFill>
                  <a:srgbClr val="5A6469"/>
                </a:solidFill>
                <a:latin typeface="Calibri"/>
              </a:rPr>
              <a:t>[r22] Stockton DJ et al. J Orthop Trauma. 2024. doi:10.1097/BOT.0000000000002680</a:t>
            </a:r>
          </a:p>
        </p:txBody>
      </p:sp>
      <p:sp>
        <p:nvSpPr>
          <p:cNvPr id="6" name="TextBox 5"/>
          <p:cNvSpPr txBox="1"/>
          <p:nvPr/>
        </p:nvSpPr>
        <p:spPr>
          <a:xfrm>
            <a:off x="822960" y="1600200"/>
            <a:ext cx="10607040" cy="4297680"/>
          </a:xfrm>
          <a:prstGeom prst="rect">
            <a:avLst/>
          </a:prstGeom>
          <a:noFill/>
        </p:spPr>
        <p:txBody>
          <a:bodyPr wrap="square">
            <a:spAutoFit/>
          </a:bodyPr>
          <a:lstStyle/>
          <a:p>
            <a:pPr marL="347472" indent="-347472">
              <a:spcAft>
                <a:spcPts val="1400"/>
              </a:spcAft>
              <a:buChar char="•"/>
            </a:pPr>
            <a:r>
              <a:rPr sz="2400">
                <a:solidFill>
                  <a:srgbClr val="263238"/>
                </a:solidFill>
                <a:latin typeface="Calibri"/>
              </a:rPr>
              <a:t>Obesidad, conminución metafisaria, varo y placa de acero se asociaron con pseudoartrosis en las cohortes de fémur distal, y la diabetes con reoperación para consolidar; de ellos… [r19] [r23] [r21] [r22]</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54 / 63</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(1/9)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 Perren SM. Evolution of the internal fixation of long bone fractures. The scientific basis of biological internal fixation: choosing a new balance between stability and biology. J Bone Joint Surg Br. 2002;84(8):1093-110. doi:10.1302/0301-620x.84b8.13752 https://doi.org/10.1302/0301-620x.84b8.13752</a:t>
            </a:r>
          </a:p>
          <a:p>
            <a:pPr>
              <a:spcAft>
                <a:spcPts val="800"/>
              </a:spcAft>
            </a:pPr>
            <a:r>
              <a:rPr sz="1200">
                <a:solidFill>
                  <a:srgbClr val="263238"/>
                </a:solidFill>
                <a:latin typeface="Calibri"/>
              </a:rPr>
              <a:t>[r2] Wagner M. General principles for the clinical use of the LCP. Injury. 2003;34 Suppl 2:B31-42. doi:10.1016/j.injury.2003.09.023 https://doi.org/10.1016/j.injury.2003.09.023</a:t>
            </a:r>
          </a:p>
          <a:p>
            <a:pPr>
              <a:spcAft>
                <a:spcPts val="800"/>
              </a:spcAft>
            </a:pPr>
            <a:r>
              <a:rPr sz="1200">
                <a:solidFill>
                  <a:srgbClr val="263238"/>
                </a:solidFill>
                <a:latin typeface="Calibri"/>
              </a:rPr>
              <a:t>[r3] Gautier E, Sommer C. Guidelines for the clinical application of the LCP. Injury. 2003;34 Suppl 2:B63-76. doi:10.1016/j.injury.2003.09.026 https://doi.org/10.1016/j.injury.2003.09.026</a:t>
            </a:r>
          </a:p>
          <a:p>
            <a:pPr>
              <a:spcAft>
                <a:spcPts val="800"/>
              </a:spcAft>
            </a:pPr>
            <a:r>
              <a:rPr sz="1200">
                <a:solidFill>
                  <a:srgbClr val="263238"/>
                </a:solidFill>
                <a:latin typeface="Calibri"/>
              </a:rPr>
              <a:t>[r4] Egol KA, Kubiak EN, Fulkerson E, Kummer FJ, Koval KJ. Biomechanics of locked plates and screws. J Orthop Trauma. 2004;18(8):488-93. doi:10.1097/00005131-200409000-00003 https://doi.org/10.1097/00005131-200409000-00003</a:t>
            </a:r>
          </a:p>
          <a:p>
            <a:pPr>
              <a:spcAft>
                <a:spcPts val="800"/>
              </a:spcAft>
            </a:pPr>
            <a:r>
              <a:rPr sz="1200">
                <a:solidFill>
                  <a:srgbClr val="263238"/>
                </a:solidFill>
                <a:latin typeface="Calibri"/>
              </a:rPr>
              <a:t>[r5] Stoffel K, Dieter U, Stachowiak G, Gächter A, Kuster MS. Biomechanical testing of the LCP--how can stability in locked internal fixators be controlled? Injury. 2003;34 Suppl 2:B11-9. doi:10.1016/j.injury.2003.09.021 https://doi.org/10.1016/j.injury.2003.09.021</a:t>
            </a:r>
          </a:p>
          <a:p>
            <a:pPr>
              <a:spcAft>
                <a:spcPts val="800"/>
              </a:spcAft>
            </a:pPr>
            <a:r>
              <a:rPr sz="1200">
                <a:solidFill>
                  <a:srgbClr val="263238"/>
                </a:solidFill>
                <a:latin typeface="Calibri"/>
              </a:rPr>
              <a:t>[r6] Ahmad M, Nanda R, Bajwa AS, Candal-Couto J, Green S, Hui AC. Biomechanical testing of the locking compression plate: when does the distance between bone and implant significantly reduce construct stability? Injury. 2007;38(3):358-64. doi:10.1016/j.injury.2006.08.058 https://doi.org/10.1016/j.injury.2006.08.058</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55 / 63</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(2/9)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[r7] Bottlang M, Feist F. Biomechanics of far cortical locking. J Orthop Trauma. 2011;25 Suppl 1:S21-8. doi:10.1097/BOT.0b013e318207885b https://doi.org/10.1097/BOT.0b013e318207885b</a:t>
            </a:r>
          </a:p>
          <a:p>
            <a:pPr>
              <a:spcAft>
                <a:spcPts val="800"/>
              </a:spcAft>
            </a:pPr>
            <a:r>
              <a:rPr sz="1200">
                <a:solidFill>
                  <a:srgbClr val="263238"/>
                </a:solidFill>
                <a:latin typeface="Calibri"/>
              </a:rPr>
              <a:t>[r8] Bottlang M, Tsai S, Bliven EK, von Rechenberg B, Klein K, Augat P, et al. Dynamic Stabilization with Active Locking Plates Delivers Faster, Stronger, and More Symmetric Fracture-Healing. J Bone Joint Surg Am. 2016;98(6):466-74. doi:10.2106/JBJS.O.00705 https://doi.org/10.2106/JBJS.O.00705</a:t>
            </a:r>
          </a:p>
          <a:p>
            <a:pPr>
              <a:spcAft>
                <a:spcPts val="800"/>
              </a:spcAft>
            </a:pPr>
            <a:r>
              <a:rPr sz="1200">
                <a:solidFill>
                  <a:srgbClr val="263238"/>
                </a:solidFill>
                <a:latin typeface="Calibri"/>
              </a:rPr>
              <a:t>[r9] Lujan TJ, Henderson CE, Madey SM, Fitzpatrick DC, Marsh JL, Bottlang M. Locked plating of distal femur fractures leads to inconsistent and asymmetric callus formation. J Orthop Trauma. 2010;24(3):156-62. doi:10.1097/BOT.0b013e3181be6720 https://doi.org/10.1097/BOT.0b013e3181be6720</a:t>
            </a:r>
          </a:p>
          <a:p>
            <a:pPr>
              <a:spcAft>
                <a:spcPts val="800"/>
              </a:spcAft>
            </a:pPr>
            <a:r>
              <a:rPr sz="1200">
                <a:solidFill>
                  <a:srgbClr val="263238"/>
                </a:solidFill>
                <a:latin typeface="Calibri"/>
              </a:rPr>
              <a:t>[r10] Sommer C, Babst R, Müller M, Hanson B. Locking compression plate loosening and plate breakage: a report of four cases. J Orthop Trauma. 2004;18(8):571-7. doi:10.1097/00005131-200409000-00016 https://doi.org/10.1097/00005131-200409000-00016</a:t>
            </a:r>
          </a:p>
          <a:p>
            <a:pPr>
              <a:spcAft>
                <a:spcPts val="800"/>
              </a:spcAft>
            </a:pPr>
            <a:r>
              <a:rPr sz="1200">
                <a:solidFill>
                  <a:srgbClr val="263238"/>
                </a:solidFill>
                <a:latin typeface="Calibri"/>
              </a:rPr>
              <a:t>[r11] Haidukewych GJ, Ricci W. Locked plating in orthopaedic trauma: a clinical update. J Am Acad Orthop Surg. 2008;16(6):347-55. doi:10.5435/00124635-200806000-00007 https://doi.org/10.5435/00124635-200806000-00007</a:t>
            </a:r>
          </a:p>
          <a:p>
            <a:pPr>
              <a:spcAft>
                <a:spcPts val="800"/>
              </a:spcAft>
            </a:pPr>
            <a:r>
              <a:rPr sz="1200">
                <a:solidFill>
                  <a:srgbClr val="263238"/>
                </a:solidFill>
                <a:latin typeface="Calibri"/>
              </a:rPr>
              <a:t>[r12] Gardner MJ, Evans JM, Dunbar RP. Failure of fracture plate fixation. J Am Acad Orthop Surg. 2009;17(10):647-57. doi:10.5435/00124635-200910000-00007 https://doi.org/10.5435/00124635-200910000-00007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56 / 63</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(3/9)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[r13] Bel JC. Pitfalls and limits of locking plates. Orthop Traumatol Surg Res. 2019;105(1S):S103-S109. doi:10.1016/j.otsr.2018.04.031 https://doi.org/10.1016/j.otsr.2018.04.031</a:t>
            </a:r>
          </a:p>
          <a:p>
            <a:pPr>
              <a:spcAft>
                <a:spcPts val="800"/>
              </a:spcAft>
            </a:pPr>
            <a:r>
              <a:rPr sz="1200">
                <a:solidFill>
                  <a:srgbClr val="263238"/>
                </a:solidFill>
                <a:latin typeface="Calibri"/>
              </a:rPr>
              <a:t>[r14] MacLeod AR, Pankaj P. Pre-operative planning for fracture fixation using locking plates: device configuration and other considerations. Injury. 2018;49 Suppl 1:S12-S18. doi:10.1016/S0020-1383(18)30296-1 https://doi.org/10.1016/S0020-1383(18)30296-1</a:t>
            </a:r>
          </a:p>
          <a:p>
            <a:pPr>
              <a:spcAft>
                <a:spcPts val="800"/>
              </a:spcAft>
            </a:pPr>
            <a:r>
              <a:rPr sz="1200">
                <a:solidFill>
                  <a:srgbClr val="263238"/>
                </a:solidFill>
                <a:latin typeface="Calibri"/>
              </a:rPr>
              <a:t>[r15] Weaver MJ, Chaus GW, Masoudi A, Momenzadeh K, Mohamadi A, Rodriguez EK, et al. The effect of surgeon-controlled variables on construct stiffness in lateral locked plating of distal femoral fractures. BMC Musculoskelet Disord. 2021;22(1):512. doi:10.1186/s12891-021-04341-2 https://doi.org/10.1186/s12891-021-04341-2</a:t>
            </a:r>
          </a:p>
          <a:p>
            <a:pPr>
              <a:spcAft>
                <a:spcPts val="800"/>
              </a:spcAft>
            </a:pPr>
            <a:r>
              <a:rPr sz="1200">
                <a:solidFill>
                  <a:srgbClr val="263238"/>
                </a:solidFill>
                <a:latin typeface="Calibri"/>
              </a:rPr>
              <a:t>[r16] Gwinner C, Märdian S, Dröge T, Schulze M, Raschke MJ, Stange R. Bicortical screw fixation provides superior biomechanical stability but devastating failure modes in periprosthetic femur fracture care using locking plates. Int Orthop. 2015;39(9):1749-55. doi:10.1007/s00264-015-2787-6 https://doi.org/10.1007/s00264-015-2787-6</a:t>
            </a:r>
          </a:p>
          <a:p>
            <a:pPr>
              <a:spcAft>
                <a:spcPts val="800"/>
              </a:spcAft>
            </a:pPr>
            <a:r>
              <a:rPr sz="1200">
                <a:solidFill>
                  <a:srgbClr val="263238"/>
                </a:solidFill>
                <a:latin typeface="Calibri"/>
              </a:rPr>
              <a:t>[r17] Grawe B, Le T, Williamson S, Archdeacon A, Zardiackas L. Fracture fixation with two locking screws versus three non-locking screws: A biomechanical comparison in a normal and an osteoporotic bone model. Bone Joint Res. 2012;1(6):118-24. doi:10.1302/2046-3758.16.2000078 https://doi.org/10.1302/2046-3758.16.2000078</a:t>
            </a:r>
          </a:p>
          <a:p>
            <a:pPr>
              <a:spcAft>
                <a:spcPts val="800"/>
              </a:spcAft>
            </a:pPr>
            <a:r>
              <a:rPr sz="1200">
                <a:solidFill>
                  <a:srgbClr val="263238"/>
                </a:solidFill>
                <a:latin typeface="Calibri"/>
              </a:rPr>
              <a:t>[r18] Bottlang M, Shetty SS, Blankenau C, Wilk J, Tsai S, Fitzpatrick DC, et al. Advances in Dynamization of Plate Fixation to Promote Natural Bone Healing. J Clin Med. 2024;13(10). doi:10.3390/jcm13102905 https://doi.org/10.3390/jcm13102905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57 / 63</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(4/9)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[r19] Rodriguez EK, Boulton C, Weaver MJ, Herder LM, Morgan JH, Chacko AT, et al. Predictive factors of distal femoral fracture nonunion after lateral locked plating: a retrospective multicenter case-control study of 283 fractures. Injury. 2014;45(3):554-9. doi:10.1016/j.injury.2013.10.042 https://doi.org/10.1016/j.injury.2013.10.042</a:t>
            </a:r>
          </a:p>
          <a:p>
            <a:pPr>
              <a:spcAft>
                <a:spcPts val="800"/>
              </a:spcAft>
            </a:pPr>
            <a:r>
              <a:rPr sz="1200">
                <a:solidFill>
                  <a:srgbClr val="263238"/>
                </a:solidFill>
                <a:latin typeface="Calibri"/>
              </a:rPr>
              <a:t>[r20] Rodriguez EK, Zurakowski D, Herder L, Hall A, Walley KC, Weaver MJ, et al. Mechanical Construct Characteristics Predisposing to Non-union After Locked Lateral Plating of Distal Femur Fractures. J Orthop Trauma. 2016;30(8):403-8. doi:10.1097/BOT.0000000000000593 https://doi.org/10.1097/BOT.0000000000000593</a:t>
            </a:r>
          </a:p>
          <a:p>
            <a:pPr>
              <a:spcAft>
                <a:spcPts val="800"/>
              </a:spcAft>
            </a:pPr>
            <a:r>
              <a:rPr sz="1200">
                <a:solidFill>
                  <a:srgbClr val="263238"/>
                </a:solidFill>
                <a:latin typeface="Calibri"/>
              </a:rPr>
              <a:t>[r21] Ricci WM, Streubel PN, Morshed S, Collinge CA, Nork SE, Gardner MJ. Risk factors for failure of locked plate fixation of distal femur fractures: an analysis of 335 cases. J Orthop Trauma. 2014;28(2):83-9. doi:10.1097/BOT.0b013e31829e6dd0 https://doi.org/10.1097/BOT.0b013e31829e6dd0</a:t>
            </a:r>
          </a:p>
          <a:p>
            <a:pPr>
              <a:spcAft>
                <a:spcPts val="800"/>
              </a:spcAft>
            </a:pPr>
            <a:r>
              <a:rPr sz="1200">
                <a:solidFill>
                  <a:srgbClr val="263238"/>
                </a:solidFill>
                <a:latin typeface="Calibri"/>
              </a:rPr>
              <a:t>[r22] Stockton DJ, O'Hara NN, Brodke DJ, McKibben N, Healey K, Goch A, et al. Technical Factors Contributing to Nonunion in Supracondylar Distal Femur Fractures Treated With Lateral Locked Plating: A Risk-Stratified Analysis. J Orthop Trauma. 2024;38(1):49-55. doi:10.1097/BOT.0000000000002680 https://doi.org/10.1097/BOT.0000000000002680</a:t>
            </a:r>
          </a:p>
          <a:p>
            <a:pPr>
              <a:spcAft>
                <a:spcPts val="800"/>
              </a:spcAft>
            </a:pPr>
            <a:r>
              <a:rPr sz="1200">
                <a:solidFill>
                  <a:srgbClr val="263238"/>
                </a:solidFill>
                <a:latin typeface="Calibri"/>
              </a:rPr>
              <a:t>[r23] Wagner RK, Janssen SJ, Cote M, Borgida JS, Tung WS, Kloen P, et al. Risk Factors for Nonunion Following Lateral Locked Plating of Distal Femoral Fractures: A Bayesian Analysis of 560 Patients. J Bone Joint Surg Am. 2026;108(3):235-243. doi:10.2106/JBJS.25.00498 https://doi.org/10.2106/JBJS.25.00498</a:t>
            </a:r>
          </a:p>
          <a:p>
            <a:pPr>
              <a:spcAft>
                <a:spcPts val="800"/>
              </a:spcAft>
            </a:pPr>
            <a:r>
              <a:rPr sz="1200">
                <a:solidFill>
                  <a:srgbClr val="263238"/>
                </a:solidFill>
                <a:latin typeface="Calibri"/>
              </a:rPr>
              <a:t>[r24] Wagner RK, van Duuren D, Borgida JS, Gregg AT, Musick AN, Tung WS, et al. Risk Factors for Nonunion After Lateral Locked Plating of Periprosthetic Distal Femur Fractures. J Orthop Trauma. 2025;39(8):440-445. doi:10.1097/BOT.0000000000003001 https://doi.org/10.1097/BOT.0000000000003001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58 / 63</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(5/9)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[r25] Lefaivre KA, Slobogean G, O'Hara NN, O'Brien PJ. Far Cortical Locking Versus Standard Constructs for Locked Plate Fixation in the Treatment of Acute, Displaced Fractures of the Distal Femur: A Multicenter Randomized Trial. J Bone Joint Surg Am. 2024;106(19):1739-1749. doi:10.2106/JBJS.23.01390 https://doi.org/10.2106/JBJS.23.01390</a:t>
            </a:r>
          </a:p>
          <a:p>
            <a:pPr>
              <a:spcAft>
                <a:spcPts val="800"/>
              </a:spcAft>
            </a:pPr>
            <a:r>
              <a:rPr sz="1200">
                <a:solidFill>
                  <a:srgbClr val="263238"/>
                </a:solidFill>
                <a:latin typeface="Calibri"/>
              </a:rPr>
              <a:t>[r26] Alotaibi MN, Alharran AM, Mohammed Osman Abdalla R, Altuwaijri RA, Allehaimeed IS, Alsugair RA, et al. Clinical outcomes of far cortical locking constructs in distal femur fractures: a systematic review and meta-analysis. Eur J Orthop Surg Traumatol. 2025;36(1):21. doi:10.1007/s00590-025-04608-7 https://doi.org/10.1007/s00590-025-04608-7</a:t>
            </a:r>
          </a:p>
          <a:p>
            <a:pPr>
              <a:spcAft>
                <a:spcPts val="800"/>
              </a:spcAft>
            </a:pPr>
            <a:r>
              <a:rPr sz="1200">
                <a:solidFill>
                  <a:srgbClr val="263238"/>
                </a:solidFill>
                <a:latin typeface="Calibri"/>
              </a:rPr>
              <a:t>[r27] Claireaux HA, Searle HKC, Parsons NR, Griffin XL. Interventions for treating fractures of the distal femur in adults. Cochrane Database Syst Rev. 2022;10(10):CD010606. doi:10.1002/14651858.CD010606.pub3 https://doi.org/10.1002/14651858.CD010606.pub3</a:t>
            </a:r>
          </a:p>
          <a:p>
            <a:pPr>
              <a:spcAft>
                <a:spcPts val="800"/>
              </a:spcAft>
            </a:pPr>
            <a:r>
              <a:rPr sz="1200">
                <a:solidFill>
                  <a:srgbClr val="263238"/>
                </a:solidFill>
                <a:latin typeface="Calibri"/>
              </a:rPr>
              <a:t>[r28] Neradi D, Sodavarapu P, Jindal K, Kumar D, Kumar V, Goni V. Locked Plating Versus Retrograde Intramedullary Nailing for Distal Femur Fractures: a Systematic Review and Meta-Analysis. Arch Bone Jt Surg. 2022;10(2):141-152. doi:10.22038/abjs.2021.53515.2656 https://doi.org/10.22038/abjs.2021.53515.2656</a:t>
            </a:r>
          </a:p>
          <a:p>
            <a:pPr>
              <a:spcAft>
                <a:spcPts val="800"/>
              </a:spcAft>
            </a:pPr>
            <a:r>
              <a:rPr sz="1200">
                <a:solidFill>
                  <a:srgbClr val="263238"/>
                </a:solidFill>
                <a:latin typeface="Calibri"/>
              </a:rPr>
              <a:t>[r29] Shah JK, Szukics P, Gianakos AL, Liporace FA, Yoon RS. Equivalent union rates between intramedullary nail and locked plate fixation for distal femur periprosthetic fractures - a systematic review. Injury. 2020;51(4):1062-1068. doi:10.1016/j.injury.2020.02.043 https://doi.org/10.1016/j.injury.2020.02.043</a:t>
            </a:r>
          </a:p>
          <a:p>
            <a:pPr>
              <a:spcAft>
                <a:spcPts val="800"/>
              </a:spcAft>
            </a:pPr>
            <a:r>
              <a:rPr sz="1200">
                <a:solidFill>
                  <a:srgbClr val="263238"/>
                </a:solidFill>
                <a:latin typeface="Calibri"/>
              </a:rPr>
              <a:t>[r30] Handoll HH, Elliott J, Thillemann TM, Aluko P, Brorson S. Interventions for treating proximal humeral fractures in adults. Cochrane Database Syst Rev. 2022;6(6):CD000434. doi:10.1002/14651858.CD000434.pub5 https://doi.org/10.1002/14651858.CD000434.pub5</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59 / 63</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(6/9)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[r31] Sproul RC, Iyengar JJ, Devcic Z, Feeley BT. A systematic review of locking plate fixation of proximal humerus fractures. Injury. 2011;42(4):408-13. doi:10.1016/j.injury.2010.11.058 https://doi.org/10.1016/j.injury.2010.11.058</a:t>
            </a:r>
          </a:p>
          <a:p>
            <a:pPr>
              <a:spcAft>
                <a:spcPts val="800"/>
              </a:spcAft>
            </a:pPr>
            <a:r>
              <a:rPr sz="1200">
                <a:solidFill>
                  <a:srgbClr val="263238"/>
                </a:solidFill>
                <a:latin typeface="Calibri"/>
              </a:rPr>
              <a:t>[r32] Panagiotopoulou VC, Varga P, Richards RG, Gueorguiev B, Giannoudis PV. Late screw-related complications in locking plating of proximal humerus fractures: A systematic review. Injury. 2019;50(12):2176-2195. doi:10.1016/j.injury.2019.11.002 https://doi.org/10.1016/j.injury.2019.11.002</a:t>
            </a:r>
          </a:p>
          <a:p>
            <a:pPr>
              <a:spcAft>
                <a:spcPts val="800"/>
              </a:spcAft>
            </a:pPr>
            <a:r>
              <a:rPr sz="1200">
                <a:solidFill>
                  <a:srgbClr val="263238"/>
                </a:solidFill>
                <a:latin typeface="Calibri"/>
              </a:rPr>
              <a:t>[r33] Tsukada S, Otsuji M, Shiozaki A, Yamamoto A, Komatsu S, Yoshimura H, et al. Locking versus non-locking neutralization plates for treatment of lateral malleolar fractures: a randomized controlled trial. Int Orthop. 2013;37(12):2451-6. doi:10.1007/s00264-013-2109-9 https://doi.org/10.1007/s00264-013-2109-9</a:t>
            </a:r>
          </a:p>
          <a:p>
            <a:pPr>
              <a:spcAft>
                <a:spcPts val="800"/>
              </a:spcAft>
            </a:pPr>
            <a:r>
              <a:rPr sz="1200">
                <a:solidFill>
                  <a:srgbClr val="263238"/>
                </a:solidFill>
                <a:latin typeface="Calibri"/>
              </a:rPr>
              <a:t>[r34] Dhillon MS, Rajnish RK, Kumar P, Sharma S, Singh GP, Srivastava A. A comparison of outcomes of locking versus non-locking plate fixation for the distal fibula fractures: a systematic review and meta-analysis. Eur J Orthop Surg Traumatol. 2024;34(1):75-89. doi:10.1007/s00590-023-03694-9 https://doi.org/10.1007/s00590-023-03694-9</a:t>
            </a:r>
          </a:p>
          <a:p>
            <a:pPr>
              <a:spcAft>
                <a:spcPts val="800"/>
              </a:spcAft>
            </a:pPr>
            <a:r>
              <a:rPr sz="1200">
                <a:solidFill>
                  <a:srgbClr val="263238"/>
                </a:solidFill>
                <a:latin typeface="Calibri"/>
              </a:rPr>
              <a:t>[r35] Uchiyama Y, Handa A, Omi H, Hashimoto H, Shimpuku E, Imai T, et al. Locking versus nonlocking superior plate fixations for displaced midshaft clavicle fractures: A prospective randomized trial comparing clinical and radiografic results. J Orthop Sci. 2021;26(6):1094-1099. doi:10.1016/j.jos.2020.09.017 https://doi.org/10.1016/j.jos.2020.09.017</a:t>
            </a:r>
          </a:p>
          <a:p>
            <a:pPr>
              <a:spcAft>
                <a:spcPts val="800"/>
              </a:spcAft>
            </a:pPr>
            <a:r>
              <a:rPr sz="1200">
                <a:solidFill>
                  <a:srgbClr val="263238"/>
                </a:solidFill>
                <a:latin typeface="Calibri"/>
              </a:rPr>
              <a:t>[r36] Rteil A, Mzeihem M, Wang B, Gonzalez MH, Amirouche F. Locking Compression Plate Versus Dynamic or Limited Contact Dynamic Compression Plate Fixation for Forearm Fractures: A Systematic Review and Meta-Analysis. J Orthop Res. 2026;44(6):e70237. doi:10.1002/jor.70237 https://doi.org/10.1002/jor.70237</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60 / 63</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(7/9)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[r37] Costa ML, Achten J, Rangan A, Lamb SE, Parsons NR. Percutaneous fixation with Kirschner wires versus volar locking-plate fixation in adults with dorsally displaced fracture of distal radius: five-year follow-up of a randomized controlled trial. Bone Joint J. 2019;101-B(8):978-983. doi:10.1302/0301-620X.101B8.BJJ-2018-1285.R1 https://doi.org/10.1302/0301-620X.101B8.BJJ-2018-1285.R1</a:t>
            </a:r>
          </a:p>
          <a:p>
            <a:pPr>
              <a:spcAft>
                <a:spcPts val="800"/>
              </a:spcAft>
            </a:pPr>
            <a:r>
              <a:rPr sz="1200">
                <a:solidFill>
                  <a:srgbClr val="263238"/>
                </a:solidFill>
                <a:latin typeface="Calibri"/>
              </a:rPr>
              <a:t>[r38] Suzuki T, Smith WR, Stahel PF, Morgan SJ, Baron AJ, Hak DJ. Technical problems and complications in the removal of the less invasive stabilization system. J Orthop Trauma. 2010;24(6):369-73. doi:10.1097/BOT.0b013e3181c29bf5 https://doi.org/10.1097/BOT.0b013e3181c29bf5</a:t>
            </a:r>
          </a:p>
          <a:p>
            <a:pPr>
              <a:spcAft>
                <a:spcPts val="800"/>
              </a:spcAft>
            </a:pPr>
            <a:r>
              <a:rPr sz="1200">
                <a:solidFill>
                  <a:srgbClr val="263238"/>
                </a:solidFill>
                <a:latin typeface="Calibri"/>
              </a:rPr>
              <a:t>[r39] Tayyebi H, Frane N, Greenstein V, Vohra A, Hui C, McKee M, et al. Evaluation of Implant Removal Difficulty in Distal Femur Fractures: A Comparison between Stainless Steel and Titanium Locking Compression Plate. Arch Bone Jt Surg. 2026;14(4):3037-3312. PMID 42246012 https://pubmed.ncbi.nlm.nih.gov/42246012/</a:t>
            </a:r>
          </a:p>
          <a:p>
            <a:pPr>
              <a:spcAft>
                <a:spcPts val="800"/>
              </a:spcAft>
            </a:pPr>
            <a:r>
              <a:rPr sz="1200">
                <a:solidFill>
                  <a:srgbClr val="263238"/>
                </a:solidFill>
                <a:latin typeface="Calibri"/>
              </a:rPr>
              <a:t>[r40] Lin CH, Chao CK, Tang YH, Lin J. Improving socket design to prevent difficult removal of locking screws. Injury. 2018;49(3):585-592. doi:10.1016/j.injury.2018.01.036 https://doi.org/10.1016/j.injury.2018.01.036</a:t>
            </a:r>
          </a:p>
          <a:p>
            <a:pPr>
              <a:spcAft>
                <a:spcPts val="800"/>
              </a:spcAft>
            </a:pPr>
            <a:r>
              <a:rPr sz="1200">
                <a:solidFill>
                  <a:srgbClr val="263238"/>
                </a:solidFill>
                <a:latin typeface="Calibri"/>
              </a:rPr>
              <a:t>[r41] Moses A, Foster C, Young P. Push Screw Technique: A Technical Trick to Optimize Coronal Reduction of Distal Femur Fractures. Cureus. 2025;17(9):e92143. doi:10.7759/cureus.92143 https://doi.org/10.7759/cureus.92143</a:t>
            </a:r>
          </a:p>
          <a:p>
            <a:pPr>
              <a:spcAft>
                <a:spcPts val="800"/>
              </a:spcAft>
            </a:pPr>
            <a:r>
              <a:rPr sz="1200">
                <a:solidFill>
                  <a:srgbClr val="263238"/>
                </a:solidFill>
                <a:latin typeface="Calibri"/>
              </a:rPr>
              <a:t>[r42] Plumarom Y, Singsuwit T, Marsh L, Phruetthiphat OA. Distal femur fractures: a comparison of hybrid and non-hybrid fixation of standard locking plates. Bone Jt Open. 2026;7(6):809-817. doi:10.1302/2633-1462.76.BJO-2025-0302.R1 https://doi.org/10.1302/2633-1462.76.BJO-2025-0302.R1</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61 / 63</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(8/9)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[r43] Wardle B, Lynch JT, Staniforth T, Ward T, Smith P. Weightbearing versus non-weight bearing in geriatric distal femoral fractures: a systematic review and meta-analysis. Eur J Trauma Emerg Surg. 2024;50(6):2807-2818. doi:10.1007/s00068-024-02550-7 https://doi.org/10.1007/s00068-024-02550-7</a:t>
            </a:r>
          </a:p>
          <a:p>
            <a:pPr>
              <a:spcAft>
                <a:spcPts val="800"/>
              </a:spcAft>
            </a:pPr>
            <a:r>
              <a:rPr sz="1200">
                <a:solidFill>
                  <a:srgbClr val="263238"/>
                </a:solidFill>
                <a:latin typeface="Calibri"/>
              </a:rPr>
              <a:t>[r44] Meyer AP, Large TM. Early peri-implant fractures after distal femur fracture locked plating? Eur J Orthop Surg Traumatol. 2023;33(5):2081-2089. doi:10.1007/s00590-022-03398-6 https://doi.org/10.1007/s00590-022-03398-6</a:t>
            </a:r>
          </a:p>
          <a:p>
            <a:pPr>
              <a:spcAft>
                <a:spcPts val="800"/>
              </a:spcAft>
            </a:pPr>
            <a:r>
              <a:rPr sz="1200">
                <a:solidFill>
                  <a:srgbClr val="263238"/>
                </a:solidFill>
                <a:latin typeface="Calibri"/>
              </a:rPr>
              <a:t>[r45] Lowe JB, Monazzam S, Walton B, Nelson E, Wolinsky PR. How to Use Fluoroscopic Imaging to Prevent Intraarticular Screw Perforation During Locked Plating of Proximal Humerus Fractures: A Cadaveric Study. J Orthop Trauma. 2015;29(10):e401-7. doi:10.1097/BOT.0000000000000333 https://doi.org/10.1097/BOT.0000000000000333</a:t>
            </a:r>
          </a:p>
          <a:p>
            <a:pPr>
              <a:spcAft>
                <a:spcPts val="800"/>
              </a:spcAft>
            </a:pPr>
            <a:r>
              <a:rPr sz="1200">
                <a:solidFill>
                  <a:srgbClr val="263238"/>
                </a:solidFill>
                <a:latin typeface="Calibri"/>
              </a:rPr>
              <a:t>[r46] Wung CH, Liu WC, Chiquiar L, Jupiter JB, Regazzoni P, dell'Oca AAF. Skyline view versus intraoperative 3D fluoroscopy for dorsal screw protrusion identification following volar plating in the treatment of distal radial fracture. J Orthop Surg Res. 2025;20(1):190. doi:10.1186/s13018-025-05573-x https://doi.org/10.1186/s13018-025-05573-x</a:t>
            </a:r>
          </a:p>
          <a:p>
            <a:pPr>
              <a:spcAft>
                <a:spcPts val="800"/>
              </a:spcAft>
            </a:pPr>
            <a:r>
              <a:rPr sz="1200">
                <a:solidFill>
                  <a:srgbClr val="263238"/>
                </a:solidFill>
                <a:latin typeface="Calibri"/>
              </a:rPr>
              <a:t>[r47] Strauss EJ, Schwarzkopf R, Kummer F, Egol KA. The current status of locked plating: the good, the bad, and the ugly. J Orthop Trauma. 2008;22(7):479-86. doi:10.1097/BOT.0b013e31817996d6 https://doi.org/10.1097/BOT.0b013e31817996d6</a:t>
            </a:r>
          </a:p>
          <a:p>
            <a:pPr>
              <a:spcAft>
                <a:spcPts val="800"/>
              </a:spcAft>
            </a:pPr>
            <a:r>
              <a:rPr sz="1200">
                <a:solidFill>
                  <a:srgbClr val="263238"/>
                </a:solidFill>
                <a:latin typeface="Calibri"/>
              </a:rPr>
              <a:t>[r48] Herrera-Pérez M, Gutiérrez-Morales MJ, Guerra-Ferraz A, Pais-Brito JL, Boluda-Mengod J, Garcés GL. Locking versus non-locking one-third tubular plates for treating osteoporotic distal fibula fractures: a comparative study. Injury. 2017;48 Suppl 6:S60-S65. doi:10.1016/S0020-1383(17)30796-9 https://doi.org/10.1016/S0020-1383(17)30796-9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62 / 63</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822960" y="320040"/>
            <a:ext cx="10607040" cy="1005840"/>
          </a:xfrm>
        </p:spPr>
        <p:txBody>
          <a:bodyPr wrap="square" anchor="ctr"/>
          <a:lstStyle/>
          <a:p>
            <a:pPr algn="l"/>
            <a:r>
              <a:rPr sz="3200" b="1">
                <a:solidFill>
                  <a:srgbClr val="0F5F6B"/>
                </a:solidFill>
                <a:latin typeface="Calibri"/>
              </a:rPr>
              <a:t>Referencias (9/9)</a:t>
            </a:r>
          </a:p>
        </p:txBody>
      </p:sp>
      <p:sp>
        <p:nvSpPr>
          <p:cNvPr id="3" name="Rectangle 2"/>
          <p:cNvSpPr/>
          <p:nvPr/>
        </p:nvSpPr>
        <p:spPr>
          <a:xfrm>
            <a:off x="0" y="0"/>
            <a:ext cx="256032" cy="6858000"/>
          </a:xfrm>
          <a:prstGeom prst="rect">
            <a:avLst/>
          </a:prstGeom>
          <a:solidFill>
            <a:srgbClr val="0F5F6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cxnSp>
        <p:nvCxnSpPr>
          <p:cNvPr id="4" name="Connector 3"/>
          <p:cNvCxnSpPr/>
          <p:nvPr/>
        </p:nvCxnSpPr>
        <p:spPr>
          <a:xfrm>
            <a:off x="822960" y="1371600"/>
            <a:ext cx="10607040" cy="0"/>
          </a:xfrm>
          <a:prstGeom prst="line">
            <a:avLst/>
          </a:prstGeom>
          <a:ln w="28575">
            <a:solidFill>
              <a:srgbClr val="D97706"/>
            </a:solidFill>
          </a:ln>
        </p:spPr>
        <p:style>
          <a:lnRef idx="2">
            <a:schemeClr val="accent1"/>
          </a:lnRef>
          <a:fillRef idx="0">
            <a:schemeClr val="accent1"/>
          </a:fillRef>
          <a:effectRef idx="1">
            <a:schemeClr val="accent1"/>
          </a:effectRef>
          <a:fontRef idx="minor">
            <a:schemeClr val="tx1"/>
          </a:fontRef>
        </p:style>
      </p:cxnSp>
      <p:sp>
        <p:nvSpPr>
          <p:cNvPr id="5" name="TextBox 4"/>
          <p:cNvSpPr txBox="1"/>
          <p:nvPr/>
        </p:nvSpPr>
        <p:spPr>
          <a:xfrm>
            <a:off x="822960" y="6053328"/>
            <a:ext cx="10241280" cy="731520"/>
          </a:xfrm>
          <a:prstGeom prst="rect">
            <a:avLst/>
          </a:prstGeom>
          <a:noFill/>
        </p:spPr>
        <p:txBody>
          <a:bodyPr wrap="square">
            <a:spAutoFit/>
          </a:bodyPr>
          <a:lstStyle/>
          <a:p>
            <a:r>
              <a:rPr sz="1000">
                <a:solidFill>
                  <a:srgbClr val="5A6469"/>
                </a:solidFill>
                <a:latin typeface="Calibri"/>
              </a:rPr>
              <a:t>Material educativo para profesionales y estudiantes de medicina; no reemplaza el juicio clínico ni la supervisión del tutor.</a:t>
            </a:r>
          </a:p>
        </p:txBody>
      </p:sp>
      <p:sp>
        <p:nvSpPr>
          <p:cNvPr id="6" name="TextBox 5"/>
          <p:cNvSpPr txBox="1"/>
          <p:nvPr/>
        </p:nvSpPr>
        <p:spPr>
          <a:xfrm>
            <a:off x="822960" y="1554480"/>
            <a:ext cx="10607040" cy="4389120"/>
          </a:xfrm>
          <a:prstGeom prst="rect">
            <a:avLst/>
          </a:prstGeom>
          <a:noFill/>
        </p:spPr>
        <p:txBody>
          <a:bodyPr wrap="square">
            <a:spAutoFit/>
          </a:bodyPr>
          <a:lstStyle/>
          <a:p>
            <a:pPr>
              <a:spcAft>
                <a:spcPts val="800"/>
              </a:spcAft>
            </a:pPr>
            <a:r>
              <a:rPr sz="1200">
                <a:solidFill>
                  <a:srgbClr val="263238"/>
                </a:solidFill>
                <a:latin typeface="Calibri"/>
              </a:rPr>
              <a:t>[r49] Shih CA, Jou IM, Lee PY, Lu CL, Su WR, Yeh ML, et al. Treating AO/OTA 44B lateral malleolar fracture in patients over 50 years of age: periarticular locking plate versus non-locking plate. J Orthop Surg Res. 2020;15(1):112. doi:10.1186/s13018-020-01622-9 https://doi.org/10.1186/s13018-020-01622-9</a:t>
            </a:r>
          </a:p>
        </p:txBody>
      </p:sp>
      <p:sp>
        <p:nvSpPr>
          <p:cNvPr id="7" name="TextBox 6"/>
          <p:cNvSpPr txBox="1"/>
          <p:nvPr/>
        </p:nvSpPr>
        <p:spPr>
          <a:xfrm>
            <a:off x="10972800" y="6355080"/>
            <a:ext cx="914400" cy="320040"/>
          </a:xfrm>
          <a:prstGeom prst="rect">
            <a:avLst/>
          </a:prstGeom>
          <a:noFill/>
        </p:spPr>
        <p:txBody>
          <a:bodyPr wrap="square">
            <a:spAutoFit/>
          </a:bodyPr>
          <a:lstStyle/>
          <a:p>
            <a:pPr algn="r"/>
            <a:r>
              <a:rPr sz="1000" b="0">
                <a:solidFill>
                  <a:srgbClr val="5A6469"/>
                </a:solidFill>
                <a:latin typeface="Calibri"/>
              </a:rPr>
              <a:t>63 / 63</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Placas bloqueadas: bloquear no es lo mismo que estabilizar mejor</dc:title>
  <dc:subject/>
  <dc:creator>Biblioteca de Traumatología y Ortopedia · t.cescac.com</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