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del tejido</c:v>
                </c:pt>
              </c:strCache>
            </c:strRef>
          </c:tx>
          <c:spPr>
            <a:solidFill>
              <a:srgbClr val="0F5F6B"/>
            </a:solidFill>
          </c:spPr>
          <c:cat>
            <c:strRef>
              <c:f>Sheet1!$A$2:$A$5</c:f>
              <c:strCache>
                <c:ptCount val="4"/>
                <c:pt idx="0">
                  <c:v>Hueso, foco de 2,1 mm</c:v>
                </c:pt>
                <c:pt idx="1">
                  <c:v>Hueso, foco de 5,7 mm</c:v>
                </c:pt>
                <c:pt idx="2">
                  <c:v>Fibrocartílago, foco de 2,1 mm</c:v>
                </c:pt>
                <c:pt idx="3">
                  <c:v>Fibrocartílago, foco de 5,7 mm</c:v>
                </c:pt>
              </c:strCache>
            </c:strRef>
          </c:cat>
          <c:val>
            <c:numRef>
              <c:f>Sheet1!$B$2:$B$5</c:f>
              <c:numCache>
                <c:formatCode>General</c:formatCode>
                <c:ptCount val="4"/>
                <c:pt idx="0">
                  <c:v>37.2</c:v>
                </c:pt>
                <c:pt idx="1">
                  <c:v>13.9</c:v>
                </c:pt>
                <c:pt idx="2">
                  <c:v>18.1</c:v>
                </c:pt>
                <c:pt idx="3">
                  <c:v>39.1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del tejido</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mm</c:v>
                </c:pt>
              </c:strCache>
            </c:strRef>
          </c:tx>
          <c:spPr>
            <a:solidFill>
              <a:srgbClr val="0F5F6B"/>
            </a:solidFill>
          </c:spPr>
          <c:cat>
            <c:strRef>
              <c:f>Sheet1!$A$2:$A$3</c:f>
              <c:strCache>
                <c:ptCount val="2"/>
                <c:pt idx="0">
                  <c:v>Movimiento axial sin tornillo de tracción</c:v>
                </c:pt>
                <c:pt idx="1">
                  <c:v>Movimiento axial con tornillo de tracción</c:v>
                </c:pt>
              </c:strCache>
            </c:strRef>
          </c:cat>
          <c:val>
            <c:numRef>
              <c:f>Sheet1!$B$2:$B$3</c:f>
              <c:numCache>
                <c:formatCode>General</c:formatCode>
                <c:ptCount val="2"/>
                <c:pt idx="0">
                  <c:v>0.82</c:v>
                </c:pt>
                <c:pt idx="1">
                  <c:v>0.28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mm</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 de fracturas</c:v>
                </c:pt>
              </c:strCache>
            </c:strRef>
          </c:tx>
          <c:spPr>
            <a:solidFill>
              <a:srgbClr val="0F5F6B"/>
            </a:solidFill>
          </c:spPr>
          <c:cat>
            <c:strRef>
              <c:f>Sheet1!$A$2:$A$4</c:f>
              <c:strCache>
                <c:ptCount val="3"/>
                <c:pt idx="0">
                  <c:v>6 semanas</c:v>
                </c:pt>
                <c:pt idx="1">
                  <c:v>12 semanas</c:v>
                </c:pt>
                <c:pt idx="2">
                  <c:v>24 semanas</c:v>
                </c:pt>
              </c:strCache>
            </c:strRef>
          </c:cat>
          <c:val>
            <c:numRef>
              <c:f>Sheet1!$B$2:$B$4</c:f>
              <c:numCache>
                <c:formatCode>General</c:formatCode>
                <c:ptCount val="3"/>
                <c:pt idx="0">
                  <c:v>52</c:v>
                </c:pt>
                <c:pt idx="1">
                  <c:v>47</c:v>
                </c:pt>
                <c:pt idx="2">
                  <c:v>37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 de fracturas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Sheet1!$A$2:$A$3</c:f>
              <c:strCache>
                <c:ptCount val="2"/>
                <c:pt idx="0">
                  <c:v>Tornillo de tracción + neutralización (absoluta)</c:v>
                </c:pt>
                <c:pt idx="1">
                  <c:v>Placa puente (relativa)</c:v>
                </c:pt>
              </c:strCache>
            </c:strRef>
          </c:cat>
          <c:val>
            <c:numRef>
              <c:f>Sheet1!$B$2:$B$3</c:f>
              <c:numCache>
                <c:formatCode>General</c:formatCode>
                <c:ptCount val="2"/>
                <c:pt idx="0">
                  <c:v>19</c:v>
                </c:pt>
                <c:pt idx="1">
                  <c:v>27</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Tornillo de tracción + neutralización</c:v>
                </c:pt>
                <c:pt idx="1">
                  <c:v>Placa puente</c:v>
                </c:pt>
              </c:strCache>
            </c:strRef>
          </c:cat>
          <c:val>
            <c:numRef>
              <c:f>Sheet1!$B$2:$B$3</c:f>
              <c:numCache>
                <c:formatCode>General</c:formatCode>
                <c:ptCount val="2"/>
                <c:pt idx="0">
                  <c:v>7.5</c:v>
                </c:pt>
                <c:pt idx="1">
                  <c:v>17.6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Placa de acero</c:v>
                </c:pt>
                <c:pt idx="1">
                  <c:v>Placa de titanio</c:v>
                </c:pt>
              </c:strCache>
            </c:strRef>
          </c:cat>
          <c:val>
            <c:numRef>
              <c:f>Sheet1!$B$2:$B$3</c:f>
              <c:numCache>
                <c:formatCode>General</c:formatCode>
                <c:ptCount val="2"/>
                <c:pt idx="0">
                  <c:v>41</c:v>
                </c:pt>
                <c:pt idx="1">
                  <c:v>10</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Sheet1!$A$2:$A$2</c:f>
              <c:strCache>
                <c:ptCount val="1"/>
                <c:pt idx="0">
                  <c:v>Reoperación para promover la unión</c:v>
                </c:pt>
              </c:strCache>
            </c:strRef>
          </c:cat>
          <c:val>
            <c:numRef>
              <c:f>Sheet1!$B$2:$B$2</c:f>
              <c:numCache>
                <c:formatCode>General</c:formatCode>
                <c:ptCount val="1"/>
                <c:pt idx="0">
                  <c:v>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Sheet1!$A$2:$A$3</c:f>
              <c:strCache>
                <c:ptCount val="2"/>
                <c:pt idx="0">
                  <c:v>Consolidación sin incidentes</c:v>
                </c:pt>
                <c:pt idx="1">
                  <c:v>Callo temprano a los 3 meses</c:v>
                </c:pt>
              </c:strCache>
            </c:strRef>
          </c:cat>
          <c:val>
            <c:numRef>
              <c:f>Sheet1!$B$2:$B$3</c:f>
              <c:numCache>
                <c:formatCode>General</c:formatCode>
                <c:ptCount val="2"/>
                <c:pt idx="0">
                  <c:v>92.9</c:v>
                </c:pt>
                <c:pt idx="1">
                  <c:v>76.19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Principios de fijación: estabilidad absoluta y relativa.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y la idea que ordena todo; Biomecánica: deformación interfragmentaria, foco y rigidez de la construcción; Biología: consolidación primaria frente a secundaria y por qué importa la irrigación; Métodos de fijación y su lugar en el espectro de estabilidad; Qué ves en la radiografía: callo, ausencia de callo y qué significa según la fijación; Algoritmo de decisión del principio de fijación; Elección del principio según el patrón de fractura, con la evidencia clínica; Técnica: cómo lograr cada estabilidad y errores frecuentes del residente; Complicaciones: cuándo la fijación falla por exceso o por defecto de estabilidad; Pronóstico: qué esperar de cada estrategia; Rehabilitación y carga: qué cambia según la estabilidad. Estructura sugerida por el autor para diez minutos: Lámina 1 (1 min): Dos fracturas diafisarias en la misma guardia, una oblicua simple y una multifragmentaria. ¿Se fijan igual? Objetivo del tema: razonar por deformación y no por nombre de implante [r3][r51]. Lámina 2 (1 min): Dos formas de consolidar. Primaria: anatómica y comprimida, sin callo. Secundaria: movimiento pequeño y controlado, con callo [r5][r7]. Lámina 3 (1 min): Deformación = movimiento dividido por ancho del foco. Un foco pequeño rígidamente fijado tolera poco; un foco ancho consolida peor (modelo ovino, más de 2 mm) [r14][r8]. Lámina 4 (1 min): La regla de 2 a 10 % y por qué hoy se discute: la lectura de que más de 10 % causa no unión no se sostiene en el modelo ovino [r7][r12]. Lámina 5 (1 min): Cómo el cirujano regula la rigidez: longitud de trabajo, número de tornillos, distancia placa-hueso, material y tornillo de tracción [r21][r29][r25]. Lámina 6 (1 min): Biología: irrigación y reducción indirecta; MIPO preservó las arterias en cadáver y el puente superó a la reducción directa en oveja [r22][r23]. Lámina 7 (1 min): Elección por patrón: articular, simple, multifragmentario y lesión severa; el algoritmo del tema [r48][r7][r17]. Lámina 8 (1 min): Evidencia clínica: tibia simple, 19 frente a 27 semanas; fémur distal, 52 % frente a 91 % sin intervención; húmero y tibia sin ganador claro [r27][r34][r44][r45]. Lámina 9 (1 min): Errores del residente: puentear un trazo simple sin tornillo de tracción, construcción demasiado rígida, comprimir una zona conminuta, confiar en el bloqueo para tapar una mala reducción [r32][r29][r25]. Lámina 10 (1 min): Mensajes clave y preguntas. Vigilar el callo: bajo absoluta no se espera; bajo puente es una alarma [r5][r29].</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Fijar es elegir cuánto se mueve el foco: casi nada (estabilidad absoluta, consolidación sin callo) o un poco y controlado (estabilidad relativa, consolidación con callo) (fuente: Marsell R y colaboradores, 2011) (fuente: Marongiu G y colaboradores, 2020). Lo que decide la estabilidad no es el nombre del implante sino cómo lo usas y qué patrón de fractura tienes delante (fuente: Norris BL y colaboradores, 2018). Fractura articular o simple: reducción anatómica y compresión. Fractura multifragmentaria: reducción indirecta, puente largo y poca agresión a las partes blandas (fuente: Marongiu G y colaboradores, 2020) (fuente: Leunig M y colaboradores, 2000). El error más caro del residente es mezclar las dos filosofías: puentear sin comprimir un trazo simple, o intentar comprimir una zona multifragmentaria que pide reducción indirecta (fuente: Wenger R y colaboradores, 2017) (fuente: Baumgaertel F y colaboradores, 1998).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y la idea que ordena todo. Fijar una fractura no es "dejarla quieta". Es decidir cuánto movimiento permites entre los fragmentos, porque ese movimiento determina qué tejido se forma en el foco (fuente: Perren SM, 2002) (fuente: Perren SM, 1979). Dos estrategias, dos formas de consolidar Estabilidad absoluta. Reduces los fragmentos de forma anatómica y los comprimes entre sí, de modo que el foco casi no se deforma al cargar. El hueso se repara sin callo visible: es la consolidación primaria o directa (fuente: Marsell R y colaboradores, 2011) (fuente: Marongiu G y colaboradores, 2020). Estabilidad relativa. Aceptas un movimiento pequeño y controlado en el foco. El hueso se repara pasando por un callo: es la consolidación secundaria o indirecta, la vía más común en la práctica (fuente: Marsell R y colaboradores, 2011) (fuente: Marongiu G y colaboradores, 2020). Cuidado con la regla fácil. "Placa y tornillos son absolutos; clavo y fijador son relativos" ya no se acepta como regla. Lo que da la estabilidad es cómo se usa el implante y qué patrón de fractura hay, no su nombre (fuente: Norris BL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misma placa con orificios combinados puede usarse para comprimir, como fijador interno que puentea o mezclando ambas técnicas (fuente: Wagner M, 2003), y un tornillo de tracción puede cerrar el foco bajo una placa bloqueada (fuente: Märdian S y colaboradores, 2019). La pregunta correcta. Para predecir la respuesta del tejido, Perren sugiere pensar en la deformación (strain) del foco antes que en la palabra "inestabilidad" (fuente: Perren SM, 2015). La deformación depende de cuánto se mueve el foco y de qué tan ancho es (fuente: Benulič Č y colaboradores, 2022). De ahí sale una paradoja útil: hay fracturas muy móviles que igual consolidan, y en cambio un foco estrecho fijado de forma rígida puede fracasar con un movimiento tan pequeño que ni se ve (fuente: Perren SM, 2002). Qué decide la elección. La reducción exacta con estabilidad absoluta se paga con un abordaje abierto que daña tejidos y puede comprometer la consolidación; esa cuenta hay que hacerla antes de operar.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eliges estabilidad relativa, debes prever cuánta deformación quedará en el foco (fuente: Goodnough LH y colaboradores, 2021). La decisión se apoya en tres cosas: quién es el paciente, qué patrón tiene la fractura y qué tipo de consolidación quieres obtener (fuente: Goodnough LH y colaboradores, 2021). De dónde venimos. En la década de 1990 la escuela AO dejó de buscar siempre la reducción directa con fijación rígida y adoptó la fijación "biológica": reducción indirecta, respeto de la irrigación de hueso y partes blandas y una estabilidad relativa en lugar de absoluta (fuente: Leunig M y colaboradores, 2000). &gt; Este tema cubre el principio. La biología celular del callo está en el tema de consolidación de fracturas y las particularidades de cada hueso en los temas regionales. Con esto cerramos definición y la idea que ordena todo. Sigamos con biomecánica: deformación interfragmentaria, foco y rigidez de la construcción.</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deformación interfragmentaria, foco y rigidez de la construcción. 1. Qué es la deformación interfragmentaria. Es el cambio de longitud del tejido del foco dividido por su longitud original, o sea por el ancho del foco (fuente: Benulič Č y colaboradores, 2022). Mismo movimiento en un foco angosto: deformación alta. Mismo movimiento en un foco ancho: deformación baja. Por eso un movimiento mínimo puede dañar un foco estrecho fijado de forma rígida (fuente: Perren SM, 2002). Claes resume la consecuencia práctica: la deformación interfragmentaria gobierna la consolidación, y esa deformación la fijan dos cosas, la rigidez del montaje y el patrón de la fractura (fuente: Claes L, 2011). 2. La teoría clásica. Según Perren, cada tejido de reparación tiene dos límites de deformación: por debajo del primero no se induce y por encima del segundo no sobrevive; solo aparece en la franja intermedia (fuente: Benulič Č y colaboradores, 2022). En su versión de aula se resume así: con menos de 2 % de deformación hay reparación directa, con 5-10 % hay reparación indirecta y por encima de 10 % hay riesgo de pseudoartrosis (fuente: Marongiu G y colaboradores, 2020). El modelo de Claes y Heigele, basado en elementos finitos, predice osificación intramembranosa con deformaciones menores de ±5 % (y presión hidrostática baja, menor de ±0,15 MPa) y osificación endocondral con deformaciones menores de ±15 % y presión de compresión mayor de -0,15 MPa; fuera de esos límites predominan tejido conectivo o fibrocartílago (fuente: Claes LE y colaboradores, 1999). 3. Lo que matiza la evidencia. Mucha gente repite que más de 10 % de deformación lleva a la no unión, pero esa lectura solo mira la deformación de cierre del foco (micromovimiento axial dividido por el ancho) e ignora el tejido que rodea al foco, que es donde el hueso nuevo suele aparecer primero (fuente: Tanveer M y colaboradores, 2025). En modelos de elementos finitos de 8 ovejas con osteotomía de tibia fijada con placa, la mineralización del callo arrancó por fuera de la zona de mayor deformación, y focos con deformación de cierre por encima de 10 %, con predominio de cizallamiento, igual consolidaron (fuente: Tanveer M y colaboradores, 2025). Para los autores, el límite exacto de deformación que tolera la formación de hueso sigue sin conocerse (fuente: Tanveer M y colaboradores, 2025). Una revisión de alcance de 15 estudios y 605 fracturas u osteotomías no pudo fijar un rango definitivo de movimiento favorable (fuente: Rechter GR y colaboradores, 2024). En un estudio clínico de 166 pacientes con placa o clavo, el callo se formó donde el análisis predecía las deformaciones mayores y el cizallamiento se asoció con menos callo (fuente: Heyland M y colaboradores, 2026). La lectura práctica: el movimiento axial pequeño ayuda; el cizallamiento y el foco ancho perjudican (fuente: Rechter GR y colaboradores, 2024) (fuente: Heyland M y colaboradores, 2026). 4. El tamaño del foco importa casi tanto como el movimiento. En ovejas con foco de 1, 2 o 6 mm, el movimiento mayor dio más callo cuando el foco era de 1-2 mm pero no cuando era de 6 mm, y la consolidación fue peor con focos mayores de 2 mm (fuente: Claes L y colaboradores, 1997). Los focos más grandes también dieron tejido de peor calidad mecánica e histológica, mientras que subir la deformación no cambió de forma significativa la reparación (fuente: Augat P y colaboradores, 1998). Con un foco de 5,7 mm hubo menos vascularización y más fibrocartílago que con uno de 2,1 mm (fuente: Claes L y colaboradores, 2003). Es el argumento biomecánico de reducir bien incluso cuando la fijación será relativa (fuente: Claes L y colaboradores, 2003). 5. El movimiento controlado puede ayudar. En un ensayo aleatorizado de 80 fracturas diafisarias de tibia con fijador unilateral, el modo con micromovimiento axial pequeño consolidó mejor que el modo rígido, sin más complicaciones (fuente: Kenwright J y colaboradores, 1991). En una revisión de alcance, 9 de 13 estudios (69,2 %) hallaron más rigidez del callo con micromovimiento temprano que con estabilidad absoluta (fuente: Rechter GR y colaboradores, 2024). Movimientos mayores dieron más callo, pero de peor calidad y menor resistencia (fuente: Rechter GR y colaboradores, 2024). 6. Cómo cada decisión del cirujano cambia la rigidez de la construcción. Compresión y fricción. La placa convencional estabiliza porque, al ajustar los tornillos, queda apretada contra la cortical: lo que sostiene el montaje es el roce placa-hueso (fuente: Wagner M, 2003). Fijador interno (placa bloqueada). Como la cabeza del tornillo queda trabada en la placa, la placa apenas presiona el hueso y puede incluso quedar separada de él; eso facilita la colocación mínimamente invasiva (MIPO) y evita tener que moldearla con exactitud (fuente: Wagner M, 2003). Longitud de trabajo. Es la distancia entre el primer tornillo y el foco; fue el factor que más influyó en la rigidez axial y torsional. Omitir un orificio a cada lado del foco hizo la construcción casi 2 veces más flexible en cilindros de hueso sintético (fuente: Stoffel K y colaboradores, 2003). Ojo con la otra cara: cuando no hay contacto óseo en el foco (conminución), una longitud de trabajo mayor adelantó la falla de la placa en las pruebas de carga cíclica (fuente: Stoffel K y colaboradores, 2003). Número de tornillos. Más de 3 tornillos por fragmento aumentan poco la rigidez axial, y 4 tornillos no aumentan la torsional (fuente: Stoffel K y colaboradores, 2003). Una densidad menor de tornillos proximal al foco se asoció con callo más rápido en tibia distal con placa puente (fuente: Gilli A y colaboradores, 2024). Distancia placa-hueso. Alejar la placa del hueso disminuye la estabilidad de la construcción (fuente: Stoffel K y colaboradores, 2003). Relación de longitud de placa. Cuanto más larga es la placa respecto de la fractura, menos carga recibe la placa; y una longitud de trabajo alta reduce la carga de cada tornillo, por lo que bastan menos tornillos (fuente: Gautier E y colaboradores, 2003). Recomendación del laboratorio (Stoffel y col., opinión de los autores basada en hueso sintético y elementos finitos). Puente en miembro inferior: 2 o 3 tornillos a cada lado; húmero o antebrazo: 3 o 4, porque domina la rotación. Trazo simple con foco pequeño: dejar libres 1 o 2 orificios a cada lado para permitir callo. Foco grande o conminuto: tornillos internos lo más cerca posible del foco, placa pegada al hueso y placa larga (fuente: Stoffel K y colaboradores, 2003). Material de la placa. En fémur distal, las placas de titanio, más flexibles, dieron 76 % más callo a las 6 semanas que las de acero (fuente: Lujan TJ y colaboradores, 2010). Tornillo de tracción sumado a placa bloqueada. Bajó el movimiento axial de 0,82 mm a 0,28 mm y el cizallamiento medio de ≤1,46 mm a ≤0,42 mm en cadáveres con fractura simple (fuente: Märdian S y colaboradores, 2019). 7. Una trampa de lectura. Casi todo lo que sabemos de mecanobiología viene de estudios en animales muy distintos entre sí (especie, hueso, fijación, carga), y esa heterogeneidad impide traducirlo a una cifra clínica única (fuente: Benulič Č y colaboradores, 2022). Consejo de estudio (opinión experta): ante cada número de rigidez obtenido en hueso sintético, cadáver u oveja, pregunta si hay un ensayo en pacientes que lo respalde.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«Foco de 2,1 mm frente a foco de 5,7 mm: hueso formado en el foco a las 9 semanas (modelo ovino)» muestra lo siguiente. Hueso, foco de 2,1 mm: 37.2 % del tejido (fuente: Claes L y colaboradores, 2003). Hueso, foco de 5,7 mm: 13.9 % del tejido (fuente: Claes L y colaboradores, 2003). Fibrocartílago, foco de 2,1 mm: 18.1 % del tejido (fuente: Claes L y colaboradores, 2003). Fibrocartílago, foco de 5,7 mm: 39.1 % del tejido (fuente: Claes L y colaboradores, 2003).</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 simple de fémur distal con placa bloqueada: movimiento del foco con y sin tornillo de tracción (cadáver, carga axial de 1000 N)» muestra lo siguiente. Movimiento axial sin tornillo de tracción: 0.8 mm (fuente: Märdian S y colaboradores, 2019). Movimiento axial con tornillo de tracción: 0.3 mm (fuente: Märdian S y colaboradores, 2019). En el documento Word de este tema encontrarás además: Deformaciones calculadas con modelos de elementos finitos en 8 osteotomías de tibia ovina con placa (media); La teoría de la deformación: qué se enseña y qué matiza la evidencia. Con esto cerramos biomecánica: deformación interfragmentaria, foco y rigidez de la construcción. Sigamos con biología: consolidación primaria frente a secundaria y por qué importa la irrigación.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biología: consolidación primaria frente a secundaria y por qué importa la irrigación. Consolidación primaria (directa). Necesita dos condiciones a la vez: fragmentos reducidos de forma anatómica y un montaje rígido, y en la práctica casi solo se logran con reducción abierta y fijación interna (fuente: Marsell R y colaboradores, 2011). Cuando se cumplen, el hueso forma directamente hueso laminar con sus sistemas de Havers, sin callo intermedio que remodelar (fuente: Marsell R y colaboradores, 2011). En un modelo de defecto cortical en conejos, la reparación empezó desde la médula con hueso inmaduro, luego se depositó hueso laminar, y la remodelación por conos de corte tardó meses (fuente: Shapiro F, 1988). Consolidación secundaria (indirecta). Es la vía más común y la de toda situación que no sea rígidamente estable (fuente: Marsell R y colaboradores, 2011). Arranca con una respuesta inflamatoria aguda; luego aparece un callo primario de cartílago, que se revasculariza, se calcifica y al final se remodela hasta recuperar hueso normal (fuente: Marsell R y colaboradores, 2011). Por eso es la que esperas bajo un puente, un clavo en zona multifragmentaria o un fijador (fuente: Marsell R y colaboradores, 2011) (fuente: Marongiu G y colaboradores, 2020). Qué le exige cada una al cirujano.</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la diáfisis con trazo simple, para consolidar de forma directa hay que devolver la continuidad de la cortical y fijar de forma rígida (fuente: Marongiu G y colaboradores, 2020). En la diáfisis multifragmentaria ocurre lo contrario: el micromovimiento y la carga estimulan el callo, así que ni la reducción anatómica ni la estabilidad absoluta son necesarias (fuente: Marongiu G y colaboradores, 2020). La razón mecánica: en un trazo único todo el movimiento se concentra en una sola rendija, mientras que en la fractura multifragmentaria se reparte entre varios trazos; con la misma carga, el trazo simple sufre más deformación (fuente: Marongiu G y colaboradores, 2020). La irrigación es parte de la fijación. Para Perren, cuando el implante apoya en una superficie extensa del hueso, la lesión de la irrigación bajo él produce necrosis y porosidad transitoria; de ahí la recomendación de evitar ese contacto (fuente: Perren SM, 2002). En el fémur distal de 10 cadáveres, el lado operado con placa percutánea (2 incisiones de 3 cm) mantuvo intactas todas las arterias perforantes y la nutricia; en el lado con abordaje lateral convencional, la lesión vascular apareció con frecuencia variable (fuente: Farouk O y colaboradores, 1999).</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En el fémur de oveja, la radiología, la biomecánica y la microangiografía favorecieron a la reducción indirecta con puente frente a la reducción directa con fijación anatómica (fuente: Baumgaertel F y colaboradores, 1998). En tibias de oveja con trazo oblicuo comprimido con tornillo de tracción y protegido con placa, al probar la resistencia tras el sacrificio, las 6 tibias tratadas con placa convencional se rompieron por el foco original a las 12 semanas (fuente: Tepic S y colaboradores, 1997); con el fijador interno de contacto puntual casi ninguna se rompió por allí (una sola excepción, a las 96 semanas). Los autores lo atribuyen a la ausencia de necrosis cortical bajo el implante y a un callo continuo alrededor del hueso (fuente: Tepic S y colaboradores, 1997). &gt; Estos datos animales y de cadáver explican el mecanismo; el beneficio clínico se evalúa en la sección de tratamiento. Con esto cerramos biología: consolidación primaria frente a secundaria y por qué importa la irrigación. Sigamos con métodos de fijación y su lugar en el espectro de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métodos de fijación y su lugar en el espectro de estabilidad. La estabilidad no es una casilla de dos opciones sino un espectro, y el mismo implante puede ubicarse en puntos distintos según la técnica (fuente: Norris BL y colaboradores, 2018). Esta tabla ordena los métodos por su lógica, no por su nombre. Lo que debes saber de cada familia Placa de compresión / neutralización con tornillo de tracción. Lógica absoluta. Se apoya en reducción directa y fijación estable; su estabilidad real depende de la fricción placa-hueso cuando es convencional (fuente: Wagner M, 2003). Para Egol y col., la placa convencional probablemente siga siendo la opción en la fractura periarticular que necesita una reducción anatómica perfecta (fuente: Egol KA y colaboradores, 2004). Placa puente (convencional o bloqueada). Lógica relativa. Nació para la diáfisis multifragmentaria: al dañar menos la irrigación, la fractura consolida con callo (fuente: Wagner M, 2003). Según la misma revisión, la placa bloqueada gana terreno cuando el hueso es osteoporótico, la conminución es severa, la reducción es indirecta o la anatomía no deja poner la placa en el lado de tensión (fuente: Egol KA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Fijador interno. La placa bloqueada puede funcionar como férula interna que no comprime y estimula callo (fuente: Perren SM, 2002). Enclavado endomedular bloqueado. Lógica relativa. El clavo bloqueado mostró que un montaje flexible consolida de forma fiable aunque la reducción no sea exacta (fuente: Perren SM, 2002). Fijador externo. En la revisión de Perren su papel principal actual es dar una fijación provisional en el paciente con lesión grave (fuente: Perren SM, 2002). Construcción híbrida. Tornillo de tracción más placa puente bloqueada en una fractura simple: cierra el foco y baja el cizallamiento (fuente: Märdian S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«Métodos de fijación según su lógica de estabilidad» tiene 4 columnas: Método, Lógica habitual, Consolidación esperada, Se piensa en él cuando. Fila 1: Método, Tornillo de tracción + placa de neutralización o compresión; Lógica habitual, Absoluta; Consolidación esperada, Primaria, sin callo visible; Se piensa en él cuando, Fractura simple diafisaria o metafisaria; trazo articular. Fila 2: Método, Placa puente (convencional o bloqueada); Lógica habitual, Relativa; Consolidación esperada, Secundaria, con callo; Se piensa en él cuando, Zona multifragmentaria diafisaria o metafisaria. Fila 3: Método, Fijador interno (placa bloqueada como férula); Lógica habitual, Relativa; Consolidación esperada, Secundaria, con callo; Se piensa en él cuando, Reducción indirecta, hueso osteoporótico, conminución, MIPO. Fila 4: Método, Enclavado endomedular bloqueado; Lógica habitual, Relativa; Consolidación esperada, Secundaria, con callo; Se piensa en él cuando, Diáfisis de huesos largos (práctica habitual; ver el tema de cada hueso). Fila 5: Método, Fijador externo; Lógica habitual, Relativa; Consolidación esperada, Secundaria, con callo; Se piensa en él cuando, Lesión severa de partes blandas o control de daños. Fila 6: Método, Tornillo de tracción + placa puente bloqueada; Lógica habitual, Híbrida; Consolidación esperada, Mixta; Se piensa en él cuando, Trazo simple dentro de una fractura que se puentea. (fuente: Perren SM, 2002) (fuente: Norris BL y colaboradores, 2018) (fuente: Marongiu G y colaboradores, 2020) (fuente: Wagner M, 2003) (fuente: Egol KA y colaboradores, 2004) (fuente: Märdian S y colaboradores, 2019). Con esto cerramos métodos de fijación y su lugar en el espectro de estabilidad. Sigamos con qué ves en la radiografía: callo, ausencia de callo y qué significa según la fijación.</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qué ves en la radiografía: callo, ausencia de callo y qué significa según la fijación. La radiografía de control te dice si la biología y la mecánica van acorde a la fijación que elegiste. Fijación absoluta: no esperes callo abundante. La consolidación directa progresa sin callo visible (fuente: Marsell R y colaboradores, 2011) (fuente: Marongiu G y colaboradores, 2020). Fijación relativa (clavo, puente, fijador): sí esperas callo. Si no aparece, antes de culpar al paciente pregúntate si la construcción es demasiado rígida o si la biología está comprometida (fuente: Lujan TJ y colaboradores, 2010) (fuente: Gardner MJ y colaboradores, 2009). Qué ocurre con construcciones rígidas. En 64 pacientes con fractura de fémur distal y placa bloqueada, el callo fue deficiente en 52 % a las 6 semanas, 47 % a las 12 semanas y 37 % a las 24 semanas (fuente: Lujan TJ y colaboradores, 2010). El callo medial fue 64 % mayor que el anterior o posterior, o sea, asimétrico (fuente: Lujan TJ y colaboradores, 2010). El estudio partió de la hipótesis de que estas construcciones son demasiado rígidas; lo que halló fue callo irregular y asimétrico, y más callo con placas de titanio, más flexibles, que con acero (fuente: Lujan TJ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Foco ancho o movimiento grande. Un movimiento grande puede dar más callo pero de peor calidad (fuente: Rechter GR y colaboradores, 2024), y un foco ancho da tejido de peor calidad mecánica e histológica (fuente: Augat P y colaboradores, 1998). Cómo mirar la mecánica. En 166 pacientes con fracturas extraarticulares del miembro inferior, el callo fue mayor en las zonas donde el modelo de elementos finitos calculaba las deformaciones principales extremas, y el cizallamiento se asoció con menos callo (estudio retrospectivo) (fuente: Heyland M y colaboradores, 2026). Para la lectura sistemática de la placa y de la consolidación radiográfica, ver los temas de lectura de radiografía y de consolidación de fracturas de esta biblioteca. En este tema no hay sensibilidad ni especificidad de una prueba de imagen, porque no existe evidencia verificada que compare esas medidas entre construcciones de distinta rigidez.</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«Callo deficiente (&lt;=20 mm2) tras placa bloqueada en fémur distal, según semana» muestra lo siguiente. 6 semanas: 52 % de fracturas (fuente: Lujan TJ y colaboradores, 2010). 12 semanas: 47 % de fracturas (fuente: Lujan TJ y colaboradores, 2010). 24 semanas: 37 % de fracturas (fuente: Lujan TJ y colaboradores, 2010). Con esto cerramos qué ves en la radiografía: callo, ausencia de callo y qué significa según la fijación. Sigamos con algoritmo de decisión del principio de fijación.</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de decisión del principio de fijación. Úsalo como guía de razonamiento, no como receta. Cada nodo que lleva cifra o recomendación fuerte lo respalda una referencia; lo demás es práctica habitual / opinión experta. Cada región tiene sus excepciones: consulta el tema del hueso y el criterio de tu tutor.</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«¿Estabilidad absoluta, relativa o híbrida?» se lee de arriba hacia abajo. Se parte de: Fractura que necesita osteosíntesis. Se decide: ¿Partes blandas muy dañadas, fractura abierta contaminada o paciente inestable? Si la respuesta es sí, fijador externo temporal y fijación definitiva diferida (el fijador externo se usa hoy sobre todo de forma temporal) (fuente: Perren SM, 2002). Si la respuesta es no, ¿hay superficie articular desplazada?. Se hace: Fijador externo temporal y fijación definitiva diferida (el fijador externo se usa hoy sobre todo de forma temporal) (fuente: Perren SM, 2002). Se decide: ¿Hay superficie articular desplazada? Si la respuesta es sí, reducir y fijar la superficie articular con estabilidad absoluta (reducción anatómica y compresión) (fuente: Giannoudis PV y colaboradores, 2010) (fuente: Egol KA y colaboradores, 2004). Si la respuesta es no, ¿el trazo de metáfisis o diáfisis es simple o en cuña reducible?. Se hace: Reducir y fijar la superficie articular con estabilidad absoluta (reducción anatómica y compresión) (fuente: Giannoudis PV y colaboradores, 2010) (fuente: Egol KA y colaboradores, 2004). Se decide: ¿El trazo de metáfisis o diáfisis es simple o en cuña reducible? Si la respuesta es sí, estabilidad absoluta: reducción anatómica, tornillo de tracción y placa de neutralización o compresión (fuente: Marongiu G y colaboradores, 2020) (fuente: Wenger R y colaboradores, 2017). Si la respuesta es no, ¿hay zona multifragmentaria que no se puede reducir ni comprimir pieza por pieza?. Se hace: Estabilidad absoluta: reducción anatómica, tornillo de tracción y placa de neutralización o compresión (fuente: Marongiu G y colaboradores, 2020) (fuente: Wenger R y colaboradores, 2017). Se decide: ¿Hay zona multifragmentaria que no se puede reducir ni comprimir pieza por pieza? Si la respuesta es sí, estabilidad relativa: reducción indirecta de longitud, eje y rotación (fuente: Leunig M y colaboradores, 2000) (fuente: Marongiu G y colaboradores, 2020). Si la respuesta es no, se puede comprimir, estabilidad absoluta: reducción anatómica, tornillo de tracción y placa de neutralización o compresión (fuente: Marongiu G y colaboradores, 2020) (fuente: Wenger R y colaboradores, 2017). Se hace: Estabilidad relativa: reducción indirecta de longitud, eje y rotación (fuente: Leunig M y colaboradores, 2000) (fuente: Marongiu G y colaboradores, 2020). Se decide: ¿Hueso osteoporótico, fragmento metafisario corto o restricción anatómica? Si la respuesta es sí, placa bloqueada como fijador interno: placa larga y pocos tornillos (fuente: Egol KA y colaboradores, 2004) (fuente: Ricci WM y colaboradores, 2014) (fuente: Leunig M y colaboradores, 2000). Si la respuesta es no, clavo bloqueado o placa puente, según el hueso y la región. Se hace: Placa bloqueada como fijador interno: placa larga y pocos tornillos (fuente: Egol KA y colaboradores, 2004) (fuente: Ricci WM y colaboradores, 2014) (fuente: Leunig M y colaboradores, 2000). Se hace: Clavo bloqueado o placa puente, según el hueso y la región. Termina en: Controlar callo: sin callo bajo estabilidad absoluta es esperable; sin callo bajo un puente es alarma (rigidez excesiva o biología pobre) (fuente: Marsell R y colaboradores, 2011) (fuente: Lujan TJ y colaboradores, 2010) (fuente: Gardner MJ y colaboradores, 2009). Con esto cerramos algoritmo de decisión del principio de fijación. Sigamos con elección del principio según el patrón de fractura, con la evidencia clínica.</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elección del principio según el patrón de fractura, con la evidencia clínica. En la fractura articular la meta tradicional tiene dos partes: superficie devuelta a su forma original y fijación interna estable (fuente: Giannoudis PV y colaboradores, 2010). Las placas convencionales siguen siendo de elección en fracturas periarticulares que exigen reducción anatómica perfecta (fuente: Egol KA y colaboradores, 2004). La tolerancia al escalón no es igual en todas las articulaciones: En 43 fracturas intraarticulares de radio distal en adultos jóvenes, hubo artrosis radiográfica en 91 % de las que consolidaron con incongruencia residual frente a 11 % de las que consolidaron congruentes (fuente: Knirk JL y colaboradores, 1986). El tratamiento fue sobre todo no operatorio y el diseño fue retrospectivo (fuente: Knirk JL y colaboradores, 1986). La revisión de Giannoudis matiza: en radio distal el escalón se asocia con artrosis en la radiografía, pero en el segundo quinquenio tras la lesión no se ha probado de forma convincente que eso empeore la clínica (fuente: Giannoudis PV y colaboradores, 2010). En la meseta tibial el escalón parece tolerarse bien; el resultado depende más de que la rodilla quede estable, conserve el menisco y tenga buena alineación en el plano coronal (fuente: Giannoudis PV y colaboradores, 2010). Restaurar la cúpula acetabular disminuye la artrosis postraumática (fuente: Giannoudis PV y colaboradores, 2010). Lectura práctica: la articulación se trata con la lógica absoluta, pero la exigencia de milímetros depende de la articulación (fuente: Giannoudis PV y colaboradores, 2010). La placa bloqueada se propone para el hueso osteoporótico, la conminución severa, la reducción indirecta y la anatomía que impide colocar la placa en el lado de tensión (fuente: Egol KA y colaboradores, 2004). No son gratis: cuestan unas 3 veces lo que una construcción no bloqueada y tienen fallas propias como dificultad de retiro, malalineación y pérdida de fijación diafisaria (fuente: Haidukewych GJ y colaboradores, 2008). En fémur distal, un ensayo aleatorizado de 52 pacientes comparó una placa bloqueada (LISS) con el tornillo condíleo dinámico: sin diferencia en consolidación, tiempo a la unión ni función, pero con más reoperaciones con la placa bloqueada (7 frente a 1) y solo 52 % de consolidación sin intervención a los 12 meses frente a 91 % (fuente: Canadian Orthopaedic Trauma Society, 2016). Haidukewych y Ricci aconsejan reservar las construcciones bloqueadas para fracturas problemáticas en las que las no bloqueadas han ido mal (fuente: Haidukewych GJ y colaboradores, 2008). En la revisión Cochrane del fémur distal, la evidencia de 14 estudios con 753 participantes es incompleta e insuficiente para orientar la práctica (fuente: Claireaux HA y colaboradores, 2022). Una revisión de 2020 mantiene la fijación rígida con estabilidad absoluta como la opción ideal en la diáfisis con trazo simple (fuente: Marongiu G y colaboradores, 2020). En 57 pacientes con fractura simple de tibia distal o diafisaria y placa LCP, la unión radiológica mediana fue de 19 semanas con tornillo de tracción más neutralización frente a 27 con placa puente (p=0,04); la carga completa fue a las 10 semanas en ambos grupos (fuente: Wenger R y colaboradores, 2017). La infección profunda fue de 3 de 40 (7,5 %) frente a 3 de 17 (17,6 %); el resumen no informa prueba estadística para esa diferencia y los autores concluyen que la lógica absoluta no aumentó las complicaciones (fuente: Wenger R y colaboradores, 2017). Es un estudio retrospectivo de un centro, pero coincide con la lógica biomecánica: sin tornillo de tracción el foco tiende a abrirse y recibe más cizallamiento (fuente: Märdian S y colaboradores, 2019). En antebrazo del adulto, la placa fue considerada el estándar (fuente: Box MW y colaboradores, 2024). Un metaanálisis de 9 estudios halló que el clavo bloqueado tuvo menor tiempo quirúrgico y menos complicaciones, con tiempo a la unión y no unión similares; el nivel de evidencia fue IV (fuente: Box MW y colaboradores, 2024). En la diáfisis multifragmentaria el micromovimiento estimula el callo y por eso no se persigue la reducción anatómica (fuente: Marongiu G y colaboradores, 2020). Con reducción indirecta (tracción sobre partes blandas para recuperar longitud, eje y rotación), placas más largas y menos tornillos, las series de fijación biológica lograron tasas altas de unión y necesitaron menos injerto óseo (fuente: Leunig M y colaboradores, 2000). Lo que dicen los ensayos y metaanálisis cuando se comparan métodos de lógica distinta (ojo: varios incluyen todo tipo de trazo diafisario, no solo multifragmentario): Tibia distal diafisaria. En un ECA de 104 pacientes con fractura extraarticular (39 % abiertas), clavo fresado frente a placa medial no bloqueada, la no unión fue 7,1 % con clavo y 4,2 % con placa (p=0,25), y la malalineación angular de 5° o más fue 23 % frente a 8,3 % (p=0,02) (fuente: Vallier HA y colaboradores, 2011). Tibia abierta. En un ECA de 80 pacientes, clavo y placa puente no difirieron en reoperación ni función; hubo más fallo de implante con la placa puente (fuente: Balbachevsky D y colaboradores, 2021). Un metaanálisis de 9 ECA con 733 casos mostró menos infección superficial y malunión con clavo que con fijador externo, pero más fallo de implante, sin diferencia en infección profunda, retardo ni no unión (fuente: Liu J y colaboradores, 2023). Tibia, clavos. La revisión Cochrane de clavos tibiales (11 ensayos, 2093 participantes) incluye un único ensayo que comparó 1 frente a 2 tornillos distales: hubo más fallo de implante con uno solo (13/22 frente a 1/20), sin diferencia en no unión, y la revisión juzga insuficiente la evidencia para esa comparación (fuente: Duan X y colaboradores, 2012). Húmero diafisario. Dos metaanálisis dan lecturas distintas del tiempo a la unión: con placa fue 1,11 semanas más corto (fuente: Amer KM y colaboradores, 2022), y con clavo 1,9 semanas más corto (fuente: Beeres FJP y colaboradores, 2022); ambos coinciden en que no hay diferencia clara en no unión. La Cochrane de 5 ensayos (260 participantes) halló unión sin diferencia (RR 1,05; IC 95 % 0,97-1,13) y más pinzamiento de hombro con clavo (fuente: Kurup H y colaboradores, 2011). La parálisis radial fue más frecuente con placa en los dos metaanálisis (12/111, 10,8 % frente a 0/104 en uno (fuente: Amer KM y colaboradores, 2022); menos parálisis transitoria con clavo en el otro, que además vio resolución espontánea en casi todos los pacientes (fuente: Beeres FJP y colaboradores, 2022)); la Cochrane no halló diferencia en lesión iatrogénica del nervio radial (fuente: Kurup H y colaboradores, 2011). En el paciente con lesión grave, el fijador externo cumple hoy sobre todo un papel provisional (fuente: Perren SM, 2002). En tibia abierta, el clavo tuvo menos malunión e infección superficial que el fijador pero más fallo de implante (fuente: Liu J y colaboradores, 2023). En 12 ovejas con osteotomía de tibia de 3 mm, una placa "activa" que permitía hasta 1,5 mm de movimiento axial dio más callo y recuperó 81 % de la resistencia nativa frente a 17 % con la placa bloqueada estándar (fuente: Bottlang M y colaboradores, 2016). En un ensayo aleatorizado multicéntrico de 193 pacientes con fractura de fémur distal, el bloqueo de cortical lejana no mejoró la consolidación frente al bloqueo estándar (razón de victorias 1,18; IC 95 % 0,77-1,79) (fuente: Lefaivre KA y colaboradores, 2024). En un ensayo pequeño de 21 pacientes con fémur distal (7 con tornillos bloqueados estándar y 14 con cortical lejana), el grupo estándar, que tuvo mayor longitud de trabajo, curó más rápido (6,5 frente a 9,9 meses); los autores lo leen como que importa la longitud de trabajo más que el tipo de tornillo (fuente: England T y colaboradores, 2023). "Demasiado rígida" es una causa citada de no unión en fémur distal (fuente: Kandemir U, 2018). La conclusión honesta: la teoría favorece algo de movimiento en puentes (fuente: Kandemir U, 2018), pero los ensayos clínicos con tornillos de cortical lejana no han mostrado ventaja clara (fuente: Lefaivre KA y colaboradores, 2024) (fuente: England T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«Tibia simple distal o diafisaria: tiempo mediano a la unión radiológica según la estrategia» muestra lo siguiente. Tornillo de tracción + neutralización (absoluta): 19 semanas (fuente: Wenger R y colaboradores, 2017). Placa puente (relativa): 27 semanas (fuente: Wenger R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«Infección profunda en tibia simple según la estrategia (3 de 40 frente a 3 de 17)» muestra lo siguiente. Tornillo de tracción + neutralización: 7.5 por ciento (fuente: Wenger R y colaboradores, 2017). Placa puente: 17.6 por ciento (fuente: Wenger R y colaboradores, 2017). En el documento Word de este tema encontrarás además: Fémur distal: consolidación sin intervención a los 12 meses; Tibia diafisaria distal: malalineación angular de 5° o más; Húmero diafisario: parálisis radial y no unión según el método (metaanálisis); Radio distal intraarticular: artrosis radiográfica según la congruencia residual; Evidencia clínica y de laboratorio que compara métodos de estabilidad distinta. Con esto cerramos elección del principio según el patrón de fractura, con la evidencia clínica. Sigamos con técnica: cómo lograr cada estabilidad y errores frecuentes del residente.</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cómo lograr cada estabilidad y errores frecuentes del residente. Es apoyo de estudio para entender los pasos; no sustituye al tutor ni al manual del implante. Lo que no tiene estudio que lo respalde se rotula práctica habitual / opinión experta y no lleva cifra. Principios comunes Posición y control. Elige una posición que permita el abordaje, la tracción si la necesitas y el control radioscópico de longitud, eje y rotación (práctica habitual / opinión experta). Estructuras en riesgo. Depende del hueso y del abordaje; revisa el tema del abordaje correspondiente. En general, minimizar el despegamiento del periostio protege la irrigación (fuente: Perren SM, 2002) (fuente: Farouk O y colaboradores, 1999). Reducción. Directa y anatómica si vas a comprimir; indirecta (tracción de partes blandas, restaurando longitud, eje y rotación) si vas a puentear (fuente: Leunig M y colaboradores, 2000). Cómo comprobar que la reducción es buena. En el trazo simple: cortical contra cortical, sin escalón ni foco abierto; un foco ancho consolida peor (fuente: Claes L y colaboradores, 1997). En el puente: longitud, eje y rotación comparados con el lado sano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Fijación. Tornillo de tracción en el trazo simple; placa de neutralización o compresión si buscas lógica absoluta (fuente: Wagner M, 2003); placa larga con pocos tornillos si puenteas (fuente: Leunig M y colaboradores, 2000) (fuente: Gautier E y colaboradores, 2003). Dónde van los tornillos depende del foco: en el trazo simple puenteado se dejan orificios libres junto al foco; en la zona conminuta sin contacto óseo, los tornillos internos van cerca del foco para no sobrecargar la placa (fuente: Stoffel K y colaboradores, 2003). Cierre. Por planos, sin tensión sobre el implante, con cuidado de las partes blandas que el abordaje dejó expuestas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«Errores frecuentes del residente y cómo evitarlos» tiene 3 columnas: Error, Por qué falla, Cómo evitarlo. Fila 1: Error, Puentear un trazo simple sin tornillo de tracción; Por qué falla, El foco no se comprime y se expone a cizallamiento; en tibia simple la unión fue más lenta con puente (fuente: Wenger R y colaboradores, 2017) (fuente: Märdian S y colaboradores, 2019); Cómo evitarlo, Añadir tornillo de tracción en el trazo simple (construcción híbrida) o usar lógica absoluta. Fila 2: Error, Placa puente demasiado rígida (material rígido, tornillos pegados a un trazo simple); Por qué falla, En fémur distal, las placas de acero dieron menos callo (fuente: Lujan TJ y colaboradores, 2010) y más no unión que las de titanio, mientras que la longitud de placa y la densidad de tornillos no se asociaron con no unión (fuente: Rodriguez EK y colaboradores, 2016); en el laboratorio la longitud de trabajo es lo que más cambia la rigidez (fuente: Stoffel K y colaboradores, 2003); Cómo evitarlo, Placa larga y pocos tornillos (fuente: Leunig M y colaboradores, 2000); dejar orificios libres junto al foco solo si el trazo es simple con foco pequeño, y tornillos internos cerca del foco si es conminuto sin contacto óseo (fuente: Stoffel K y colaboradores, 2003). Fila 3: Error, Fijación absoluta en una zona multifragmentaria; Por qué falla, Obliga a abrir y desvitalizar; la reducción indirecta superó a la directa en el modelo ovino (fuente: Baumgaertel F y colaboradores, 1998); Cómo evitarlo, Reducción indirecta y puente (fuente: Leunig M y colaboradores, 2000). Fila 4: Error, Compresión inadecuada por mal ángulo del tornillo; Por qué falla, A 30° el tornillo de tracción no superó al posicional; a 60° y 90° sí (fuente: Kuzma AL y colaboradores, 2019); Cómo evitarlo, Cruzar el trazo con un ángulo cercano a la perpendicular del plano de fractura (fuente: Kuzma AL y colaboradores, 2019). Fila 5: Error, Dejar un foco abierto al reducir; Por qué falla, El foco ancho consolida peor en el modelo ovino (fuente: Claes L y colaboradores, 1997) (fuente: Claes L y colaboradores, 2003); Cómo evitarlo, Reducción cuidadosa aun cuando la fijación sea relativa. Fila 6: Error, Placa corta o implante insuficiente; Por qué falla, Placa corta fue factor de riesgo de falla proximal (fuente: Ricci WM y colaboradores, 2014); longitud o resistencia insuficiente es causa mecánica frecuente (fuente: Gardner MJ y colaboradores, 2009); Cómo evitarlo, Placa de longitud generosa. Fila 7: Error, Pretender que el bloqueo corrige la mala reducción; Por qué falla, La mala reducción sigue siendo causa mecánica de falla (fuente: Gardner MJ y colaboradores, 2009); las placas bloqueadas tienen malalineación y distracción del foco como complicaciones propias (fuente: Haidukewych GJ y colaboradores, 2008); Cómo evitarlo, Reducir bien antes de fijar; controlar la reducción antes de bloquear. Fila 8: Error, Un solo tornillo distal en un clavo tibial; Por qué falla, Más fallos de implante (13/22 frente a 1/20) en un único ensayo incluido en una Cochrane (fuente: Duan X y colaboradores, 2012); Cómo evitarlo, Seguir la configuración de bloqueo del manual del clavo. (fuente: Claes L y colaboradores, 1997) (fuente: Claes L y colaboradores, 2003) (fuente: Leunig M y colaboradores, 2000) (fuente: Stoffel K y colaboradores, 2003) (fuente: Baumgaertel F y colaboradores, 1998) (fuente: Märdian S y colaboradores, 2019) (fuente: Kuzma AL y colaboradores, 2019) (fuente: Wenger R y colaboradores, 2017) (fuente: Lujan TJ y colaboradores, 2010) (fuente: Rodriguez EK y colaboradores, 2016) (fuente: Ricci WM y colaboradores, 2014) (fuente: Gardner MJ y colaboradores, 2009) (fuente: Haidukewych GJ y colaboradores, 2008) (fuente: Duan X y colaboradores, 2012). La tabla completa tiene más filas: están en el documento Word. Con esto cerramos técnica: cómo lograr cada estabilidad y errores frecuentes del residente. Sigamos con complicaciones: cuándo la fijación falla por exceso o por defecto de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cuándo la fijación falla por exceso o por defecto de estabilidad. Casi todas las fallas de una osteosíntesis se pueden leer como un desajuste entre lo que el patrón pedía y lo que la construcción dio: demasiada rigidez, poca rigidez, mala reducción o biología comprometida (fuente: Gardner MJ y colaboradores, 2009). Demasiado rígido. En un estudio retrospectivo de casos y controles con 271 fracturas de fémur distal y placa bloqueada lateral, las construcciones con no unión tuvieron puntuaciones de rigidez más altas, y el diseño o material de la placa fue el principal predictor independiente (OR 6,8; IC 95 % 2,9-16,1) (fuente: Rodriguez EK y colaboradores, 2016). Con acero hubo 41 % de no unión frente a 10 % con titanio; la longitud de la placa, el número de tornillos proximales y la densidad de tornillos no difirieron entre consolidadas y no unidas (fuente: Rodriguez EK y colaboradores, 2016). Demasiado flexible o insuficiente. La longitud o resistencia insuficiente de la placa es causa mecánica frecuente de falla (fuente: Gardner MJ y colaboradores, 2009). En 335 fracturas de fémur distal con placa bloqueada, 64 (19 %) necesitaron reoperación para promover la unión, 30 de ellas por injerto óseo ya planificado tras desbridar una fractura abierta; la placa corta fue factor de riesgo de falla proximal del implante (fuente: Ricci WM y colaboradores, 2014). Complicaciones propias de las placas bloqueadas. Se han descrito malalineación, separación del foco, pérdida de agarre en la diáfisis y retiro difícil del implante; aparecen más con la colocación percutánea y los tornillos unicorticales (fuente: Haidukewych GJ y colaboradores, 2008). Falla de implante en clavos. En un único ensayo de tibia, un solo tornillo distal tuvo más fallos que dos (fuente: Duan X y colaboradores, 2012). En tibia abierta, el clavo tuvo más fallo de implante que el fijador externo (fuente: Liu J y colaboradores, 2023). Neurológicas. Parálisis radial tras la osteosíntesis de húmero, más frecuente con placa en dos metaanálisis, con resolución espontánea en casi todos (fuente: Amer KM y colaboradores, 2022) (fuente: Beeres FJP y colaboradores, 2022); la Cochrane no halló diferencia (fuente: Kurup H y colaboradores, 2011). Infección. La infección profunda en tibia simple fue 3 de 40 (7,5 %) con tornillo de tracción más neutralización y 3 de 17 (17,6 %) con placa puente en una serie retrospectiva (fuente: Wenger R y colaboradores, 2017). En un ECA de tibia distal, la infección profunda fue 5,8 % y 83 % ocurrió tras fractura abierta (fuente: Vallier HA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«No unión tras placa bloqueada lateral en fémur distal según el material de la placa» muestra lo siguiente. Placa de acero: 41 por ciento (fuente: Rodriguez EK y colaboradores, 2016). Placa de titanio: 10 por ciento (fuente: Rodriguez EK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«Fémur distal con placa bloqueada: reoperación para promover la unión (335 fracturas)» muestra lo siguiente. Reoperación para promover la unión: 19 por ciento (fuente: Ricci WM y colaboradores, 2014). Con esto cerramos complicaciones: cuándo la fijación falla por exceso o por defecto de estabilidad. Sigamos con pronóstico: qué esperar de cada estrategia.</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qué esperar de cada estrategia. Puente en tibia distal. En 42 fracturas con placa puente medial, 39 (92,9 %) consolidaron sin incidentes y 32 (76,19 %) tuvieron callo temprano a los 3 meses (fuente: Gilli A y colaboradores, 2024). Una densidad menor de tornillos proximales se asoció con callo más rápido; la longitud de trabajo no mostró diferencias en esa serie (fuente: Gilli A y colaboradores, 2024). Fracturas simples de tibia. La unión mediana fue más corta con lógica absoluta (19 semanas) que con puente (27 semanas) en una serie retrospectiva (fuente: Wenger R y colaboradores, 2017). Con el clavo o con la placa en tibia distal, todos los casos cerrados tuvieron unión primaria en un ECA (fuente: Vallier HA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Fractura articular. En radio distal, la restauración articular exacta fue el factor más importante del resultado (fuente: Knirk JL y colaboradores, 1986), aunque no todas las articulaciones tienen la misma tolerancia (fuente: Giannoudis PV y colaboradores, 2010). Qué no sabemos. La evidencia para elegir entre métodos en fémur distal es incompleta (fuente: Claireaux HA y colaboradores, 2022). Los dispositivos de dinamización no han mostrado ventaja clara en el ensayo más grande (fuente: Lefaivre KA y colaboradores, 2024). Cuando la fijación falla. Con placas bloqueadas en fémur distal el callo puede ser escaso e irregular (fuente: Lujan TJ y colaboradores, 2010), y la fractura abierta, la diabetes, el tabaco, la obesidad y la placa corta aumentaron la reoperación o la falla del implante (fuente: Ricci WM y colaboradores, 2014).</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«Tibia distal con placa puente medial (seguimiento mínimo de 12 meses): consolidación y callo temprano» muestra lo siguiente. Consolidación sin incidentes: 92.9 por ciento (fuente: Gilli A y colaboradores, 2024). Callo temprano a los 3 meses: 76.2 por ciento (fuente: Gilli A y colaboradores, 2024). Con esto cerramos pronóstico: qué esperar de cada estrategia. Sigamos con rehabilitación y carga: qué cambia según la estabilidad.</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carga: qué cambia según la estabilidad. Lo que sigue es práctica habitual / opinión experta; el protocolo exacto lo define el tutor según el hueso, el implante y la calidad de la fijación. Esta biblioteca no fija plazos. Con estabilidad absoluta. La fijación se diseñó para soportar movilización temprana de la articulación vecina; la carga sobre el miembro se decide según la reducción, la calidad del hueso y el patrón.</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estabilidad relativa. El callo es la prueba de que el sistema funciona; si falta, la conducta cambia (revisar rigidez y biología) (fuente: Lujan TJ y colaboradores, 2010) (fuente: Gardner MJ y colaboradores, 2009). Un dato de referencia. En una serie de tibia simple con placa, la carga completa se logró a las 10 semanas en ambos grupos, con o sin tornillo de tracción (fuente: Wenger R y colaboradores, 2017).</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Cuándo se cuestiona la rigidez. Cuando el puente no genera callo, algunos autores proponen modificar la rigidez de la construcción para permitir micromovimiento (fuente: Kandemir U, 2018); los ensayos clínicos con tornillos de cortical lejana no han mostrado ventaja (fuente: Lefaivre KA y colaboradores, 2024) (fuente: England T y colaboradores, 2023). Con esto cerramos rehabilitación y carga: qué cambia según la estabilidad.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El movimiento del foco decide el tipo de tejido que se forma: se razona en deformación (movimiento dividido por ancho del foco), no en "inestabilidad" a secas (fuente: Benulič Č y colaboradores, 2022) (fuente: Perren SM, 2015). Estabilidad absoluta exige reducción anatómica más compresión; estabilidad relativa exige respetar longitud, eje y rotación y conservar la irrigación (fuente: Marsell R y colaboradores, 2011) (fuente: Leunig M y colaboradores, 2000). Ningún implante es absoluto o relativo por sí mismo: depende de la técnica y del patrón de fractura (fuente: Norris BL y colaboradores, 2018). Patrón simple o articular pide la lógica absoluta; patrón multifragmentario pide la lógica relativa (fuente: Marongiu G y colaboradores, 2020) (fuente: Egol KA y colaboradores, 2004). Si el callo no aparece donde debería, sospecha una construcción demasiado rígida o una biología pobre antes de culpar al paciente (fuente: Lujan TJ y colaboradores, 2010) (fuente: Gardner MJ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El foco ancho (más de 2 mm en el modelo ovino) consolidó peor aun con el movimiento controlado por el fijador: la reducción importa siempre (fuente: Claes L y colaboradores, 1997). Un tornillo de tracción cambia el comportamiento de una placa puente en una fractura simple: cierra el foco y reduce el cizallamiento (fuente: Märdian S y colaboradores, 2019). Con estabilidad absoluta no se espera callo; con puente sí. Un puente sin callo es una alarma (fuente: Marsell R y colaboradores, 2011) (fuente: Lujan TJ y colaboradores, 2010). Las placas bloqueadas no son "mejores" por serlo: tienen sus propias fallas y costo (fuente: Haidukewych GJ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Lo que decide la estabilidad es la técnica y el patrón, no el nombre del implante (fuente: Norris BL y colaboradores, 2018). Simple o articular: reducción anatómica y compresión. Multifragmentaria: reducción indirecta y puente (fuente: Marongiu G y colaboradores, 2020) (fuente: Leunig M y colaboradores, 2000). Un tornillo de tracción en el trazo simple cambia el comportamiento de una placa puente (fuente: Märdian S y colaboradores, 2019). Sin callo bajo un puente: sospecha rigidez excesiva o biología pobre (fuente: Lujan TJ y colaboradores, 2010) (fuente: Gardner MJ y colaboradores, 2009). Los dispositivos de dinamización aún no demostraron ventaja clara en ensayos clínicos (fuente: Lefaivre KA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estabilidad absoluta · estabilidad relativa · consolidación primaria · consolidación secundaria · callo óseo · compresión interfragmentaria · tornillo de tracción · placa de compresión · placa de neutralización · placa puente · enclavado endomedular · fijación externa · deformación interfragmentaria · teoría del strain · osteosíntesis biológica · reducción indirecta · MIPO · longitud de trabajo · densidad de tornillos · placa bloqueada · fijador interno · dinamización · rigidez excesiva · no unión · retardo de consolidación · fractura simple · fractura multifragmentaria · fractura articular · fractura metafisaria · construcción híbrida.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Absoluta: anatómica, comprimida, sin callo. Relativa: puente, movimiento controlado, con callo. Deformación igual a movimiento dividido por el ancho del foco. Foco simple y chico: no lo puentees. Zona conminuta: no la comprimas. En el laboratorio, más longitud de trabajo y menos tornillos flexibilizan el puente (fuente: Stoffel K y colaboradores, 2003). Reducción indirecta: longitud, eje y rotación primero; la forma de los fragmentos después. Sin callo bajo un puente: sospecha rigidez excesiva o mala biología. El clavo no es siempre relativo ni la placa siempre absoluta (fuente: Norris BL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inventado con fines didácticos. Guardia de traumatología, madrugada. Paciente A: varón de 32 años, caída desde su altura, dolor en la pierna derecha; la radiografía muestra una fractura espiroidea simple del tercio distal de la tibia, cerrada. Paciente B: mujer de 45 años, accidente de moto; la radiografía muestra una fractura multifragmentaria de la diáfisis del fémur, con acortamiento, sin compromiso vascular.</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lógica de fijación sugiere cada patrón y por qué?. Si el cirujano elige una placa puente larga con pocos tornillos para el paciente A, ¿qué podría salir mal y qué se podría añadir?. En el paciente B, ¿qué debes lograr antes de pensar en el implante?.</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Paciente A (simple): lógica absoluta o híbrida. En una serie retrospectiva de tibia simple, la unión mediana fue de 19 semanas con tornillo de tracción más neutralización frente a 27 semanas con placa puente (fuente: Wenger R y colaboradores, 2017). Puentear sin comprimir el trazo simple deja el foco expuesto a cizallamiento; añadir un tornillo de tracción redujo el movimiento y el cizallamiento en cadáver (fuente: Märdian S y colaboradores, 2019). Paciente B (multifragmentaria): lógica relativa, reducción indirecta; antes del implante hay que restaurar longitud, eje y rotación (fuente: Leunig M y colaboradores, 2000). El movimiento controlado favorece el callo y no se exige estabilidad absoluta en la zona conminuta (fuente: Marongiu G y colaboradores, 2020). En ambos casos se vigila el callo: bajo un puente debe aparecer, y si falta se sospecha rigidez excesiva o biología pobre (fuente: Lujan TJ y colaboradores, 2010) (fuente: Gardner MJ y colaboradores, 2009). Primero el patrón, después la lógica de estabilidad, al final el implante (fuente: Norris BL y colaboradores, 2018) (fuente: Marongiu G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chart" Target="../charts/char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chart" Target="../charts/char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 Id="rId3" Type="http://schemas.openxmlformats.org/officeDocument/2006/relationships/chart" Target="../charts/char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 Id="rId3" Type="http://schemas.openxmlformats.org/officeDocument/2006/relationships/chart" Target="../charts/char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 Id="rId3" Type="http://schemas.openxmlformats.org/officeDocument/2006/relationships/chart" Target="../charts/char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 Id="rId3" Type="http://schemas.openxmlformats.org/officeDocument/2006/relationships/chart" Target="../charts/char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Estabilidad absoluta frente a relativa: cómo decidir el principio de fijación</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principios · osteosintesis · R1-R3</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2026-10-18.</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y la idea que ordena todo</a:t>
            </a:r>
          </a:p>
          <a:p>
            <a:pPr marL="347472" indent="-347472">
              <a:spcAft>
                <a:spcPts val="1400"/>
              </a:spcAft>
              <a:buChar char="•"/>
            </a:pPr>
            <a:r>
              <a:rPr sz="2200">
                <a:solidFill>
                  <a:srgbClr val="263238"/>
                </a:solidFill>
                <a:latin typeface="Calibri"/>
              </a:rPr>
              <a:t>2. Biomecánica: deformación interfragmentaria, foco y rigidez de la construcción</a:t>
            </a:r>
          </a:p>
          <a:p>
            <a:pPr marL="347472" indent="-347472">
              <a:spcAft>
                <a:spcPts val="1400"/>
              </a:spcAft>
              <a:buChar char="•"/>
            </a:pPr>
            <a:r>
              <a:rPr sz="2200">
                <a:solidFill>
                  <a:srgbClr val="263238"/>
                </a:solidFill>
                <a:latin typeface="Calibri"/>
              </a:rPr>
              <a:t>3. Biología: consolidación primaria frente a secundaria y por qué importa la irrigación</a:t>
            </a:r>
          </a:p>
          <a:p>
            <a:pPr marL="347472" indent="-347472">
              <a:spcAft>
                <a:spcPts val="1400"/>
              </a:spcAft>
              <a:buChar char="•"/>
            </a:pPr>
            <a:r>
              <a:rPr sz="2200">
                <a:solidFill>
                  <a:srgbClr val="263238"/>
                </a:solidFill>
                <a:latin typeface="Calibri"/>
              </a:rPr>
              <a:t>4. Métodos de fijación y su lugar en el espectro de estabilidad</a:t>
            </a:r>
          </a:p>
          <a:p>
            <a:pPr marL="347472" indent="-347472">
              <a:spcAft>
                <a:spcPts val="1400"/>
              </a:spcAft>
              <a:buChar char="•"/>
            </a:pPr>
            <a:r>
              <a:rPr sz="2200">
                <a:solidFill>
                  <a:srgbClr val="263238"/>
                </a:solidFill>
                <a:latin typeface="Calibri"/>
              </a:rPr>
              <a:t>5. Qué ves en la radiografía: callo, ausencia de callo y qué significa según la fijación</a:t>
            </a:r>
          </a:p>
          <a:p>
            <a:pPr marL="347472" indent="-347472">
              <a:spcAft>
                <a:spcPts val="1400"/>
              </a:spcAft>
              <a:buChar char="•"/>
            </a:pPr>
            <a:r>
              <a:rPr sz="2200">
                <a:solidFill>
                  <a:srgbClr val="263238"/>
                </a:solidFill>
                <a:latin typeface="Calibri"/>
              </a:rPr>
              <a:t>6. Algoritmo de decisión del principio de fijación</a:t>
            </a:r>
          </a:p>
          <a:p>
            <a:pPr marL="347472" indent="-347472">
              <a:spcAft>
                <a:spcPts val="1400"/>
              </a:spcAft>
              <a:buChar char="•"/>
            </a:pPr>
            <a:r>
              <a:rPr sz="2200">
                <a:solidFill>
                  <a:srgbClr val="263238"/>
                </a:solidFill>
                <a:latin typeface="Calibri"/>
              </a:rPr>
              <a:t>7. Elección del principio según el patrón de fractura, con la evidencia clínica</a:t>
            </a:r>
          </a:p>
          <a:p>
            <a:pPr marL="347472" indent="-347472">
              <a:spcAft>
                <a:spcPts val="1400"/>
              </a:spcAft>
              <a:buChar char="•"/>
            </a:pPr>
            <a:r>
              <a:rPr sz="2200">
                <a:solidFill>
                  <a:srgbClr val="263238"/>
                </a:solidFill>
                <a:latin typeface="Calibri"/>
              </a:rPr>
              <a:t>8. Técnica: cómo lograr cada estabilidad y errores frecuentes del residente</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Complicaciones: cuándo la fijación falla por exceso o por defecto de estabilidad</a:t>
            </a:r>
          </a:p>
          <a:p>
            <a:pPr marL="347472" indent="-347472">
              <a:spcAft>
                <a:spcPts val="1400"/>
              </a:spcAft>
              <a:buChar char="•"/>
            </a:pPr>
            <a:r>
              <a:rPr sz="2200">
                <a:solidFill>
                  <a:srgbClr val="263238"/>
                </a:solidFill>
                <a:latin typeface="Calibri"/>
              </a:rPr>
              <a:t>10. Pronóstico: qué esperar de cada estrategia</a:t>
            </a:r>
          </a:p>
          <a:p>
            <a:pPr marL="347472" indent="-347472">
              <a:spcAft>
                <a:spcPts val="1400"/>
              </a:spcAft>
              <a:buChar char="•"/>
            </a:pPr>
            <a:r>
              <a:rPr sz="2200">
                <a:solidFill>
                  <a:srgbClr val="263238"/>
                </a:solidFill>
                <a:latin typeface="Calibri"/>
              </a:rPr>
              <a:t>11. Rehabilitación y carga: qué cambia según la estabilidad</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52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Marsell R et al. Injury. 2011. doi:10.1016/j.injury.2011.03.031</a:t>
            </a:r>
          </a:p>
          <a:p>
            <a:r>
              <a:rPr sz="1000">
                <a:solidFill>
                  <a:srgbClr val="5A6469"/>
                </a:solidFill>
                <a:latin typeface="Calibri"/>
              </a:rPr>
              <a:t>[r7] Marongiu G et al. Bone Rep. 2020. doi:10.1016/j.bonr.2020.100249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Fijar es elegir cuánto se mueve el foco: casi nada (estabilidad absoluta, consolidación sin callo) o un poco y controlado (estabilidad relativa, consolidación con callo) [r5][r7].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52</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la idea que ordena todo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Perren SM. 2002. doi:10.1302/0301-620x.84b8.13752</a:t>
            </a:r>
          </a:p>
          <a:p>
            <a:r>
              <a:rPr sz="1000">
                <a:solidFill>
                  <a:srgbClr val="5A6469"/>
                </a:solidFill>
                <a:latin typeface="Calibri"/>
              </a:rPr>
              <a:t>[r2] Perren SM. Clin Orthop Relat Res. 1979. PMID 376198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Fijar una fractura no es "dejarla quieta".</a:t>
            </a:r>
          </a:p>
          <a:p>
            <a:pPr marL="347472" indent="-347472">
              <a:spcAft>
                <a:spcPts val="1400"/>
              </a:spcAft>
              <a:buChar char="•"/>
            </a:pPr>
            <a:r>
              <a:rPr sz="2400">
                <a:solidFill>
                  <a:srgbClr val="263238"/>
                </a:solidFill>
                <a:latin typeface="Calibri"/>
              </a:rPr>
              <a:t>Es decidir cuánto movimiento permites entre los fragmentos, porque ese movimiento determina qué tejido se forma en el foco [r1][r2].</a:t>
            </a:r>
          </a:p>
          <a:p>
            <a:pPr marL="347472" indent="-347472">
              <a:spcAft>
                <a:spcPts val="1400"/>
              </a:spcAft>
              <a:buChar char="•"/>
            </a:pPr>
            <a:r>
              <a:rPr sz="2400">
                <a:solidFill>
                  <a:srgbClr val="263238"/>
                </a:solidFill>
                <a:latin typeface="Calibri"/>
              </a:rPr>
              <a:t>Dos estrategias, dos formas de consolidar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52</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la idea que ordena todo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[r18] Wagner M. Injury. 2003. doi:10.1016/j.injury.2003.09.023</a:t>
            </a:r>
          </a:p>
          <a:p>
            <a:r>
              <a:rPr sz="1000">
                <a:solidFill>
                  <a:srgbClr val="5A6469"/>
                </a:solidFill>
                <a:latin typeface="Calibri"/>
              </a:rPr>
              <a:t>[r25] Märdian S et al. Clin Biomech (Bristol). 2019. doi:10.1016/j.clinbiomech.2019.08.008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misma placa con orificios combinados puede usarse para comprimir, como fijador interno que puentea o mezclando ambas técnicas… [r18] [r25]</a:t>
            </a:r>
          </a:p>
          <a:p>
            <a:pPr marL="347472" indent="-347472">
              <a:spcAft>
                <a:spcPts val="1400"/>
              </a:spcAft>
              <a:buChar char="•"/>
            </a:pPr>
            <a:r>
              <a:rPr sz="2800">
                <a:solidFill>
                  <a:srgbClr val="263238"/>
                </a:solidFill>
                <a:latin typeface="Calibri"/>
              </a:rPr>
              <a:t>La pregunta correcta.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52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y la idea que ordena todo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Goodnough LH et al. Instr Course Lect. 2021. PMID 33438936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Si eliges estabilidad relativa, debes prever cuánta deformación quedará en el foco [r4].</a:t>
            </a:r>
          </a:p>
          <a:p>
            <a:pPr marL="347472" indent="-347472">
              <a:spcAft>
                <a:spcPts val="1400"/>
              </a:spcAft>
              <a:buChar char="•"/>
            </a:pPr>
            <a:r>
              <a:rPr sz="2400">
                <a:solidFill>
                  <a:srgbClr val="263238"/>
                </a:solidFill>
                <a:latin typeface="Calibri"/>
              </a:rPr>
              <a:t>La decisión se apoya en tres cosas: quién es el paciente, qué patrón tiene la fractura y qué tipo de consolidación quieres obtener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52</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Biomecánica: deformación interfragmentaria, foco y rigidez de la construcción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Benulič Č et al. Acta Biomed. 2022. doi:10.23750/abm.v92iS3.12584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a:t>
            </a:r>
          </a:p>
          <a:p>
            <a:pPr marL="347472" indent="-347472">
              <a:spcAft>
                <a:spcPts val="1400"/>
              </a:spcAft>
              <a:buChar char="•"/>
            </a:pPr>
            <a:r>
              <a:rPr sz="2400">
                <a:solidFill>
                  <a:srgbClr val="263238"/>
                </a:solidFill>
                <a:latin typeface="Calibri"/>
              </a:rPr>
              <a:t>Qué es la deformación interfragmentaria.</a:t>
            </a:r>
          </a:p>
          <a:p>
            <a:pPr marL="347472" indent="-347472">
              <a:spcAft>
                <a:spcPts val="1400"/>
              </a:spcAft>
              <a:buChar char="•"/>
            </a:pPr>
            <a:r>
              <a:rPr sz="2400">
                <a:solidFill>
                  <a:srgbClr val="263238"/>
                </a:solidFill>
                <a:latin typeface="Calibri"/>
              </a:rPr>
              <a:t>Es el cambio de longitud del tejido del foco dividido por su longitud original, o sea por el ancho del foco [r14].</a:t>
            </a:r>
          </a:p>
          <a:p>
            <a:pPr marL="347472" indent="-347472">
              <a:spcAft>
                <a:spcPts val="1400"/>
              </a:spcAft>
              <a:buChar char="•"/>
            </a:pPr>
            <a:r>
              <a:rPr sz="2400">
                <a:solidFill>
                  <a:srgbClr val="263238"/>
                </a:solidFill>
                <a:latin typeface="Calibri"/>
              </a:rPr>
              <a:t>Mismo movimiento en un foco angosto: deformación alta.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52</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Foco de 2,1 mm frente a foco de 5,7 mm: hueso formado en el foco a las 9 semanas (modelo ovino)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[r10] Claes L et al. Langenbecks Arch Surg. 2003. doi:10.1007/s00423-003-0396-0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52</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 simple de fémur distal con placa bloqueada: movimiento del foco con y sin tornillo de tracción (cadáver, carga axial de 1000 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[r25] Märdian S et al. Clin Biomech (Bristol). 2019. doi:10.1016/j.clinbiomech.2019.08.008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52</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Biología: consolidación primaria frente a secundaria y por qué importa la irrigación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Marsell R et al. Injury. 2011. doi:10.1016/j.injury.2011.03.031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Consolidación primaria (directa).</a:t>
            </a:r>
          </a:p>
          <a:p>
            <a:pPr marL="347472" indent="-347472">
              <a:spcAft>
                <a:spcPts val="1400"/>
              </a:spcAft>
              <a:buChar char="•"/>
            </a:pPr>
            <a:r>
              <a:rPr sz="2400">
                <a:solidFill>
                  <a:srgbClr val="263238"/>
                </a:solidFill>
                <a:latin typeface="Calibri"/>
              </a:rPr>
              <a:t>Necesita dos condiciones a la vez: fragmentos reducidos de forma anatómica y un montaje rígido, y en la práctica casi solo se logran con reducción abierta y fijación interna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52</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Biología: consolidación primaria frente a secundaria y por qué importa la irrigación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[r7] Marongiu G et al. Bone Rep. 2020. doi:10.1016/j.bonr.2020.100249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diáfisis con trazo simple, para consolidar de forma directa hay que devolver la continuidad de la cortical y fijar de forma rígida [r7].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52</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Biología: consolidación primaria frente a secundaria y por qué importa la irrigación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Baumgaertel F et al. Injury. 1998. doi:10.1016/s0020-1383(98)95002-1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el fémur de oveja, la radiología, la biomecánica y la microangiografía favorecieron a la reducción indirecta con puente frente a la reducción directa con fijación anatómica [r23].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52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Métodos de fijación y su lugar en el espectro de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Norris BL et al. J Orthop Trauma. 2018. doi:10.1097/BOT.0000000000001124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estabilidad no es una casilla de dos opciones sino un espectro, y el mismo implante puede ubicarse en puntos distintos según la técnica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52</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Métodos de fijación y su lugar en el espectro de estabilidad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 Perren SM. 2002. doi:10.1302/0301-620x.84b8.13752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Fijador interno. La placa bloqueada puede funcionar como férula interna que no comprime y estimula callo [r1].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52</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Métodos de fijación según su lógica de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Perren SM. 2002. doi:10.1302/0301-620x.84b8.13752</a:t>
            </a:r>
          </a:p>
          <a:p>
            <a:r>
              <a:rPr sz="800">
                <a:solidFill>
                  <a:srgbClr val="5A6469"/>
                </a:solidFill>
                <a:latin typeface="Calibri"/>
              </a:rPr>
              <a:t>[r3] Norris BL et al. J Orthop Trauma. 2018. doi:10.1097/BOT.0000000000001124</a:t>
            </a:r>
          </a:p>
          <a:p>
            <a:r>
              <a:rPr sz="800">
                <a:solidFill>
                  <a:srgbClr val="5A6469"/>
                </a:solidFill>
                <a:latin typeface="Calibri"/>
              </a:rPr>
              <a:t>[r7] Marongiu G et al. Bone Rep. 2020. doi:10.1016/j.bonr.2020.100249</a:t>
            </a:r>
          </a:p>
          <a:p>
            <a:r>
              <a:rPr sz="800">
                <a:solidFill>
                  <a:srgbClr val="5A6469"/>
                </a:solidFill>
                <a:latin typeface="Calibri"/>
              </a:rPr>
              <a:t>[r18] Wagner M. Injury. 2003. doi:10.1016/j.injury.2003.09.023</a:t>
            </a:r>
          </a:p>
          <a:p>
            <a:r>
              <a:rPr sz="800">
                <a:solidFill>
                  <a:srgbClr val="5A6469"/>
                </a:solidFill>
                <a:latin typeface="Calibri"/>
              </a:rPr>
              <a:t>[r19] Egol KA et al. J Orthop Trauma. 2004. doi:10.1097/00005131-200409000-00003</a:t>
            </a:r>
          </a:p>
          <a:p>
            <a:r>
              <a:rPr sz="800">
                <a:solidFill>
                  <a:srgbClr val="5A6469"/>
                </a:solidFill>
                <a:latin typeface="Calibri"/>
              </a:rPr>
              <a:t>(+1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Método</a:t>
                      </a:r>
                    </a:p>
                  </a:txBody>
                  <a:tcPr>
                    <a:solidFill>
                      <a:srgbClr val="0F5F6B"/>
                    </a:solidFill>
                  </a:tcPr>
                </a:tc>
                <a:tc>
                  <a:txBody>
                    <a:bodyPr/>
                    <a:lstStyle/>
                    <a:p>
                      <a:r>
                        <a:rPr sz="1400" b="1">
                          <a:solidFill>
                            <a:srgbClr val="FFFFFF"/>
                          </a:solidFill>
                          <a:latin typeface="Calibri"/>
                        </a:rPr>
                        <a:t>Lógica habitual</a:t>
                      </a:r>
                    </a:p>
                  </a:txBody>
                  <a:tcPr>
                    <a:solidFill>
                      <a:srgbClr val="0F5F6B"/>
                    </a:solidFill>
                  </a:tcPr>
                </a:tc>
                <a:tc>
                  <a:txBody>
                    <a:bodyPr/>
                    <a:lstStyle/>
                    <a:p>
                      <a:r>
                        <a:rPr sz="1400" b="1">
                          <a:solidFill>
                            <a:srgbClr val="FFFFFF"/>
                          </a:solidFill>
                          <a:latin typeface="Calibri"/>
                        </a:rPr>
                        <a:t>Consolidación esperada</a:t>
                      </a:r>
                    </a:p>
                  </a:txBody>
                  <a:tcPr>
                    <a:solidFill>
                      <a:srgbClr val="0F5F6B"/>
                    </a:solidFill>
                  </a:tcPr>
                </a:tc>
                <a:tc>
                  <a:txBody>
                    <a:bodyPr/>
                    <a:lstStyle/>
                    <a:p>
                      <a:r>
                        <a:rPr sz="1400" b="1">
                          <a:solidFill>
                            <a:srgbClr val="FFFFFF"/>
                          </a:solidFill>
                          <a:latin typeface="Calibri"/>
                        </a:rPr>
                        <a:t>Se piensa en él cuando</a:t>
                      </a:r>
                    </a:p>
                  </a:txBody>
                  <a:tcPr>
                    <a:solidFill>
                      <a:srgbClr val="0F5F6B"/>
                    </a:solidFill>
                  </a:tcPr>
                </a:tc>
              </a:tr>
              <a:tr h="457200">
                <a:tc>
                  <a:txBody>
                    <a:bodyPr/>
                    <a:lstStyle/>
                    <a:p>
                      <a:r>
                        <a:rPr sz="1400">
                          <a:solidFill>
                            <a:srgbClr val="263238"/>
                          </a:solidFill>
                          <a:latin typeface="Calibri"/>
                        </a:rPr>
                        <a:t>Tornillo de tracción + placa de neutralización o compresión</a:t>
                      </a:r>
                    </a:p>
                  </a:txBody>
                  <a:tcPr>
                    <a:solidFill>
                      <a:srgbClr val="EEF3F4"/>
                    </a:solidFill>
                  </a:tcPr>
                </a:tc>
                <a:tc>
                  <a:txBody>
                    <a:bodyPr/>
                    <a:lstStyle/>
                    <a:p>
                      <a:r>
                        <a:rPr sz="1400">
                          <a:solidFill>
                            <a:srgbClr val="263238"/>
                          </a:solidFill>
                          <a:latin typeface="Calibri"/>
                        </a:rPr>
                        <a:t>Absoluta</a:t>
                      </a:r>
                    </a:p>
                  </a:txBody>
                  <a:tcPr>
                    <a:solidFill>
                      <a:srgbClr val="EEF3F4"/>
                    </a:solidFill>
                  </a:tcPr>
                </a:tc>
                <a:tc>
                  <a:txBody>
                    <a:bodyPr/>
                    <a:lstStyle/>
                    <a:p>
                      <a:r>
                        <a:rPr sz="1400">
                          <a:solidFill>
                            <a:srgbClr val="263238"/>
                          </a:solidFill>
                          <a:latin typeface="Calibri"/>
                        </a:rPr>
                        <a:t>Primaria, sin callo visible</a:t>
                      </a:r>
                    </a:p>
                  </a:txBody>
                  <a:tcPr>
                    <a:solidFill>
                      <a:srgbClr val="EEF3F4"/>
                    </a:solidFill>
                  </a:tcPr>
                </a:tc>
                <a:tc>
                  <a:txBody>
                    <a:bodyPr/>
                    <a:lstStyle/>
                    <a:p>
                      <a:r>
                        <a:rPr sz="1400">
                          <a:solidFill>
                            <a:srgbClr val="263238"/>
                          </a:solidFill>
                          <a:latin typeface="Calibri"/>
                        </a:rPr>
                        <a:t>Fractura simple diafisaria o metafisaria; trazo articular</a:t>
                      </a:r>
                    </a:p>
                  </a:txBody>
                  <a:tcPr>
                    <a:solidFill>
                      <a:srgbClr val="EEF3F4"/>
                    </a:solidFill>
                  </a:tcPr>
                </a:tc>
              </a:tr>
              <a:tr h="457200">
                <a:tc>
                  <a:txBody>
                    <a:bodyPr/>
                    <a:lstStyle/>
                    <a:p>
                      <a:r>
                        <a:rPr sz="1400">
                          <a:solidFill>
                            <a:srgbClr val="263238"/>
                          </a:solidFill>
                          <a:latin typeface="Calibri"/>
                        </a:rPr>
                        <a:t>Placa puente (convencional o bloqueada)</a:t>
                      </a:r>
                    </a:p>
                  </a:txBody>
                  <a:tcPr>
                    <a:solidFill>
                      <a:srgbClr val="FFFFFF"/>
                    </a:solidFill>
                  </a:tcPr>
                </a:tc>
                <a:tc>
                  <a:txBody>
                    <a:bodyPr/>
                    <a:lstStyle/>
                    <a:p>
                      <a:r>
                        <a:rPr sz="1400">
                          <a:solidFill>
                            <a:srgbClr val="263238"/>
                          </a:solidFill>
                          <a:latin typeface="Calibri"/>
                        </a:rPr>
                        <a:t>Relativa</a:t>
                      </a:r>
                    </a:p>
                  </a:txBody>
                  <a:tcPr>
                    <a:solidFill>
                      <a:srgbClr val="FFFFFF"/>
                    </a:solidFill>
                  </a:tcPr>
                </a:tc>
                <a:tc>
                  <a:txBody>
                    <a:bodyPr/>
                    <a:lstStyle/>
                    <a:p>
                      <a:r>
                        <a:rPr sz="1400">
                          <a:solidFill>
                            <a:srgbClr val="263238"/>
                          </a:solidFill>
                          <a:latin typeface="Calibri"/>
                        </a:rPr>
                        <a:t>Secundaria, con callo</a:t>
                      </a:r>
                    </a:p>
                  </a:txBody>
                  <a:tcPr>
                    <a:solidFill>
                      <a:srgbClr val="FFFFFF"/>
                    </a:solidFill>
                  </a:tcPr>
                </a:tc>
                <a:tc>
                  <a:txBody>
                    <a:bodyPr/>
                    <a:lstStyle/>
                    <a:p>
                      <a:r>
                        <a:rPr sz="1400">
                          <a:solidFill>
                            <a:srgbClr val="263238"/>
                          </a:solidFill>
                          <a:latin typeface="Calibri"/>
                        </a:rPr>
                        <a:t>Zona multifragmentaria diafisaria o metafisaria</a:t>
                      </a:r>
                    </a:p>
                  </a:txBody>
                  <a:tcPr>
                    <a:solidFill>
                      <a:srgbClr val="FFFFFF"/>
                    </a:solidFill>
                  </a:tcPr>
                </a:tc>
              </a:tr>
              <a:tr h="457200">
                <a:tc>
                  <a:txBody>
                    <a:bodyPr/>
                    <a:lstStyle/>
                    <a:p>
                      <a:r>
                        <a:rPr sz="1400">
                          <a:solidFill>
                            <a:srgbClr val="263238"/>
                          </a:solidFill>
                          <a:latin typeface="Calibri"/>
                        </a:rPr>
                        <a:t>Fijador interno (placa bloqueada como férula)</a:t>
                      </a:r>
                    </a:p>
                  </a:txBody>
                  <a:tcPr>
                    <a:solidFill>
                      <a:srgbClr val="EEF3F4"/>
                    </a:solidFill>
                  </a:tcPr>
                </a:tc>
                <a:tc>
                  <a:txBody>
                    <a:bodyPr/>
                    <a:lstStyle/>
                    <a:p>
                      <a:r>
                        <a:rPr sz="1400">
                          <a:solidFill>
                            <a:srgbClr val="263238"/>
                          </a:solidFill>
                          <a:latin typeface="Calibri"/>
                        </a:rPr>
                        <a:t>Relativa</a:t>
                      </a:r>
                    </a:p>
                  </a:txBody>
                  <a:tcPr>
                    <a:solidFill>
                      <a:srgbClr val="EEF3F4"/>
                    </a:solidFill>
                  </a:tcPr>
                </a:tc>
                <a:tc>
                  <a:txBody>
                    <a:bodyPr/>
                    <a:lstStyle/>
                    <a:p>
                      <a:r>
                        <a:rPr sz="1400">
                          <a:solidFill>
                            <a:srgbClr val="263238"/>
                          </a:solidFill>
                          <a:latin typeface="Calibri"/>
                        </a:rPr>
                        <a:t>Secundaria, con callo</a:t>
                      </a:r>
                    </a:p>
                  </a:txBody>
                  <a:tcPr>
                    <a:solidFill>
                      <a:srgbClr val="EEF3F4"/>
                    </a:solidFill>
                  </a:tcPr>
                </a:tc>
                <a:tc>
                  <a:txBody>
                    <a:bodyPr/>
                    <a:lstStyle/>
                    <a:p>
                      <a:r>
                        <a:rPr sz="1400">
                          <a:solidFill>
                            <a:srgbClr val="263238"/>
                          </a:solidFill>
                          <a:latin typeface="Calibri"/>
                        </a:rPr>
                        <a:t>Reducción indirecta, hueso osteoporótico, conminución, MIPO</a:t>
                      </a:r>
                    </a:p>
                  </a:txBody>
                  <a:tcPr>
                    <a:solidFill>
                      <a:srgbClr val="EEF3F4"/>
                    </a:solidFill>
                  </a:tcPr>
                </a:tc>
              </a:tr>
              <a:tr h="457200">
                <a:tc>
                  <a:txBody>
                    <a:bodyPr/>
                    <a:lstStyle/>
                    <a:p>
                      <a:r>
                        <a:rPr sz="1400">
                          <a:solidFill>
                            <a:srgbClr val="263238"/>
                          </a:solidFill>
                          <a:latin typeface="Calibri"/>
                        </a:rPr>
                        <a:t>Enclavado endomedular bloqueado</a:t>
                      </a:r>
                    </a:p>
                  </a:txBody>
                  <a:tcPr>
                    <a:solidFill>
                      <a:srgbClr val="FFFFFF"/>
                    </a:solidFill>
                  </a:tcPr>
                </a:tc>
                <a:tc>
                  <a:txBody>
                    <a:bodyPr/>
                    <a:lstStyle/>
                    <a:p>
                      <a:r>
                        <a:rPr sz="1400">
                          <a:solidFill>
                            <a:srgbClr val="263238"/>
                          </a:solidFill>
                          <a:latin typeface="Calibri"/>
                        </a:rPr>
                        <a:t>Relativa</a:t>
                      </a:r>
                    </a:p>
                  </a:txBody>
                  <a:tcPr>
                    <a:solidFill>
                      <a:srgbClr val="FFFFFF"/>
                    </a:solidFill>
                  </a:tcPr>
                </a:tc>
                <a:tc>
                  <a:txBody>
                    <a:bodyPr/>
                    <a:lstStyle/>
                    <a:p>
                      <a:r>
                        <a:rPr sz="1400">
                          <a:solidFill>
                            <a:srgbClr val="263238"/>
                          </a:solidFill>
                          <a:latin typeface="Calibri"/>
                        </a:rPr>
                        <a:t>Secundaria, con callo</a:t>
                      </a:r>
                    </a:p>
                  </a:txBody>
                  <a:tcPr>
                    <a:solidFill>
                      <a:srgbClr val="FFFFFF"/>
                    </a:solidFill>
                  </a:tcPr>
                </a:tc>
                <a:tc>
                  <a:txBody>
                    <a:bodyPr/>
                    <a:lstStyle/>
                    <a:p>
                      <a:r>
                        <a:rPr sz="1400">
                          <a:solidFill>
                            <a:srgbClr val="263238"/>
                          </a:solidFill>
                          <a:latin typeface="Calibri"/>
                        </a:rPr>
                        <a:t>Diáfisis de huesos largos (práctica habitual; ver el tema de cada hueso)</a:t>
                      </a:r>
                    </a:p>
                  </a:txBody>
                  <a:tcPr>
                    <a:solidFill>
                      <a:srgbClr val="FFFFFF"/>
                    </a:solidFill>
                  </a:tcPr>
                </a:tc>
              </a:tr>
              <a:tr h="457200">
                <a:tc>
                  <a:txBody>
                    <a:bodyPr/>
                    <a:lstStyle/>
                    <a:p>
                      <a:r>
                        <a:rPr sz="1400">
                          <a:solidFill>
                            <a:srgbClr val="263238"/>
                          </a:solidFill>
                          <a:latin typeface="Calibri"/>
                        </a:rPr>
                        <a:t>Fijador externo</a:t>
                      </a:r>
                    </a:p>
                  </a:txBody>
                  <a:tcPr>
                    <a:solidFill>
                      <a:srgbClr val="EEF3F4"/>
                    </a:solidFill>
                  </a:tcPr>
                </a:tc>
                <a:tc>
                  <a:txBody>
                    <a:bodyPr/>
                    <a:lstStyle/>
                    <a:p>
                      <a:r>
                        <a:rPr sz="1400">
                          <a:solidFill>
                            <a:srgbClr val="263238"/>
                          </a:solidFill>
                          <a:latin typeface="Calibri"/>
                        </a:rPr>
                        <a:t>Relativa</a:t>
                      </a:r>
                    </a:p>
                  </a:txBody>
                  <a:tcPr>
                    <a:solidFill>
                      <a:srgbClr val="EEF3F4"/>
                    </a:solidFill>
                  </a:tcPr>
                </a:tc>
                <a:tc>
                  <a:txBody>
                    <a:bodyPr/>
                    <a:lstStyle/>
                    <a:p>
                      <a:r>
                        <a:rPr sz="1400">
                          <a:solidFill>
                            <a:srgbClr val="263238"/>
                          </a:solidFill>
                          <a:latin typeface="Calibri"/>
                        </a:rPr>
                        <a:t>Secundaria, con callo</a:t>
                      </a:r>
                    </a:p>
                  </a:txBody>
                  <a:tcPr>
                    <a:solidFill>
                      <a:srgbClr val="EEF3F4"/>
                    </a:solidFill>
                  </a:tcPr>
                </a:tc>
                <a:tc>
                  <a:txBody>
                    <a:bodyPr/>
                    <a:lstStyle/>
                    <a:p>
                      <a:r>
                        <a:rPr sz="1400">
                          <a:solidFill>
                            <a:srgbClr val="263238"/>
                          </a:solidFill>
                          <a:latin typeface="Calibri"/>
                        </a:rPr>
                        <a:t>Lesión severa de partes blandas o control de daños</a:t>
                      </a:r>
                    </a:p>
                  </a:txBody>
                  <a:tcPr>
                    <a:solidFill>
                      <a:srgbClr val="EEF3F4"/>
                    </a:solidFill>
                  </a:tcPr>
                </a:tc>
              </a:tr>
              <a:tr h="457200">
                <a:tc>
                  <a:txBody>
                    <a:bodyPr/>
                    <a:lstStyle/>
                    <a:p>
                      <a:r>
                        <a:rPr sz="1400">
                          <a:solidFill>
                            <a:srgbClr val="263238"/>
                          </a:solidFill>
                          <a:latin typeface="Calibri"/>
                        </a:rPr>
                        <a:t>Tornillo de tracción + placa puente bloqueada</a:t>
                      </a:r>
                    </a:p>
                  </a:txBody>
                  <a:tcPr>
                    <a:solidFill>
                      <a:srgbClr val="FFFFFF"/>
                    </a:solidFill>
                  </a:tcPr>
                </a:tc>
                <a:tc>
                  <a:txBody>
                    <a:bodyPr/>
                    <a:lstStyle/>
                    <a:p>
                      <a:r>
                        <a:rPr sz="1400">
                          <a:solidFill>
                            <a:srgbClr val="263238"/>
                          </a:solidFill>
                          <a:latin typeface="Calibri"/>
                        </a:rPr>
                        <a:t>Híbrida</a:t>
                      </a:r>
                    </a:p>
                  </a:txBody>
                  <a:tcPr>
                    <a:solidFill>
                      <a:srgbClr val="FFFFFF"/>
                    </a:solidFill>
                  </a:tcPr>
                </a:tc>
                <a:tc>
                  <a:txBody>
                    <a:bodyPr/>
                    <a:lstStyle/>
                    <a:p>
                      <a:r>
                        <a:rPr sz="1400">
                          <a:solidFill>
                            <a:srgbClr val="263238"/>
                          </a:solidFill>
                          <a:latin typeface="Calibri"/>
                        </a:rPr>
                        <a:t>Mixta</a:t>
                      </a:r>
                    </a:p>
                  </a:txBody>
                  <a:tcPr>
                    <a:solidFill>
                      <a:srgbClr val="FFFFFF"/>
                    </a:solidFill>
                  </a:tcPr>
                </a:tc>
                <a:tc>
                  <a:txBody>
                    <a:bodyPr/>
                    <a:lstStyle/>
                    <a:p>
                      <a:r>
                        <a:rPr sz="1400">
                          <a:solidFill>
                            <a:srgbClr val="263238"/>
                          </a:solidFill>
                          <a:latin typeface="Calibri"/>
                        </a:rPr>
                        <a:t>Trazo simple dentro de una fractura que se puentea</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52</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ves en la radiografía: callo, ausencia de callo y qué significa según la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Marsell R et al. Injury. 2011. doi:10.1016/j.injury.2011.03.031</a:t>
            </a:r>
          </a:p>
          <a:p>
            <a:r>
              <a:rPr sz="1000">
                <a:solidFill>
                  <a:srgbClr val="5A6469"/>
                </a:solidFill>
                <a:latin typeface="Calibri"/>
              </a:rPr>
              <a:t>[r7] Marongiu G et al. Bone Rep. 2020. doi:10.1016/j.bonr.2020.100249</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radiografía de control te dice si la biología y la mecánica van acorde a la fijación que elegiste.</a:t>
            </a:r>
          </a:p>
          <a:p>
            <a:pPr marL="347472" indent="-347472">
              <a:spcAft>
                <a:spcPts val="1400"/>
              </a:spcAft>
              <a:buChar char="•"/>
            </a:pPr>
            <a:r>
              <a:rPr sz="2400">
                <a:solidFill>
                  <a:srgbClr val="263238"/>
                </a:solidFill>
                <a:latin typeface="Calibri"/>
              </a:rPr>
              <a:t>Fijación absoluta: no esperes callo abundante. La consolidación directa progresa sin callo visible [r5][r7].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52</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Qué ves en la radiografía: callo, ausencia de callo y qué significa según la fijación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Rechter GR et al. Injury. 2024. doi:10.1016/j.injury.2024.111917</a:t>
            </a:r>
          </a:p>
          <a:p>
            <a:r>
              <a:rPr sz="1000">
                <a:solidFill>
                  <a:srgbClr val="5A6469"/>
                </a:solidFill>
                <a:latin typeface="Calibri"/>
              </a:rPr>
              <a:t>[r9] Augat P et al. J Orthop Res. 1998. doi:10.1002/jor.1100160413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Foco ancho o movimiento grande. Un movimiento grande puede dar más callo pero de peor calidad [r13], y un foco ancho da tejido de peor calidad mecánica e histológica [r9].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52</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Callo deficiente (&lt;=20 mm2) tras placa bloqueada en fémur distal, según semana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Lujan TJ et al. J Orthop Trauma. 2010. doi:10.1097/BOT.0b013e3181be6720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52</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de decisión del principio de fijación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Perren SM. 2002. doi:10.1302/0301-620x.84b8.13752</a:t>
            </a:r>
          </a:p>
          <a:p>
            <a:r>
              <a:rPr sz="800">
                <a:solidFill>
                  <a:srgbClr val="5A6469"/>
                </a:solidFill>
                <a:latin typeface="Calibri"/>
              </a:rPr>
              <a:t>[r5] Marsell R et al. Injury. 2011. doi:10.1016/j.injury.2011.03.031</a:t>
            </a:r>
          </a:p>
          <a:p>
            <a:r>
              <a:rPr sz="800">
                <a:solidFill>
                  <a:srgbClr val="5A6469"/>
                </a:solidFill>
                <a:latin typeface="Calibri"/>
              </a:rPr>
              <a:t>[r7] Marongiu G et al. Bone Rep. 2020. doi:10.1016/j.bonr.2020.100249</a:t>
            </a:r>
          </a:p>
          <a:p>
            <a:r>
              <a:rPr sz="800">
                <a:solidFill>
                  <a:srgbClr val="5A6469"/>
                </a:solidFill>
                <a:latin typeface="Calibri"/>
              </a:rPr>
              <a:t>[r17] Leunig M et al. Clin Orthop Relat Res. 2000. doi:10.1097/00003086-200006000-00003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Úsalo como guía de razonamiento, no como receta.</a:t>
            </a:r>
          </a:p>
          <a:p>
            <a:pPr marL="347472" indent="-347472">
              <a:spcAft>
                <a:spcPts val="1400"/>
              </a:spcAft>
              <a:buChar char="•"/>
            </a:pPr>
            <a:r>
              <a:rPr sz="2400">
                <a:solidFill>
                  <a:srgbClr val="263238"/>
                </a:solidFill>
                <a:latin typeface="Calibri"/>
              </a:rPr>
              <a:t>Cada nodo que lleva cifra o recomendación fuerte lo respalda una referencia; lo demás es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52</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¿Estabilidad absoluta, relativa o híbrida?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Perren SM. 2002. doi:10.1302/0301-620x.84b8.13752</a:t>
            </a:r>
          </a:p>
          <a:p>
            <a:r>
              <a:rPr sz="800">
                <a:solidFill>
                  <a:srgbClr val="5A6469"/>
                </a:solidFill>
                <a:latin typeface="Calibri"/>
              </a:rPr>
              <a:t>[r48] Giannoudis PV et al. Evidence today. 2010. doi:10.1016/j.injury.2010.08.003</a:t>
            </a:r>
          </a:p>
          <a:p>
            <a:r>
              <a:rPr sz="800">
                <a:solidFill>
                  <a:srgbClr val="5A6469"/>
                </a:solidFill>
                <a:latin typeface="Calibri"/>
              </a:rPr>
              <a:t>[r19] Egol KA et al. J Orthop Trauma. 2004. doi:10.1097/00005131-200409000-00003</a:t>
            </a:r>
          </a:p>
          <a:p>
            <a:r>
              <a:rPr sz="800">
                <a:solidFill>
                  <a:srgbClr val="5A6469"/>
                </a:solidFill>
                <a:latin typeface="Calibri"/>
              </a:rPr>
              <a:t>[r7] Marongiu G et al. Bone Rep. 2020. doi:10.1016/j.bonr.2020.100249</a:t>
            </a:r>
          </a:p>
          <a:p>
            <a:r>
              <a:rPr sz="800">
                <a:solidFill>
                  <a:srgbClr val="5A6469"/>
                </a:solidFill>
                <a:latin typeface="Calibri"/>
              </a:rPr>
              <a:t>[r27] Wenger R et al. 2017. doi:10.1016/j.injury.2017.03.005</a:t>
            </a:r>
          </a:p>
          <a:p>
            <a:r>
              <a:rPr sz="800">
                <a:solidFill>
                  <a:srgbClr val="5A6469"/>
                </a:solidFill>
                <a:latin typeface="Calibri"/>
              </a:rPr>
              <a:t>(+5 referencias más en las láminas finales)</a:t>
            </a:r>
          </a:p>
        </p:txBody>
      </p:sp>
      <p:sp>
        <p:nvSpPr>
          <p:cNvPr id="6" name="Rounded Rectangle 5"/>
          <p:cNvSpPr/>
          <p:nvPr/>
        </p:nvSpPr>
        <p:spPr>
          <a:xfrm>
            <a:off x="4754880" y="1508760"/>
            <a:ext cx="2743200" cy="244307"/>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Fractura que necesita osteosíntesis</a:t>
            </a:r>
          </a:p>
        </p:txBody>
      </p:sp>
      <p:sp>
        <p:nvSpPr>
          <p:cNvPr id="7" name="Decision 6"/>
          <p:cNvSpPr/>
          <p:nvPr/>
        </p:nvSpPr>
        <p:spPr>
          <a:xfrm>
            <a:off x="4572000" y="1862795"/>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¿Partes blandas muy dañadas, fractura abierta contaminada o paciente inestable?</a:t>
            </a:r>
          </a:p>
        </p:txBody>
      </p:sp>
      <p:sp>
        <p:nvSpPr>
          <p:cNvPr id="8" name="Rectangle 7"/>
          <p:cNvSpPr/>
          <p:nvPr/>
        </p:nvSpPr>
        <p:spPr>
          <a:xfrm>
            <a:off x="4754880" y="2346866"/>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Fijador externo temporal y fijación definitiva diferida (el fijador externo se usa hoy sobre todo de forma temporal) [r1]</a:t>
            </a:r>
          </a:p>
        </p:txBody>
      </p:sp>
      <p:sp>
        <p:nvSpPr>
          <p:cNvPr id="9" name="Decision 8"/>
          <p:cNvSpPr/>
          <p:nvPr/>
        </p:nvSpPr>
        <p:spPr>
          <a:xfrm>
            <a:off x="4572000" y="2700902"/>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200" b="1">
                <a:solidFill>
                  <a:srgbClr val="FFFFFF"/>
                </a:solidFill>
                <a:latin typeface="Calibri"/>
              </a:rPr>
              <a:t>¿Hay superficie articular desplazada?</a:t>
            </a:r>
          </a:p>
        </p:txBody>
      </p:sp>
      <p:sp>
        <p:nvSpPr>
          <p:cNvPr id="10" name="Rectangle 9"/>
          <p:cNvSpPr/>
          <p:nvPr/>
        </p:nvSpPr>
        <p:spPr>
          <a:xfrm>
            <a:off x="4754880" y="3184972"/>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y fijar la superficie articular con estabilidad absoluta (reducción anatómica y compresión) [r48][r19]</a:t>
            </a:r>
          </a:p>
        </p:txBody>
      </p:sp>
      <p:sp>
        <p:nvSpPr>
          <p:cNvPr id="11" name="Decision 10"/>
          <p:cNvSpPr/>
          <p:nvPr/>
        </p:nvSpPr>
        <p:spPr>
          <a:xfrm>
            <a:off x="4572000" y="3539008"/>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¿El trazo de metáfisis o diáfisis es simple o en cuña reducible?</a:t>
            </a:r>
          </a:p>
        </p:txBody>
      </p:sp>
      <p:sp>
        <p:nvSpPr>
          <p:cNvPr id="12" name="Decision 11"/>
          <p:cNvSpPr/>
          <p:nvPr/>
        </p:nvSpPr>
        <p:spPr>
          <a:xfrm>
            <a:off x="4572000" y="4023079"/>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zona multifragmentaria que no se puede reducir ni comprimir pieza por pieza?</a:t>
            </a:r>
          </a:p>
        </p:txBody>
      </p:sp>
      <p:sp>
        <p:nvSpPr>
          <p:cNvPr id="13" name="Rectangle 12"/>
          <p:cNvSpPr/>
          <p:nvPr/>
        </p:nvSpPr>
        <p:spPr>
          <a:xfrm>
            <a:off x="2987040" y="4507149"/>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Estabilidad absoluta: reducción anatómica, tornillo de tracción y placa de neutralización o compresión [r7][r27]</a:t>
            </a:r>
          </a:p>
        </p:txBody>
      </p:sp>
      <p:sp>
        <p:nvSpPr>
          <p:cNvPr id="14" name="Rectangle 13"/>
          <p:cNvSpPr/>
          <p:nvPr/>
        </p:nvSpPr>
        <p:spPr>
          <a:xfrm>
            <a:off x="6522720" y="4507149"/>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Estabilidad relativa: reducción indirecta de longitud, eje y rotación [r17][r7]</a:t>
            </a:r>
          </a:p>
        </p:txBody>
      </p:sp>
      <p:sp>
        <p:nvSpPr>
          <p:cNvPr id="15" name="Decision 14"/>
          <p:cNvSpPr/>
          <p:nvPr/>
        </p:nvSpPr>
        <p:spPr>
          <a:xfrm>
            <a:off x="4572000" y="4861185"/>
            <a:ext cx="3108960" cy="374342"/>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¿Hueso osteoporótico, fragmento metafisario corto o restricción anatómica?</a:t>
            </a:r>
          </a:p>
        </p:txBody>
      </p:sp>
      <p:sp>
        <p:nvSpPr>
          <p:cNvPr id="16" name="Rectangle 15"/>
          <p:cNvSpPr/>
          <p:nvPr/>
        </p:nvSpPr>
        <p:spPr>
          <a:xfrm>
            <a:off x="2987040" y="5345256"/>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Placa bloqueada como fijador interno: placa larga y pocos tornillos [r19][r31][r17]</a:t>
            </a:r>
          </a:p>
        </p:txBody>
      </p:sp>
      <p:sp>
        <p:nvSpPr>
          <p:cNvPr id="17" name="Rectangle 16"/>
          <p:cNvSpPr/>
          <p:nvPr/>
        </p:nvSpPr>
        <p:spPr>
          <a:xfrm>
            <a:off x="6522720" y="5345256"/>
            <a:ext cx="2743200" cy="244307"/>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Clavo bloqueado o placa puente, según el hueso y la región</a:t>
            </a:r>
          </a:p>
        </p:txBody>
      </p:sp>
      <p:sp>
        <p:nvSpPr>
          <p:cNvPr id="18" name="Rounded Rectangle 17"/>
          <p:cNvSpPr/>
          <p:nvPr/>
        </p:nvSpPr>
        <p:spPr>
          <a:xfrm>
            <a:off x="4754880" y="5699292"/>
            <a:ext cx="2743200" cy="244307"/>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Controlar callo: sin callo bajo estabilidad absoluta es esperable; sin callo bajo un puente es alarma (rigidez excesiva o biología pobre) [r5][r29][r32]</a:t>
            </a:r>
          </a:p>
        </p:txBody>
      </p:sp>
      <p:cxnSp>
        <p:nvCxnSpPr>
          <p:cNvPr id="19" name="Connector 18"/>
          <p:cNvCxnSpPr>
            <a:stCxn id="6" idx="2"/>
            <a:endCxn id="7" idx="0"/>
          </p:cNvCxnSpPr>
          <p:nvPr/>
        </p:nvCxnSpPr>
        <p:spPr>
          <a:xfrm flipH="1">
            <a:off x="6126480" y="1753067"/>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0" name="Connector 19"/>
          <p:cNvCxnSpPr>
            <a:stCxn id="7" idx="2"/>
            <a:endCxn id="8" idx="0"/>
          </p:cNvCxnSpPr>
          <p:nvPr/>
        </p:nvCxnSpPr>
        <p:spPr>
          <a:xfrm flipH="1">
            <a:off x="6126480" y="2237137"/>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181344" y="222982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2" name="Connector 21"/>
          <p:cNvCxnSpPr>
            <a:stCxn id="7" idx="2"/>
            <a:endCxn id="9" idx="0"/>
          </p:cNvCxnSpPr>
          <p:nvPr/>
        </p:nvCxnSpPr>
        <p:spPr>
          <a:xfrm flipH="1">
            <a:off x="6126480" y="2237137"/>
            <a:ext cx="0" cy="463765"/>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3" name="TextBox 22"/>
          <p:cNvSpPr txBox="1"/>
          <p:nvPr/>
        </p:nvSpPr>
        <p:spPr>
          <a:xfrm>
            <a:off x="6181344" y="2353734"/>
            <a:ext cx="457200" cy="274320"/>
          </a:xfrm>
          <a:prstGeom prst="rect">
            <a:avLst/>
          </a:prstGeom>
          <a:noFill/>
        </p:spPr>
        <p:txBody>
          <a:bodyPr wrap="square">
            <a:spAutoFit/>
          </a:bodyPr>
          <a:lstStyle/>
          <a:p>
            <a:r>
              <a:rPr sz="1200" b="1">
                <a:solidFill>
                  <a:srgbClr val="D97706"/>
                </a:solidFill>
                <a:latin typeface="Calibri"/>
              </a:rPr>
              <a:t>no</a:t>
            </a:r>
          </a:p>
        </p:txBody>
      </p:sp>
      <p:cxnSp>
        <p:nvCxnSpPr>
          <p:cNvPr id="24" name="Connector 23"/>
          <p:cNvCxnSpPr>
            <a:stCxn id="8" idx="2"/>
            <a:endCxn id="9" idx="0"/>
          </p:cNvCxnSpPr>
          <p:nvPr/>
        </p:nvCxnSpPr>
        <p:spPr>
          <a:xfrm flipH="1">
            <a:off x="6126480" y="2591173"/>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5" name="TextBox 24"/>
          <p:cNvSpPr txBox="1"/>
          <p:nvPr/>
        </p:nvSpPr>
        <p:spPr>
          <a:xfrm>
            <a:off x="6181344" y="2583858"/>
            <a:ext cx="457200" cy="274320"/>
          </a:xfrm>
          <a:prstGeom prst="rect">
            <a:avLst/>
          </a:prstGeom>
          <a:noFill/>
        </p:spPr>
        <p:txBody>
          <a:bodyPr wrap="square">
            <a:spAutoFit/>
          </a:bodyPr>
          <a:lstStyle/>
          <a:p>
            <a:r>
              <a:rPr sz="1200" b="1">
                <a:solidFill>
                  <a:srgbClr val="D97706"/>
                </a:solidFill>
                <a:latin typeface="Calibri"/>
              </a:rPr>
              <a:t>conversión diferida</a:t>
            </a:r>
          </a:p>
        </p:txBody>
      </p:sp>
      <p:cxnSp>
        <p:nvCxnSpPr>
          <p:cNvPr id="26" name="Connector 25"/>
          <p:cNvCxnSpPr>
            <a:stCxn id="9" idx="2"/>
            <a:endCxn id="10" idx="0"/>
          </p:cNvCxnSpPr>
          <p:nvPr/>
        </p:nvCxnSpPr>
        <p:spPr>
          <a:xfrm flipH="1">
            <a:off x="6126480" y="3075244"/>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7" name="TextBox 26"/>
          <p:cNvSpPr txBox="1"/>
          <p:nvPr/>
        </p:nvSpPr>
        <p:spPr>
          <a:xfrm>
            <a:off x="6181344" y="306792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8" name="Connector 27"/>
          <p:cNvCxnSpPr>
            <a:stCxn id="9" idx="2"/>
            <a:endCxn id="11" idx="0"/>
          </p:cNvCxnSpPr>
          <p:nvPr/>
        </p:nvCxnSpPr>
        <p:spPr>
          <a:xfrm flipH="1">
            <a:off x="6126480" y="3075244"/>
            <a:ext cx="0" cy="463764"/>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181344" y="3191841"/>
            <a:ext cx="457200" cy="274320"/>
          </a:xfrm>
          <a:prstGeom prst="rect">
            <a:avLst/>
          </a:prstGeom>
          <a:noFill/>
        </p:spPr>
        <p:txBody>
          <a:bodyPr wrap="square">
            <a:spAutoFit/>
          </a:bodyPr>
          <a:lstStyle/>
          <a:p>
            <a:r>
              <a:rPr sz="1200" b="1">
                <a:solidFill>
                  <a:srgbClr val="D97706"/>
                </a:solidFill>
                <a:latin typeface="Calibri"/>
              </a:rPr>
              <a:t>no</a:t>
            </a:r>
          </a:p>
        </p:txBody>
      </p:sp>
      <p:cxnSp>
        <p:nvCxnSpPr>
          <p:cNvPr id="30" name="Connector 29"/>
          <p:cNvCxnSpPr>
            <a:stCxn id="10" idx="2"/>
            <a:endCxn id="11" idx="0"/>
          </p:cNvCxnSpPr>
          <p:nvPr/>
        </p:nvCxnSpPr>
        <p:spPr>
          <a:xfrm flipH="1">
            <a:off x="6126480" y="3429279"/>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6181344" y="3421964"/>
            <a:ext cx="457200" cy="274320"/>
          </a:xfrm>
          <a:prstGeom prst="rect">
            <a:avLst/>
          </a:prstGeom>
          <a:noFill/>
        </p:spPr>
        <p:txBody>
          <a:bodyPr wrap="square">
            <a:spAutoFit/>
          </a:bodyPr>
          <a:lstStyle/>
          <a:p>
            <a:r>
              <a:rPr sz="1200" b="1">
                <a:solidFill>
                  <a:srgbClr val="D97706"/>
                </a:solidFill>
                <a:latin typeface="Calibri"/>
              </a:rPr>
              <a:t>luego conectar el bloque articular</a:t>
            </a:r>
          </a:p>
        </p:txBody>
      </p:sp>
      <p:cxnSp>
        <p:nvCxnSpPr>
          <p:cNvPr id="32" name="Connector 31"/>
          <p:cNvCxnSpPr>
            <a:stCxn id="11" idx="2"/>
            <a:endCxn id="13" idx="0"/>
          </p:cNvCxnSpPr>
          <p:nvPr/>
        </p:nvCxnSpPr>
        <p:spPr>
          <a:xfrm flipH="1">
            <a:off x="4358640" y="3913350"/>
            <a:ext cx="1767840" cy="59379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3" name="TextBox 32"/>
          <p:cNvSpPr txBox="1"/>
          <p:nvPr/>
        </p:nvSpPr>
        <p:spPr>
          <a:xfrm>
            <a:off x="5004816" y="407545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4" name="Connector 33"/>
          <p:cNvCxnSpPr>
            <a:stCxn id="11" idx="2"/>
            <a:endCxn id="12" idx="0"/>
          </p:cNvCxnSpPr>
          <p:nvPr/>
        </p:nvCxnSpPr>
        <p:spPr>
          <a:xfrm flipH="1">
            <a:off x="6126480" y="391335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5" name="TextBox 34"/>
          <p:cNvSpPr txBox="1"/>
          <p:nvPr/>
        </p:nvSpPr>
        <p:spPr>
          <a:xfrm>
            <a:off x="6181344" y="3906035"/>
            <a:ext cx="457200" cy="274320"/>
          </a:xfrm>
          <a:prstGeom prst="rect">
            <a:avLst/>
          </a:prstGeom>
          <a:noFill/>
        </p:spPr>
        <p:txBody>
          <a:bodyPr wrap="square">
            <a:spAutoFit/>
          </a:bodyPr>
          <a:lstStyle/>
          <a:p>
            <a:r>
              <a:rPr sz="1200" b="1">
                <a:solidFill>
                  <a:srgbClr val="D97706"/>
                </a:solidFill>
                <a:latin typeface="Calibri"/>
              </a:rPr>
              <a:t>no</a:t>
            </a:r>
          </a:p>
        </p:txBody>
      </p:sp>
      <p:cxnSp>
        <p:nvCxnSpPr>
          <p:cNvPr id="36" name="Connector 35"/>
          <p:cNvCxnSpPr>
            <a:stCxn id="12" idx="2"/>
            <a:endCxn id="14" idx="0"/>
          </p:cNvCxnSpPr>
          <p:nvPr/>
        </p:nvCxnSpPr>
        <p:spPr>
          <a:xfrm>
            <a:off x="6126480" y="439742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6800088" y="4390105"/>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8" name="Connector 37"/>
          <p:cNvCxnSpPr>
            <a:stCxn id="12" idx="2"/>
            <a:endCxn id="13" idx="0"/>
          </p:cNvCxnSpPr>
          <p:nvPr/>
        </p:nvCxnSpPr>
        <p:spPr>
          <a:xfrm flipH="1">
            <a:off x="4358640" y="4397421"/>
            <a:ext cx="176784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9" name="TextBox 38"/>
          <p:cNvSpPr txBox="1"/>
          <p:nvPr/>
        </p:nvSpPr>
        <p:spPr>
          <a:xfrm>
            <a:off x="5004816" y="4390105"/>
            <a:ext cx="457200" cy="274320"/>
          </a:xfrm>
          <a:prstGeom prst="rect">
            <a:avLst/>
          </a:prstGeom>
          <a:noFill/>
        </p:spPr>
        <p:txBody>
          <a:bodyPr wrap="square">
            <a:spAutoFit/>
          </a:bodyPr>
          <a:lstStyle/>
          <a:p>
            <a:r>
              <a:rPr sz="1200" b="1">
                <a:solidFill>
                  <a:srgbClr val="D97706"/>
                </a:solidFill>
                <a:latin typeface="Calibri"/>
              </a:rPr>
              <a:t>no, se puede comprimir</a:t>
            </a:r>
          </a:p>
        </p:txBody>
      </p:sp>
      <p:cxnSp>
        <p:nvCxnSpPr>
          <p:cNvPr id="40" name="Connector 39"/>
          <p:cNvCxnSpPr>
            <a:stCxn id="13" idx="2"/>
            <a:endCxn id="18" idx="0"/>
          </p:cNvCxnSpPr>
          <p:nvPr/>
        </p:nvCxnSpPr>
        <p:spPr>
          <a:xfrm>
            <a:off x="4358640" y="4751456"/>
            <a:ext cx="1767840" cy="947836"/>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1" name="Connector 40"/>
          <p:cNvCxnSpPr>
            <a:stCxn id="14" idx="2"/>
            <a:endCxn id="15" idx="0"/>
          </p:cNvCxnSpPr>
          <p:nvPr/>
        </p:nvCxnSpPr>
        <p:spPr>
          <a:xfrm flipH="1">
            <a:off x="6126480" y="4751456"/>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2" name="Connector 41"/>
          <p:cNvCxnSpPr>
            <a:stCxn id="15" idx="2"/>
            <a:endCxn id="16" idx="0"/>
          </p:cNvCxnSpPr>
          <p:nvPr/>
        </p:nvCxnSpPr>
        <p:spPr>
          <a:xfrm flipH="1">
            <a:off x="4358640" y="523552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42"/>
          <p:cNvSpPr txBox="1"/>
          <p:nvPr/>
        </p:nvSpPr>
        <p:spPr>
          <a:xfrm>
            <a:off x="5004816" y="5228212"/>
            <a:ext cx="457200" cy="274320"/>
          </a:xfrm>
          <a:prstGeom prst="rect">
            <a:avLst/>
          </a:prstGeom>
          <a:noFill/>
        </p:spPr>
        <p:txBody>
          <a:bodyPr wrap="square">
            <a:spAutoFit/>
          </a:bodyPr>
          <a:lstStyle/>
          <a:p>
            <a:r>
              <a:rPr sz="1200" b="1">
                <a:solidFill>
                  <a:srgbClr val="D97706"/>
                </a:solidFill>
                <a:latin typeface="Calibri"/>
              </a:rPr>
              <a:t>sí</a:t>
            </a:r>
          </a:p>
        </p:txBody>
      </p:sp>
      <p:cxnSp>
        <p:nvCxnSpPr>
          <p:cNvPr id="44" name="Connector 43"/>
          <p:cNvCxnSpPr>
            <a:stCxn id="15" idx="2"/>
            <a:endCxn id="17" idx="0"/>
          </p:cNvCxnSpPr>
          <p:nvPr/>
        </p:nvCxnSpPr>
        <p:spPr>
          <a:xfrm>
            <a:off x="6126480" y="5235527"/>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5" name="TextBox 44"/>
          <p:cNvSpPr txBox="1"/>
          <p:nvPr/>
        </p:nvSpPr>
        <p:spPr>
          <a:xfrm>
            <a:off x="6800088" y="5228212"/>
            <a:ext cx="457200" cy="274320"/>
          </a:xfrm>
          <a:prstGeom prst="rect">
            <a:avLst/>
          </a:prstGeom>
          <a:noFill/>
        </p:spPr>
        <p:txBody>
          <a:bodyPr wrap="square">
            <a:spAutoFit/>
          </a:bodyPr>
          <a:lstStyle/>
          <a:p>
            <a:r>
              <a:rPr sz="1200" b="1">
                <a:solidFill>
                  <a:srgbClr val="D97706"/>
                </a:solidFill>
                <a:latin typeface="Calibri"/>
              </a:rPr>
              <a:t>no</a:t>
            </a:r>
          </a:p>
        </p:txBody>
      </p:sp>
      <p:cxnSp>
        <p:nvCxnSpPr>
          <p:cNvPr id="46" name="Connector 45"/>
          <p:cNvCxnSpPr>
            <a:stCxn id="16" idx="2"/>
            <a:endCxn id="18" idx="0"/>
          </p:cNvCxnSpPr>
          <p:nvPr/>
        </p:nvCxnSpPr>
        <p:spPr>
          <a:xfrm>
            <a:off x="4358640" y="558956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47" name="Connector 46"/>
          <p:cNvCxnSpPr>
            <a:stCxn id="17" idx="2"/>
            <a:endCxn id="18" idx="0"/>
          </p:cNvCxnSpPr>
          <p:nvPr/>
        </p:nvCxnSpPr>
        <p:spPr>
          <a:xfrm flipH="1">
            <a:off x="6126480" y="5589563"/>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52</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Elección del principio según el patrón de fractura, con la evidencia clínica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[r48] Giannoudis PV et al. Evidence today. 2010. doi:10.1016/j.injury.2010.08.003</a:t>
            </a:r>
          </a:p>
          <a:p>
            <a:r>
              <a:rPr sz="1000">
                <a:solidFill>
                  <a:srgbClr val="5A6469"/>
                </a:solidFill>
                <a:latin typeface="Calibri"/>
              </a:rPr>
              <a:t>[r19] Egol KA et al. J Orthop Trauma. 2004. doi:10.1097/00005131-200409000-00003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la fractura articular la meta tradicional tiene dos partes: superficie devuelta a su forma original y fijación interna estable [r48].</a:t>
            </a:r>
          </a:p>
          <a:p>
            <a:pPr marL="347472" indent="-347472">
              <a:spcAft>
                <a:spcPts val="1400"/>
              </a:spcAft>
              <a:buChar char="•"/>
            </a:pPr>
            <a:r>
              <a:rPr sz="2400">
                <a:solidFill>
                  <a:srgbClr val="263238"/>
                </a:solidFill>
                <a:latin typeface="Calibri"/>
              </a:rPr>
              <a:t>Las placas convencionales siguen siendo de elección en fracturas periarticulares que exigen reducción anatómica perfecta [r19].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52</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Tibia simple distal o diafisaria: tiempo mediano a la unión radiológica según la estrategia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Wenger R et al. 2017. doi:10.1016/j.injury.2017.03.005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52</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Infección profunda en tibia simple según la estrategia (3 de 40 frente a 3 de 17)</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Wenger R et al. 2017. doi:10.1016/j.injury.2017.03.005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52</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lograr cada estabilidad y errores frecuentes del residente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Perren SM. 2002. doi:10.1302/0301-620x.84b8.13752</a:t>
            </a:r>
          </a:p>
          <a:p>
            <a:r>
              <a:rPr sz="800">
                <a:solidFill>
                  <a:srgbClr val="5A6469"/>
                </a:solidFill>
                <a:latin typeface="Calibri"/>
              </a:rPr>
              <a:t>[r8] Claes L et al. J Orthop Res. 1997. doi:10.1002/jor.1100150414</a:t>
            </a:r>
          </a:p>
          <a:p>
            <a:r>
              <a:rPr sz="800">
                <a:solidFill>
                  <a:srgbClr val="5A6469"/>
                </a:solidFill>
                <a:latin typeface="Calibri"/>
              </a:rPr>
              <a:t>[r10] Claes L et al. Langenbecks Arch Surg. 2003. doi:10.1007/s00423-003-0396-0</a:t>
            </a:r>
          </a:p>
          <a:p>
            <a:r>
              <a:rPr sz="800">
                <a:solidFill>
                  <a:srgbClr val="5A6469"/>
                </a:solidFill>
                <a:latin typeface="Calibri"/>
              </a:rPr>
              <a:t>[r17] Leunig M et al. Clin Orthop Relat Res. 2000. doi:10.1097/00003086-200006000-00003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Es apoyo de estudio para entender los pasos; no sustituye al tutor ni al manual del implante.</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52</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cómo lograr cada estabilidad y errores frecuentes del residente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[r18] Wagner M. Injury. 2003. doi:10.1016/j.injury.2003.09.023</a:t>
            </a:r>
          </a:p>
          <a:p>
            <a:r>
              <a:rPr sz="800">
                <a:solidFill>
                  <a:srgbClr val="5A6469"/>
                </a:solidFill>
                <a:latin typeface="Calibri"/>
              </a:rPr>
              <a:t>[r17] Leunig M et al. Clin Orthop Relat Res. 2000. doi:10.1097/00003086-200006000-00003</a:t>
            </a:r>
          </a:p>
          <a:p>
            <a:r>
              <a:rPr sz="800">
                <a:solidFill>
                  <a:srgbClr val="5A6469"/>
                </a:solidFill>
                <a:latin typeface="Calibri"/>
              </a:rPr>
              <a:t>[r20] Gautier E et al. Injury. 2003. doi:10.1016/j.injury.2003.09.026</a:t>
            </a:r>
          </a:p>
          <a:p>
            <a:r>
              <a:rPr sz="800">
                <a:solidFill>
                  <a:srgbClr val="5A6469"/>
                </a:solidFill>
                <a:latin typeface="Calibri"/>
              </a:rPr>
              <a:t>[r21] Stoffel K et al. 2003. doi:10.1016/j.injury.2003.09.021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Fijación. Tornillo de tracción en el trazo simple; placa de neutralización o compresión si buscas lógica absoluta… [r18] [r17] [r20] [r21]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52</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del residente y cómo evitarlos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[r8] Claes L et al. J Orthop Res. 1997. doi:10.1002/jor.1100150414</a:t>
            </a:r>
          </a:p>
          <a:p>
            <a:r>
              <a:rPr sz="800">
                <a:solidFill>
                  <a:srgbClr val="5A6469"/>
                </a:solidFill>
                <a:latin typeface="Calibri"/>
              </a:rPr>
              <a:t>[r10] Claes L et al. Langenbecks Arch Surg. 2003. doi:10.1007/s00423-003-0396-0</a:t>
            </a:r>
          </a:p>
          <a:p>
            <a:r>
              <a:rPr sz="800">
                <a:solidFill>
                  <a:srgbClr val="5A6469"/>
                </a:solidFill>
                <a:latin typeface="Calibri"/>
              </a:rPr>
              <a:t>[r17] Leunig M et al. Clin Orthop Relat Res. 2000. doi:10.1097/00003086-200006000-00003</a:t>
            </a:r>
          </a:p>
          <a:p>
            <a:r>
              <a:rPr sz="800">
                <a:solidFill>
                  <a:srgbClr val="5A6469"/>
                </a:solidFill>
                <a:latin typeface="Calibri"/>
              </a:rPr>
              <a:t>[r21] Stoffel K et al. 2003. doi:10.1016/j.injury.2003.09.021</a:t>
            </a:r>
          </a:p>
          <a:p>
            <a:r>
              <a:rPr sz="800">
                <a:solidFill>
                  <a:srgbClr val="5A6469"/>
                </a:solidFill>
                <a:latin typeface="Calibri"/>
              </a:rPr>
              <a:t>[r23] Baumgaertel F et al. Injury. 1998. doi:10.1016/s0020-1383(98)95002-1</a:t>
            </a:r>
          </a:p>
          <a:p>
            <a:r>
              <a:rPr sz="800">
                <a:solidFill>
                  <a:srgbClr val="5A6469"/>
                </a:solidFill>
                <a:latin typeface="Calibri"/>
              </a:rPr>
              <a:t>(+9 referencias más en las láminas finales)</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Error</a:t>
                      </a:r>
                    </a:p>
                  </a:txBody>
                  <a:tcPr>
                    <a:solidFill>
                      <a:srgbClr val="0F5F6B"/>
                    </a:solidFill>
                  </a:tcPr>
                </a:tc>
                <a:tc>
                  <a:txBody>
                    <a:bodyPr/>
                    <a:lstStyle/>
                    <a:p>
                      <a:r>
                        <a:rPr sz="1600" b="1">
                          <a:solidFill>
                            <a:srgbClr val="FFFFFF"/>
                          </a:solidFill>
                          <a:latin typeface="Calibri"/>
                        </a:rPr>
                        <a:t>Por qué falla</a:t>
                      </a:r>
                    </a:p>
                  </a:txBody>
                  <a:tcPr>
                    <a:solidFill>
                      <a:srgbClr val="0F5F6B"/>
                    </a:solidFill>
                  </a:tcPr>
                </a:tc>
                <a:tc>
                  <a:txBody>
                    <a:bodyPr/>
                    <a:lstStyle/>
                    <a:p>
                      <a:r>
                        <a:rPr sz="1600" b="1">
                          <a:solidFill>
                            <a:srgbClr val="FFFFFF"/>
                          </a:solidFill>
                          <a:latin typeface="Calibri"/>
                        </a:rPr>
                        <a:t>Cómo evitarlo</a:t>
                      </a:r>
                    </a:p>
                  </a:txBody>
                  <a:tcPr>
                    <a:solidFill>
                      <a:srgbClr val="0F5F6B"/>
                    </a:solidFill>
                  </a:tcPr>
                </a:tc>
              </a:tr>
              <a:tr h="457200">
                <a:tc>
                  <a:txBody>
                    <a:bodyPr/>
                    <a:lstStyle/>
                    <a:p>
                      <a:r>
                        <a:rPr sz="1600">
                          <a:solidFill>
                            <a:srgbClr val="263238"/>
                          </a:solidFill>
                          <a:latin typeface="Calibri"/>
                        </a:rPr>
                        <a:t>Puentear un trazo simple sin tornillo de tracción</a:t>
                      </a:r>
                    </a:p>
                  </a:txBody>
                  <a:tcPr>
                    <a:solidFill>
                      <a:srgbClr val="EEF3F4"/>
                    </a:solidFill>
                  </a:tcPr>
                </a:tc>
                <a:tc>
                  <a:txBody>
                    <a:bodyPr/>
                    <a:lstStyle/>
                    <a:p>
                      <a:r>
                        <a:rPr sz="1600">
                          <a:solidFill>
                            <a:srgbClr val="263238"/>
                          </a:solidFill>
                          <a:latin typeface="Calibri"/>
                        </a:rPr>
                        <a:t>El foco no se comprime y se expone a cizallamiento; en tibia simple la unión fue más lenta con puente [r27][r25]</a:t>
                      </a:r>
                    </a:p>
                  </a:txBody>
                  <a:tcPr>
                    <a:solidFill>
                      <a:srgbClr val="EEF3F4"/>
                    </a:solidFill>
                  </a:tcPr>
                </a:tc>
                <a:tc>
                  <a:txBody>
                    <a:bodyPr/>
                    <a:lstStyle/>
                    <a:p>
                      <a:r>
                        <a:rPr sz="1600">
                          <a:solidFill>
                            <a:srgbClr val="263238"/>
                          </a:solidFill>
                          <a:latin typeface="Calibri"/>
                        </a:rPr>
                        <a:t>Añadir tornillo de tracción en el trazo simple (construcción híbrida) o usar lógica absoluta</a:t>
                      </a:r>
                    </a:p>
                  </a:txBody>
                  <a:tcPr>
                    <a:solidFill>
                      <a:srgbClr val="EEF3F4"/>
                    </a:solidFill>
                  </a:tcPr>
                </a:tc>
              </a:tr>
              <a:tr h="457200">
                <a:tc>
                  <a:txBody>
                    <a:bodyPr/>
                    <a:lstStyle/>
                    <a:p>
                      <a:r>
                        <a:rPr sz="1600">
                          <a:solidFill>
                            <a:srgbClr val="263238"/>
                          </a:solidFill>
                          <a:latin typeface="Calibri"/>
                        </a:rPr>
                        <a:t>Placa puente demasiado rígida (material rígido, tornillos pegados a un trazo simple)</a:t>
                      </a:r>
                    </a:p>
                  </a:txBody>
                  <a:tcPr>
                    <a:solidFill>
                      <a:srgbClr val="FFFFFF"/>
                    </a:solidFill>
                  </a:tcPr>
                </a:tc>
                <a:tc>
                  <a:txBody>
                    <a:bodyPr/>
                    <a:lstStyle/>
                    <a:p>
                      <a:r>
                        <a:rPr sz="1600">
                          <a:solidFill>
                            <a:srgbClr val="263238"/>
                          </a:solidFill>
                          <a:latin typeface="Calibri"/>
                        </a:rPr>
                        <a:t>En fémur distal, las placas de acero dieron menos callo [r29] y más no unión que las de titanio, mientras que la longitud de placa y la densidad de tornillos no se asociaron con no unión [r30]; en el laboratorio la longitud de trabajo es lo que más cambia la rigidez [r21]</a:t>
                      </a:r>
                    </a:p>
                  </a:txBody>
                  <a:tcPr>
                    <a:solidFill>
                      <a:srgbClr val="FFFFFF"/>
                    </a:solidFill>
                  </a:tcPr>
                </a:tc>
                <a:tc>
                  <a:txBody>
                    <a:bodyPr/>
                    <a:lstStyle/>
                    <a:p>
                      <a:r>
                        <a:rPr sz="1600">
                          <a:solidFill>
                            <a:srgbClr val="263238"/>
                          </a:solidFill>
                          <a:latin typeface="Calibri"/>
                        </a:rPr>
                        <a:t>Placa larga y pocos tornillos [r17]; dejar orificios libres junto al foco solo si el trazo es simple con foco pequeño, y tornillos internos cerca del foco si es conminuto sin contacto óseo [r21]</a:t>
                      </a:r>
                    </a:p>
                  </a:txBody>
                  <a:tcPr>
                    <a:solidFill>
                      <a:srgbClr val="FFFFFF"/>
                    </a:solidFill>
                  </a:tcPr>
                </a:tc>
              </a:tr>
              <a:tr h="457200">
                <a:tc>
                  <a:txBody>
                    <a:bodyPr/>
                    <a:lstStyle/>
                    <a:p>
                      <a:r>
                        <a:rPr sz="1600">
                          <a:solidFill>
                            <a:srgbClr val="263238"/>
                          </a:solidFill>
                          <a:latin typeface="Calibri"/>
                        </a:rPr>
                        <a:t>Fijación absoluta en una zona multifragmentaria</a:t>
                      </a:r>
                    </a:p>
                  </a:txBody>
                  <a:tcPr>
                    <a:solidFill>
                      <a:srgbClr val="EEF3F4"/>
                    </a:solidFill>
                  </a:tcPr>
                </a:tc>
                <a:tc>
                  <a:txBody>
                    <a:bodyPr/>
                    <a:lstStyle/>
                    <a:p>
                      <a:r>
                        <a:rPr sz="1600">
                          <a:solidFill>
                            <a:srgbClr val="263238"/>
                          </a:solidFill>
                          <a:latin typeface="Calibri"/>
                        </a:rPr>
                        <a:t>Obliga a abrir y desvitalizar; la reducción indirecta superó a la directa en el modelo ovino [r23]</a:t>
                      </a:r>
                    </a:p>
                  </a:txBody>
                  <a:tcPr>
                    <a:solidFill>
                      <a:srgbClr val="EEF3F4"/>
                    </a:solidFill>
                  </a:tcPr>
                </a:tc>
                <a:tc>
                  <a:txBody>
                    <a:bodyPr/>
                    <a:lstStyle/>
                    <a:p>
                      <a:r>
                        <a:rPr sz="1600">
                          <a:solidFill>
                            <a:srgbClr val="263238"/>
                          </a:solidFill>
                          <a:latin typeface="Calibri"/>
                        </a:rPr>
                        <a:t>Reducción indirecta y puente [r17]</a:t>
                      </a:r>
                    </a:p>
                  </a:txBody>
                  <a:tcPr>
                    <a:solidFill>
                      <a:srgbClr val="EEF3F4"/>
                    </a:solidFill>
                  </a:tcPr>
                </a:tc>
              </a:tr>
              <a:tr h="457200">
                <a:tc>
                  <a:txBody>
                    <a:bodyPr/>
                    <a:lstStyle/>
                    <a:p>
                      <a:r>
                        <a:rPr sz="1600">
                          <a:solidFill>
                            <a:srgbClr val="263238"/>
                          </a:solidFill>
                          <a:latin typeface="Calibri"/>
                        </a:rPr>
                        <a:t>Compresión inadecuada por mal ángulo del tornillo</a:t>
                      </a:r>
                    </a:p>
                  </a:txBody>
                  <a:tcPr>
                    <a:solidFill>
                      <a:srgbClr val="FFFFFF"/>
                    </a:solidFill>
                  </a:tcPr>
                </a:tc>
                <a:tc>
                  <a:txBody>
                    <a:bodyPr/>
                    <a:lstStyle/>
                    <a:p>
                      <a:r>
                        <a:rPr sz="1600">
                          <a:solidFill>
                            <a:srgbClr val="263238"/>
                          </a:solidFill>
                          <a:latin typeface="Calibri"/>
                        </a:rPr>
                        <a:t>A 30° el tornillo de tracción no superó al posicional; a 60° y 90° sí [r26]</a:t>
                      </a:r>
                    </a:p>
                  </a:txBody>
                  <a:tcPr>
                    <a:solidFill>
                      <a:srgbClr val="FFFFFF"/>
                    </a:solidFill>
                  </a:tcPr>
                </a:tc>
                <a:tc>
                  <a:txBody>
                    <a:bodyPr/>
                    <a:lstStyle/>
                    <a:p>
                      <a:r>
                        <a:rPr sz="1600">
                          <a:solidFill>
                            <a:srgbClr val="263238"/>
                          </a:solidFill>
                          <a:latin typeface="Calibri"/>
                        </a:rPr>
                        <a:t>Cruzar el trazo con un ángulo cercano a la perpendicular del plano de fractura [r26]</a:t>
                      </a:r>
                    </a:p>
                  </a:txBody>
                  <a:tcPr>
                    <a:solidFill>
                      <a:srgbClr val="FFFFFF"/>
                    </a:solidFill>
                  </a:tcPr>
                </a:tc>
              </a:tr>
              <a:tr h="457200">
                <a:tc>
                  <a:txBody>
                    <a:bodyPr/>
                    <a:lstStyle/>
                    <a:p>
                      <a:r>
                        <a:rPr sz="1600">
                          <a:solidFill>
                            <a:srgbClr val="263238"/>
                          </a:solidFill>
                          <a:latin typeface="Calibri"/>
                        </a:rPr>
                        <a:t>Dejar un foco abierto al reducir</a:t>
                      </a:r>
                    </a:p>
                  </a:txBody>
                  <a:tcPr>
                    <a:solidFill>
                      <a:srgbClr val="EEF3F4"/>
                    </a:solidFill>
                  </a:tcPr>
                </a:tc>
                <a:tc>
                  <a:txBody>
                    <a:bodyPr/>
                    <a:lstStyle/>
                    <a:p>
                      <a:r>
                        <a:rPr sz="1600">
                          <a:solidFill>
                            <a:srgbClr val="263238"/>
                          </a:solidFill>
                          <a:latin typeface="Calibri"/>
                        </a:rPr>
                        <a:t>El foco ancho consolida peor en el modelo ovino [r8][r10]</a:t>
                      </a:r>
                    </a:p>
                  </a:txBody>
                  <a:tcPr>
                    <a:solidFill>
                      <a:srgbClr val="EEF3F4"/>
                    </a:solidFill>
                  </a:tcPr>
                </a:tc>
                <a:tc>
                  <a:txBody>
                    <a:bodyPr/>
                    <a:lstStyle/>
                    <a:p>
                      <a:r>
                        <a:rPr sz="1600">
                          <a:solidFill>
                            <a:srgbClr val="263238"/>
                          </a:solidFill>
                          <a:latin typeface="Calibri"/>
                        </a:rPr>
                        <a:t>Reducción cuidadosa aun cuando la fijación sea relativa</a:t>
                      </a:r>
                    </a:p>
                  </a:txBody>
                  <a:tcPr>
                    <a:solidFill>
                      <a:srgbClr val="EEF3F4"/>
                    </a:solidFill>
                  </a:tcPr>
                </a:tc>
              </a:tr>
              <a:tr h="457200">
                <a:tc>
                  <a:txBody>
                    <a:bodyPr/>
                    <a:lstStyle/>
                    <a:p>
                      <a:r>
                        <a:rPr sz="1600">
                          <a:solidFill>
                            <a:srgbClr val="263238"/>
                          </a:solidFill>
                          <a:latin typeface="Calibri"/>
                        </a:rPr>
                        <a:t>Placa corta o implante insuficiente</a:t>
                      </a:r>
                    </a:p>
                  </a:txBody>
                  <a:tcPr>
                    <a:solidFill>
                      <a:srgbClr val="FFFFFF"/>
                    </a:solidFill>
                  </a:tcPr>
                </a:tc>
                <a:tc>
                  <a:txBody>
                    <a:bodyPr/>
                    <a:lstStyle/>
                    <a:p>
                      <a:r>
                        <a:rPr sz="1600">
                          <a:solidFill>
                            <a:srgbClr val="263238"/>
                          </a:solidFill>
                          <a:latin typeface="Calibri"/>
                        </a:rPr>
                        <a:t>Placa corta fue factor de riesgo de falla proximal [r31]; longitud o resistencia insuficiente es causa mecánica frecuente [r32]</a:t>
                      </a:r>
                    </a:p>
                  </a:txBody>
                  <a:tcPr>
                    <a:solidFill>
                      <a:srgbClr val="FFFFFF"/>
                    </a:solidFill>
                  </a:tcPr>
                </a:tc>
                <a:tc>
                  <a:txBody>
                    <a:bodyPr/>
                    <a:lstStyle/>
                    <a:p>
                      <a:r>
                        <a:rPr sz="1600">
                          <a:solidFill>
                            <a:srgbClr val="263238"/>
                          </a:solidFill>
                          <a:latin typeface="Calibri"/>
                        </a:rPr>
                        <a:t>Placa de longitud generosa</a:t>
                      </a:r>
                    </a:p>
                  </a:txBody>
                  <a:tcPr>
                    <a:solidFill>
                      <a:srgbClr val="FFFFFF"/>
                    </a:solidFill>
                  </a:tcPr>
                </a:tc>
              </a:tr>
              <a:tr h="457200">
                <a:tc>
                  <a:txBody>
                    <a:bodyPr/>
                    <a:lstStyle/>
                    <a:p>
                      <a:r>
                        <a:rPr sz="1600">
                          <a:solidFill>
                            <a:srgbClr val="263238"/>
                          </a:solidFill>
                          <a:latin typeface="Calibri"/>
                        </a:rPr>
                        <a:t>Pretender que el bloqueo corrige la mala reducción</a:t>
                      </a:r>
                    </a:p>
                  </a:txBody>
                  <a:tcPr>
                    <a:solidFill>
                      <a:srgbClr val="EEF3F4"/>
                    </a:solidFill>
                  </a:tcPr>
                </a:tc>
                <a:tc>
                  <a:txBody>
                    <a:bodyPr/>
                    <a:lstStyle/>
                    <a:p>
                      <a:r>
                        <a:rPr sz="1600">
                          <a:solidFill>
                            <a:srgbClr val="263238"/>
                          </a:solidFill>
                          <a:latin typeface="Calibri"/>
                        </a:rPr>
                        <a:t>La mala reducción sigue siendo causa mecánica de falla [r32]; las placas bloqueadas tienen malalineación y distracción del foco como complicaciones propias [r33]</a:t>
                      </a:r>
                    </a:p>
                  </a:txBody>
                  <a:tcPr>
                    <a:solidFill>
                      <a:srgbClr val="EEF3F4"/>
                    </a:solidFill>
                  </a:tcPr>
                </a:tc>
                <a:tc>
                  <a:txBody>
                    <a:bodyPr/>
                    <a:lstStyle/>
                    <a:p>
                      <a:r>
                        <a:rPr sz="1600">
                          <a:solidFill>
                            <a:srgbClr val="263238"/>
                          </a:solidFill>
                          <a:latin typeface="Calibri"/>
                        </a:rPr>
                        <a:t>Reducir bien antes de fijar; controlar la reducción antes de bloquear</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52</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Complicaciones: cuándo la fijación falla por exceso o por defecto de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[r32] Gardner MJ et al. J Am Acad Orthop Surg. 2009. doi:10.5435/00124635-200910000-00007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Casi todas las fallas de una osteosíntesis se pueden leer como un desajuste entre lo que el patrón pedía y lo que la construcción dio: demasiada rigidez, poca rigidez… [r32]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52</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No unión tras placa bloqueada lateral en fémur distal según el material de la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[r30] Rodriguez EK et al. J Orthop Trauma. 2016. doi:10.1097/BOT.0000000000000593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52</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Fémur distal con placa bloqueada: reoperación para promover la unión (335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Ricci WM et al. J Orthop Trauma. 2014. doi:10.1097/BOT.0b013e31829e6dd0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52</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esperar de cada estrategia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Gilli A et al. 2024. doi:10.1007/s00590-023-03697-6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Puente en tibia distal. En 42 fracturas con placa puente medial… [r28]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52</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Pronóstico: qué esperar de cada estrategia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[r49] Knirk JL et al. J Bone Joint Surg Am. 1986. PMID 3722221</a:t>
            </a:r>
          </a:p>
          <a:p>
            <a:r>
              <a:rPr sz="1000">
                <a:solidFill>
                  <a:srgbClr val="5A6469"/>
                </a:solidFill>
                <a:latin typeface="Calibri"/>
              </a:rPr>
              <a:t>[r48] Giannoudis PV et al. Evidence today. 2010. doi:10.1016/j.injury.2010.08.003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Fractura articular. En radio distal, la restauración articular exacta fue el factor más importante del resultado [r49], aunque no todas las articulaciones tienen la misma tolerancia [r48].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52</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Tibia distal con placa puente medial (seguimiento mínimo de 12 meses): consolidación y callo temprano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[r28] Gilli A et al. 2024. doi:10.1007/s00590-023-03697-6</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52</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 qué cambia según la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[r27] Wenger R et al. 2017. doi:10.1016/j.injury.2017.03.005</a:t>
            </a:r>
          </a:p>
          <a:p>
            <a:r>
              <a:rPr sz="800">
                <a:solidFill>
                  <a:srgbClr val="5A6469"/>
                </a:solidFill>
                <a:latin typeface="Calibri"/>
              </a:rPr>
              <a:t>[r29] Lujan TJ et al. J Orthop Trauma. 2010. doi:10.1097/BOT.0b013e3181be6720</a:t>
            </a:r>
          </a:p>
          <a:p>
            <a:r>
              <a:rPr sz="800">
                <a:solidFill>
                  <a:srgbClr val="5A6469"/>
                </a:solidFill>
                <a:latin typeface="Calibri"/>
              </a:rPr>
              <a:t>[r32] Gardner MJ et al. J Am Acad Orthop Surg. 2009. doi:10.5435/00124635-200910000-00007</a:t>
            </a:r>
          </a:p>
          <a:p>
            <a:r>
              <a:rPr sz="800">
                <a:solidFill>
                  <a:srgbClr val="5A6469"/>
                </a:solidFill>
                <a:latin typeface="Calibri"/>
              </a:rPr>
              <a:t>[r35] Lefaivre KA et al. J Bone Joint Surg Am. 2024. doi:10.2106/JBJS.23.01390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que sigue es práctica habitual / opinión experta; el protocolo exacto lo define el tutor según el hueso, el implante y la calidad de la fijación.</a:t>
            </a:r>
          </a:p>
          <a:p>
            <a:pPr marL="347472" indent="-347472">
              <a:spcAft>
                <a:spcPts val="1400"/>
              </a:spcAft>
              <a:buChar char="•"/>
            </a:pPr>
            <a:r>
              <a:rPr sz="2400">
                <a:solidFill>
                  <a:srgbClr val="263238"/>
                </a:solidFill>
                <a:latin typeface="Calibri"/>
              </a:rPr>
              <a:t>Esta biblioteca no fija plazos.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52</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y carga: qué cambia según la estabilidad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Lujan TJ et al. J Orthop Trauma. 2010. doi:10.1097/BOT.0b013e3181be6720</a:t>
            </a:r>
          </a:p>
          <a:p>
            <a:r>
              <a:rPr sz="1000">
                <a:solidFill>
                  <a:srgbClr val="5A6469"/>
                </a:solidFill>
                <a:latin typeface="Calibri"/>
              </a:rPr>
              <a:t>[r32] Gardner MJ et al. J Am Acad Orthop Surg. 2009. doi:10.5435/00124635-200910000-00007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Con estabilidad relativa. El callo es la prueba de que el sistema funciona; si falta, la conducta cambia (revisar rigidez y biología) [r29][r32].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52</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Rehabilitación y carga: qué cambia según la estabilidad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Kandemir U. Injury. 2018. doi:10.1016/S0020-1383(18)30302-4</a:t>
            </a:r>
          </a:p>
          <a:p>
            <a:r>
              <a:rPr sz="1000">
                <a:solidFill>
                  <a:srgbClr val="5A6469"/>
                </a:solidFill>
                <a:latin typeface="Calibri"/>
              </a:rPr>
              <a:t>[r35] Lefaivre KA et al. J Bone Joint Surg Am. 2024. doi:10.2106/JBJS.23.01390</a:t>
            </a:r>
          </a:p>
          <a:p>
            <a:r>
              <a:rPr sz="1000">
                <a:solidFill>
                  <a:srgbClr val="5A6469"/>
                </a:solidFill>
                <a:latin typeface="Calibri"/>
              </a:rPr>
              <a:t>[r36] England T et al. J Clin Med. 2023. doi:10.3390/jcm12247554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Cuándo se cuestiona la rigidez. Cuando el puente no genera callo, algunos autores proponen modificar la rigidez de la construcción para permitir micromovimiento… [r38] [r35] [r36]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52</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Benulič Č et al. Acta Biomed. 2022. doi:10.23750/abm.v92iS3.12584</a:t>
            </a:r>
          </a:p>
          <a:p>
            <a:r>
              <a:rPr sz="1000">
                <a:solidFill>
                  <a:srgbClr val="5A6469"/>
                </a:solidFill>
                <a:latin typeface="Calibri"/>
              </a:rPr>
              <a:t>[r51] Perren SM. Part II. 2015. PMID 25748657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El movimiento del foco decide el tipo de tejido que se forma: se razona en deformación (movimiento dividido por ancho del foco), no en "inestabilidad" a secas [r14][r51].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52</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Claes L et al. J Orthop Res. 1997. doi:10.1002/jor.1100150414</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foco ancho (más de 2 mm en el modelo ovino) consolidó peor aun con el movimiento controlado por el fijador: la reducción importa siempre [r8].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52</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Norris BL et al. J Orthop Trauma. 2018. doi:10.1097/BOT.0000000000001124</a:t>
            </a:r>
          </a:p>
          <a:p>
            <a:r>
              <a:rPr sz="1000">
                <a:solidFill>
                  <a:srgbClr val="5A6469"/>
                </a:solidFill>
                <a:latin typeface="Calibri"/>
              </a:rPr>
              <a:t>[r7] Marongiu G et al. Bone Rep. 2020. doi:10.1016/j.bonr.2020.100249</a:t>
            </a:r>
          </a:p>
          <a:p>
            <a:r>
              <a:rPr sz="1000">
                <a:solidFill>
                  <a:srgbClr val="5A6469"/>
                </a:solidFill>
                <a:latin typeface="Calibri"/>
              </a:rPr>
              <a:t>[r17] Leunig M et al. Clin Orthop Relat Res. 2000. doi:10.1097/00003086-200006000-00003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 que decide la estabilidad es la técnica y el patrón, no el nombre del implante [r3].</a:t>
            </a:r>
          </a:p>
          <a:p>
            <a:pPr marL="347472" indent="-347472">
              <a:spcAft>
                <a:spcPts val="1400"/>
              </a:spcAft>
              <a:buChar char="•"/>
            </a:pPr>
            <a:r>
              <a:rPr sz="2400">
                <a:solidFill>
                  <a:srgbClr val="263238"/>
                </a:solidFill>
                <a:latin typeface="Calibri"/>
              </a:rPr>
              <a:t>Simple o articular: reducción anatómica y compresión. Multifragmentaria: reducción indirecta y puente [r7][r17].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52</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estabilidad absoluta · estabilidad relativa · consolidación primaria · consolidación secundaria · callo óseo · compresión interfragmentaria · tornillo de tracción · placa de compresión · placa de neutralización · placa puente · enclavado endomedular…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52</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Absoluta: anatómica, comprimida, sin callo. Relativa: puente, movimiento controlado, con callo.</a:t>
            </a:r>
          </a:p>
          <a:p>
            <a:pPr marL="347472" indent="-347472">
              <a:spcAft>
                <a:spcPts val="1400"/>
              </a:spcAft>
              <a:buChar char="•"/>
            </a:pPr>
            <a:r>
              <a:rPr sz="2400">
                <a:solidFill>
                  <a:srgbClr val="263238"/>
                </a:solidFill>
                <a:latin typeface="Calibri"/>
              </a:rPr>
              <a:t>Deformación igual a movimiento dividido por el ancho del foco.</a:t>
            </a:r>
          </a:p>
          <a:p>
            <a:pPr marL="347472" indent="-347472">
              <a:spcAft>
                <a:spcPts val="1400"/>
              </a:spcAft>
              <a:buChar char="•"/>
            </a:pPr>
            <a:r>
              <a:rPr sz="2400">
                <a:solidFill>
                  <a:srgbClr val="263238"/>
                </a:solidFill>
                <a:latin typeface="Calibri"/>
              </a:rPr>
              <a:t>Foco simple y chico: no lo puentees. Zona conminuta: no la comprimas.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52</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didáctico: dos fracturas, dos lógicas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Caso inventado con fines didácticos.</a:t>
            </a:r>
          </a:p>
          <a:p>
            <a:pPr marL="347472" indent="-347472">
              <a:spcAft>
                <a:spcPts val="1400"/>
              </a:spcAft>
              <a:buChar char="•"/>
            </a:pPr>
            <a:r>
              <a:rPr sz="2400">
                <a:solidFill>
                  <a:srgbClr val="263238"/>
                </a:solidFill>
                <a:latin typeface="Calibri"/>
              </a:rPr>
              <a:t>Guardia de traumatología, madrugada.</a:t>
            </a:r>
          </a:p>
          <a:p>
            <a:pPr marL="347472" indent="-347472">
              <a:spcAft>
                <a:spcPts val="1400"/>
              </a:spcAft>
              <a:buChar char="•"/>
            </a:pPr>
            <a:r>
              <a:rPr sz="2400">
                <a:solidFill>
                  <a:srgbClr val="263238"/>
                </a:solidFill>
                <a:latin typeface="Calibri"/>
              </a:rPr>
              <a:t>Paciente A: varón de 32 años, caída desde su altura, dolor en la pierna derecha; la radiografía muestra una fractura espiroidea simple del tercio distal de la tibia, cerrada.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52</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lógica de fijación sugiere cada patrón y por qué?</a:t>
            </a:r>
          </a:p>
          <a:p>
            <a:pPr marL="347472" indent="-347472">
              <a:spcAft>
                <a:spcPts val="1400"/>
              </a:spcAft>
              <a:buChar char="•"/>
            </a:pPr>
            <a:r>
              <a:rPr sz="2400">
                <a:solidFill>
                  <a:srgbClr val="263238"/>
                </a:solidFill>
                <a:latin typeface="Calibri"/>
              </a:rPr>
              <a:t>2. Si el cirujano elige una placa puente larga con pocos tornillos para el paciente A, ¿qué podría salir mal y qué se podría añadir?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52</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Wenger R et al. 2017. doi:10.1016/j.injury.2017.03.005</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Paciente A (simple): lógica absoluta o híbrida.</a:t>
            </a:r>
          </a:p>
          <a:p>
            <a:pPr marL="347472" indent="-347472">
              <a:spcAft>
                <a:spcPts val="1400"/>
              </a:spcAft>
              <a:buChar char="•"/>
            </a:pPr>
            <a:r>
              <a:rPr sz="2400">
                <a:solidFill>
                  <a:srgbClr val="263238"/>
                </a:solidFill>
                <a:latin typeface="Calibri"/>
              </a:rPr>
              <a:t>En una serie retrospectiva de tibia simple, la unión mediana fue de 19 semanas con tornillo de tracción más neutralización frente a 27 semanas con placa puente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52</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Perren SM. Evolution of the internal fixation of long bone fractures. The scientific basis of biological internal fixation: choosing a new balance between stability and biology. J Bone Joint Surg Br. 2002;84(8):1093-110. doi:10.1302/0301-620x.84b8.13752 https://doi.org/10.1302/0301-620x.84b8.13752</a:t>
            </a:r>
          </a:p>
          <a:p>
            <a:pPr>
              <a:spcAft>
                <a:spcPts val="800"/>
              </a:spcAft>
            </a:pPr>
            <a:r>
              <a:rPr sz="1200">
                <a:solidFill>
                  <a:srgbClr val="263238"/>
                </a:solidFill>
                <a:latin typeface="Calibri"/>
              </a:rPr>
              <a:t>[r2] Perren SM. Physical and biological aspects of fracture healing with special reference to internal fixation. Clin Orthop Relat Res. 1979;(138):175-96. PMID:376198 https://pubmed.ncbi.nlm.nih.gov/376198/</a:t>
            </a:r>
          </a:p>
          <a:p>
            <a:pPr>
              <a:spcAft>
                <a:spcPts val="800"/>
              </a:spcAft>
            </a:pPr>
            <a:r>
              <a:rPr sz="1200">
                <a:solidFill>
                  <a:srgbClr val="263238"/>
                </a:solidFill>
                <a:latin typeface="Calibri"/>
              </a:rPr>
              <a:t>[r3] Norris BL, Lang G, Russell TAT, Rothberg DL, Ricci WM, Borrelli J. Absolute Versus Relative Fracture Fixation: Impact on Fracture Healing. J Orthop Trauma. 2018;32 Suppl 1:S12-S16. doi:10.1097/BOT.0000000000001124 https://doi.org/10.1097/BOT.0000000000001124</a:t>
            </a:r>
          </a:p>
          <a:p>
            <a:pPr>
              <a:spcAft>
                <a:spcPts val="800"/>
              </a:spcAft>
            </a:pPr>
            <a:r>
              <a:rPr sz="1200">
                <a:solidFill>
                  <a:srgbClr val="263238"/>
                </a:solidFill>
                <a:latin typeface="Calibri"/>
              </a:rPr>
              <a:t>[r4] Goodnough LH, Bishop JA. Orthopaedic Basic Science for the Practicing Physician: Optimizing Mechanobiology of Fracture Healing. Instr Course Lect. 2021;70:563-576. PMID:33438936 https://pubmed.ncbi.nlm.nih.gov/33438936/</a:t>
            </a:r>
          </a:p>
          <a:p>
            <a:pPr>
              <a:spcAft>
                <a:spcPts val="800"/>
              </a:spcAft>
            </a:pPr>
            <a:r>
              <a:rPr sz="1200">
                <a:solidFill>
                  <a:srgbClr val="263238"/>
                </a:solidFill>
                <a:latin typeface="Calibri"/>
              </a:rPr>
              <a:t>[r5] Marsell R, Einhorn TA. The biology of fracture healing. Injury. 2011;42(6):551-5. doi:10.1016/j.injury.2011.03.031 https://doi.org/10.1016/j.injury.2011.03.031</a:t>
            </a:r>
          </a:p>
          <a:p>
            <a:pPr>
              <a:spcAft>
                <a:spcPts val="800"/>
              </a:spcAft>
            </a:pPr>
            <a:r>
              <a:rPr sz="1200">
                <a:solidFill>
                  <a:srgbClr val="263238"/>
                </a:solidFill>
                <a:latin typeface="Calibri"/>
              </a:rPr>
              <a:t>[r6] Shapiro F. Cortical bone repair. The relationship of the lacunar-canalicular system and intercellular gap junctions to the repair process. J Bone Joint Surg Am. 1988;70(7):1067-81. PMID:3042791 https://pubmed.ncbi.nlm.nih.gov/3042791/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52</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Marongiu G, Dolci A, Verona M, Capone A. The biology and treatment of acute long-bones diaphyseal fractures: Overview of the current options for bone healing enhancement. Bone Rep. 2020;12:100249. doi:10.1016/j.bonr.2020.100249 https://doi.org/10.1016/j.bonr.2020.100249</a:t>
            </a:r>
          </a:p>
          <a:p>
            <a:pPr>
              <a:spcAft>
                <a:spcPts val="800"/>
              </a:spcAft>
            </a:pPr>
            <a:r>
              <a:rPr sz="1200">
                <a:solidFill>
                  <a:srgbClr val="263238"/>
                </a:solidFill>
                <a:latin typeface="Calibri"/>
              </a:rPr>
              <a:t>[r8] Claes L, Augat P, Suger G, Wilke HJ. Influence of size and stability of the osteotomy gap on the success of fracture healing. J Orthop Res. 1997;15(4):577-84. doi:10.1002/jor.1100150414 https://doi.org/10.1002/jor.1100150414</a:t>
            </a:r>
          </a:p>
          <a:p>
            <a:pPr>
              <a:spcAft>
                <a:spcPts val="800"/>
              </a:spcAft>
            </a:pPr>
            <a:r>
              <a:rPr sz="1200">
                <a:solidFill>
                  <a:srgbClr val="263238"/>
                </a:solidFill>
                <a:latin typeface="Calibri"/>
              </a:rPr>
              <a:t>[r9] Augat P, Margevicius K, Simon J, Wolf S, Suger G, Claes L. Local tissue properties in bone healing: influence of size and stability of the osteotomy gap. J Orthop Res. 1998;16(4):475-81. doi:10.1002/jor.1100160413 https://doi.org/10.1002/jor.1100160413</a:t>
            </a:r>
          </a:p>
          <a:p>
            <a:pPr>
              <a:spcAft>
                <a:spcPts val="800"/>
              </a:spcAft>
            </a:pPr>
            <a:r>
              <a:rPr sz="1200">
                <a:solidFill>
                  <a:srgbClr val="263238"/>
                </a:solidFill>
                <a:latin typeface="Calibri"/>
              </a:rPr>
              <a:t>[r10] Claes L, Eckert-Hübner K, Augat P. The fracture gap size influences the local vascularization and tissue differentiation in callus healing. Langenbecks Arch Surg. 2003;388(5):316-22. doi:10.1007/s00423-003-0396-0 https://doi.org/10.1007/s00423-003-0396-0</a:t>
            </a:r>
          </a:p>
          <a:p>
            <a:pPr>
              <a:spcAft>
                <a:spcPts val="800"/>
              </a:spcAft>
            </a:pPr>
            <a:r>
              <a:rPr sz="1200">
                <a:solidFill>
                  <a:srgbClr val="263238"/>
                </a:solidFill>
                <a:latin typeface="Calibri"/>
              </a:rPr>
              <a:t>[r11] Claes LE, Heigele CA. Magnitudes of local stress and strain along bony surfaces predict the course and type of fracture healing. J Biomech. 1999;32(3):255-66. doi:10.1016/s0021-9290(98)00153-5 https://doi.org/10.1016/s0021-9290(98)00153-5</a:t>
            </a:r>
          </a:p>
          <a:p>
            <a:pPr>
              <a:spcAft>
                <a:spcPts val="800"/>
              </a:spcAft>
            </a:pPr>
            <a:r>
              <a:rPr sz="1200">
                <a:solidFill>
                  <a:srgbClr val="263238"/>
                </a:solidFill>
                <a:latin typeface="Calibri"/>
              </a:rPr>
              <a:t>[r12] Tanveer M, Klein K, von Rechenberg B, Darwiche S, Dailey HL. Don't mind the gap: reframing the Perren strain rule for fracture healing using insights from virtual mechanical testing. Bone Joint Res. 2025;14(1):5-15. doi:10.1302/2046-3758.141.BJR-2024-0191.R2 https://doi.org/10.1302/2046-3758.141.BJR-2024-0191.R2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52</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Rechter GR, Anthony RT, Rennard J, Kellam JF, Warner SJ. The Impact of Early Axial Interfragmentary Motion on the Fracture Healing Environment: A Scoping Review. Injury. 2024;55(12):111917. doi:10.1016/j.injury.2024.111917 https://doi.org/10.1016/j.injury.2024.111917</a:t>
            </a:r>
          </a:p>
          <a:p>
            <a:pPr>
              <a:spcAft>
                <a:spcPts val="800"/>
              </a:spcAft>
            </a:pPr>
            <a:r>
              <a:rPr sz="1200">
                <a:solidFill>
                  <a:srgbClr val="263238"/>
                </a:solidFill>
                <a:latin typeface="Calibri"/>
              </a:rPr>
              <a:t>[r14] Benulič Č, Canton G, Rasio N, Murena L, Kristan A. Mechanobiology of indirect bone fracture healing under conditions of relative stability: a narrative review for the practicing clinician. Acta Biomed. 2022;92(S3):e2021582. doi:10.23750/abm.v92iS3.12584 https://doi.org/10.23750/abm.v92iS3.12584</a:t>
            </a:r>
          </a:p>
          <a:p>
            <a:pPr>
              <a:spcAft>
                <a:spcPts val="800"/>
              </a:spcAft>
            </a:pPr>
            <a:r>
              <a:rPr sz="1200">
                <a:solidFill>
                  <a:srgbClr val="263238"/>
                </a:solidFill>
                <a:latin typeface="Calibri"/>
              </a:rPr>
              <a:t>[r15] Kenwright J, Richardson JB, Cunningham JL, White SH, Goodship AE, Adams MA, et al. Axial movement and tibial fractures. A controlled randomised trial of treatment. J Bone Joint Surg Br. 1991;73(4):654-9. doi:10.1302/0301-620X.73B4.2071654 https://doi.org/10.1302/0301-620X.73B4.2071654</a:t>
            </a:r>
          </a:p>
          <a:p>
            <a:pPr>
              <a:spcAft>
                <a:spcPts val="800"/>
              </a:spcAft>
            </a:pPr>
            <a:r>
              <a:rPr sz="1200">
                <a:solidFill>
                  <a:srgbClr val="263238"/>
                </a:solidFill>
                <a:latin typeface="Calibri"/>
              </a:rPr>
              <a:t>[r16] Heyland M, Deppe D, Gabriele M, Zierke JN, Leskovar M, Reisener MJ, et al. Callus formation during healing is guided by local strain: a retrospective clinical observation. BMC Musculoskelet Disord. 2026;27(1):556. doi:10.1186/s12891-026-10118-2 https://doi.org/10.1186/s12891-026-10118-2</a:t>
            </a:r>
          </a:p>
          <a:p>
            <a:pPr>
              <a:spcAft>
                <a:spcPts val="800"/>
              </a:spcAft>
            </a:pPr>
            <a:r>
              <a:rPr sz="1200">
                <a:solidFill>
                  <a:srgbClr val="263238"/>
                </a:solidFill>
                <a:latin typeface="Calibri"/>
              </a:rPr>
              <a:t>[r17] Leunig M, Hertel R, Siebenrock KA, Ballmer FT, Mast JW, Ganz R. The evolution of indirect reduction techniques for the treatment of fractures. Clin Orthop Relat Res. 2000;(375):7-14. doi:10.1097/00003086-200006000-00003 https://doi.org/10.1097/00003086-200006000-00003</a:t>
            </a:r>
          </a:p>
          <a:p>
            <a:pPr>
              <a:spcAft>
                <a:spcPts val="800"/>
              </a:spcAft>
            </a:pPr>
            <a:r>
              <a:rPr sz="1200">
                <a:solidFill>
                  <a:srgbClr val="263238"/>
                </a:solidFill>
                <a:latin typeface="Calibri"/>
              </a:rPr>
              <a:t>[r18] Wagner M. General principles for the clinical use of the LCP. Injury. 2003;34 Suppl 2:B31-42. doi:10.1016/j.injury.2003.09.023 https://doi.org/10.1016/j.injury.2003.09.023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52</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Egol KA, Kubiak EN, Fulkerson E, Kummer FJ, Koval KJ. Biomechanics of locked plates and screws. J Orthop Trauma. 2004;18(8):488-93. doi:10.1097/00005131-200409000-00003 https://doi.org/10.1097/00005131-200409000-00003</a:t>
            </a:r>
          </a:p>
          <a:p>
            <a:pPr>
              <a:spcAft>
                <a:spcPts val="800"/>
              </a:spcAft>
            </a:pPr>
            <a:r>
              <a:rPr sz="1200">
                <a:solidFill>
                  <a:srgbClr val="263238"/>
                </a:solidFill>
                <a:latin typeface="Calibri"/>
              </a:rPr>
              <a:t>[r20] Gautier E, Sommer C. Guidelines for the clinical application of the LCP. Injury. 2003;34 Suppl 2:B63-76. doi:10.1016/j.injury.2003.09.026 https://doi.org/10.1016/j.injury.2003.09.026</a:t>
            </a:r>
          </a:p>
          <a:p>
            <a:pPr>
              <a:spcAft>
                <a:spcPts val="800"/>
              </a:spcAft>
            </a:pPr>
            <a:r>
              <a:rPr sz="1200">
                <a:solidFill>
                  <a:srgbClr val="263238"/>
                </a:solidFill>
                <a:latin typeface="Calibri"/>
              </a:rPr>
              <a:t>[r21] Stoffel K, Dieter U, Stachowiak G, Gächter A, Kuster MS. Biomechanical testing of the LCP--how can stability in locked internal fixators be controlled? Injury. 2003;34 Suppl 2:B11-9. doi:10.1016/j.injury.2003.09.021 https://doi.org/10.1016/j.injury.2003.09.021</a:t>
            </a:r>
          </a:p>
          <a:p>
            <a:pPr>
              <a:spcAft>
                <a:spcPts val="800"/>
              </a:spcAft>
            </a:pPr>
            <a:r>
              <a:rPr sz="1200">
                <a:solidFill>
                  <a:srgbClr val="263238"/>
                </a:solidFill>
                <a:latin typeface="Calibri"/>
              </a:rPr>
              <a:t>[r22] Farouk O, Krettek C, Miclau T, Schandelmaier P, Guy P, Tscherne H. Minimally invasive plate osteosynthesis: does percutaneous plating disrupt femoral blood supply less than the traditional technique? J Orthop Trauma. 1999;13(6):401-6. doi:10.1097/00005131-199908000-00002 https://doi.org/10.1097/00005131-199908000-00002</a:t>
            </a:r>
          </a:p>
          <a:p>
            <a:pPr>
              <a:spcAft>
                <a:spcPts val="800"/>
              </a:spcAft>
            </a:pPr>
            <a:r>
              <a:rPr sz="1200">
                <a:solidFill>
                  <a:srgbClr val="263238"/>
                </a:solidFill>
                <a:latin typeface="Calibri"/>
              </a:rPr>
              <a:t>[r23] Baumgaertel F, Buhl M, Rahn BA. Fracture healing in biological plate osteosynthesis. Injury. 1998;29 Suppl 3:C3-6. doi:10.1016/s0020-1383(98)95002-1 https://doi.org/10.1016/s0020-1383(98)95002-1</a:t>
            </a:r>
          </a:p>
          <a:p>
            <a:pPr>
              <a:spcAft>
                <a:spcPts val="800"/>
              </a:spcAft>
            </a:pPr>
            <a:r>
              <a:rPr sz="1200">
                <a:solidFill>
                  <a:srgbClr val="263238"/>
                </a:solidFill>
                <a:latin typeface="Calibri"/>
              </a:rPr>
              <a:t>[r24] Tepic S, Remiger AR, Morikawa K, Predieri M, Perren SM. Strength recovery in fractured sheep tibia treated with a plate or an internal fixator: an experimental study with a two-year follow-up. J Orthop Trauma. 1997;11(1):14-23. doi:10.1097/00005131-199701000-00005 https://doi.org/10.1097/00005131-199701000-00005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52</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Märdian S, Schmölz W, Schaser KD, Duda GN, Heyland M. Locking plate constructs benefit from interfragmentary lag screw fixation with decreased shear movements and more predictable fracture gap motion in simple fracture patterns. Clin Biomech (Bristol). 2019;70:89-96. doi:10.1016/j.clinbiomech.2019.08.008 https://doi.org/10.1016/j.clinbiomech.2019.08.008</a:t>
            </a:r>
          </a:p>
          <a:p>
            <a:pPr>
              <a:spcAft>
                <a:spcPts val="800"/>
              </a:spcAft>
            </a:pPr>
            <a:r>
              <a:rPr sz="1200">
                <a:solidFill>
                  <a:srgbClr val="263238"/>
                </a:solidFill>
                <a:latin typeface="Calibri"/>
              </a:rPr>
              <a:t>[r26] Kuzma AL, Luo TD, De Gregorio M, Coon GD, Danelson K, Halvorson JJ, et al. Biomechanical Evaluation of Interfragmentary Compression of Lag Screw Versus Positional Screw at Different Angles of Fixation. J Orthop Trauma. 2019;33(5):e183-e189. doi:10.1097/BOT.0000000000001429 https://doi.org/10.1097/BOT.0000000000001429</a:t>
            </a:r>
          </a:p>
          <a:p>
            <a:pPr>
              <a:spcAft>
                <a:spcPts val="800"/>
              </a:spcAft>
            </a:pPr>
            <a:r>
              <a:rPr sz="1200">
                <a:solidFill>
                  <a:srgbClr val="263238"/>
                </a:solidFill>
                <a:latin typeface="Calibri"/>
              </a:rPr>
              <a:t>[r27] Wenger R, Oehme F, Winkler J, Perren SM, Babst R, Beeres FJP. Absolute or relative stability in minimal invasive plate osteosynthesis of simple distal meta or diaphyseal tibia fractures? Injury. 2017;48(6):1217-1223. doi:10.1016/j.injury.2017.03.005 https://doi.org/10.1016/j.injury.2017.03.005</a:t>
            </a:r>
          </a:p>
          <a:p>
            <a:pPr>
              <a:spcAft>
                <a:spcPts val="800"/>
              </a:spcAft>
            </a:pPr>
            <a:r>
              <a:rPr sz="1200">
                <a:solidFill>
                  <a:srgbClr val="263238"/>
                </a:solidFill>
                <a:latin typeface="Calibri"/>
              </a:rPr>
              <a:t>[r28] Gilli A, Ghirardelli S, Pozzi P, Touloupakis G, Messori M, Theodorakis E, et al. Do working length and proximal screw density influence the velocity of callus formation in distal tibia fractures treated with a medial bridge plate? Eur J Orthop Surg Traumatol. 2024;34(1):523-528. doi:10.1007/s00590-023-03697-6 https://doi.org/10.1007/s00590-023-03697-6</a:t>
            </a:r>
          </a:p>
          <a:p>
            <a:pPr>
              <a:spcAft>
                <a:spcPts val="800"/>
              </a:spcAft>
            </a:pPr>
            <a:r>
              <a:rPr sz="1200">
                <a:solidFill>
                  <a:srgbClr val="263238"/>
                </a:solidFill>
                <a:latin typeface="Calibri"/>
              </a:rPr>
              <a:t>[r29] Lujan TJ, Henderson CE, Madey SM, Fitzpatrick DC, Marsh JL, Bottlang M. Locked plating of distal femur fractures leads to inconsistent and asymmetric callus formation. J Orthop Trauma. 2010;24(3):156-62. doi:10.1097/BOT.0b013e3181be6720 https://doi.org/10.1097/BOT.0b013e3181be6720</a:t>
            </a:r>
          </a:p>
          <a:p>
            <a:pPr>
              <a:spcAft>
                <a:spcPts val="800"/>
              </a:spcAft>
            </a:pPr>
            <a:r>
              <a:rPr sz="1200">
                <a:solidFill>
                  <a:srgbClr val="263238"/>
                </a:solidFill>
                <a:latin typeface="Calibri"/>
              </a:rPr>
              <a:t>[r30] Rodriguez EK, Zurakowski D, Herder L, Hall A, Walley KC, Weaver MJ, et al. Mechanical Construct Characteristics Predisposing to Non-union After Locked Lateral Plating of Distal Femur Fractures. J Orthop Trauma. 2016;30(8):403-8. doi:10.1097/BOT.0000000000000593 https://doi.org/10.1097/BOT.0000000000000593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52</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Ricci WM, Streubel PN, Morshed S, Collinge CA, Nork SE, Gardner MJ. Risk factors for failure of locked plate fixation of distal femur fractures: an analysis of 335 cases. J Orthop Trauma. 2014;28(2):83-9. doi:10.1097/BOT.0b013e31829e6dd0 https://doi.org/10.1097/BOT.0b013e31829e6dd0</a:t>
            </a:r>
          </a:p>
          <a:p>
            <a:pPr>
              <a:spcAft>
                <a:spcPts val="800"/>
              </a:spcAft>
            </a:pPr>
            <a:r>
              <a:rPr sz="1200">
                <a:solidFill>
                  <a:srgbClr val="263238"/>
                </a:solidFill>
                <a:latin typeface="Calibri"/>
              </a:rPr>
              <a:t>[r32] Gardner MJ, Evans JM, Dunbar RP. Failure of fracture plate fixation. J Am Acad Orthop Surg. 2009;17(10):647-57. doi:10.5435/00124635-200910000-00007 https://doi.org/10.5435/00124635-200910000-00007</a:t>
            </a:r>
          </a:p>
          <a:p>
            <a:pPr>
              <a:spcAft>
                <a:spcPts val="800"/>
              </a:spcAft>
            </a:pPr>
            <a:r>
              <a:rPr sz="1200">
                <a:solidFill>
                  <a:srgbClr val="263238"/>
                </a:solidFill>
                <a:latin typeface="Calibri"/>
              </a:rPr>
              <a:t>[r33] Haidukewych GJ, Ricci W. Locked plating in orthopaedic trauma: a clinical update. J Am Acad Orthop Surg. 2008;16(6):347-55. doi:10.5435/00124635-200806000-00007 https://doi.org/10.5435/00124635-200806000-00007</a:t>
            </a:r>
          </a:p>
          <a:p>
            <a:pPr>
              <a:spcAft>
                <a:spcPts val="800"/>
              </a:spcAft>
            </a:pPr>
            <a:r>
              <a:rPr sz="1200">
                <a:solidFill>
                  <a:srgbClr val="263238"/>
                </a:solidFill>
                <a:latin typeface="Calibri"/>
              </a:rPr>
              <a:t>[r34] Canadian Orthopaedic Trauma Society. Are Locking Constructs in Distal Femoral Fractures Always Best? A Prospective Multicenter Randomized Controlled Trial Comparing the Less Invasive Stabilization System With the Minimally Invasive Dynamic Condylar Screw System. J Orthop Trauma. 2016;30(1):e1-6. doi:10.1097/BOT.0000000000000450 https://doi.org/10.1097/BOT.0000000000000450</a:t>
            </a:r>
          </a:p>
          <a:p>
            <a:pPr>
              <a:spcAft>
                <a:spcPts val="800"/>
              </a:spcAft>
            </a:pPr>
            <a:r>
              <a:rPr sz="1200">
                <a:solidFill>
                  <a:srgbClr val="263238"/>
                </a:solidFill>
                <a:latin typeface="Calibri"/>
              </a:rPr>
              <a:t>[r35] Lefaivre KA, Slobogean G, O'Hara NN, O'Brien PJ, Canadian Orthopaedic Trauma Society (COTS) Investigators. Far Cortical Locking Versus Standard Constructs for Locked Plate Fixation in the Treatment of Acute, Displaced Fractures of the Distal Femur: A Multicenter Randomized Trial. J Bone Joint Surg Am. 2024;106(19):1739-1749. doi:10.2106/JBJS.23.01390 https://doi.org/10.2106/JBJS.23.01390</a:t>
            </a:r>
          </a:p>
          <a:p>
            <a:pPr>
              <a:spcAft>
                <a:spcPts val="800"/>
              </a:spcAft>
            </a:pPr>
            <a:r>
              <a:rPr sz="1200">
                <a:solidFill>
                  <a:srgbClr val="263238"/>
                </a:solidFill>
                <a:latin typeface="Calibri"/>
              </a:rPr>
              <a:t>[r36] England T, Khan H, Moniz S, Mitchell D, Kuster MS. Does Far Cortical Locking Improve Fracture Healing in Distal Femur Fractures: A Randomised, Controlled, Prospective Multicentre Study. J Clin Med. 2023;12(24). doi:10.3390/jcm12247554 https://doi.org/10.3390/jcm12247554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52</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Bottlang M, Tsai S, Bliven EK, von Rechenberg B, Klein K, Augat P, et al. Dynamic Stabilization with Active Locking Plates Delivers Faster, Stronger, and More Symmetric Fracture-Healing. J Bone Joint Surg Am. 2016;98(6):466-74. doi:10.2106/JBJS.O.00705 https://doi.org/10.2106/JBJS.O.00705</a:t>
            </a:r>
          </a:p>
          <a:p>
            <a:pPr>
              <a:spcAft>
                <a:spcPts val="800"/>
              </a:spcAft>
            </a:pPr>
            <a:r>
              <a:rPr sz="1200">
                <a:solidFill>
                  <a:srgbClr val="263238"/>
                </a:solidFill>
                <a:latin typeface="Calibri"/>
              </a:rPr>
              <a:t>[r38] Kandemir U. Distal femur: dynamization of plating. Injury. 2018;49 Suppl 1:S44-S48. doi:10.1016/S0020-1383(18)30302-4 https://doi.org/10.1016/S0020-1383(18)30302-4</a:t>
            </a:r>
          </a:p>
          <a:p>
            <a:pPr>
              <a:spcAft>
                <a:spcPts val="800"/>
              </a:spcAft>
            </a:pPr>
            <a:r>
              <a:rPr sz="1200">
                <a:solidFill>
                  <a:srgbClr val="263238"/>
                </a:solidFill>
                <a:latin typeface="Calibri"/>
              </a:rPr>
              <a:t>[r39] Claireaux HA, Searle HKC, Parsons NR, Griffin XL. Interventions for treating fractures of the distal femur in adults. Cochrane Database Syst Rev. 2022;10(10):CD010606. doi:10.1002/14651858.CD010606.pub3 https://doi.org/10.1002/14651858.CD010606.pub3</a:t>
            </a:r>
          </a:p>
          <a:p>
            <a:pPr>
              <a:spcAft>
                <a:spcPts val="800"/>
              </a:spcAft>
            </a:pPr>
            <a:r>
              <a:rPr sz="1200">
                <a:solidFill>
                  <a:srgbClr val="263238"/>
                </a:solidFill>
                <a:latin typeface="Calibri"/>
              </a:rPr>
              <a:t>[r40] Vallier HA, Cureton BA, Patterson BM. Randomized, prospective comparison of plate versus intramedullary nail fixation for distal tibia shaft fractures. J Orthop Trauma. 2011;25(12):736-41. doi:10.1097/BOT.0b013e318213f709 https://doi.org/10.1097/BOT.0b013e318213f709</a:t>
            </a:r>
          </a:p>
          <a:p>
            <a:pPr>
              <a:spcAft>
                <a:spcPts val="800"/>
              </a:spcAft>
            </a:pPr>
            <a:r>
              <a:rPr sz="1200">
                <a:solidFill>
                  <a:srgbClr val="263238"/>
                </a:solidFill>
                <a:latin typeface="Calibri"/>
              </a:rPr>
              <a:t>[r41] Balbachevsky D, Gomes PS, Credídio MV, Cruz BAP, Fernandes HJA, Baldy Dos Reis F, et al. Intramedullary nail versus bridge plate in open tibial fractures - randomized clinical trial. Injury. 2021;52 Suppl 3:S77-S83. doi:10.1016/j.injury.2021.06.015 https://doi.org/10.1016/j.injury.2021.06.015</a:t>
            </a:r>
          </a:p>
          <a:p>
            <a:pPr>
              <a:spcAft>
                <a:spcPts val="800"/>
              </a:spcAft>
            </a:pPr>
            <a:r>
              <a:rPr sz="1200">
                <a:solidFill>
                  <a:srgbClr val="263238"/>
                </a:solidFill>
                <a:latin typeface="Calibri"/>
              </a:rPr>
              <a:t>[r42] Duan X, Al-Qwbani M, Zeng Y, Zhang W, Xiang Z. Intramedullary nailing for tibial shaft fractures in adults. Cochrane Database Syst Rev. 2012;1(1):CD008241. doi:10.1002/14651858.CD008241.pub2 https://doi.org/10.1002/14651858.CD008241.pub2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52</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Kurup H, Hossain M, Andrew JG. Dynamic compression plating versus locked intramedullary nailing for humeral shaft fractures in adults. Cochrane Database Syst Rev. 2011;2011(6):CD005959. doi:10.1002/14651858.CD005959.pub2 https://doi.org/10.1002/14651858.CD005959.pub2</a:t>
            </a:r>
          </a:p>
          <a:p>
            <a:pPr>
              <a:spcAft>
                <a:spcPts val="800"/>
              </a:spcAft>
            </a:pPr>
            <a:r>
              <a:rPr sz="1200">
                <a:solidFill>
                  <a:srgbClr val="263238"/>
                </a:solidFill>
                <a:latin typeface="Calibri"/>
              </a:rPr>
              <a:t>[r44] Amer KM, Kurland AM, Smith B, Abdo Z, Amer R, Vosbikian MM, et al. Intramedullary Nailing Versus Plate Fixation for Humeral Shaft Fractures: A Systematic Review and Meta-Analysis. Arch Bone Jt Surg. 2022;10(8):661-667. doi:10.22038/ABJS.2021.59413.2947 https://doi.org/10.22038/ABJS.2021.59413.2947</a:t>
            </a:r>
          </a:p>
          <a:p>
            <a:pPr>
              <a:spcAft>
                <a:spcPts val="800"/>
              </a:spcAft>
            </a:pPr>
            <a:r>
              <a:rPr sz="1200">
                <a:solidFill>
                  <a:srgbClr val="263238"/>
                </a:solidFill>
                <a:latin typeface="Calibri"/>
              </a:rPr>
              <a:t>[r45] Beeres FJP, van Veelen N, Houwert RM, Link BC, Heng M, Knobe M, et al. Open plate fixation versus nailing for humeral shaft fractures: a meta-analysis and systematic review of randomised clinical trials and observational studies. Eur J Trauma Emerg Surg. 2022;48(4):2667-2682. doi:10.1007/s00068-021-01728-7 https://doi.org/10.1007/s00068-021-01728-7</a:t>
            </a:r>
          </a:p>
          <a:p>
            <a:pPr>
              <a:spcAft>
                <a:spcPts val="800"/>
              </a:spcAft>
            </a:pPr>
            <a:r>
              <a:rPr sz="1200">
                <a:solidFill>
                  <a:srgbClr val="263238"/>
                </a:solidFill>
                <a:latin typeface="Calibri"/>
              </a:rPr>
              <a:t>[r46] Box MW, Stegelmann SD, Domingue GA, Wells ME, Werthmann NJ, Potgieter CJ, et al. Intramedullary nail fixation versus open reduction and internal fixation for treatment of adult diaphyseal forearm fractures: a systematic review and meta-analysis. J Orthop Surg Res. 2024;19(1):719. doi:10.1186/s13018-024-05158-0 https://doi.org/10.1186/s13018-024-05158-0</a:t>
            </a:r>
          </a:p>
          <a:p>
            <a:pPr>
              <a:spcAft>
                <a:spcPts val="800"/>
              </a:spcAft>
            </a:pPr>
            <a:r>
              <a:rPr sz="1200">
                <a:solidFill>
                  <a:srgbClr val="263238"/>
                </a:solidFill>
                <a:latin typeface="Calibri"/>
              </a:rPr>
              <a:t>[r47] Liu J, Xie L, Liu L, Gao G, Zhou P, Chu D, et al. Comparing external fixators and intramedullary nailing for treating open tibia fractures: a meta-analysis of randomized controlled trials. J Orthop Surg Res. 2023;18(1):13. doi:10.1186/s13018-022-03490-x https://doi.org/10.1186/s13018-022-03490-x</a:t>
            </a:r>
          </a:p>
          <a:p>
            <a:pPr>
              <a:spcAft>
                <a:spcPts val="800"/>
              </a:spcAft>
            </a:pPr>
            <a:r>
              <a:rPr sz="1200">
                <a:solidFill>
                  <a:srgbClr val="263238"/>
                </a:solidFill>
                <a:latin typeface="Calibri"/>
              </a:rPr>
              <a:t>[r48] Giannoudis PV, Tzioupis C, Papathanassopoulos A, Obakponovwe O, Roberts C. Articular step-off and risk of post-traumatic osteoarthritis. Evidence today. Injury. 2010;41(10):986-95. doi:10.1016/j.injury.2010.08.003 https://doi.org/10.1016/j.injury.2010.08.003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52</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Knirk JL, Jupiter JB. Intra-articular fractures of the distal end of the radius in young adults. J Bone Joint Surg Am. 1986;68(5):647-59. PMID:3722221 https://pubmed.ncbi.nlm.nih.gov/3722221/</a:t>
            </a:r>
          </a:p>
          <a:p>
            <a:pPr>
              <a:spcAft>
                <a:spcPts val="800"/>
              </a:spcAft>
            </a:pPr>
            <a:r>
              <a:rPr sz="1200">
                <a:solidFill>
                  <a:srgbClr val="263238"/>
                </a:solidFill>
                <a:latin typeface="Calibri"/>
              </a:rPr>
              <a:t>[r50] Claes L. Biomechanical principles and mechanobiologic aspects of flexible and locked plating. J Orthop Trauma. 2011;25 Suppl 1:S4-7. doi:10.1097/BOT.0b013e318207093e https://doi.org/10.1097/BOT.0b013e318207093e</a:t>
            </a:r>
          </a:p>
          <a:p>
            <a:pPr>
              <a:spcAft>
                <a:spcPts val="800"/>
              </a:spcAft>
            </a:pPr>
            <a:r>
              <a:rPr sz="1200">
                <a:solidFill>
                  <a:srgbClr val="263238"/>
                </a:solidFill>
                <a:latin typeface="Calibri"/>
              </a:rPr>
              <a:t>[r51] Perren SM. Fracture healing: fracture healing understood as the result of a fascinating cascade of physical and biological interactions. Part II. Acta Chir Orthop Traumatol Cech. 2015;82(1):13-21. PMID:25748657 https://pubmed.ncbi.nlm.nih.gov/25748657/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52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Estabilidad absoluta frente a relativa: cómo decidir el principio de fijación</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