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Hombro y fractura de cuello humeral, electrofisiología</c:v>
                </c:pt>
                <c:pt idx="1">
                  <c:v>Hombro con fractura de tuberosidad, al llegar</c:v>
                </c:pt>
                <c:pt idx="2">
                  <c:v>Cadera, adultos (aprox.)</c:v>
                </c:pt>
                <c:pt idx="3">
                  <c:v>Codo simple (hasta)</c:v>
                </c:pt>
              </c:strCache>
            </c:strRef>
          </c:cat>
          <c:val>
            <c:numRef>
              <c:f>Sheet1!$B$2:$B$5</c:f>
              <c:numCache>
                <c:formatCode>General</c:formatCode>
                <c:ptCount val="4"/>
                <c:pt idx="0">
                  <c:v>45</c:v>
                </c:pt>
                <c:pt idx="1">
                  <c:v>19</c:v>
                </c:pt>
                <c:pt idx="2">
                  <c:v>10</c:v>
                </c:pt>
                <c:pt idx="3">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Regla de Fresno-Quebec (cohorte de 207 pacientes)</c:v>
                </c:pt>
              </c:strCache>
            </c:strRef>
          </c:cat>
          <c:val>
            <c:numRef>
              <c:f>Sheet1!$B$2:$B$2</c:f>
              <c:numCache>
                <c:formatCode>General</c:formatCode>
                <c:ptCount val="1"/>
                <c:pt idx="0">
                  <c:v>100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Regla de Fresno-Quebec (cohorte de 207 pacientes)</c:v>
                </c:pt>
              </c:strCache>
            </c:strRef>
          </c:cat>
          <c:val>
            <c:numRef>
              <c:f>Sheet1!$C$2:$C$2</c:f>
              <c:numCache>
                <c:formatCode>General</c:formatCode>
                <c:ptCount val="1"/>
                <c:pt idx="0">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Ecografía: diagnóstico de luxación de hombro</c:v>
                </c:pt>
                <c:pt idx="1">
                  <c:v>Ecografía: fracturas asociadas</c:v>
                </c:pt>
                <c:pt idx="2">
                  <c:v>Regla de Fresno-Quebec: fractura-luxación importante</c:v>
                </c:pt>
              </c:strCache>
            </c:strRef>
          </c:cat>
          <c:val>
            <c:numRef>
              <c:f>Sheet1!$B$2:$B$4</c:f>
              <c:numCache>
                <c:formatCode>General</c:formatCode>
                <c:ptCount val="3"/>
                <c:pt idx="0">
                  <c:v>100</c:v>
                </c:pt>
                <c:pt idx="1">
                  <c:v>96.8</c:v>
                </c:pt>
                <c:pt idx="2">
                  <c:v>100</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Ecografía: diagnóstico de luxación de hombro</c:v>
                </c:pt>
                <c:pt idx="1">
                  <c:v>Ecografía: fracturas asociadas</c:v>
                </c:pt>
                <c:pt idx="2">
                  <c:v>Regla de Fresno-Quebec: fractura-luxación importante</c:v>
                </c:pt>
              </c:strCache>
            </c:strRef>
          </c:cat>
          <c:val>
            <c:numRef>
              <c:f>Sheet1!$C$2:$C$4</c:f>
              <c:numCache>
                <c:formatCode>General</c:formatCode>
                <c:ptCount val="3"/>
                <c:pt idx="0">
                  <c:v>100</c:v>
                </c:pt>
                <c:pt idx="1">
                  <c:v>99.7</c:v>
                </c:pt>
                <c:pt idx="2">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Sheet1!$A$2:$A$3</c:f>
              <c:strCache>
                <c:ptCount val="2"/>
                <c:pt idx="0">
                  <c:v>Con radiografía AP de pelvis previa</c:v>
                </c:pt>
                <c:pt idx="1">
                  <c:v>Sin radiografía previa (TC primero)</c:v>
                </c:pt>
              </c:strCache>
            </c:strRef>
          </c:cat>
          <c:val>
            <c:numRef>
              <c:f>Sheet1!$B$2:$B$3</c:f>
              <c:numCache>
                <c:formatCode>General</c:formatCode>
                <c:ptCount val="2"/>
                <c:pt idx="0">
                  <c:v>69</c:v>
                </c:pt>
                <c:pt idx="1">
                  <c:v>216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Sheet1!$A$2:$A$10</c:f>
              <c:strCache>
                <c:ptCount val="9"/>
                <c:pt idx="0">
                  <c:v>Milch modificada, primer intento (BRASD)</c:v>
                </c:pt>
                <c:pt idx="1">
                  <c:v>Stimson, primer intento sin sedación</c:v>
                </c:pt>
                <c:pt idx="2">
                  <c:v>Milch, primer intento sin sedación</c:v>
                </c:pt>
                <c:pt idx="3">
                  <c:v>Tracción–contratracción (análisis combinado)</c:v>
                </c:pt>
                <c:pt idx="4">
                  <c:v>FARES (análisis combinado)</c:v>
                </c:pt>
                <c:pt idx="5">
                  <c:v>Manipulación escapular (análisis combinado)</c:v>
                </c:pt>
                <c:pt idx="6">
                  <c:v>Kocher (mismo ensayo)</c:v>
                </c:pt>
                <c:pt idx="7">
                  <c:v>Hipocrática (mismo ensayo)</c:v>
                </c:pt>
                <c:pt idx="8">
                  <c:v>FARES (ensayo con residentes)</c:v>
                </c:pt>
              </c:strCache>
            </c:strRef>
          </c:cat>
          <c:val>
            <c:numRef>
              <c:f>Sheet1!$B$2:$B$10</c:f>
              <c:numCache>
                <c:formatCode>General</c:formatCode>
                <c:ptCount val="9"/>
                <c:pt idx="0">
                  <c:v>52</c:v>
                </c:pt>
                <c:pt idx="1">
                  <c:v>28</c:v>
                </c:pt>
                <c:pt idx="2">
                  <c:v>82.8</c:v>
                </c:pt>
                <c:pt idx="3">
                  <c:v>95</c:v>
                </c:pt>
                <c:pt idx="4">
                  <c:v>92</c:v>
                </c:pt>
                <c:pt idx="5">
                  <c:v>97</c:v>
                </c:pt>
                <c:pt idx="6">
                  <c:v>68</c:v>
                </c:pt>
                <c:pt idx="7">
                  <c:v>72.5</c:v>
                </c:pt>
                <c:pt idx="8">
                  <c:v>88.7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puntos</c:v>
                </c:pt>
              </c:strCache>
            </c:strRef>
          </c:tx>
          <c:spPr>
            <a:solidFill>
              <a:srgbClr val="0F5F6B"/>
            </a:solidFill>
          </c:spPr>
          <c:cat>
            <c:strRef>
              <c:f>Sheet1!$A$2:$A$7</c:f>
              <c:strCache>
                <c:ptCount val="6"/>
                <c:pt idx="0">
                  <c:v>Tracción–contratracción (análisis combinado)</c:v>
                </c:pt>
                <c:pt idx="1">
                  <c:v>FARES (análisis combinado)</c:v>
                </c:pt>
                <c:pt idx="2">
                  <c:v>Manipulación escapular (análisis combinado)</c:v>
                </c:pt>
                <c:pt idx="3">
                  <c:v>Kocher (ensayo original)</c:v>
                </c:pt>
                <c:pt idx="4">
                  <c:v>Hipocrática (ensayo original)</c:v>
                </c:pt>
                <c:pt idx="5">
                  <c:v>FARES (ensayo original)</c:v>
                </c:pt>
              </c:strCache>
            </c:strRef>
          </c:cat>
          <c:val>
            <c:numRef>
              <c:f>Sheet1!$B$2:$B$7</c:f>
              <c:numCache>
                <c:formatCode>General</c:formatCode>
                <c:ptCount val="6"/>
                <c:pt idx="0">
                  <c:v>4.75</c:v>
                </c:pt>
                <c:pt idx="1">
                  <c:v>1.59</c:v>
                </c:pt>
                <c:pt idx="2">
                  <c:v>1.47</c:v>
                </c:pt>
                <c:pt idx="3">
                  <c:v>5.44</c:v>
                </c:pt>
                <c:pt idx="4">
                  <c:v>4.88</c:v>
                </c:pt>
                <c:pt idx="5">
                  <c:v>1.57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min</c:v>
                </c:pt>
              </c:strCache>
            </c:strRef>
          </c:tx>
          <c:spPr>
            <a:solidFill>
              <a:srgbClr val="0F5F6B"/>
            </a:solidFill>
          </c:spPr>
          <c:cat>
            <c:strRef>
              <c:f>Sheet1!$A$2:$A$9</c:f>
              <c:strCache>
                <c:ptCount val="8"/>
                <c:pt idx="0">
                  <c:v>Stimson (sin sedación)</c:v>
                </c:pt>
                <c:pt idx="1">
                  <c:v>Milch (sin sedación)</c:v>
                </c:pt>
                <c:pt idx="2">
                  <c:v>Tracción–contratracción (análisis combinado)</c:v>
                </c:pt>
                <c:pt idx="3">
                  <c:v>FARES (análisis combinado)</c:v>
                </c:pt>
                <c:pt idx="4">
                  <c:v>Manipulación escapular (análisis combinado)</c:v>
                </c:pt>
                <c:pt idx="5">
                  <c:v>Kocher (ensayo original)</c:v>
                </c:pt>
                <c:pt idx="6">
                  <c:v>Hipocrática (ensayo original)</c:v>
                </c:pt>
                <c:pt idx="7">
                  <c:v>FARES (ensayo original)</c:v>
                </c:pt>
              </c:strCache>
            </c:strRef>
          </c:cat>
          <c:val>
            <c:numRef>
              <c:f>Sheet1!$B$2:$B$9</c:f>
              <c:numCache>
                <c:formatCode>General</c:formatCode>
                <c:ptCount val="8"/>
                <c:pt idx="0">
                  <c:v>8.84</c:v>
                </c:pt>
                <c:pt idx="1">
                  <c:v>4.68</c:v>
                </c:pt>
                <c:pt idx="2">
                  <c:v>6.05</c:v>
                </c:pt>
                <c:pt idx="3">
                  <c:v>2.24</c:v>
                </c:pt>
                <c:pt idx="4">
                  <c:v>1.75</c:v>
                </c:pt>
                <c:pt idx="5">
                  <c:v>4.32</c:v>
                </c:pt>
                <c:pt idx="6">
                  <c:v>5.55</c:v>
                </c:pt>
                <c:pt idx="7">
                  <c:v>2.36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Fractura iatrogénica en urgencias (hombro con tuberosidad)</c:v>
                </c:pt>
                <c:pt idx="1">
                  <c:v>Fractura iatrogénica en total (mismo estudio)</c:v>
                </c:pt>
                <c:pt idx="2">
                  <c:v>Síndrome compartimental (Bosworth)</c:v>
                </c:pt>
                <c:pt idx="3">
                  <c:v>Osificación heterotópica limitante (codo)</c:v>
                </c:pt>
                <c:pt idx="4">
                  <c:v>Lesión del ciático (cadera, adultos, aprox.)</c:v>
                </c:pt>
                <c:pt idx="5">
                  <c:v>Lesión nerviosa al llegar (hombro con tuberosidad)</c:v>
                </c:pt>
                <c:pt idx="6">
                  <c:v>Lesión neurológica (codo, hasta)</c:v>
                </c:pt>
              </c:strCache>
            </c:strRef>
          </c:cat>
          <c:val>
            <c:numRef>
              <c:f>Sheet1!$B$2:$B$8</c:f>
              <c:numCache>
                <c:formatCode>General</c:formatCode>
                <c:ptCount val="7"/>
                <c:pt idx="0">
                  <c:v>0.5</c:v>
                </c:pt>
                <c:pt idx="1">
                  <c:v>1</c:v>
                </c:pt>
                <c:pt idx="2">
                  <c:v>5.4</c:v>
                </c:pt>
                <c:pt idx="3">
                  <c:v>5</c:v>
                </c:pt>
                <c:pt idx="4">
                  <c:v>10</c:v>
                </c:pt>
                <c:pt idx="5">
                  <c:v>19</c:v>
                </c:pt>
                <c:pt idx="6">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Rótula: reluxación tras la primera luxación (hasta)</c:v>
                </c:pt>
                <c:pt idx="1">
                  <c:v>Rótula: inestabilidad recurrente (aprox., consenso europeo)</c:v>
                </c:pt>
                <c:pt idx="2">
                  <c:v>Hombro con inmovilización en rotación externa (55/245)</c:v>
                </c:pt>
                <c:pt idx="3">
                  <c:v>Hombro con inmovilización en rotación interna (73/243)</c:v>
                </c:pt>
              </c:strCache>
            </c:strRef>
          </c:cat>
          <c:val>
            <c:numRef>
              <c:f>Sheet1!$B$2:$B$5</c:f>
              <c:numCache>
                <c:formatCode>General</c:formatCode>
                <c:ptCount val="4"/>
                <c:pt idx="0">
                  <c:v>40</c:v>
                </c:pt>
                <c:pt idx="1">
                  <c:v>25</c:v>
                </c:pt>
                <c:pt idx="2">
                  <c:v>22.4</c:v>
                </c:pt>
                <c:pt idx="3">
                  <c:v>30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razón de momios</c:v>
                </c:pt>
              </c:strCache>
            </c:strRef>
          </c:tx>
          <c:spPr>
            <a:solidFill>
              <a:srgbClr val="0F5F6B"/>
            </a:solidFill>
          </c:spPr>
          <c:cat>
            <c:strRef>
              <c:f>Sheet1!$A$2:$A$3</c:f>
              <c:strCache>
                <c:ptCount val="2"/>
                <c:pt idx="0">
                  <c:v>Más de 6 horas frente a menos (metaanálisis)</c:v>
                </c:pt>
                <c:pt idx="1">
                  <c:v>Más de 12 horas frente a menos (metaanálisis)</c:v>
                </c:pt>
              </c:strCache>
            </c:strRef>
          </c:cat>
          <c:val>
            <c:numRef>
              <c:f>Sheet1!$B$2:$B$3</c:f>
              <c:numCache>
                <c:formatCode>General</c:formatCode>
                <c:ptCount val="2"/>
                <c:pt idx="0">
                  <c:v>5.0</c:v>
                </c:pt>
                <c:pt idx="1">
                  <c:v>5.627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razón de momios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Principios de reducción de luxaciones en urgencias: evaluar, analgesiar, reducir con método y saber cuándo parar.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y lógica de la reducción; Anatomía que importa en urgencias; Variantes que cambian la conducta; Clasificación de las maniobras; Diagnóstico y evaluación previa obligatoria; Examen físico y reglas clínicas; Imágenes antes y después de reducir; Algoritmo de decisión en la guardia; Tratamiento: analgesia, sedación y maniobras por articulación; Técnica: principios mecánicos y secuencia de la reducción; Cuando no reduce: irreductibilidad y cuándo ir a quirófano; Complicaciones de la luxación y de la maniobra; Pronóstico; Estabilidad poscorrección, inmovilización y plazos; Documentación médico-legal. Estructura sugerida por el autor para diez minutos: Lámina 1 (minuto 1) — Caso didáctico inventado: guardia de noche, 3 luxaciones esperando (hombro, tobillo y cadera). Pregunta: ¿cuál va primero y qué hace antes de poner una mano? [r11][r12]. Lámina 2 (minuto 2) — Por qué se reduce pronto: en la cadera, razón de momios de necrosis de 5,627 con más de 12 horas y 3,4 % más de riesgo por hora; en el hombro, 19 % más de probabilidad de fallar por cada 10 minutos hasta el primer intento [r3][r4][r5]. Lámina 3 (minuto 3) — La evaluación previa: nervio lesionado en 45 % de 101 pacientes con luxación primaria de hombro o fractura de cuello humeral; y el registro neurovascular inadecuado en la mayoría de 23 tobillos auditados [r24][r2]. Lámina 4 (minuto 4) — Imagen justa: la regla de Fresno-Quebec (sensibilidad 100 %, especificidad 50 %), la placa AP de pelvis antes que la TC (69 frente a 216 minutos) y el tobillo deformado: reducir y entablillar con urgencia, con placa previa solo si no demora [r41][r23][r12]. Lámina 5 (minuto 5) — Analgesia: lidocaína intraarticular con éxito similar y menos eventos adversos (RR 0,16), y la sedación con hipoxia en 40,2 por 1000 sedaciones [r8][r15]. Lámina 6 (minuto 6) — Maniobras de hombro: sin diferencia global en éxito en 12 ensayos; FARES y la manipulación escapular duelen menos; las cifras varían con quién reduce [r6][r7][r18][r19]. Lámina 7 (minuto 7) — Cadera, codo, rótula, tobillo y dedos: Allis, Bigelow y Captain Morgan, con éxito de 60 a 90 % por maniobra en la mayoría; codo con tracción, supinación y contratracción; rótula que suele reducirse sola; interfalángica casi siempre cerrada [r34][r28][r1][r38][r35]. Lámina 8 (minuto 8) — Cuándo parar: más de 2 intentos predijeron falla, la fractura del cuello femoral contraindica la maniobra y el Bosworth no se repite [r9][r11][r10]. Lámina 9 (minuto 9) — Complicaciones con cifras: fractura iatrogénica de 0,5 % en urgencias, lesión del ciático en cerca de 10 % de los adultos y necrosis avascular según el retraso [r9][r29][r3]. Lámina 10 (minuto 10) — Cierre: estabilidad, inmovilización mínima suficiente (codo: 3 a 7 días, evitar más de 2 a 3 semanas) y registro completo; lista de verificación de la historia clínica [r1][r26][r2].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Una reducción bien hecha tiene 4 tiempos: evaluar y documentar (nervio, pulso, piel y la radiografía necesaria), analgesiar lo suficiente, aplicar una maniobra con método y comprobar con examen y radiografía; saltarse uno es la forma más corta de lastimar al paciente (fuente: Grazette AJ y colaboradores, 2017) (fuente: Payne R y colaboradores, 2004). El tiempo pesa distinto en cada articulación. En la cadera, reducir después de 12 horas se asoció con una razón de momios de necrosis avascular de 5,627 (fuente: Kellam P y colaboradores, 2016), y cada hora de retraso sumó 3,4 % al riesgo de necrosis en una cohorte (fuente: McGregor PC y colaboradores, 2023). En el hombro bajo sedación, cada 10 minutos desde la llegada subió 19 % las probabilidades de fallar (fuente: Kanji A y colaboradores, 2016). En el hombro no hay una maniobra ganadora en éxito: un metaanálisis de 12 ensayos con 1055 pacientes no halló diferencia global entre grupos de maniobras (fuente: Dong H y colaboradores, 2021). Lo que cambia es el dolor y el tiempo (fuente: Dong H y colaboradores, 2021) (fuente: Gonai S y colaboradores, 2023). Para la analgesia, la lidocaína intraarticular logró un éxito similar al de la sedación intravenosa con menos eventos adversos (razón de riesgos 0,16) (fuente: Sithamparapillai A y colaboradores, 2022). Es una alternativa real, sobre todo cuando la sedación está contraindicada o no es factible (fuente: Sithamparapillai A y colaboradores, 2022). Los bloqueos mecánicos no se vencen con fuerza: más de 2 intentos predijeron una reducción fallida en urgencias en el hombro con fractura de tuberosidad (fuente: Mackenzie SP y colaboradores, 2021); en el Bosworth se aconseja no repetir intentos cerrados (fuente: Bartoníček J y colaboradores, 2024), y una fractura de cuello femoral contraindica la reducción cerrada de la cadera (fuente: Dunseath OA y colaboradores, 2026). Lo que no se escribe no se hizo: en una auditoría de 23 pacientes con fractura-luxación de tobillo, el registro de piel y estado neurovascular fue inadecuado en la mayoría (fuente: Payne R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Reducir es devolver las superficies articulares a su sitio con una maniobra que usted controla: en la camilla de urgencias, con analgesia o sedación, o en quirófano cuando la maniobra cerrada no puede o no debe hacerse. Este capítulo no enseña una articulación. Enseña lo que comparten todas, la base que se aplica de noche en la guardia. La luxación traumática de cadera y la luxación de codo con tríada terrible ya tienen su propio capítulo en la biblioteca. La urgencia tiene 3 razones, y conviene saber cuánta evidencia respalda cada una. Circulación y cartílago. Es lo más documentado en la cadera: la razón de momios de necrosis avascular fue de 5,627 cuando la reducción se hizo después de 12 horas (fuente: Kellam P y colaboradores, 2016), y de 5,00 con un corte de 6 horas (fuente: Ahmed G y colaboradores, 2017). En una cohorte de 90 pacientes, cada hora de retraso sumó 3,4 % al riesgo de necrosis (fuente: McGregor PC y colaboradores, 2023). La luxación nativa de cadera se reduce de forma emergente por el riesgo de condrolisis (fuente: Waddell BS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Nervio y piel. Un ciático ya lesionado obliga a no esperar: se intenta pronto la reducción cerrada para que la cabeza femoral o el fragmento acetabular dejen de deformarlo (fuente: Cornwall R y colaboradores, 2000). En la fractura-luxación de tobillo, reducir pronto cuida la piel y las partes blandas, ahorra daño al cartílago y permite que el edema ceda (fuente: White BJ y colaboradores, 2008). Probabilidad de éxito. Cuanto más tarda el primer intento, peor sale. En el hombro bajo sedación, cada 10 minutos desde la llegada subió 19 % las probabilidades de fallar (fuente: Kanji A y colaboradores, 2016). En la fractura-luxación posterior de cadera, el éxito junto a la cama bajó pasadas 3,5 horas desde la lesión (fuente: Lai PJ y colaboradores, 2022). Cubre la evaluación previa, la analgesia y la sedación, la mecánica de la reducción, las maniobras de referencia por articulación (hombro, codo, cadera, rótula, tobillo e interfalángicas), los criterios de irreductibilidad, la estabilidad poscorrección, la inmovilización, las complicaciones de la maniobra y la documentación.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trata la luxación de rodilla, que por su riesgo vascular merece un abordaje propio. Casi todo lo que se publica sobre maniobras son series, cohortes y ensayos pequeños, con residentes o con médicos de urgencias en un solo centro. Cuando 2 fuentes dicen cosas distintas, aquí se ponen ambas. Lo que se enseña sin un estudio que lo respalde se rotula práctica habitual / opinión experta y no lleva cifra.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Lo que cambia entre articulaciones es la frecuencia, y eso decide cuánta práctica tendrá usted con cada maniobra. Hombro. Es la más frecuente: 50 % de las luxaciones de grandes articulaciones, con una incidencia estimada de 23,9 por 100 000 personas-año en Estados Unidos (fuente: Alkaduhimi H y colaboradores, 2016). La dirección anterior abarca entre 95 y 97 %, la posterior entre 2 y 4 % y la inferior 0,5 % (fuente: Alkaduhimi H y colaboradores, 2016). Codo. Es la segunda articulación más luxada en adultos, con una incidencia de 2,9 a 5,1 por 100 000 personas-año (fuente: Barco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Rótula. Afecta hasta 42 por 100 000 personas, sobre todo entre los 20 y los 30 años (fuente: Smith TO y colaboradores, 2023). La recurrencia llega hasta 40 % después de una primera luxación (fuente: Smith TO y colaboradores, 2023). Tobillo. En un centro de trauma, 9,2 % de 1050 fracturas de tobillo necesitó reducción cerrada, y 78,4 % de esas se redujo al primer intento (fuente: Levi J y colaboradores, 2023). Cadera. Más de 90 % de las luxaciones se puede reducir en urgencias (fuente: Gottlieb M, 2018). Dedos. La luxación interfalángica proximal es frecuente, y casi siempre se resuelve con maniobra cerrada (fuente: Saitta BH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publicada por articulación y qué significa para la guardia» tiene 3 columnas: Articulación, Dato publicado, Qué significa para la guardia. Fila 1: Articulación, Hombro; Dato publicado, 50 % de las luxaciones de grandes articulaciones; 23,9 por 100 000 personas-año (fuente: Alkaduhimi H y colaboradores, 2016); Qué significa para la guardia, Es la maniobra que más va a practicar; vale la pena dominar unas pocas.. Fila 2: Articulación, Codo; Dato publicado, Segunda más luxada en adultos; 2,9 a 5,1 por 100 000 personas-año (fuente: Barco R y colaboradores, 2023); Qué significa para la guardia, Menos práctica: tenga clara una técnica y un plan B.. Fila 3: Articulación, Rótula; Dato publicado, Hasta 42 por 100 000; recurrencia hasta 40 % (fuente: Smith TO y colaboradores, 2023); Qué significa para la guardia, Suele reducirse sola o con maniobra simple; el problema es lo que viene después.. Fila 4: Articulación, Tobillo; Dato publicado, 97 de 1050 fracturas requirieron reducción cerrada (9,2 %); 76 (78,4 %) al primer intento (fuente: Levi J y colaboradores, 2023); Qué significa para la guardia, La reducción es parte del tratamiento inicial de la fractura-luxación.. Fila 5: Articulación, Cadera; Dato publicado, Más de 90 % reducibles en urgencias (fuente: Gottlieb M, 2018); Qué significa para la guardia, El reloj pesa más que en cualquier otra articulación.. Fila 6: Articulación, Interfalángica proximal; Dato publicado, Reducción cerrada concéntrica y estable en la mayoría (fuente: Saitta BH y colaboradores, 2018); Qué significa para la guardia, Fácil de reducir, fácil de subestimar: la inestabilidad se busca.. (fuente: Alkaduhimi H y colaboradores, 2016) (fuente: Barco R y colaboradores, 2023) (fuente: Smith TO y colaboradores, 2023) (fuente: Levi J y colaboradores, 2023) (fuente: Gottlieb M, 2018) (fuente: Saitta BH y colaboradores, 2018). Con esto cerramos epidemiología. Sigamos con mecanismo de lesión y lógica de la reducción.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y lógica de la reducción. Casi todas las luxaciones tienen un mecanismo característico. Conocerlo sirve para anticipar la lesión asociada y, en la práctica, para elegir la maniobra: se suele recrear el movimiento de la lesión en sentido inverso. Esa regla se enseña en todas partes, pero no se encontró un ensayo que la pruebe; aquí se rotula práctica habitual / opinión experta. Lo que sí está descrito: Hombro anterior: impacto sobre el brazo abducido, en rotación externa y extensión (fuente: Alkaduhimi H y colaboradores, 2016). Hombro posterior: 3 vías posibles: un impacto que llega por delante, una carga en el eje del brazo cuando está pegado al cuerpo y rotado hacia adentro, o el espasmo muscular violento de una crisis convulsiva o una descarga eléctrica (fuente: Alkaduhimi H y colaboradores, 2016). Codo: carga axial con fuerza de rotación externa y supinación del antebrazo, y estrés en valgo (fuente: Grazette AJ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Cadera posterior: golpe de alta energía, típicamente con la rodilla contra el tablero; el miembro queda acortado, flexionado, aducido y rotado hacia adentro (fuente: Dunseath OA y colaboradores, 2026). Rótula: fuerza indirecta con valgo y rotación externa de la tibia respecto al fémur (fuente: Samelis PV y colaboradores, 2023). El mecanismo sin contacto, con la rodilla en flexión y valgo, explica hasta 93 % de los casos (fuente: Duthon VB, 2015). Del mecanismo se deduce qué examinar: la rodilla en la luxación posterior de cadera (fuente: Dunseath OA y colaboradores, 2026), el nervio axilar en el hombro (fuente: Alkaduhimi H y colaboradores, 2016), el ligamento patelofemoral medial en la rótula (fuente: Duthon VB, 2015). Y se deduce qué no hacer: una maniobra que repite el mecanismo sin control puede terminar de completar la lesión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«Mecanismo típico y qué buscar de forma dirigida» tiene 3 columnas: Articulación, Mecanismo típico, Qué buscar de forma dirigida. Fila 1: Articulación, Hombro anterior; Mecanismo típico, Brazo abducido, en rotación externa y extensión (fuente: Alkaduhimi H y colaboradores, 2016); Qué buscar de forma dirigida, Pulso, nervio axilar y plexo braquial (fuente: Alkaduhimi H y colaboradores, 2016). Fila 2: Articulación, Hombro posterior; Mecanismo típico, Golpe anterior, fuerza axial con aducción y rotación interna, convulsión o electrocución (fuente: Alkaduhimi H y colaboradores, 2016); Qué buscar de forma dirigida, Alto índice de sospecha e imagen adecuada (fuente: Rouleau DM y colaboradores, 2014). Fila 3: Articulación, Codo; Mecanismo típico, Carga axial con rotación externa o supinación y valgo (fuente: Grazette AJ y colaboradores, 2017); Qué buscar de forma dirigida, Nervios cubital y mediano; arteria braquial (fuente: Grazette AJ y colaboradores, 2017). Fila 4: Articulación, Cadera posterior; Mecanismo típico, Alta energía, rodilla contra el tablero (fuente: Dunseath OA y colaboradores, 2026); Qué buscar de forma dirigida, Rodilla ipsilateral y nervio ciático, sobre todo la rama peronea (fuente: Dunseath OA y colaboradores, 2026) (fuente: Cornwall R y colaboradores, 2000). Fila 5: Articulación, Rótula; Mecanismo típico, Valgo y rotación externa de la tibia sobre el fémur (fuente: Samelis PV y colaboradores, 2023); Qué buscar de forma dirigida, Fractura osteocondral y cuerpos libres (fuente: Duthon VB, 2015). (fuente: Grazette AJ y colaboradores, 2017) (fuente: Dunseath OA y colaboradores, 2026) (fuente: Alkaduhimi H y colaboradores, 2016) (fuente: Rouleau DM y colaboradores, 2014) (fuente: Cornwall R y colaboradores, 2000) (fuente: Samelis PV y colaboradores, 2023) (fuente: Duthon VB, 2015). Con esto cerramos mecanismo de lesión y lógica de la reducción. Sigamos con anatomía que importa en urgencias.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importa en urgencias. La luxación estira nervios y vasos antes de que usted llegue, y la maniobra puede estirarlos otra vez. Por eso la anatomía que importa en urgencias no es la del atlas, sino la de lo que se examina antes y después de reducir. Hombro. En una cohorte prospectiva clásica de 1994, con 101 pacientes con luxación primaria de hombro o fractura de cuello humeral, 45 % tuvo lesión nerviosa por electrofisiología, sobre todo de los nervios axilar, supraescapular, radial y musculocutáneo (fuente: de Laat EA y colaboradores, 1994). Hay que examinar el pulso, el nervio axilar y el plexo braquial (fuente: Alkaduhimi H y colaboradores, 2016). Codo. Lo habitual es una parestesia cubital que se resuelve sola; el mediano también puede quedar afectado y la lesión puede ser duradera (fuente: Grazette AJ y colaboradores, 2017). La arteria braquial corre 2 riesgos: el estiramiento en el momento de la luxación y el atrapamiento que deja la propia reducción (fuente: Grazette AJ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Cadera. Según una revisión clásica del año 2000, el nervio ciático se lesiona en cerca de 10 % de los adultos, casi siempre su rama peronea (fuente: Cornwall R y colaboradores, 2000). Rótula. El ligamento patelofemoral medial casi siempre se rompe (fuente: Duthon VB, 2015), y el cartílago puede lesionarse cuando la rótula salta y vuelve a su sitio (fuente: Samelis PV y colaboradores, 2023). Tobillo. Piel y circulación del pie mandan: en una auditoría de 23 pacientes, el registro de ambas fue inadecuado en la mayoría (fuente: Payne R y colaboradores, 2004). Las 3 figuras son láminas de dominio público de una obra de 1918. Sirven para ver dónde está la cápsula que cede y qué pasa cerca de ella; no reemplazan la disección ni el atlas.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por articulación y qué documentar antes de reducir» tiene 4 columnas: Articulación, Estructura en riesgo, Frecuencia publicada, Qué documentar. Fila 1: Articulación, Hombro; Estructura en riesgo, Nervios axilar, supraescapular, radial y musculocutáneo; Frecuencia publicada, 45 % con lesión nerviosa por electrofisiología en 101 pacientes (fuente: de Laat EA y colaboradores, 1994); Qué documentar, Sensibilidad y función por nervio, pulso distal. Fila 2: Articulación, Codo; Estructura en riesgo, Nervio cubital, nervio mediano, arteria braquial; Frecuencia publicada, Lesión neurológica hasta en 20 % de las luxaciones simples (fuente: Grazette AJ y colaboradores, 2017); Qué documentar, Pulso, llenado y función de mediano, cubital y radial. Fila 3: Articulación, Cadera; Estructura en riesgo, Nervio ciático (rama peronea); Frecuencia publicada, Cerca de 10 % en adultos (fuente: Cornwall R y colaboradores, 2000); Qué documentar, Dorsiflexión del tobillo y sensibilidad del dorso del pie. Fila 4: Articulación, Rótula; Estructura en riesgo, Cartílago y ligamento patelofemoral medial; Frecuencia publicada, El ligamento casi siempre se lesiona (fuente: Duthon VB, 2015); Qué documentar, Derrame, fragmentos libres, extensión activa. Fila 5: Articulación, Tobillo; Estructura en riesgo, Piel, circulación del pie, nervios peroneo y tibial; Frecuencia publicada, Registro inadecuado en la mayoría de 23 pacientes (fuente: Payne R y colaboradores, 2004); Qué documentar, Integridad y tensión de la piel, pulsos, sensibilidad y movilidad de los dedos. (fuente: Grazette AJ y colaboradores, 2017) (fuente: Payne R y colaboradores, 2004) (fuente: de Laat EA y colaboradores, 1994) (fuente: Cornwall R y colaboradores, 2000) (fuente: Duthon VB, 2015). Con esto cerramos anatomía que importa en urgencias. Sigamos con variantes que cambian la conducta.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que cambian la conducta. No todas las luxaciones de una misma articulación se manejan igual. Estas son las variantes que cambian la decisión en la guardia: Una luxación simple no tiene fractura significativa; la compleja sí, y el abordaje cambia (fuente: Grazette AJ y colaboradores, 2017). La dirección cambia la maniobra: en el hombro, la anterior concentra entre 95 y 97 % de los casos (fuente: Alkaduhimi H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Hay variantes que no se reducen con la maniobra habitual, y reconocerlas a tiempo evita el daño por intentos repetidos (fuente: Bartoníček J y colaboradores, 2024)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de cada articulación y qué hacer» tiene 3 columnas: Articulación, Variante, Qué hacer. Fila 1: Articulación, Hombro; Variante, Anterior 95 a 97 %, posterior 2 a 4 %, inferior 0,5 % (fuente: Alkaduhimi H y colaboradores, 2016); Qué hacer, Cada dirección tiene su maniobra; la posterior exige sospecha e imagen adecuada (fuente: Rouleau DM y colaboradores, 2014).. Fila 2: Articulación, Hombro con fractura de tuberosidad; Variante, 16 % de las luxaciones glenohumerales (fuente: Mackenzie SP y colaboradores, 2021); Qué hacer, Reducir en urgencias con 2 proyecciones adecuadas y por quien tenga experiencia (fuente: Mackenzie SP y colaboradores, 2021).. Fila 3: Articulación, Codo; Variante, Simple o compleja (fuente: Grazette AJ y colaboradores, 2017); Qué hacer, La simple se reduce en urgencias con analgesia y sedación consciente (fuente: Grazette AJ y colaboradores, 2017).. Fila 4: Articulación, Cadera; Variante, Simple o fractura-luxación; con fractura de cuello femoral coexistente (fuente: Dunseath OA y colaboradores, 2026); Qué hacer, Con fractura de cuello femoral, la reducción cerrada está contraindicada (fuente: Dunseath OA y colaboradores, 2026).. Fila 5: Articulación, Tobillo; Variante, Bosworth: el fragmento fibular queda atrapado detrás de la tibia; 1,6 % de las fracturas de tobillo (fuente: Bartoníček J y colaboradores, 2024); Qué hacer, Reducción temprana, sin intentos cerrados repetidos (fuente: Bartoníček J y colaboradores, 2024).. Fila 6: Articulación, Rótula; Variante, La lateral es la más común y a menudo se reduce sola (fuente: Grewal B y colaboradores, 2016); Qué hacer, Si no reduce, buscar fractura o impactación con TC (fuente: Grewal B y colaboradores, 2016).. (fuente: Grazette AJ y colaboradores, 2017) (fuente: Mackenzie SP y colaboradores, 2021) (fuente: Bartoníček J y colaboradores, 2024) (fuente: Dunseath OA y colaboradores, 2026) (fuente: Alkaduhimi H y colaboradores, 2016) (fuente: Rouleau DM y colaboradores, 2014) (fuente: Grewal B y colaboradores, 2016). Con esto cerramos variantes que cambian la conducta. Sigamos con clasificación de las maniobras.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de las maniobras. Dong y colaboradores agruparon las maniobras de hombro por su modo de acción: tracción–contratracción, palanca y manipulación escapular (fuente: Dong H y colaboradores, 2021). Otra revisión describió 23 técnicas de reducción cerrada con 17 modificaciones, y señaló que todas se construyen con tracción, palanca, manipulación o una mezcla de ellas (fuente: Alkaduhimi H y colaboradores, 2016). La lección de fondo es práctica: vale más dominar unas pocas maniobras que memorizar los epónimos.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Sirve para tener un plan B. Si la primera maniobra no sale, no se repite igual: se cambia de modo de acción y se revisa la analgesia (práctica habitual / opinión experta). Las agrupaciones de abajo son una ordenación didáctica propia a partir de las descripciones de las revisiones citadas; la literatura no las agrupa de una sola manera. Con esto cerramos clasificación de las maniobras. Sigamos con diagnóstico y evaluación previa obligatoria.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y evaluación previa obligatoria. En un politraumatizado se trata primero lo que amenaza la vida. La luxación espera a que el paciente esté clínicamente estable, y en la cadera se reduce enseguida después (fuente: Dunseath OA y colaboradores, 2026). Con el paciente estable, la evaluación previa a la maniobra tiene 4 piezas: examen neurovascular, descartar fractura que cambie la conducta, consentimiento y plan de analgesia. El nervio y el vaso suelen estar lesionados antes de que usted llegue, no solo por la maniobra. En una cohorte clásica de 1994, con 101 pacientes con luxación primaria de hombro o fractura de cuello humeral, 45 % tuvo lesión nerviosa por electrofisiología; antes de 4 meses casi todos habían recuperado al menos en parte, y la pérdida motora persistió solo en 8 (fuente: de Laat EA y colaboradores, 1994). En 188 luxaciones de hombro con fractura de tuberosidad, 35 (19 %) tenían lesión nerviosa al llegar y 29 de ellos (90 %) se resolvieron solos (fuente: Mackenzie SP y colaboradores, 2021). En la cadera la lesión del nervio ciático ronda 10 % de los adultos, y en 60 a 70 % hay al menos una recuperación parcial (fuente: Cornwall R y colaboradores, 2000). En el codo se ha descrito lesión neurológica hasta en 20 % de las luxaciones simples (fuente: Grazette AJ y colaboradores, 2017). La parte débil casi nunca es el examen: es el registro. El BOAST-12 pide documentar con precisión la integridad de la piel, la circulación y la sensibilidad al ingreso (fuente: British Orthopaedic Association, 2016). En una auditoría de 23 pacientes con fractura-luxación de tobillo, el registro de piel y estado neurovascular fue inadecuado en la mayoría (fuente: Payne R y colaboradores, 2004). En 137 niños con fractura supracondílea desplazada, otra lesión donde el nervio manda, solo 12 (8,8 %) y 19 (13,9 %) tenían un examen neurológico y vascular completo documentado (fuente: Mayne AI y colaboradores, 2013). Sin un examen previo escrito, no se puede separar la lesión que el paciente ya traía de la que se atribuye a la maniobra. En una serie de 188 luxaciones glenohumerales con fractura de tuberosidad, la reducción cerrada con sedación tuvo éxito en 162 (86 %), y 22 (11 %) fallaron y pasaron a quirófano (fuente: Mackenzie SP y colaboradores, 2021). Los autores ponen 2 condiciones: que reduzca alguien con experiencia y que antes haya 2 proyecciones radiográficas adecuadas; si el cuello humeral no se ve íntegro con certeza, la reducción espera a la TC multiplanar (fuente: Mackenzie SP y colaboradores, 2021). Una revisión técnica coincide: una fractura asociada del cuello humeral contraindica los métodos cerrados y debe excluirse antes (fuente: Alkaduhimi H y colaboradores, 2016). En la cadera, una fractura coexistente del cuello femoral contraindica la reducción cerrada (fuente: Dunseath OA y colaboradores, 2026). Antes de sedar, explique el riesgo con cifras reales. Las complicaciones graves de la sedación son raras, y el metaanálisis que las cuantifica presenta sus cifras como herramienta para decidir con el paciente y obtener su consentimiento (fuente: Bellolio MF y colaboradores, 2016). El capítulo de consentimiento informado de la biblioteca desarrolla el proceso.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nerviosa publicada en luxaciones (distinto método y población)» muestra lo siguiente. Hombro y fractura de cuello humeral, electrofisiología: 45 por ciento (fuente: de Laat EA y colaboradores, 1994). Hombro con fractura de tuberosidad, al llegar: 19 por ciento (fuente: Mackenzie SP y colaboradores, 2021). Cadera, adultos (aprox.): 10 por ciento (fuente: Cornwall R y colaboradores, 2000). Codo simple (hasta): 20 por ciento (fuente: Grazette AJ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«Lesión nerviosa al evaluar al paciente y su evolución (poblaciones y métodos distintos: no comparar entre filas)» tiene 3 columnas: Escenario, Hallazgo, Evolución descrita. Fila 1: Escenario, Luxación primaria de hombro o fractura de cuello humeral (101 pacientes); Hallazgo, 45 % con lesión nerviosa por electrofisiología (fuente: de Laat EA y colaboradores, 1994); Evolución descrita, La mayoría recuperó en menos de 4 meses; 8 con pérdida motora persistente (fuente: de Laat EA y colaboradores, 1994). Fila 2: Escenario, Hombro con fractura de tuberosidad (188 luxaciones); Hallazgo, 35 (19 %) con lesión nerviosa al llegar (fuente: Mackenzie SP y colaboradores, 2021); Evolución descrita, 29 (90 %) se resolvieron solos (fuente: Mackenzie SP y colaboradores, 2021). Fila 3: Escenario, Cadera en adultos; Hallazgo, Cerca de 10 %, sobre todo rama peronea (fuente: Cornwall R y colaboradores, 2000); Evolución descrita, Recuperación al menos parcial en 60 a 70 % (fuente: Cornwall R y colaboradores, 2000). Fila 4: Escenario, Codo, luxación simple; Hallazgo, Hasta 20 % (fuente: Grazette AJ y colaboradores, 2017); Evolución descrita, Suele ser una parestesia transitoria del nervio cubital (fuente: Grazette AJ y colaboradores, 2017). (fuente: Grazette AJ y colaboradores, 2017) (fuente: Mackenzie SP y colaboradores, 2021) (fuente: de Laat EA y colaboradores, 1994) (fuente: Cornwall R y colaboradores, 2000). Con esto cerramos diagnóstico y evaluación previa obligatoria. Sigamos con examen físico y reglas clínicas.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reglas clínicas. No se encontraron estudios que midan la sensibilidad y la especificidad del examen neurovascular de urgencias para predecir una lesión de nervio o de vaso en una luxación: sin dato verificable. Lo que sí existe es una regla clínica para decidir si el hombro necesita radiografía antes de reducir, la regla de Fresno-Quebec. En una cohorte prospectiva de 207 pacientes, 24 (11,8 %) tenían una fractura-luxación clínicamente importante (fuente: Émond M y colaboradores, 2018). La versión refinada, de 3 criterios, tuvo sensibilidad de 100 %, especificidad de 50 % y valor predictivo negativo de 100 %, y podría haber reducido 44 % de las radiografías previas (fuente: Émond M y colaboradores, 2018). Ningún paciente con luxación recurrente atraumática tuvo fractura (fuente: Émond 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mayores de 35 años, el trauma contuso o el primer episodio aumentaron el riesgo (fuente: Émond M y colaboradores, 2018). Los autores piden validación prospectiva (fuente: Émond M y colaboradores, 2018). Una regla con especificidad de 50 % (fuente: Émond M y colaboradores, 2018) no es una licencia para saltarse la imagen: es una forma de ahorrar radiografías cuando el cuadro es claramente benigno (práctica habitual / opinión experta). Ante la duda, se toma la radiografía. El orden de abajo es el que se enseña en la práctica. No hay un ensayo que compare órdenes de examen, así que se rotula como opinión experta; lo que sí está respaldado es la necesidad de repetirlo y documentarlo antes y después de reducir (fuente: Grazette AJ y colaboradores, 2017) (fuente: Alkaduhimi H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 clínica de Fresno-Quebec para fractura-luxación importante en luxación anterior de hombro» muestra lo siguiente. Regla de Fresno-Quebec (cohorte de 207 pacientes): sensibilidad 100 por ciento y especificidad 50 por ciento (fuente: Émond M y colaboradores, 2018). Con esto cerramos examen físico y reglas clínicas. Sigamos con imágenes antes y después de reducir.</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antes y después de reducir. Hombro. Una regla clínica selecciona a quién tomar radiografía antes de reducir, y podría ahorrar 44 % de las placas previas (fuente: Émond M y colaboradores, 2018). La ecografía en el punto de atención identifica la luxación con sensibilidad de 100 % y especificidad de 100 %, y las fracturas asociadas con 96,8 % y 99,7 % (fuente: Gottlieb M y colaboradores, 2022); los límites inferiores de los intervalos de confianza de la luxación fueron 85,6 % y 79,4 % (fuente: Gottlieb M y colaboradores, 2022), así que "perfecta" no es la palabra. Una luxación posterior se pierde con facilidad: exige un alto índice de sospecha y una imagen adecuada (fuente: Rouleau DM y colaboradores, 2014). Cadera. La radiografía AP de pelvis va antes que la TC: el tiempo a la reducción fue de 69 minutos con placa previa y de 216 minutos sin ella, y todos los pacientes sin placa necesitaron una TC adicional (fuente: Hwang J y colaboradores, 2026). Tobillo. En el tobillo clínicamente deformado se reduce y se entablilla con urgencia, y la radiografía va antes solo si no causa una demora inaceptable (fuente: British Orthopaedic Association, 2016). Tomar la radiografía antes de manipular retrasó un promedio de 71 minutos llegar a un tobillo reducido y no aumentó el éxito del primer intento (fuente: Wicks L y colaboradores, 2018). Codo. Las radiografías AP y lateral suelen bastar en las luxaciones simples; la TC ayuda en las complejas (fuente: Grazette AJ y colaboradores, 2017). Rótula. Los factores óseos de riesgo (displasia troclear, distancia TT-TG) se buscan con radiografía y TC; el cartílago y los ligamentos, con RM (fuente: Duthon VB, 2015). El consenso europeo pide RM lo antes posible para los factores predisponentes y las lesiones osteocondrales, salvo en pacientes asintomáticos (fuente: Blønd L y colaboradores, 2025). Bosworth. La TC con reconstrucción 3D debe ser el estándar diagnóstico (fuente: Bartoníček J y colaboradores, 2024). En la cadera se piden radiografías tras reducir para comprobar la reducción concéntrica, y se evalúa la estabilidad con el paciente sedado (fuente: Dunseath OA y colaboradores, 2026). En el codo se repiten el examen clínico y la radiografía para confirmar la reducción (fuente: Grazette AJ y colaboradores, 2017). En el hombro la decisión es más fina: en 1076 pacientes, 2,6 % tenía fractura en la radiografía previa y 3,1 % en la posterior, sin diferencia significativa, y quienes no tuvieron radiografía posreducción pasaron 106 minutos en urgencias frente a 237 minutos con ella (fuente: Görmeli Kurt N y colaboradores, 2024). Esos datos sugieren que la placa posterior no es obligatoria en toda luxación anterior simple, pero la decisión depende del caso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«Exactitud de la ecografía en el punto de atención para el hombro luxado» muestra lo siguiente. Ecografía: diagnóstico de luxación de hombro: sensibilidad 100 por ciento y especificidad 100 por ciento (fuente: Gottlieb M y colaboradores, 2022). Ecografía: fracturas asociadas: sensibilidad 96.8 por ciento y especificidad 99.7 por ciento (fuente: Gottlieb M y colaboradores, 2022). Regla de Fresno-Quebec: fractura-luxación importante: sensibilidad 100 por ciento y especificidad 50 por ciento (fuente: Émond 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hasta reducir la cadera con y sin radiografía AP de pelvis previa a la TC» muestra lo siguiente. Con radiografía AP de pelvis previa: 69 min (fuente: Hwang J y colaboradores, 2026). Sin radiografía previa (TC primero): 216 min (fuente: Hwang J y colaboradores, 2026). En el documento Word de este tema encontrarás además: Fractura en las radiografías de luxación anterior de hombro (definiciones distintas); Imagen antes y después de reducir, por articulación (síntesis de las fuentes). Con esto cerramos imágenes antes y después de reducir. Sigamos con algoritmo de decisión en la guardia.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en la guardia. Resumen de la secuencia: estabilizar, examinar y documentar, decidir cuánta imagen antes, descartar lo que contraindica la maniobra cerrada, analgesiar, reducir con un tope de intentos, comprobar y proteger. Los puntos de decisión se apoyan en las fuentes citadas en el texto; la hora de la reducción es una meta, no un permiso para esperar.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«Luxación sospechada en urgencias: del ingreso a la decisión» se lee de arriba hacia abajo. Se parte de: Deformidad articular tras un trauma: luxación sospechada. Se hace: ABCDE y control de lo que amenaza la vida; la luxación espera a que el paciente esté estable (fuente: Dunseath OA y colaboradores, 2026). Se hace: Examen de piel, pulso, sensibilidad y motilidad, con registro y hora (fuente: Grazette AJ y colaboradores, 2017) (fuente: Payne R y colaboradores, 2004). Se decide: ¿Piel o perfusión en riesgo con deformidad clínica evidente? Si la respuesta es sí, reducir y entablillar con urgencia; placa previa solo si no causa una demora inaceptable (boast-12, tobillo) y control radiográfico después (fuente: British Orthopaedic Association, 2016) (fuente: Wicks L y colaboradores, 2018). Si la respuesta es no, imagen previa según el caso: regla de fresno-quebec en hombro, ap de pelvis antes que tc en cadera, ap y lateral en codo (fuente: Émond M y colaboradores, 2018) (fuente: Hwang J y colaboradores, 2026) (fuente: Grazette AJ y colaboradores, 2017). Se hace: Reducir y entablillar con urgencia; placa previa solo si no causa una demora inaceptable (BOAST-12, tobillo) y control radiográfico después (fuente: British Orthopaedic Association, 2016) (fuente: Wicks L y colaboradores, 2018). Se hace: Imagen previa según el caso: regla de Fresno-Quebec en hombro, AP de pelvis antes que TC en cadera, AP y lateral en codo (fuente: Émond M y colaboradores, 2018) (fuente: Hwang J y colaboradores, 2026) (fuente: Grazette AJ y colaboradores, 2017). Se decide: ¿Fractura que contraindica la maniobra cerrada (cuello femoral, cuello humeral con duda)? Si la respuesta es sí, no reducir en urgencias: tc si hay duda y quirófano (fuente: Dunseath OA y colaboradores, 2026) (fuente: Mackenzie SP y colaboradores, 2021). Si la respuesta es no, consentimiento, monitorización y analgesia: lidocaína intraarticular, bloqueo o sedación según la articulación (fuente: Sithamparapillai A y colaboradores, 2022) (fuente: Bellolio MF y colaboradores, 2016). Se hace: No reducir en urgencias: TC si hay duda y quirófano (fuente: Dunseath OA y colaboradores, 2026) (fuente: Mackenzie SP y colaboradores, 2021). Se hace: Consentimiento, monitorización y analgesia: lidocaína intraarticular, bloqueo o sedación según la articulación (fuente: Sithamparapillai A y colaboradores, 2022) (fuente: Bellolio MF y colaboradores, 2016). Se hace: Maniobra elegida con método y con un tope de intentos fijado de antemano (fuente: Mackenzie SP y colaboradores, 2021). Se decide: ¿Redujo? Si la respuesta es sí, examen neurovascular, estabilidad y radiografía de control (fuente: Dunseath OA y colaboradores, 2026) (fuente: Grazette AJ y colaboradores, 2017). Si la respuesta es no, cambiar de modo de acción y revisar la analgesia; no repetir la misma maniobra (fuente: Dong H y colaboradores, 2021) (fuente: Mackenzie SP y colaboradores, 2021). Se hace: Examen neurovascular, estabilidad y radiografía de control (fuente: Dunseath OA y colaboradores, 2026) (fuente: Grazette AJ y colaboradores, 2017). Se decide: ¿Reducción concéntrica y estable, sin déficit nuevo? Si la respuesta es sí, inmovilización mínima suficiente, instrucciones y seguimiento; todo registrado (fuente: Iordens GI y colaboradores, 2017) (fuente: Payne R y colaboradores, 2004). Si la respuesta es no, quirófano o anestesia general; si hay déficit nuevo o inestabilidad, explorar y decidir con el tutor (fuente: Grazette AJ y colaboradores, 2017) (fuente: Bartoníček J y colaboradores, 2024). Termina en: Inmovilización mínima suficiente, instrucciones y seguimiento; todo registrado (fuente: Iordens GI y colaboradores, 2017) (fuente: Payne R y colaboradores, 2004). Se hace: Cambiar de modo de acción y revisar la analgesia; no repetir la misma maniobra (fuente: Dong H y colaboradores, 2021) (fuente: Mackenzie SP y colaboradores, 2021). Se decide: ¿Se alcanzó el tope de intentos sin reducir? Si la respuesta es no: nuevo intento distinto, maniobra elegida con método y con un tope de intentos fijado de antemano (fuente: Mackenzie SP y colaboradores, 2021). Si la respuesta es sí, quirófano o anestesia general; si hay déficit nuevo o inestabilidad, explorar y decidir con el tutor (fuente: Grazette AJ y colaboradores, 2017) (fuente: Bartoníček J y colaboradores, 2024). Termina en: Quirófano o anestesia general; si hay déficit nuevo o inestabilidad, explorar y decidir con el tutor (fuente: Grazette AJ y colaboradores, 2017) (fuente: Bartoníček J y colaboradores, 2024). Con esto cerramos algoritmo de decisión en la guardia. Sigamos con tratamiento: analgesia, sedación y maniobras por articulación.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analgesia, sedación y maniobras por articulación. Hay 3 revisiones que responden la misma pregunta y coinciden en lo esencial. Conviene leerlas por tema y no por estudio. ¿Reduce igual? Sí. Ni la revisión Cochrane de 2011, con 5 estudios y 211 participantes (RR 0,95) (fuente: Wakai A y colaboradores, 2011), ni el metaanálisis de 2022, con 12 ensayos y 630 pacientes (RR 0,93) (fuente: Sithamparapillai A y colaboradores, 2022), encontraron diferencia en el éxito de la reducción. Tampoco la comparación en red de 16 ensayos y 957 pacientes, aunque con certeza muy baja (fuente: Hayashi M y colaboradores, 2022). ¿Es más segura la lidocaína? El riesgo relativo de eventos adversos fue de 0,16 a favor de la lidocaína, tanto en la revisión Cochrane como en el metaanálisis de 2022 (fuente: Wakai A y colaboradores, 2011) (fuente: Sithamparapillai A y colaboradores, 2022). En la comparación en red, ni la lidocaína ni el bloqueo nervioso tuvieron eventos respiratorios (fuente: Hayashi M y colaboradores, 2022). ¿Cuánto tiempo cuesta? Hay 2 relojes distintos. El paciente sale antes de urgencias con lidocaína: 109,46 minutos menos en la revisión Cochrane (fuente: Wakai A y colaboradores, 2011) y 107,88 minutos menos en la comparación en red (fuente: Hayashi M y colaboradores, 2022). Pero la maniobra tarda más: en un ensayo, 284,6 segundos con lidocaína frente a 105 con sedación (fuente: Wakai A y colaboradores, 2011); en la comparación en red, 5,3 minutos más con lidocaína y 15,25 minutos más con bloqueo que con sedación (fuente: Hayashi M y colaboradores, 2022). ¿Entonces? La lidocaína es una alternativa real, sobre todo cuando la sedación está contraindicada o no es factible (fuente: Sithamparapillai A y colaboradores, 2022). Con monitorización y personal para sedar, ambas opciones son válidas; sin ellos, no se queda sin analgesia (práctica habitual / opinión experta). Si hay que decirle a un paciente qué puede pasar con números en la mano, existen 2 metaanálisis de adultos en urgencias. El de 55 artículos con 9652 sedaciones estimó hipoxia en 40,2 por 1000 sedaciones, vómito en 16,4 (fuente: Bellolio MF y colaboradores, 2016) e hipotensión en 15,2 por 1000 (fuente: Bellolio MF y colaboradores, 2016). El de 32 ensayos con 6377 sedaciones estimó más hipoxia, 78,5 por 1000, con apnea en 31 e hipotensión en 28,1 por 1000 (fuente: Khan MT y colaboradores, 2024). Las estimaciones difieren, así que se dan ambas. Lo que no cambia es la jerarquía: lo leve es frecuente y lo grave es raro. En el primero, la aspiración fue de 1,2 por 1000 (1 caso en 2370 sedaciones), el laringoespasmo de 4,2 por 1000 y la intubación de 1,6 por 1000 (fuente: Bellolio MF y colaboradores, 2016). En el segundo, el laringoespasmo fue de 2,9 por 1000, la intubación de 10,8 y la aspiración de 2,7 (fuente: Khan MT y colaboradores, 2024). En cuanto a fármacos, la mezcla de ketamina y propofol tuvo menos agitación, apnea, hipoxia, bradicardia, hipotensión y vómito que cualquiera de los 2 por separado (fuente: Bellolio MF y colaboradores, 2016). La ketamina mostró la menor depresión respiratoria (fuente: Khan MT y colaboradores, 2024), a cambio de más agitación y vómito (164,1 y 170,0 por 1000) (fuente: Bellolio MF y colaboradores, 2016). La política clínica de ACEP de 2014 revisa 4 preguntas críticas de la sedación en urgencias: ayuno, capnografía, personal mínimo y fármacos (fuente: Godwin SA y colaboradores, 2014). En el ensayo con fracturas-luxaciones de tobillo, el bloqueo intraarticular con lidocaína alivió el dolor tanto como la sedación consciente (reducciones de 4,6 y 4,2 puntos), y el tiempo medio para reducir y entablillar fue de 63,8 minutos frente a 81,5; el resumen no informa si esa diferencia fue significativa (fuente: White BJ y colaboradores, 2008). Se logró una reducción aceptable en 41 de 42 pacientes, con 21 por grupo (fuente: White BJ y colaboradores, 2008). En las 97 reducciones cerradas de un centro de trauma, la técnica anestésica no se asoció con el éxito del primer intento (fuente: Levi J y colaboradores, 2023). En 67 luxaciones nativas de cadera, la sedación consciente como primera opción funcionó en 34 (50,7 %); 12 (17,9 %) fallaron y pasaron a anestesia general, y 21 (31,3 %) la recibieron de entrada (fuente: Bommiasamy AK y colaboradores, 2018). El tiempo se asoció con la falla: pasadas 6 horas hasta reducir, la razón de momios de falla de la sedación consciente fue de 19,75 (fuente: Bommiasamy AK y colaboradores, 2018). Esas horas de más son la razón para dejar el quirófano listo (práctica habitual / opinión experta). ¿Hay una maniobra ganadora en éxito? No de forma consistente. Un metaanálisis de 12 ensayos con 1055 pacientes no halló diferencia en el éxito global entre grupos de maniobras (fuente: Dong H y colaboradores, 2021), y una comparación en red de 14 estudios con 1189 pacientes tampoco la halló entre Kocher e hipocrática (OR 1,21) (fuente: Gonai S y colaboradores, 2023). El ensayo que presentó FARES sí encontró ventaja: éxito de 88,7 % frente a 72,5 % con la hipocrática y 68 % con Kocher, en 154 pacientes reducidos por residentes de primer y segundo año (fuente: Sayegh FE y colaboradores, 2009). Un análisis combinado de 13 estudios dio cifras altas para todas las familias: 97 % para la manipulación escapular, 95 % para la tracción–contratracción y 92 % para FARES (fuente: Alkaduhimi H y colaboradores, 2017). ¿Y en dolor y en tiempo? Aquí sí hay diferencias. FARES fue la única maniobra significativamente menos dolorosa que Kocher en la comparación en red (diferencia media de −4,0) (fuente: Gonai S y colaboradores, 2023). En el ensayo original, el dolor fue de 1,57 con FARES, 4,88 con la hipocrática y 5,44 con Kocher, y la maniobra duró 2,36, 5,55 y 4,32 minutos; no hubo complicaciones en ningún grupo (fuente: Sayegh FE y colaboradores, 2009). En el análisis combinado, la manipulación escapular fue la más rápida (1,75 minutos) y la menos dolorosa (EVA 1,47), mientras que la tracción–contratracción fue la más lenta y dolorosa (6,05 minutos, EVA 4,75) (fuente: Alkaduhimi H y colaboradores, 2017). Por familias, la tracción–contratracción dolió 0,86 puntos menos que la palanca, pero la palanca fue 20 segundos más rápida; en 2 estudios, la manipulación escapular dolió 1,5 y 2,3 puntos menos que la palanca y que la tracción–contratracción (fuente: Dong H y colaboradores, 2021). Dentro de la tracción–contratracción, Spaso fue la menos dolorosa y la más rápida (fuente: Dong H y colaboradores, 2021). ¿Por qué no coinciden los números? Porque dependen de quién reduce, cuándo y con qué analgesia. Sin sedación y con analgésicos orales, en 60 pacientes la maniobra de Milch tuvo éxito en el primer intento en 82,8 % y la de Stimson en 28 % (fuente: Amar E y colaboradores, 2012). En el ensayo BRASD, con 308 pacientes y sin analgesia invasiva, el mejor primer intento fue el de la Milch modificada, pero solo de 52 % en quienes podían aducir el brazo y de 51 % en quienes no; con sedación en urgencias llegó a 100 % y 98 % (fuente: Baden DN y colaboradores, 2023). Una tasa publicada no es su tasa: en su servicio dependerá de su analgesia y de su tiempo hasta el primer intento. El reloj del primer intento. En una cohorte con sedación, cada 10 minutos desde la lesión subió 7 %, y cada 10 minutos desde la llegada subió 19 %, las probabilidades de fallar (fuente: Kanji A y colaboradores, 2016). Ir rápido no excusa la fuerza: en una serie de 188 luxaciones con fractura de tuberosidad, la fractura iatrogénica fue de 0,5 % cuando se redujo en urgencias, y más de 2 intentos predijeron una reducción fallida (fuente: Mackenzie SP y colaboradores, 2021). Autorreducción supervisada. Un metaanálisis de 4 estudios halló más éxito (OR 2,71) y menos dolor máximo (diferencia de 1,98) que la reducción asistida por el médico (fuente: Hoveidaei AH y colaboradores, 2024). En el adulto, la luxación simple suele reducirse en urgencias con analgesia y sedación consciente (fuente: Grazette AJ y colaboradores, 2017). Una revisión abierta la resume así: primero se alinea el antebrazo en el plano frontal, luego se lleva el codo a unos 25 grados de flexión con el antebrazo en supinación, y se tracciona mientras un ayudante sujeta el brazo (fuente: Grazette AJ y colaboradores, 2017). Las técnicas descritas son tracción–contratracción, contratracción asistida por el propio paciente, palanca y Stimson modificada (fuente: Gottlieb M y colaboradores, 2018). No se encontraron comparaciones de éxito entre ellas: sin dato verificable. En un estudio poblacional citado por una revisión, solo 1,5 % de los pacientes tuvo una reducción cerrada fallida que obligó a reducir de forma abierta después (fuente: Grazette AJ y colaboradores, 2017). En el niño con subluxación de la cabeza del radio, la hiperpronación falló menos que la supinación con flexión en el primer intento: 9,2 % frente a 26,4 % (RR 0,35) en 8 estudios, con un NNT de 6 (fuente: Krul M y colaboradores, 2017). La certeza fue baja (fuente: Krul M y colaboradores, 2017). Los principios de la reducción de la luxación posterior son flexión, rotación interna y aducción (fuente: Waddell BS y colaboradores, 2016). En la de Allis, la clave es traccionar siguiendo el eje del fémur mientras la cadera se lleva a flexión; la descripción original no incluye rotación (fuente: Waddell BS y colaboradores, 2016). Bigelow parte de la misma tracción y, sobre ella, abduce, rota hacia afuera y extiende la cadera (fuente: Waddell BS y colaboradores, 2016). En Captain Morgan, el paciente va sobre una tabla con la pelvis amarrada y el médico flexiona la pierna sobre su propio muslo (fuente: Waddell BS y colaboradores, 2016). La luxación anterior se reduce con tracción en línea y rotación externa (fuente: Waddell BS y colaboradores, 2016). Una revisión situó el éxito individual de la mayoría de las maniobras entre 60 y 90 %, con pocos datos comparativos (fuente: Gottlieb M, 2018). En 55 fracturas-luxaciones posteriores intentadas en urgencias, 38 (69,1 %) se redujeron y 17 (30,9 %) fallaron; el tiempo hasta el primer intento fue menor en las exitosas (2,24 horas frente a 4,11 horas), y 3,5 horas fue el punto de corte (fuente: Lai PJ y colaboradores, 2022). La luxación lateral es la más común y a menudo se reduce sola o con una maniobra simple de reducción cerrada (fuente: Grewal B y colaboradores, 2016). Cuando la rótula vuelve a su sitio, puede lesionar hueso o cartílago por el choque contra la pared troclear (fuente: Samelis PV y colaboradores, 2023). No se encontraron tasas de éxito por técnica: sin dato verificable. La maniobra habitual consiste en extender la rodilla con presión suave sobre el borde lateral de la rótula hacia medial (práctica habitual / opinión experta). Tras la reducción, el tratamiento inicial es no quirúrgico, con la rodilla en férula en extensión durante 3 semanas y movilidad activa temprana después (fuente: Samelis PV y colaboradores, 2023). Los cuerpos libres y la fractura osteocondral sí se tratan con cirugía (fuente: Duthon VB, 2015). La revisión Cochrane de 2023, de 10 estudios y 519 participantes, no puede decir si la cirugía mejora el resultado, porque la certeza es muy baja (fuente: Smith TO y colaboradores, 2023). Tras una primera luxación, con un riesgo ilustrativo de reluxación de 348 por 1000 sin cirugía, la cirugía se asoció con 157 menos por 1000 entre los 2 y los 9 años, también con certeza muy baja (fuente: Smith TO y colaboradores, 2023). En 1050 fracturas de tobillo de un centro de trauma, 97 (9,2 %) necesitaron reducción cerrada y 76 (78,4 %) se redujeron al primer intento (fuente: Levi J y colaboradores, 2023). Para el tobillo con deformidad clínica, la guía británica BOAST-12 prioriza la reducción y la férula urgentes, y acepta la radiografía previa mientras no signifique una demora inaceptable (fuente: British Orthopaedic Association, 2016). Esa demora existe: en un estudio con 62 pacientes con radiografía antes de manipular y 51 sin ella, la placa previa implicó un retraso medio de 71 minutos hasta un tobillo reducido y no aumentó el éxito del primer intento (fuente: Wicks L y colaboradores, 2018). Antes de que el paciente salga de urgencias, la misma guía exige 2 registros tras la maniobra: un examen neurovascular nuevo y radiografías que demuestren la reducción (fuente: British Orthopaedic Association, 2016). En una auditoría de 23 fracturas-luxaciones de tobillo, se obtuvieron radiografías previas innecesarias en 8 (fuente: Payne R y colaboradores, 2004). La luxación interfalángica proximal suele lograr una reducción cerrada concéntrica y estable, y de forma ocasional es irreductible y exige reducción abierta (fuente: Saitta BH y colaboradores, 2018). Después de reducir, en 50 pacientes con luxación dorsolateral, 23 de 25 con férula de bloqueo dorsal y movimiento activo tenían rango normal, frente a 9 de 25 con yeso de 4 semanas (fuente: Arora R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«Éxito de reducción por maniobra de hombro, según la fuente (poblaciones y analgesia distintas)» muestra lo siguiente. FARES (ensayo con residentes): 88.7 por ciento (fuente: Sayegh FE y colaboradores, 2009). Hipocrática (mismo ensayo): 72.5 por ciento (fuente: Sayegh FE y colaboradores, 2009). Kocher (mismo ensayo): 68 por ciento (fuente: Sayegh FE y colaboradores, 2009). Manipulación escapular (análisis combinado): 97 por ciento (fuente: Alkaduhimi H y colaboradores, 2017). FARES (análisis combinado): 92 por ciento (fuente: Alkaduhimi H y colaboradores, 2017). Tracción–contratracción (análisis combinado): 95 por ciento (fuente: Alkaduhimi H y colaboradores, 2017). Milch, primer intento sin sedación: 82.8 por ciento (fuente: Amar E y colaboradores, 2012). Stimson, primer intento sin sedación: 28 por ciento (fuente: Amar E y colaboradores, 2012). Milch modificada, primer intento (BRASD): 52 por ciento (fuente: Baden DN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«Dolor durante la reducción del hombro (escala visual análoga)» muestra lo siguiente. FARES (ensayo original): 1.6 puntos (fuente: Sayegh FE y colaboradores, 2009). Hipocrática (ensayo original): 4.9 puntos (fuente: Sayegh FE y colaboradores, 2009). Kocher (ensayo original): 5.4 puntos (fuente: Sayegh FE y colaboradores, 2009). Manipulación escapular (análisis combinado): 1.5 puntos (fuente: Alkaduhimi H y colaboradores, 2017). FARES (análisis combinado): 1.6 puntos (fuente: Alkaduhimi H y colaboradores, 2017). Tracción–contratracción (análisis combinado): 4.8 puntos (fuente: Alkaduhimi H y colaboradores, 2017). En el documento Word de este tema encontrarás además: Éxito de la reducción de cadera y de tobillo publicado (contextos distintos); Subluxación de la cabeza del radio en niños: falla al primer intento; Eventos adversos de la sedación en urgencias (por 1000 sedaciones, 2 metaanálisis); Resumen por articulación: maniobras de referencia y éxito publicado; Analgesia del hombro: lidocaína intraarticular frente a sedación intravenosa, según 3 revisiones. Con esto cerramos tratamiento: analgesia, sedación y maniobras por articulación. Sigamos con técnica: principios mecánicos y secuencia de la reducción.</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principios mecánicos y secuencia de la reducción. Todas las maniobras comparten una lógica. Primero se consigue la relajación: una articulación contraída resiste la fuerza que se le aplique, y en el hombro el éxito del primer intento dependió del dolor al ingreso y del tiempo hasta intentar (fuente: Amar E y colaboradores, 2012). Luego se aplica tracción en línea, sostenida y sin sacudidas, con contratracción sobre el segmento proximal (práctica habitual / opinión experta). Después se recrea el mecanismo al revés, y al reducirse a veces se oye o se siente un chasquido (fuente: Grazette AJ y colaboradores, 2017). Por último se comprueba. Una revisión técnica contó 23 técnicas para el hombro, con 17 modificaciones, todas construidas con tracción, palanca, manipulación o una mezcla de ellas (fuente: Alkaduhimi H y colaboradores, 2016). El mismo trabajo no puede decir cuál técnica es más exitosa, menos dolorosa o con menos complicaciones (fuente: Alkaduhimi H y colaboradores, 2016). Para decidir, entonces, cuentan 3 cosas: la analgesia, el tiempo hasta el primer intento y lo que usted domine. La secuencia siguiente es un resumen de estudio, no un protocolo institucional ni sustituye al tutor. Cada técnica concreta tiene su propia secuencia más abajo, con la fuente que la describe. La tabla recoge errores que la literatura permite documentar. Donde no hay un estudio que los mida, se dice.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«Duración de la maniobra de hombro» muestra lo siguiente. FARES (ensayo original): 2.4 min (fuente: Sayegh FE y colaboradores, 2009). Hipocrática (ensayo original): 5.5 min (fuente: Sayegh FE y colaboradores, 2009). Kocher (ensayo original): 4.3 min (fuente: Sayegh FE y colaboradores, 2009). Manipulación escapular (análisis combinado): 1.8 min (fuente: Alkaduhimi H y colaboradores, 2017). FARES (análisis combinado): 2.2 min (fuente: Alkaduhimi H y colaboradores, 2017). Tracción–contratracción (análisis combinado): 6 min (fuente: Alkaduhimi H y colaboradores, 2017). Milch (sin sedación): 4.7 min (fuente: Amar E y colaboradores, 2012). Stimson (sin sedación): 8.8 min (fuente: Amar E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«Errores frecuentes en la reducción y qué hacer» tiene 3 columnas: Error frecuente, Qué dice la evidencia, Qué hacer. Fila 1: Error frecuente, Analgesia insuficiente; Qué dice la evidencia, El éxito del primer intento sin sedación dependió del dolor al ingreso (fuente: Amar E y colaboradores, 2012); Qué hacer, Analgesia suficiente antes de empezar: lidocaína intraarticular, bloqueo o sedación (fuente: Sithamparapillai A y colaboradores, 2022). Fila 2: Error frecuente, Empezar tarde; Qué dice la evidencia, Cada 10 minutos hasta el primer intento aumentó 19 % las probabilidades de fallar en hombro (fuente: Kanji A y colaboradores, 2016); Qué hacer, Reducir en cuanto el paciente esté estable y examinado. Fila 3: Error frecuente, Repetir la misma maniobra; Qué dice la evidencia, Más de 2 intentos predijeron una reducción fallida en urgencias en hombro con fractura de tuberosidad (fuente: Mackenzie SP y colaboradores, 2021); Qué hacer, Cambiar de modo de acción, revisar la analgesia y fijar un tope de intentos. Fila 4: Error frecuente, Pedir la placa que retrasa lo urgente; Qué dice la evidencia, Tobillo: 71 minutos de retraso medio hasta un tobillo reducido (fuente: Wicks L y colaboradores, 2018). Cadera: 216 minutos sin placa previa frente a 69 con ella (fuente: Hwang J y colaboradores, 2026); Qué hacer, Deformidad con piel en riesgo: reducir primero. Cadera: AP de pelvis antes que TC. Fila 5: Error frecuente, No dejar un examen neurovascular previo escrito; Qué dice la evidencia, Registro de piel y estado neurovascular inadecuado en la mayoría de 23 pacientes con fractura-luxación de tobillo (fuente: Payne R y colaboradores, 2004); Qué hacer, Examinar y escribir antes y después. Fila 6: Error frecuente, Insistir ante una fractura o un bloqueo mecánico; Qué dice la evidencia, Fractura de cuello femoral: reducción cerrada contraindicada (fuente: Dunseath OA y colaboradores, 2026). Bosworth: no repetir intentos cerrados (fuente: Bartoníček J y colaboradores, 2024); Qué hacer, Parar, imagen y quirófano. Fila 7: Error frecuente, Prono con sedación sin vigilar la vía aérea (Stimson de cadera); Qué dice la evidencia, Con el paciente sedado y medio fuera de la camilla, el riesgo es doble: la caída y la vía aérea en prono (fuente: Waddell BS y colaboradores, 2016); Qué hacer, Elegir otra posición o tener personal dedicado a la vía aérea. (fuente: Payne R y colaboradores, 2004) (fuente: Kanji A y colaboradores, 2016) (fuente: Sithamparapillai A y colaboradores, 2022) (fuente: Mackenzie SP y colaboradores, 2021) (fuente: Bartoníček J y colaboradores, 2024) (fuente: Dunseath OA y colaboradores, 2026) (fuente: Wicks L y colaboradores, 2018) (fuente: Amar E y colaboradores, 2012) (fuente: Hwang J y colaboradores, 2026) (fuente: Waddell BS y colaboradores, 2016). Con esto cerramos técnica: principios mecánicos y secuencia de la reducción. Sigamos con cuando no reduce: irreductibilidad y cuándo ir a quirófano.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cuando no reduce: irreductibilidad y cuándo ir a quirófano. Una luxación que no reduce después de intentos bien hechos suele tener un obstáculo mecánico. Reconocerlo ahorra daño. Hombro. En una revisión de 12 reportes de caso (nivel de evidencia 4), el bloqueo más común fue el tendón largo del bíceps incarcerado, seguido de la interposición de un tendón del manguito (fuente: Liechti DJ y colaboradores, 2022). Otras causas fueron los nervios axilar y musculocutáneo, los fragmentos desplazados y las lesiones de Hill-Sachs y Bankart óseo (fuente: Liechti DJ y colaboradores, 2022). En 188 luxaciones con fractura de tuberosidad, 22 (11 %) fallaron la reducción cerrada y pasaron a quirófano (fuente: Mackenzie SP y colaboradores, 2021). Cadera. Con fractura del cuello femoral coexistente, la reducción cerrada está contraindicada (fuente: Dunseath OA y colaboradores, 2026); en el Pipkin III, el cuello fracturado hace casi siempre imposible la reducción cerrada (fuente: Dunseath OA y colaboradores, 2026). Pasadas 3,5 horas desde la lesión, el éxito junto a la cama bajó en fracturas-luxaciones posteriores (fuente: Lai PJ y colaboradores, 2022). Después de 6 horas, la sedación consciente falló con más frecuencia (razón de momios de 19,75) y esos pacientes son candidatos a anestesia general (fuente: Bommiasamy AK y colaboradores, 2018). Codo. El atrapamiento de estructuras neurovasculares exige cirugía urgente (fuente: Grazette AJ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Tobillo. En la fractura de Bosworth, los intentos de reducción cerrada son casi siempre infructuosos, y se aconseja no repetirlos (fuente: Bartoníček J y colaboradores, 2024). El tratamiento no quirúrgico casi siempre falla (fuente: Bartoníček J y colaboradores, 2024). Hubo mejores resultados al año con reducción temprana que con cirugía diferida más de 24 horas (fuente: Bartoníček J y colaboradores, 2024). Rótula. Algunas luxaciones laterales no reducen al primer intento, sobre todo si hay fractura o impactación; pueden hacer falta manipulación bajo anestesia o reducción abierta (fuente: Grewal B y colaboradores, 2016). Interfalángica proximal. Ocasionalmente es irreductible y exige reducción abierta (fuente: Saitta BH y colaboradores, 2018). Fractura que contraindica la reducción cerrada (cuello femoral; cuello humeral con duda) (fuente: Dunseath OA y colaboradores, 2026) (fuente: Mackenzie SP y colaboradores, 2021). Déficit neurovascular nuevo o isquemia que no cede al reducir, por posible atrapamiento (fuente: Grazette AJ y colaboradores, 2017). Bloqueo mecánico sospechado o confirmado por imagen (fuente: Liechti DJ y colaboradores, 2022) (fuente: Bartoníček J y colaboradores, 2024). Tope de intentos alcanzado. Fíjelo antes de empezar (práctica habitual / opinión experta); el dato publicado es que más de 2 intentos predijeron falla en urgencias (fuente: Mackenzie SP y colaboradores, 2021). Reducción no concéntrica o inestable después de reducir (fuente: Dunseath OA y colaboradores, 2026). Cadera con más de 6 horas hasta la reducción y falla de la sedación consciente: anestesia general (fuente: Bommiasamy AK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«Bloqueo o situación típica y conducta, por articulación» tiene 3 columnas: Articulación, Bloqueo o situación típica, Conducta. Fila 1: Articulación, Hombro; Bloqueo o situación típica, Bíceps incarcerado, tendón del manguito, fragmentos, Hill-Sachs o Bankart óseo (fuente: Liechti DJ y colaboradores, 2022); Conducta, Imagen y reducción abierta o artroscópica según la causa (fuente: Liechti DJ y colaboradores, 2022). Fila 2: Articulación, Hombro con fractura de tuberosidad; Bloqueo o situación típica, 22 de 188 (11 %) fallaron la reducción cerrada (fuente: Mackenzie SP y colaboradores, 2021); Conducta, Quirófano tras el tope de intentos; TC si hay duda del cuello (fuente: Mackenzie SP y colaboradores, 2021). Fila 3: Articulación, Cadera; Bloqueo o situación típica, Fractura del cuello femoral; Pipkin III (fuente: Dunseath OA y colaboradores, 2026); Conducta, Sin reducción cerrada; cirugía inmediata (fuente: Dunseath OA y colaboradores, 2026). Fila 4: Articulación, Cadera; Bloqueo o situación típica, Más de 6 horas hasta reducir (fuente: Bommiasamy AK y colaboradores, 2018); Conducta, Anestesia general como primera opción (fuente: Bommiasamy AK y colaboradores, 2018). Fila 5: Articulación, Codo; Bloqueo o situación típica, Atrapamiento neurovascular (fuente: Grazette AJ y colaboradores, 2017); Conducta, Cirugía urgente (fuente: Grazette AJ y colaboradores, 2017). Fila 6: Articulación, Tobillo; Bloqueo o situación típica, Fractura de Bosworth (fuente: Bartoníček J y colaboradores, 2024); Conducta, Reducción abierta temprana; sin intentos cerrados repetidos (fuente: Bartoníček J y colaboradores, 2024). Fila 7: Articulación, Rótula; Bloqueo o situación típica, Fractura o impactación (fuente: Grewal B y colaboradores, 2016); Conducta, TC; manipulación bajo anestesia o reducción abierta (fuente: Grewal B y colaboradores, 2016). Fila 8: Articulación, Interfalángica proximal; Bloqueo o situación típica, Irreductible ocasional (fuente: Saitta BH y colaboradores, 2018); Conducta, Reducción abierta (fuente: Saitta BH y colaboradores, 2018). (fuente: Grazette AJ y colaboradores, 2017) (fuente: Mackenzie SP y colaboradores, 2021) (fuente: Bartoníček J y colaboradores, 2024) (fuente: Dunseath OA y colaboradores, 2026) (fuente: Saitta BH y colaboradores, 2018) (fuente: Grewal B y colaboradores, 2016) (fuente: Bommiasamy AK y colaboradores, 2018) (fuente: Liechti DJ y colaboradores, 2022). La tabla completa tiene más filas: están en el documento Word. Con esto cerramos cuando no reduce: irreductibilidad y cuándo ir a quirófano. Sigamos con complicaciones de la luxación y de la maniobra.</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 la luxación y de la maniobra. Las cifras ya vistas: hipoxia 40,2 por 1000 sedaciones y vómito 16,4 por 1000 (fuente: Bellolio MF y colaboradores, 2016); hipoxia 78,5 y apnea 31 por 1000 en otro metaanálisis (fuente: Khan MT y colaboradores, 2024). Los eventos graves son raros (fuente: Bellolio MF y colaboradores, 2016). Fractura iatrogénica. En 188 luxaciones de hombro con fractura de tuberosidad hubo 2 fracturas iatrogénicas: 0,5 % cuando la reducción fue en urgencias y 1 % en total (fuente: Mackenzie SP y colaboradores, 2021). En la comparación en red de 14 estudios, la única complicación fue 1 fractura con Kocher (fuente: Gonai S y colaboradores, 2023). Nervio. En el hombro con fractura de tuberosidad, 19 % tenía lesión nerviosa al llegar (fuente: Mackenzie SP y colaboradores, 2021); en luxación primaria o fractura de cuello humeral, 45 % por electrofisiología (fuente: de Laat EA y colaboradores, 1994). En la cadera, cerca de 10 % de los adultos (fuente: Cornwall R y colaboradores, 2000); en el codo, hasta 20 % (fuente: Grazette AJ y colaboradores, 2017). Vaso. La arteria braquial puede dañarse por tracción al luxarse o por atrapamiento tras reducir (fuente: Grazette AJ y colaboradores, 2017). En las luxaciones del codo se describen también lesión vascular y síndrome compartimental (fuente: Gottlieb M y colaboradores, 2018). En el Bosworth, el síndrome compartimental representó 5,4 % de los casos publicados (fuente: Bartoníček J y colaboradores, 2024). Necrosis y artrosis en la cadera. La tasa de necrosis avascular osciló entre 0,106 y 0,430 en luxaciones posteriores y entre 0,087 y 0,333 en anteriores (fuente: Kellam P y colaboradores, 2016). La artrosis postraumática osciló entre 0,194 y 0,586 en las posteriores (fuente: Kellam P y colaboradores, 2016). El riesgo de necrosis crece si la reducción se retrasa más de 6 horas o es incongruente (fuente: Dunseath OA y colaboradores, 2026). Osificación heterotópica en el codo. Se ha documentado hasta en 75 % de los casos, pero limita el movimiento en cerca de 5 % (fuente: Grazette AJ y colaboradores, 2017). Recurrencia. En la rótula, la luxación recurre hasta en 40 % (fuente: Smith TO y colaboradores, 2023), y la inestabilidad recurrente afecta cerca de 25 % de los pacientes en el consenso europeo (fuente: Blønd 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publicadas relacionadas con luxaciones y su reducción (contextos distintos)» muestra lo siguiente. Fractura iatrogénica en urgencias (hombro con tuberosidad): 0.5 por ciento (fuente: Mackenzie SP y colaboradores, 2021). Fractura iatrogénica en total (mismo estudio): 1 por ciento (fuente: Mackenzie SP y colaboradores, 2021). Síndrome compartimental (Bosworth): 5.4 por ciento (fuente: Bartoníček J y colaboradores, 2024). Osificación heterotópica limitante (codo): 5 por ciento (fuente: Grazette AJ y colaboradores, 2017). Lesión del ciático (cadera, adultos, aprox.): 10 por ciento (fuente: Cornwall R y colaboradores, 2000). Lesión nerviosa al llegar (hombro con tuberosidad): 19 por ciento (fuente: Mackenzie SP y colaboradores, 2021). Lesión neurológica (codo, hasta): 20 por ciento (fuente: Grazette AJ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frecuencia publicada y fuente» tiene 3 columnas: Complicación, Frecuencia publicada, Contexto. Fila 1: Complicación, Hipoxia en la sedación; Frecuencia publicada, 40,2 por 1000 (fuente: Bellolio MF y colaboradores, 2016); 78,5 por 1000 (fuente: Khan MT y colaboradores, 2024); Contexto, Sedación procedimental en adultos en urgencias. Fila 2: Complicación, Fractura iatrogénica; Frecuencia publicada, 0,5 % en urgencias; 1 % en total (fuente: Mackenzie SP y colaboradores, 2021); Contexto, Hombro con fractura de tuberosidad. Fila 3: Complicación, Lesión nerviosa al llegar; Frecuencia publicada, 19 % (fuente: Mackenzie SP y colaboradores, 2021); 45 % por electrofisiología (fuente: de Laat EA y colaboradores, 1994); Contexto, Hombro. Fila 4: Complicación, Lesión del ciático; Frecuencia publicada, Cerca de 10 % (fuente: Cornwall R y colaboradores, 2000); Contexto, Cadera, adultos. Fila 5: Complicación, Lesión neurológica; Frecuencia publicada, Hasta 20 % (fuente: Grazette AJ y colaboradores, 2017); Contexto, Codo, luxación simple. Fila 6: Complicación, Síndrome compartimental; Frecuencia publicada, 5,4 % de los casos publicados (fuente: Bartoníček J y colaboradores, 2024); Contexto, Fractura de Bosworth. Fila 7: Complicación, Osificación heterotópica; Frecuencia publicada, Hasta 75 %; limitante en cerca de 5 % (fuente: Grazette AJ y colaboradores, 2017); Contexto, Codo. Fila 8: Complicación, Necrosis avascular; Frecuencia publicada, 0,106 a 0,430 en posteriores; 0,087 a 0,333 en anteriores (fuente: Kellam P y colaboradores, 2016); Contexto, Cadera. Fila 9: Complicación, Recurrencia; Frecuencia publicada, Hasta 40 % (fuente: Smith TO y colaboradores, 2023); Contexto, Rótula, tras la primera luxación. (fuente: Grazette AJ y colaboradores, 2017) (fuente: Kellam P y colaboradores, 2016) (fuente: Mackenzie SP y colaboradores, 2021) (fuente: Bartoníček J y colaboradores, 2024) (fuente: Bellolio MF y colaboradores, 2016) (fuente: de Laat EA y colaboradores, 1994) (fuente: Cornwall R y colaboradores, 2000) (fuente: Smith TO y colaboradores, 2023) (fuente: Khan MT y colaboradores, 2024). La tabla completa tiene más filas: están en el documento Word. Con esto cerramos complicaciones de la luxación y de la maniobra.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Cadera. El tiempo pesa: razón de momios de necrosis de 5,627 con más de 12 horas (fuente: Kellam P y colaboradores, 2016), de 5,00 con más de 6 horas (fuente: Ahmed G y colaboradores, 2017), 3,4 % más de riesgo de necrosis por hora de retraso y 4,6 % más de riesgo de cirugía secundaria por hora (fuente: McGregor PC y colaboradores, 2023). En esa cohorte, los pacientes trasladados desde otro hospital tardaron 13,8 horas frente a 5,7 horas en reducirse (fuente: McGregor PC y colaboradores, 2023). Codo. Con movilización temprana, el Quick-DASH al año fue de 4,0 frente a 4,2 con yeso de 3 semanas, sin recidivas (fuente: Iordens GI y colaboradores, 2017). Un estudio poblacional citado halló que solo 1,5 % de los pacientes necesitó reducción abierta tras una reducción cerrada fallida (fuente: Grazette AJ y colaboradores, 2017). La evidencia comparativa es escasa: 1 estudio de nivel I y 3 ensayos de nivel II (fuente: Barco R y colaboradores, 2023). La revisión Cochrane solo halló 2 ensayos pequeños con 80 participantes, ambos con riesgo de sesgo, y concluyó que no hay evidencia suficiente para elegir el tratamiento de la luxación simple del adulto (fuente: Taylor F y colaboradores, 2012). Hombro. Tras la reducción, la reluxación fue de 55 de 245 con inmovilización en rotación externa y de 73 de 243 con rotación interna, con certeza muy baja (fuente: Braun C y colaboradores, 2019). Rótula. La recurrencia llega hasta 40 % (fuente: Smith TO y colaboradores, 2023); hay síntomas variados en cerca de 50 % (fuente: Blønd L y colaboradores, 2025). Tobillo (Bosworth). Hubo mejores resultados al año tras reducción temprana que tras cirugía diferida más de 24 horas (fuente: Bartoníček J y colaboradores, 2024). Interfalángica proximal. La contractura leve crónica y la deformidad son consistentes en la literatura, casi toda de reportes retrospectivos (fuente: Saitta BH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de reluxación o recurrencia publicado (contextos distintos)» muestra lo siguiente. Rótula: reluxación tras la primera luxación (hasta): 40 por ciento (fuente: Smith TO y colaboradores, 2023). Rótula: inestabilidad recurrente (aprox., consenso europeo): 25 por ciento (fuente: Blønd L y colaboradores, 2025). Hombro con inmovilización en rotación externa (55/245): 22.4 por ciento (fuente: Braun C y colaboradores, 2019). Hombro con inmovilización en rotación interna (73/243): 30 por ciento (fuente: Braun C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«Necrosis avascular tras luxación de cadera: razón de momios según el retraso hasta reducir» muestra lo siguiente. Más de 6 horas frente a menos (metaanálisis): 5 razón de momios (fuente: Ahmed G y colaboradores, 2017). Más de 12 horas frente a menos (metaanálisis): 5.6 razón de momios (fuente: Kellam P y colaboradores, 2016). Con esto cerramos pronóstico. Sigamos con estabilidad poscorrección, inmovilización y plazos.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estabilidad poscorrección, inmovilización y plazos. La reducción termina cuando está comprobada y protegida, no cuando el hueso entra. Cada articulación tiene su comprobación y su inmovilización. Cadera. Se piden radiografías para demostrar la reducción concéntrica y se evalúa la estabilidad con el paciente sedado (fuente: Dunseath OA y colaboradores, 2026). El manejo posterior se desarrolla en el capítulo de luxación traumática de cadera. Codo. En la luxación simple, la congruencia ósea suele bastar para una reducción estable, pero se examina la estabilidad moviendo el codo con suavidad en flexoextensión (fuente: Grazette AJ y colaboradores, 2017). Si reluxa con el antebrazo en pronación y más de 45° de flexión, se indica cirugía temprana (fuente: Grazette AJ y colaboradores, 2017). Si quedó estable, basta un reposo corto de 3 a 7 días en cabestrillo, férula o vendaje; si se vuelve inestable al acercarse a la extensión (entre 45° de flexión y la extensión completa), una ortesis articulada con tope de extensión permite moverlo (fuente: Grazette AJ y colaboradores, 2017). El yeso completo puede subluxarlo, e inmovilizar más de 2 a 3 semanas empeora el resultado (fuente: Grazette AJ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Hombro. Faltan ensayos que prueben qué inmovilización es mejor: la revisión Cochrane de 7 ensayos y 704 participantes no pudo concluir si la rotación externa aporta algún beneficio sobre la interna (fuente: Braun C y colaboradores, 2019). Rótula. La rodilla se deja en férula en extensión 3 semanas y luego se inicia movilidad activa (fuente: Samelis PV y colaboradores, 2023). Interfalángica proximal. En 50 pacientes con luxación dorsolateral, la férula de bloqueo dorsal con movimiento activo logró mejor rango y fuerza de pinza que el yeso de 4 semanas (fuente: Arora R y colaboradores, 2004). Tobillo. La reducción va seguida de entablillado urgente (fuente: British Orthopaedic Association, 2016). Si el patrón es estable, alcanzan analgesia, férula y apoyo según tolere; si la estabilidad es dudosa, hay control con radiografías nuevas antes de 2 semanas (fuente: British Orthopaedic Association, 2016). El plazo de inmovilización definitivo de la fractura-luxación inicial depende de la fractura: sin dato verificable de un plazo único. Con esto cerramos estabilidad poscorrección, inmovilización y plazos. Sigamos con documentación médico-legal.</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documentación médico-legal. La documentación es parte del procedimiento. Lo que sigue es una lista de lo que conviene registrar; no es asesoría legal, y la normativa nacional (historia clínica, consentimiento informado) se consulta aparte. Hora de la lesión, de la llegada y de cada intento; hora de la reducción. Examen neurovascular previo y posterior, por nervio, por pulso y por piel (fuente: Grazette AJ y colaboradores, 2017). En el tobillo, el BOAST-12 pide 2 registros antes de que el paciente deje urgencias: el examen neurovascular repetido y las radiografías que confirman la reducción (fuente: British Orthopaedic Association, 2016). La decisión de la imagen: qué se pidió, por qué y, si se redujo antes de la placa, por qué (fuente: British Orthopaedic Association, 2016) (fuente: Wicks 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consentimiento informado, con los riesgos de la sedación explicados con cifras reales (fuente: Bellolio MF y colaboradores, 2016). La analgesia usada y la monitorización durante la sedación. La maniobra, el número de intentos y quién los hizo. La estabilidad y la imagen de control tras reducir (fuente: Dunseath OA y colaboradores, 2026). Las indicaciones al alta, el plazo de control y, si pasó a quirófano, por qué. El registro suele ser la parte débil. En una auditoría de 23 pacientes con fractura-luxación de tobillo, la piel y el estado neurovascular estaban inadecuadamente registrados en la mayoría (fuente: Payne R y colaboradores, 2004). En 137 niños con fractura supracondílea desplazada, solo 12 (8,8 %) y 19 (13,9 %) tenían un examen neurológico y vascular completo documentado (fuente: Mayne AI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Esa segunda cifra es de otra lesión y se cita solo como ejemplo de la brecha típica. No se encontraron estudios que midan cuánto reduce el riesgo médico-legal un registro más completo: sin dato verificable. El argumento a favor del registro no necesita cifras: sin un examen previo escrito, no se puede separar la lesión que el paciente ya traía de la que se atribuye a la maniobra. Con esto cerramos documentación médico-legal.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Evaluar antes de tocar: nervio, pulso, piel y la radiografía justa; el examen se repite y se documenta después de la maniobra (fuente: Grazette AJ y colaboradores, 2017) (fuente: British Orthopaedic Association, 2016). El músculo relajado reduce y la fuerza bruta lastima: analgesia suficiente (lidocaína intraarticular, bloqueo o sedación) y la maniobra menos traumática que usted domine (fuente: Sithamparapillai A y colaboradores, 2022) (fuente: Dong H y colaboradores, 2021). Toda maniobra es tracción, palanca o manipulación del hueso. El éxito global es parecido entre maniobras bien hechas, así que importa más el método que el epónimo (fuente: Dong H y colaboradores, 2021) (fuente: Alkaduhimi H y colaboradores, 2016). Reducir pronto, pero con un tope: el retraso empeora el pronóstico de la cadera y el éxito en el hombro, y los intentos repetidos lastiman; si no sale, quirófano (fuente: Kellam P y colaboradores, 2016) (fuente: Kanji A y colaboradores, 2016) (fuente: Mackenzie SP y colaboradores, 2021). Después de reducir se comprueba y se protege: examen neurovascular, estabilidad, imagen cuando corresponde, inmovilización mínima suficiente y registro completo (fuente: Dunseath OA y colaboradores, 2026) (fuente: Grazette AJ y colaboradores, 2017) (fuente: British Orthopaedic Association, 2016).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Documente pulso, sensibilidad y motilidad por nervio antes y después de reducir; sin un registro previo no se separa una lesión previa de una causada por la maniobra (fuente: Payne R y colaboradores, 2004) (fuente: British Orthopaedic Association, 2016). Fractura del cuello femoral con luxación de cadera: no se hace reducción cerrada (fuente: Dunseath OA y colaboradores, 2026). Fractura asociada del cuello humeral: contraindica la maniobra cerrada, y en la mayoría de los pacientes hay que descartarla con radiografía antes de reducir; ante la duda, TC antes de reducir (fuente: Alkaduhimi H y colaboradores, 2016) (fuente: Mackenzie SP y colaboradores, 2021). En el tobillo con deformidad clínica se reduce y se entablilla con urgencia; tomar la radiografía antes retrasó en promedio 71 minutos llegar a un tobillo reducido y no aumentó el éxito del primer intento (fuente: British Orthopaedic Association, 2016) (fuente: Wicks L y colaboradores, 2018). Antes de sedar: consentimiento informado con los riesgos en cifras; los eventos graves son raros, pero existen (fuente: Bellolio MF y colaboradores, 2016). Monitorización y alguien dedicado a la vía aérea (práctica habitual / opinión experta); la política de ACEP revisa el personal mínimo y la capnografía (fuente: Godwin SA y colaboradores, 2014). Una luxación posterior de hombro se pierde con facilidad: exige un alto índice de sospecha e imagen adecuada (fuente: Rouleau DM y colaboradores, 2014); una proyección axial o la TC ayudan (práctica habitual / opinión experta). Fije antes de empezar el tope de intentos y qué hará cuando se alcance; después de reducir, no deje de comprobar la estabilidad (fuente: Mackenzie SP y colaboradores, 2021)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Evaluar, analgesiar, reducir, comprobar: 4 tiempos y ninguno se omite (fuente: Grazette AJ y colaboradores, 2017). El éxito global de las maniobras de hombro es parecido; lo que cambia es el dolor, el tiempo y la analgesia (fuente: Dong H y colaboradores, 2021). Un bloqueo mecánico o una fractura contraindicante cambian la conducta: no se vence con fuerza (fuente: Dunseath OA y colaboradores, 2026) (fuente: Bartoníček J y colaboradores, 2024). Reducir pronto importa, sobre todo en la cadera, pero con un tope de intentos (fuente: Kellam P y colaboradores, 2016) (fuente: Mackenzie SP y colaboradores, 2021). Lo que no se escribe no se hizo: examen y registro antes y después (fuente: Payne R y colaboradores, 2004) (fuente: British Orthopaedic Association, 2016).</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reducción de luxaciones · luxación de hombro · maniobra de Cunningham · método FARES · Kocher · maniobra de Milch · manipulación escapular · maniobra de Stimson · luxación de cadera · maniobra de Allis · maniobra de Bigelow · Captain Morgan · luxación de codo · luxación de rótula · fractura-luxación de tobillo · luxación interfalángica proximal · lidocaína intraarticular · sedación procedimental · examen neurovascular · luxación irreductible · fractura de Bosworth · necrosis avascular · fractura iatrogénica · consentimiento informado · regla de Fresno-Quebec · ecografía en luxación · tracción y contratracción · documentación médico-legal.</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Antes y después: nervio, pulso y piel documentados en cada reducción (fuente: Grazette AJ y colaboradores, 2017). Músculo relajado reduce; la fuerza bruta lastima (práctica habitual / opinión experta). Cadera: más de 12 horas sin reducir, razón de momios de necrosis de 5,627 (fuente: Kellam P y colaboradores, 2016). Hombro: ninguna maniobra gana en éxito; FARES y la manipulación escapular duelen menos (fuente: Gonai S y colaboradores, 2023) (fuente: Dong H y colaboradores, 2021). Cuello femoral fracturado con luxación de cadera: nunca reducción cerrada (fuente: Dunseath OA y colaboradores, 2026). Bosworth y bloqueos mecánicos: no repita intentos, vaya a quirófano (fuente: Bartoníček J y colaboradores, 2024). Lidocaína intraarticular: éxito similar a la sedación con menos eventos adversos (fuente: Sithamparapillai A y colaboradores, 2022). Tobillo deformado: reducir y entablillar con urgencia; placa previa solo si no demora (fuente: British Orthopaedic Association, 2016) (fuente: Wicks L y colaboradores, 2018). Codo reducido y estable: movilización temprana, no yeso largo (fuente: Iordens GI y colaboradores, 2017). Más de 2 intentos fallidos en urgencias: quirófano o anestesia general (fuente: Mackenzie SP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Mujer de 62 años que cae desde su altura sobre el hombro derecho. Llega a las 2 horas con el hombro en charretera, sin poder moverlo, y adormecimiento sobre el deltoides lateral. El pulso radial está presente. La radiografía muestra una luxación anterior con una fractura de la tuberosidad mayor, sin signos claros de fractura del cuello humeral. El servicio tiene un médico con experiencia y capacidad de sedación.</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examina y deja escrito antes de la maniobra?. ¿Reduce en urgencias o pide más imágenes primero?. ¿Qué analgesia elige y qué maniobra empieza?. ¿Cuántos intentos permite y qué hace si no reduce?.</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Examina y escribe pulso, sensibilidad y función del nervio axilar y del plexo braquial (fuente: Alkaduhimi H y colaboradores, 2016). En una serie de 188 luxaciones con fractura de tuberosidad, 19 % llegó con lesión nerviosa y 90 % de ellas se resolvieron solas, por lo que el registro previo es clave (fuente: Mackenzie SP y colaboradores, 2021). En esa serie, reducir en urgencias fue seguro con 2 condiciones: alguien con experiencia y 2 proyecciones radiográficas adecuadas antes; si el cuello humeral no se ve íntegro con certeza, primero la TC multiplanar (fuente: Mackenzie SP y colaboradores, 2021). Como analgesia, la lidocaína intraarticular tiene éxito comparable a la sedación con menos eventos adversos (fuente: Sithamparapillai A y colaboradores, 2022). La maniobra se elige por familia: no hay una ganadora en éxito, y FARES o la manipulación escapular duelen menos (fuente: Dong H y colaboradores, 2021) (fuente: Gonai S y colaboradores, 2023). Se fija un tope de intentos desde el inicio: más de 2 predijeron una reducción fallida en urgencias, y en esa serie la fractura iatrogénica fue de 0,5 % en urgencias (fuente: Mackenzie SP y colaboradores, 2021). Si no reduce, se va a quirófano; una causa de bloqueo es el bíceps incarcerado (fuente: Liechti DJ y colaboradores, 2022). Tras reducir, examen neurovascular y radiografía de control (fuente: Grazette AJ y colaboradores, 2017). Reducir con método es seguro y eficaz; el error es insistir sin cambiar nada (fuente: Mackenzie SP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Principios de reducción de luxaciones: evaluar, analgesiar, reducir con método y saber cuándo parar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luxaciones-urgencia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 y lógica de la reducción</a:t>
            </a:r>
          </a:p>
          <a:p>
            <a:pPr marL="347472" indent="-347472">
              <a:spcAft>
                <a:spcPts val="1400"/>
              </a:spcAft>
              <a:buChar char="•"/>
            </a:pPr>
            <a:r>
              <a:rPr sz="2200">
                <a:solidFill>
                  <a:srgbClr val="263238"/>
                </a:solidFill>
                <a:latin typeface="Calibri"/>
              </a:rPr>
              <a:t>4. Anatomía que importa en urgencias</a:t>
            </a:r>
          </a:p>
          <a:p>
            <a:pPr marL="347472" indent="-347472">
              <a:spcAft>
                <a:spcPts val="1400"/>
              </a:spcAft>
              <a:buChar char="•"/>
            </a:pPr>
            <a:r>
              <a:rPr sz="2200">
                <a:solidFill>
                  <a:srgbClr val="263238"/>
                </a:solidFill>
                <a:latin typeface="Calibri"/>
              </a:rPr>
              <a:t>5. Variantes que cambian la conducta</a:t>
            </a:r>
          </a:p>
          <a:p>
            <a:pPr marL="347472" indent="-347472">
              <a:spcAft>
                <a:spcPts val="1400"/>
              </a:spcAft>
              <a:buChar char="•"/>
            </a:pPr>
            <a:r>
              <a:rPr sz="2200">
                <a:solidFill>
                  <a:srgbClr val="263238"/>
                </a:solidFill>
                <a:latin typeface="Calibri"/>
              </a:rPr>
              <a:t>6. Clasificación de las maniobras</a:t>
            </a:r>
          </a:p>
          <a:p>
            <a:pPr marL="347472" indent="-347472">
              <a:spcAft>
                <a:spcPts val="1400"/>
              </a:spcAft>
              <a:buChar char="•"/>
            </a:pPr>
            <a:r>
              <a:rPr sz="2200">
                <a:solidFill>
                  <a:srgbClr val="263238"/>
                </a:solidFill>
                <a:latin typeface="Calibri"/>
              </a:rPr>
              <a:t>7. Diagnóstico y evaluación previa obligatoria</a:t>
            </a:r>
          </a:p>
          <a:p>
            <a:pPr marL="347472" indent="-347472">
              <a:spcAft>
                <a:spcPts val="1400"/>
              </a:spcAft>
              <a:buChar char="•"/>
            </a:pPr>
            <a:r>
              <a:rPr sz="2200">
                <a:solidFill>
                  <a:srgbClr val="263238"/>
                </a:solidFill>
                <a:latin typeface="Calibri"/>
              </a:rPr>
              <a:t>8. Examen físico y reglas clínicas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antes y después de reducir</a:t>
            </a:r>
          </a:p>
          <a:p>
            <a:pPr marL="347472" indent="-347472">
              <a:spcAft>
                <a:spcPts val="1400"/>
              </a:spcAft>
              <a:buChar char="•"/>
            </a:pPr>
            <a:r>
              <a:rPr sz="2200">
                <a:solidFill>
                  <a:srgbClr val="263238"/>
                </a:solidFill>
                <a:latin typeface="Calibri"/>
              </a:rPr>
              <a:t>10. Algoritmo de decisión en la guardia</a:t>
            </a:r>
          </a:p>
          <a:p>
            <a:pPr marL="347472" indent="-347472">
              <a:spcAft>
                <a:spcPts val="1400"/>
              </a:spcAft>
              <a:buChar char="•"/>
            </a:pPr>
            <a:r>
              <a:rPr sz="2200">
                <a:solidFill>
                  <a:srgbClr val="263238"/>
                </a:solidFill>
                <a:latin typeface="Calibri"/>
              </a:rPr>
              <a:t>11. Tratamiento: analgesia, sedación y maniobras por articulación</a:t>
            </a:r>
          </a:p>
          <a:p>
            <a:pPr marL="347472" indent="-347472">
              <a:spcAft>
                <a:spcPts val="1400"/>
              </a:spcAft>
              <a:buChar char="•"/>
            </a:pPr>
            <a:r>
              <a:rPr sz="2200">
                <a:solidFill>
                  <a:srgbClr val="263238"/>
                </a:solidFill>
                <a:latin typeface="Calibri"/>
              </a:rPr>
              <a:t>12. Técnica: principios mecánicos y secuencia de la reducción</a:t>
            </a:r>
          </a:p>
          <a:p>
            <a:pPr marL="347472" indent="-347472">
              <a:spcAft>
                <a:spcPts val="1400"/>
              </a:spcAft>
              <a:buChar char="•"/>
            </a:pPr>
            <a:r>
              <a:rPr sz="2200">
                <a:solidFill>
                  <a:srgbClr val="263238"/>
                </a:solidFill>
                <a:latin typeface="Calibri"/>
              </a:rPr>
              <a:t>13. Cuando no reduce: irreductibilidad y cuándo ir a quirófano</a:t>
            </a:r>
          </a:p>
          <a:p>
            <a:pPr marL="347472" indent="-347472">
              <a:spcAft>
                <a:spcPts val="1400"/>
              </a:spcAft>
              <a:buChar char="•"/>
            </a:pPr>
            <a:r>
              <a:rPr sz="2200">
                <a:solidFill>
                  <a:srgbClr val="263238"/>
                </a:solidFill>
                <a:latin typeface="Calibri"/>
              </a:rPr>
              <a:t>14. Complicaciones de la luxación y de la maniobra</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Estabilidad poscorrección, inmovilización y plazos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Grazette AJ et al. Open Orthop J. 2017. doi:10.2174/1874325001711011373</a:t>
            </a:r>
          </a:p>
          <a:p>
            <a:r>
              <a:rPr sz="1000">
                <a:solidFill>
                  <a:srgbClr val="5A6469"/>
                </a:solidFill>
                <a:latin typeface="Calibri"/>
              </a:rPr>
              <a:t>[r2] Payne R et al. Ann R Coll Surg Engl. 2004. doi:10.1308/003588404323043300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reducción bien hecha tiene 4 tiempos: evaluar y documentar (nervio, pulso, piel y la radiografía necesaria), analgesiar lo suficiente, aplicar una maniobra con método y comprobar con examen y radiografía…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Kellam P et al. J Orthop Trauma. 2016. doi:10.1097/BOT.0000000000000419</a:t>
            </a:r>
          </a:p>
          <a:p>
            <a:r>
              <a:rPr sz="800">
                <a:solidFill>
                  <a:srgbClr val="5A6469"/>
                </a:solidFill>
                <a:latin typeface="Calibri"/>
              </a:rPr>
              <a:t>[r4] McGregor PC et al. Arch Orthop Trauma Surg. 2023. doi:10.1007/s00402-023-04768-3</a:t>
            </a:r>
          </a:p>
          <a:p>
            <a:r>
              <a:rPr sz="800">
                <a:solidFill>
                  <a:srgbClr val="5A6469"/>
                </a:solidFill>
                <a:latin typeface="Calibri"/>
              </a:rPr>
              <a:t>[r5] Kanji A et al. Emerg Med J. 2016. doi:10.1136/emermed-2015-204746</a:t>
            </a:r>
          </a:p>
          <a:p>
            <a:r>
              <a:rPr sz="800">
                <a:solidFill>
                  <a:srgbClr val="5A6469"/>
                </a:solidFill>
                <a:latin typeface="Calibri"/>
              </a:rPr>
              <a:t>[r22] Lai PJ et al. 2022. doi:10.1186/s10195-022-00677-0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Reducir es devolver las superficies articulares a su sitio con una maniobra que usted controla: en la camilla de urgencias, con analgesia o sedación…</a:t>
            </a:r>
          </a:p>
          <a:p>
            <a:pPr marL="347472" indent="-347472">
              <a:spcAft>
                <a:spcPts val="1400"/>
              </a:spcAft>
              <a:buChar char="•"/>
            </a:pPr>
            <a:r>
              <a:rPr sz="2400">
                <a:solidFill>
                  <a:srgbClr val="263238"/>
                </a:solidFill>
                <a:latin typeface="Calibri"/>
              </a:rPr>
              <a:t>Este capítulo no enseña una articulación.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Cornwall R et al. Clin Orthop Relat Res. 2000. doi:10.1097/00003086-200008000-00012</a:t>
            </a:r>
          </a:p>
          <a:p>
            <a:r>
              <a:rPr sz="1000">
                <a:solidFill>
                  <a:srgbClr val="5A6469"/>
                </a:solidFill>
                <a:latin typeface="Calibri"/>
              </a:rPr>
              <a:t>[r30] White BJ et al. A prospective randomized trial. 2008. doi:10.2106/JBJS.G.00733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Nervio y piel. Un ciático ya lesionado obliga a no esperar… [r29]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Kellam P et al. J Orthop Trauma. 2016. doi:10.1097/BOT.0000000000000419</a:t>
            </a:r>
          </a:p>
          <a:p>
            <a:r>
              <a:rPr sz="800">
                <a:solidFill>
                  <a:srgbClr val="5A6469"/>
                </a:solidFill>
                <a:latin typeface="Calibri"/>
              </a:rPr>
              <a:t>[r4] McGregor PC et al. Arch Orthop Trauma Surg. 2023. doi:10.1007/s00402-023-04768-3</a:t>
            </a:r>
          </a:p>
          <a:p>
            <a:r>
              <a:rPr sz="800">
                <a:solidFill>
                  <a:srgbClr val="5A6469"/>
                </a:solidFill>
                <a:latin typeface="Calibri"/>
              </a:rPr>
              <a:t>[r5] Kanji A et al. Emerg Med J. 2016. doi:10.1136/emermed-2015-204746</a:t>
            </a:r>
          </a:p>
          <a:p>
            <a:r>
              <a:rPr sz="800">
                <a:solidFill>
                  <a:srgbClr val="5A6469"/>
                </a:solidFill>
                <a:latin typeface="Calibri"/>
              </a:rPr>
              <a:t>[r22] Lai PJ et al. 2022. doi:10.1186/s10195-022-00677-0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trata la luxación de rodilla, que por su riesgo vascular merece un abordaje propio.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Alkaduhimi H et al. Turk J Emerg Med. 2016. doi:10.1016/j.tjem.2016.09.008</a:t>
            </a:r>
          </a:p>
          <a:p>
            <a:r>
              <a:rPr sz="800">
                <a:solidFill>
                  <a:srgbClr val="5A6469"/>
                </a:solidFill>
                <a:latin typeface="Calibri"/>
              </a:rPr>
              <a:t>[r31] Barco R et al. JSES Int. 2023. doi:10.1016/j.jseint.2023.03.019</a:t>
            </a:r>
          </a:p>
          <a:p>
            <a:r>
              <a:rPr sz="800">
                <a:solidFill>
                  <a:srgbClr val="5A6469"/>
                </a:solidFill>
                <a:latin typeface="Calibri"/>
              </a:rPr>
              <a:t>[r32] Smith TO et al. Cochrane Database Syst Rev. 2023. doi:10.1002/14651858.CD008106.pub4</a:t>
            </a:r>
          </a:p>
          <a:p>
            <a:r>
              <a:rPr sz="800">
                <a:solidFill>
                  <a:srgbClr val="5A6469"/>
                </a:solidFill>
                <a:latin typeface="Calibri"/>
              </a:rPr>
              <a:t>[r33] Levi J et al. J Foot Ankle Surg. 2023. doi:10.1053/j.jfas.2022.11.005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cambia entre articulaciones es la frecuencia, y eso decide cuánta práctica tendrá usted con cada maniobra.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Smith TO et al. Cochrane Database Syst Rev. 2023. doi:10.1002/14651858.CD008106.pub4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Rótula. Afecta hasta 42 por 100 000 personas, sobre todo entre los 20 y los 30 años [r32]. La recurrencia llega hasta 40 % después de una primera luxación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publicada por articulación y qué significa para la guardia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Alkaduhimi H et al. Turk J Emerg Med. 2016. doi:10.1016/j.tjem.2016.09.008</a:t>
            </a:r>
          </a:p>
          <a:p>
            <a:r>
              <a:rPr sz="800">
                <a:solidFill>
                  <a:srgbClr val="5A6469"/>
                </a:solidFill>
                <a:latin typeface="Calibri"/>
              </a:rPr>
              <a:t>[r31] Barco R et al. JSES Int. 2023. doi:10.1016/j.jseint.2023.03.019</a:t>
            </a:r>
          </a:p>
          <a:p>
            <a:r>
              <a:rPr sz="800">
                <a:solidFill>
                  <a:srgbClr val="5A6469"/>
                </a:solidFill>
                <a:latin typeface="Calibri"/>
              </a:rPr>
              <a:t>[r32] Smith TO et al. Cochrane Database Syst Rev. 2023. doi:10.1002/14651858.CD008106.pub4</a:t>
            </a:r>
          </a:p>
          <a:p>
            <a:r>
              <a:rPr sz="800">
                <a:solidFill>
                  <a:srgbClr val="5A6469"/>
                </a:solidFill>
                <a:latin typeface="Calibri"/>
              </a:rPr>
              <a:t>[r33] Levi J et al. J Foot Ankle Surg. 2023. doi:10.1053/j.jfas.2022.11.005</a:t>
            </a:r>
          </a:p>
          <a:p>
            <a:r>
              <a:rPr sz="800">
                <a:solidFill>
                  <a:srgbClr val="5A6469"/>
                </a:solidFill>
                <a:latin typeface="Calibri"/>
              </a:rPr>
              <a:t>[r34] Gottlieb M. J Emerg Med. 2018. doi:10.1016/j.jemermed.2017.12.002</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Articulación</a:t>
                      </a:r>
                    </a:p>
                  </a:txBody>
                  <a:tcPr>
                    <a:solidFill>
                      <a:srgbClr val="0F5F6B"/>
                    </a:solidFill>
                  </a:tcPr>
                </a:tc>
                <a:tc>
                  <a:txBody>
                    <a:bodyPr/>
                    <a:lstStyle/>
                    <a:p>
                      <a:r>
                        <a:rPr sz="1600" b="1">
                          <a:solidFill>
                            <a:srgbClr val="FFFFFF"/>
                          </a:solidFill>
                          <a:latin typeface="Calibri"/>
                        </a:rPr>
                        <a:t>Dato publicado</a:t>
                      </a:r>
                    </a:p>
                  </a:txBody>
                  <a:tcPr>
                    <a:solidFill>
                      <a:srgbClr val="0F5F6B"/>
                    </a:solidFill>
                  </a:tcPr>
                </a:tc>
                <a:tc>
                  <a:txBody>
                    <a:bodyPr/>
                    <a:lstStyle/>
                    <a:p>
                      <a:r>
                        <a:rPr sz="1600" b="1">
                          <a:solidFill>
                            <a:srgbClr val="FFFFFF"/>
                          </a:solidFill>
                          <a:latin typeface="Calibri"/>
                        </a:rPr>
                        <a:t>Qué significa para la guardia</a:t>
                      </a:r>
                    </a:p>
                  </a:txBody>
                  <a:tcPr>
                    <a:solidFill>
                      <a:srgbClr val="0F5F6B"/>
                    </a:solidFill>
                  </a:tcPr>
                </a:tc>
              </a:tr>
              <a:tr h="457200">
                <a:tc>
                  <a:txBody>
                    <a:bodyPr/>
                    <a:lstStyle/>
                    <a:p>
                      <a:r>
                        <a:rPr sz="1600">
                          <a:solidFill>
                            <a:srgbClr val="263238"/>
                          </a:solidFill>
                          <a:latin typeface="Calibri"/>
                        </a:rPr>
                        <a:t>Hombro</a:t>
                      </a:r>
                    </a:p>
                  </a:txBody>
                  <a:tcPr>
                    <a:solidFill>
                      <a:srgbClr val="EEF3F4"/>
                    </a:solidFill>
                  </a:tcPr>
                </a:tc>
                <a:tc>
                  <a:txBody>
                    <a:bodyPr/>
                    <a:lstStyle/>
                    <a:p>
                      <a:r>
                        <a:rPr sz="1600">
                          <a:solidFill>
                            <a:srgbClr val="263238"/>
                          </a:solidFill>
                          <a:latin typeface="Calibri"/>
                        </a:rPr>
                        <a:t>50 % de las luxaciones de grandes articulaciones; 23,9 por 100 000 personas-año [r13]</a:t>
                      </a:r>
                    </a:p>
                  </a:txBody>
                  <a:tcPr>
                    <a:solidFill>
                      <a:srgbClr val="EEF3F4"/>
                    </a:solidFill>
                  </a:tcPr>
                </a:tc>
                <a:tc>
                  <a:txBody>
                    <a:bodyPr/>
                    <a:lstStyle/>
                    <a:p>
                      <a:r>
                        <a:rPr sz="1600">
                          <a:solidFill>
                            <a:srgbClr val="263238"/>
                          </a:solidFill>
                          <a:latin typeface="Calibri"/>
                        </a:rPr>
                        <a:t>Es la maniobra que más va a practicar; vale la pena dominar unas pocas.</a:t>
                      </a:r>
                    </a:p>
                  </a:txBody>
                  <a:tcPr>
                    <a:solidFill>
                      <a:srgbClr val="EEF3F4"/>
                    </a:solidFill>
                  </a:tcPr>
                </a:tc>
              </a:tr>
              <a:tr h="457200">
                <a:tc>
                  <a:txBody>
                    <a:bodyPr/>
                    <a:lstStyle/>
                    <a:p>
                      <a:r>
                        <a:rPr sz="1600">
                          <a:solidFill>
                            <a:srgbClr val="263238"/>
                          </a:solidFill>
                          <a:latin typeface="Calibri"/>
                        </a:rPr>
                        <a:t>Codo</a:t>
                      </a:r>
                    </a:p>
                  </a:txBody>
                  <a:tcPr>
                    <a:solidFill>
                      <a:srgbClr val="FFFFFF"/>
                    </a:solidFill>
                  </a:tcPr>
                </a:tc>
                <a:tc>
                  <a:txBody>
                    <a:bodyPr/>
                    <a:lstStyle/>
                    <a:p>
                      <a:r>
                        <a:rPr sz="1600">
                          <a:solidFill>
                            <a:srgbClr val="263238"/>
                          </a:solidFill>
                          <a:latin typeface="Calibri"/>
                        </a:rPr>
                        <a:t>Segunda más luxada en adultos; 2,9 a 5,1 por 100 000 personas-año [r31]</a:t>
                      </a:r>
                    </a:p>
                  </a:txBody>
                  <a:tcPr>
                    <a:solidFill>
                      <a:srgbClr val="FFFFFF"/>
                    </a:solidFill>
                  </a:tcPr>
                </a:tc>
                <a:tc>
                  <a:txBody>
                    <a:bodyPr/>
                    <a:lstStyle/>
                    <a:p>
                      <a:r>
                        <a:rPr sz="1600">
                          <a:solidFill>
                            <a:srgbClr val="263238"/>
                          </a:solidFill>
                          <a:latin typeface="Calibri"/>
                        </a:rPr>
                        <a:t>Menos práctica: tenga clara una técnica y un plan B.</a:t>
                      </a:r>
                    </a:p>
                  </a:txBody>
                  <a:tcPr>
                    <a:solidFill>
                      <a:srgbClr val="FFFFFF"/>
                    </a:solidFill>
                  </a:tcPr>
                </a:tc>
              </a:tr>
              <a:tr h="457200">
                <a:tc>
                  <a:txBody>
                    <a:bodyPr/>
                    <a:lstStyle/>
                    <a:p>
                      <a:r>
                        <a:rPr sz="1600">
                          <a:solidFill>
                            <a:srgbClr val="263238"/>
                          </a:solidFill>
                          <a:latin typeface="Calibri"/>
                        </a:rPr>
                        <a:t>Rótula</a:t>
                      </a:r>
                    </a:p>
                  </a:txBody>
                  <a:tcPr>
                    <a:solidFill>
                      <a:srgbClr val="EEF3F4"/>
                    </a:solidFill>
                  </a:tcPr>
                </a:tc>
                <a:tc>
                  <a:txBody>
                    <a:bodyPr/>
                    <a:lstStyle/>
                    <a:p>
                      <a:r>
                        <a:rPr sz="1600">
                          <a:solidFill>
                            <a:srgbClr val="263238"/>
                          </a:solidFill>
                          <a:latin typeface="Calibri"/>
                        </a:rPr>
                        <a:t>Hasta 42 por 100 000; recurrencia hasta 40 % [r32]</a:t>
                      </a:r>
                    </a:p>
                  </a:txBody>
                  <a:tcPr>
                    <a:solidFill>
                      <a:srgbClr val="EEF3F4"/>
                    </a:solidFill>
                  </a:tcPr>
                </a:tc>
                <a:tc>
                  <a:txBody>
                    <a:bodyPr/>
                    <a:lstStyle/>
                    <a:p>
                      <a:r>
                        <a:rPr sz="1600">
                          <a:solidFill>
                            <a:srgbClr val="263238"/>
                          </a:solidFill>
                          <a:latin typeface="Calibri"/>
                        </a:rPr>
                        <a:t>Suele reducirse sola o con maniobra simple; el problema es lo que viene después.</a:t>
                      </a:r>
                    </a:p>
                  </a:txBody>
                  <a:tcPr>
                    <a:solidFill>
                      <a:srgbClr val="EEF3F4"/>
                    </a:solidFill>
                  </a:tcPr>
                </a:tc>
              </a:tr>
              <a:tr h="457200">
                <a:tc>
                  <a:txBody>
                    <a:bodyPr/>
                    <a:lstStyle/>
                    <a:p>
                      <a:r>
                        <a:rPr sz="1600">
                          <a:solidFill>
                            <a:srgbClr val="263238"/>
                          </a:solidFill>
                          <a:latin typeface="Calibri"/>
                        </a:rPr>
                        <a:t>Tobillo</a:t>
                      </a:r>
                    </a:p>
                  </a:txBody>
                  <a:tcPr>
                    <a:solidFill>
                      <a:srgbClr val="FFFFFF"/>
                    </a:solidFill>
                  </a:tcPr>
                </a:tc>
                <a:tc>
                  <a:txBody>
                    <a:bodyPr/>
                    <a:lstStyle/>
                    <a:p>
                      <a:r>
                        <a:rPr sz="1600">
                          <a:solidFill>
                            <a:srgbClr val="263238"/>
                          </a:solidFill>
                          <a:latin typeface="Calibri"/>
                        </a:rPr>
                        <a:t>97 de 1050 fracturas requirieron reducción cerrada (9,2 %); 76 (78,4 %) al primer intento [r33]</a:t>
                      </a:r>
                    </a:p>
                  </a:txBody>
                  <a:tcPr>
                    <a:solidFill>
                      <a:srgbClr val="FFFFFF"/>
                    </a:solidFill>
                  </a:tcPr>
                </a:tc>
                <a:tc>
                  <a:txBody>
                    <a:bodyPr/>
                    <a:lstStyle/>
                    <a:p>
                      <a:r>
                        <a:rPr sz="1600">
                          <a:solidFill>
                            <a:srgbClr val="263238"/>
                          </a:solidFill>
                          <a:latin typeface="Calibri"/>
                        </a:rPr>
                        <a:t>La reducción es parte del tratamiento inicial de la fractura-luxación.</a:t>
                      </a:r>
                    </a:p>
                  </a:txBody>
                  <a:tcPr>
                    <a:solidFill>
                      <a:srgbClr val="FFFFFF"/>
                    </a:solidFill>
                  </a:tcPr>
                </a:tc>
              </a:tr>
              <a:tr h="457200">
                <a:tc>
                  <a:txBody>
                    <a:bodyPr/>
                    <a:lstStyle/>
                    <a:p>
                      <a:r>
                        <a:rPr sz="1600">
                          <a:solidFill>
                            <a:srgbClr val="263238"/>
                          </a:solidFill>
                          <a:latin typeface="Calibri"/>
                        </a:rPr>
                        <a:t>Cadera</a:t>
                      </a:r>
                    </a:p>
                  </a:txBody>
                  <a:tcPr>
                    <a:solidFill>
                      <a:srgbClr val="EEF3F4"/>
                    </a:solidFill>
                  </a:tcPr>
                </a:tc>
                <a:tc>
                  <a:txBody>
                    <a:bodyPr/>
                    <a:lstStyle/>
                    <a:p>
                      <a:r>
                        <a:rPr sz="1600">
                          <a:solidFill>
                            <a:srgbClr val="263238"/>
                          </a:solidFill>
                          <a:latin typeface="Calibri"/>
                        </a:rPr>
                        <a:t>Más de 90 % reducibles en urgencias [r34]</a:t>
                      </a:r>
                    </a:p>
                  </a:txBody>
                  <a:tcPr>
                    <a:solidFill>
                      <a:srgbClr val="EEF3F4"/>
                    </a:solidFill>
                  </a:tcPr>
                </a:tc>
                <a:tc>
                  <a:txBody>
                    <a:bodyPr/>
                    <a:lstStyle/>
                    <a:p>
                      <a:r>
                        <a:rPr sz="1600">
                          <a:solidFill>
                            <a:srgbClr val="263238"/>
                          </a:solidFill>
                          <a:latin typeface="Calibri"/>
                        </a:rPr>
                        <a:t>El reloj pesa más que en cualquier otra articulación.</a:t>
                      </a:r>
                    </a:p>
                  </a:txBody>
                  <a:tcPr>
                    <a:solidFill>
                      <a:srgbClr val="EEF3F4"/>
                    </a:solidFill>
                  </a:tcPr>
                </a:tc>
              </a:tr>
              <a:tr h="457200">
                <a:tc>
                  <a:txBody>
                    <a:bodyPr/>
                    <a:lstStyle/>
                    <a:p>
                      <a:r>
                        <a:rPr sz="1600">
                          <a:solidFill>
                            <a:srgbClr val="263238"/>
                          </a:solidFill>
                          <a:latin typeface="Calibri"/>
                        </a:rPr>
                        <a:t>Interfalángica proximal</a:t>
                      </a:r>
                    </a:p>
                  </a:txBody>
                  <a:tcPr>
                    <a:solidFill>
                      <a:srgbClr val="FFFFFF"/>
                    </a:solidFill>
                  </a:tcPr>
                </a:tc>
                <a:tc>
                  <a:txBody>
                    <a:bodyPr/>
                    <a:lstStyle/>
                    <a:p>
                      <a:r>
                        <a:rPr sz="1600">
                          <a:solidFill>
                            <a:srgbClr val="263238"/>
                          </a:solidFill>
                          <a:latin typeface="Calibri"/>
                        </a:rPr>
                        <a:t>Reducción cerrada concéntrica y estable en la mayoría [r35]</a:t>
                      </a:r>
                    </a:p>
                  </a:txBody>
                  <a:tcPr>
                    <a:solidFill>
                      <a:srgbClr val="FFFFFF"/>
                    </a:solidFill>
                  </a:tcPr>
                </a:tc>
                <a:tc>
                  <a:txBody>
                    <a:bodyPr/>
                    <a:lstStyle/>
                    <a:p>
                      <a:r>
                        <a:rPr sz="1600">
                          <a:solidFill>
                            <a:srgbClr val="263238"/>
                          </a:solidFill>
                          <a:latin typeface="Calibri"/>
                        </a:rPr>
                        <a:t>Fácil de reducir, fácil de subestimar: la inestabilidad se busca.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lógica de la reducción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[r6] Dong H et al. Eur J Trauma Emerg Surg. 2021. doi:10.1007/s00068-020-01427-9</a:t>
            </a:r>
          </a:p>
          <a:p>
            <a:r>
              <a:rPr sz="800">
                <a:solidFill>
                  <a:srgbClr val="5A6469"/>
                </a:solidFill>
                <a:latin typeface="Calibri"/>
              </a:rPr>
              <a:t>[r11] Dunseath OA et al. EFORT Open Rev. 2026. doi:10.1530/EOR-2025-0026</a:t>
            </a:r>
          </a:p>
          <a:p>
            <a:r>
              <a:rPr sz="800">
                <a:solidFill>
                  <a:srgbClr val="5A6469"/>
                </a:solidFill>
                <a:latin typeface="Calibri"/>
              </a:rPr>
              <a:t>[r13] Alkaduhimi H et al. Turk J Emerg Med. 2016. doi:10.1016/j.tjem.2016.09.008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Casi todas las luxaciones tienen un mecanismo característico.</a:t>
            </a:r>
          </a:p>
          <a:p>
            <a:pPr marL="347472" indent="-347472">
              <a:spcAft>
                <a:spcPts val="1400"/>
              </a:spcAft>
              <a:buChar char="•"/>
            </a:pPr>
            <a:r>
              <a:rPr sz="2400">
                <a:solidFill>
                  <a:srgbClr val="263238"/>
                </a:solidFill>
                <a:latin typeface="Calibri"/>
              </a:rPr>
              <a:t>Conocerlo sirve para anticipar la lesión asociada y, en la práctica, para elegir la maniobra: se suele recrear el movimiento de la lesión en sentido inverso.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lógica de la reducción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Cadera posterior: golpe de alta energía, típicamente con la rodilla contra el tablero; el miembro queda acortado, flexionado, aducido y rotado hacia adentro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típico y qué buscar de forma dirigida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[r11] Dunseath OA et al. EFORT Open Rev. 2026. doi:10.1530/EOR-2025-0026</a:t>
            </a:r>
          </a:p>
          <a:p>
            <a:r>
              <a:rPr sz="800">
                <a:solidFill>
                  <a:srgbClr val="5A6469"/>
                </a:solidFill>
                <a:latin typeface="Calibri"/>
              </a:rPr>
              <a:t>[r13] Alkaduhimi H et al. Turk J Emerg Med. 2016. doi:10.1016/j.tjem.2016.09.008</a:t>
            </a:r>
          </a:p>
          <a:p>
            <a:r>
              <a:rPr sz="800">
                <a:solidFill>
                  <a:srgbClr val="5A6469"/>
                </a:solidFill>
                <a:latin typeface="Calibri"/>
              </a:rPr>
              <a:t>[r16] Rouleau DM et al. J Am Acad Orthop Surg. 2014. doi:10.5435/JAAOS-22-03-145</a:t>
            </a:r>
          </a:p>
          <a:p>
            <a:r>
              <a:rPr sz="800">
                <a:solidFill>
                  <a:srgbClr val="5A6469"/>
                </a:solidFill>
                <a:latin typeface="Calibri"/>
              </a:rPr>
              <a:t>[r29] Cornwall R et al. Clin Orthop Relat Res. 2000. doi:10.1097/00003086-200008000-00012</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Articulación</a:t>
                      </a:r>
                    </a:p>
                  </a:txBody>
                  <a:tcPr>
                    <a:solidFill>
                      <a:srgbClr val="0F5F6B"/>
                    </a:solidFill>
                  </a:tcPr>
                </a:tc>
                <a:tc>
                  <a:txBody>
                    <a:bodyPr/>
                    <a:lstStyle/>
                    <a:p>
                      <a:r>
                        <a:rPr sz="1600" b="1">
                          <a:solidFill>
                            <a:srgbClr val="FFFFFF"/>
                          </a:solidFill>
                          <a:latin typeface="Calibri"/>
                        </a:rPr>
                        <a:t>Mecanismo típico</a:t>
                      </a:r>
                    </a:p>
                  </a:txBody>
                  <a:tcPr>
                    <a:solidFill>
                      <a:srgbClr val="0F5F6B"/>
                    </a:solidFill>
                  </a:tcPr>
                </a:tc>
                <a:tc>
                  <a:txBody>
                    <a:bodyPr/>
                    <a:lstStyle/>
                    <a:p>
                      <a:r>
                        <a:rPr sz="1600" b="1">
                          <a:solidFill>
                            <a:srgbClr val="FFFFFF"/>
                          </a:solidFill>
                          <a:latin typeface="Calibri"/>
                        </a:rPr>
                        <a:t>Qué buscar de forma dirigida</a:t>
                      </a:r>
                    </a:p>
                  </a:txBody>
                  <a:tcPr>
                    <a:solidFill>
                      <a:srgbClr val="0F5F6B"/>
                    </a:solidFill>
                  </a:tcPr>
                </a:tc>
              </a:tr>
              <a:tr h="457200">
                <a:tc>
                  <a:txBody>
                    <a:bodyPr/>
                    <a:lstStyle/>
                    <a:p>
                      <a:r>
                        <a:rPr sz="1600">
                          <a:solidFill>
                            <a:srgbClr val="263238"/>
                          </a:solidFill>
                          <a:latin typeface="Calibri"/>
                        </a:rPr>
                        <a:t>Hombro anterior</a:t>
                      </a:r>
                    </a:p>
                  </a:txBody>
                  <a:tcPr>
                    <a:solidFill>
                      <a:srgbClr val="EEF3F4"/>
                    </a:solidFill>
                  </a:tcPr>
                </a:tc>
                <a:tc>
                  <a:txBody>
                    <a:bodyPr/>
                    <a:lstStyle/>
                    <a:p>
                      <a:r>
                        <a:rPr sz="1600">
                          <a:solidFill>
                            <a:srgbClr val="263238"/>
                          </a:solidFill>
                          <a:latin typeface="Calibri"/>
                        </a:rPr>
                        <a:t>Brazo abducido, en rotación externa y extensión [r13]</a:t>
                      </a:r>
                    </a:p>
                  </a:txBody>
                  <a:tcPr>
                    <a:solidFill>
                      <a:srgbClr val="EEF3F4"/>
                    </a:solidFill>
                  </a:tcPr>
                </a:tc>
                <a:tc>
                  <a:txBody>
                    <a:bodyPr/>
                    <a:lstStyle/>
                    <a:p>
                      <a:r>
                        <a:rPr sz="1600">
                          <a:solidFill>
                            <a:srgbClr val="263238"/>
                          </a:solidFill>
                          <a:latin typeface="Calibri"/>
                        </a:rPr>
                        <a:t>Pulso, nervio axilar y plexo braquial [r13]</a:t>
                      </a:r>
                    </a:p>
                  </a:txBody>
                  <a:tcPr>
                    <a:solidFill>
                      <a:srgbClr val="EEF3F4"/>
                    </a:solidFill>
                  </a:tcPr>
                </a:tc>
              </a:tr>
              <a:tr h="457200">
                <a:tc>
                  <a:txBody>
                    <a:bodyPr/>
                    <a:lstStyle/>
                    <a:p>
                      <a:r>
                        <a:rPr sz="1600">
                          <a:solidFill>
                            <a:srgbClr val="263238"/>
                          </a:solidFill>
                          <a:latin typeface="Calibri"/>
                        </a:rPr>
                        <a:t>Hombro posterior</a:t>
                      </a:r>
                    </a:p>
                  </a:txBody>
                  <a:tcPr>
                    <a:solidFill>
                      <a:srgbClr val="FFFFFF"/>
                    </a:solidFill>
                  </a:tcPr>
                </a:tc>
                <a:tc>
                  <a:txBody>
                    <a:bodyPr/>
                    <a:lstStyle/>
                    <a:p>
                      <a:r>
                        <a:rPr sz="1600">
                          <a:solidFill>
                            <a:srgbClr val="263238"/>
                          </a:solidFill>
                          <a:latin typeface="Calibri"/>
                        </a:rPr>
                        <a:t>Golpe anterior, fuerza axial con aducción y rotación interna, convulsión o electrocución [r13]</a:t>
                      </a:r>
                    </a:p>
                  </a:txBody>
                  <a:tcPr>
                    <a:solidFill>
                      <a:srgbClr val="FFFFFF"/>
                    </a:solidFill>
                  </a:tcPr>
                </a:tc>
                <a:tc>
                  <a:txBody>
                    <a:bodyPr/>
                    <a:lstStyle/>
                    <a:p>
                      <a:r>
                        <a:rPr sz="1600">
                          <a:solidFill>
                            <a:srgbClr val="263238"/>
                          </a:solidFill>
                          <a:latin typeface="Calibri"/>
                        </a:rPr>
                        <a:t>Alto índice de sospecha e imagen adecuada [r16]</a:t>
                      </a:r>
                    </a:p>
                  </a:txBody>
                  <a:tcPr>
                    <a:solidFill>
                      <a:srgbClr val="FFFFFF"/>
                    </a:solidFill>
                  </a:tcPr>
                </a:tc>
              </a:tr>
              <a:tr h="457200">
                <a:tc>
                  <a:txBody>
                    <a:bodyPr/>
                    <a:lstStyle/>
                    <a:p>
                      <a:r>
                        <a:rPr sz="1600">
                          <a:solidFill>
                            <a:srgbClr val="263238"/>
                          </a:solidFill>
                          <a:latin typeface="Calibri"/>
                        </a:rPr>
                        <a:t>Codo</a:t>
                      </a:r>
                    </a:p>
                  </a:txBody>
                  <a:tcPr>
                    <a:solidFill>
                      <a:srgbClr val="EEF3F4"/>
                    </a:solidFill>
                  </a:tcPr>
                </a:tc>
                <a:tc>
                  <a:txBody>
                    <a:bodyPr/>
                    <a:lstStyle/>
                    <a:p>
                      <a:r>
                        <a:rPr sz="1600">
                          <a:solidFill>
                            <a:srgbClr val="263238"/>
                          </a:solidFill>
                          <a:latin typeface="Calibri"/>
                        </a:rPr>
                        <a:t>Carga axial con rotación externa o supinación y valgo [r1]</a:t>
                      </a:r>
                    </a:p>
                  </a:txBody>
                  <a:tcPr>
                    <a:solidFill>
                      <a:srgbClr val="EEF3F4"/>
                    </a:solidFill>
                  </a:tcPr>
                </a:tc>
                <a:tc>
                  <a:txBody>
                    <a:bodyPr/>
                    <a:lstStyle/>
                    <a:p>
                      <a:r>
                        <a:rPr sz="1600">
                          <a:solidFill>
                            <a:srgbClr val="263238"/>
                          </a:solidFill>
                          <a:latin typeface="Calibri"/>
                        </a:rPr>
                        <a:t>Nervios cubital y mediano; arteria braquial [r1]</a:t>
                      </a:r>
                    </a:p>
                  </a:txBody>
                  <a:tcPr>
                    <a:solidFill>
                      <a:srgbClr val="EEF3F4"/>
                    </a:solidFill>
                  </a:tcPr>
                </a:tc>
              </a:tr>
              <a:tr h="457200">
                <a:tc>
                  <a:txBody>
                    <a:bodyPr/>
                    <a:lstStyle/>
                    <a:p>
                      <a:r>
                        <a:rPr sz="1600">
                          <a:solidFill>
                            <a:srgbClr val="263238"/>
                          </a:solidFill>
                          <a:latin typeface="Calibri"/>
                        </a:rPr>
                        <a:t>Cadera posterior</a:t>
                      </a:r>
                    </a:p>
                  </a:txBody>
                  <a:tcPr>
                    <a:solidFill>
                      <a:srgbClr val="FFFFFF"/>
                    </a:solidFill>
                  </a:tcPr>
                </a:tc>
                <a:tc>
                  <a:txBody>
                    <a:bodyPr/>
                    <a:lstStyle/>
                    <a:p>
                      <a:r>
                        <a:rPr sz="1600">
                          <a:solidFill>
                            <a:srgbClr val="263238"/>
                          </a:solidFill>
                          <a:latin typeface="Calibri"/>
                        </a:rPr>
                        <a:t>Alta energía, rodilla contra el tablero [r11]</a:t>
                      </a:r>
                    </a:p>
                  </a:txBody>
                  <a:tcPr>
                    <a:solidFill>
                      <a:srgbClr val="FFFFFF"/>
                    </a:solidFill>
                  </a:tcPr>
                </a:tc>
                <a:tc>
                  <a:txBody>
                    <a:bodyPr/>
                    <a:lstStyle/>
                    <a:p>
                      <a:r>
                        <a:rPr sz="1600">
                          <a:solidFill>
                            <a:srgbClr val="263238"/>
                          </a:solidFill>
                          <a:latin typeface="Calibri"/>
                        </a:rPr>
                        <a:t>Rodilla ipsilateral y nervio ciático, sobre todo la rama peronea [r11][r29]</a:t>
                      </a:r>
                    </a:p>
                  </a:txBody>
                  <a:tcPr>
                    <a:solidFill>
                      <a:srgbClr val="FFFFFF"/>
                    </a:solidFill>
                  </a:tcPr>
                </a:tc>
              </a:tr>
              <a:tr h="457200">
                <a:tc>
                  <a:txBody>
                    <a:bodyPr/>
                    <a:lstStyle/>
                    <a:p>
                      <a:r>
                        <a:rPr sz="1600">
                          <a:solidFill>
                            <a:srgbClr val="263238"/>
                          </a:solidFill>
                          <a:latin typeface="Calibri"/>
                        </a:rPr>
                        <a:t>Rótula</a:t>
                      </a:r>
                    </a:p>
                  </a:txBody>
                  <a:tcPr>
                    <a:solidFill>
                      <a:srgbClr val="EEF3F4"/>
                    </a:solidFill>
                  </a:tcPr>
                </a:tc>
                <a:tc>
                  <a:txBody>
                    <a:bodyPr/>
                    <a:lstStyle/>
                    <a:p>
                      <a:r>
                        <a:rPr sz="1600">
                          <a:solidFill>
                            <a:srgbClr val="263238"/>
                          </a:solidFill>
                          <a:latin typeface="Calibri"/>
                        </a:rPr>
                        <a:t>Valgo y rotación externa de la tibia sobre el fémur [r36]</a:t>
                      </a:r>
                    </a:p>
                  </a:txBody>
                  <a:tcPr>
                    <a:solidFill>
                      <a:srgbClr val="EEF3F4"/>
                    </a:solidFill>
                  </a:tcPr>
                </a:tc>
                <a:tc>
                  <a:txBody>
                    <a:bodyPr/>
                    <a:lstStyle/>
                    <a:p>
                      <a:r>
                        <a:rPr sz="1600">
                          <a:solidFill>
                            <a:srgbClr val="263238"/>
                          </a:solidFill>
                          <a:latin typeface="Calibri"/>
                        </a:rPr>
                        <a:t>Fractura osteocondral y cuerpos libres [r37]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en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[r13] Alkaduhimi H et al. Turk J Emerg Med. 2016. doi:10.1016/j.tjem.2016.09.008</a:t>
            </a:r>
          </a:p>
          <a:p>
            <a:r>
              <a:rPr sz="800">
                <a:solidFill>
                  <a:srgbClr val="5A6469"/>
                </a:solidFill>
                <a:latin typeface="Calibri"/>
              </a:rPr>
              <a:t>[r24] de Laat EA et al. A prospective clinical and EMG study. 1994. PMID 8175837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luxación estira nervios y vasos antes de que usted llegue, y la maniobra puede estirarlos otra vez.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importa en urgencias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Cornwall R et al. Clin Orthop Relat Res. 2000. doi:10.1097/00003086-200008000-00012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Cadera. Según una revisión clásica del año 2000, el nervio ciático se lesiona en cerca de 10 % de los adultos, casi siempre su rama peronea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en riesgo por articulación y qué documentar antes de reducir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[r24] de Laat EA et al. A prospective clinical and EMG study. 1994. PMID 8175837</a:t>
            </a:r>
          </a:p>
          <a:p>
            <a:r>
              <a:rPr sz="800">
                <a:solidFill>
                  <a:srgbClr val="5A6469"/>
                </a:solidFill>
                <a:latin typeface="Calibri"/>
              </a:rPr>
              <a:t>[r29] Cornwall R et al. Clin Orthop Relat Res. 2000. doi:10.1097/00003086-200008000-00012</a:t>
            </a:r>
          </a:p>
          <a:p>
            <a:r>
              <a:rPr sz="800">
                <a:solidFill>
                  <a:srgbClr val="5A6469"/>
                </a:solidFill>
                <a:latin typeface="Calibri"/>
              </a:rPr>
              <a:t>[r37] Duthon VB. Orthop Traumatol Surg Res. 2015. doi:10.1016/j.otsr.2014.12.001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Articulación</a:t>
                      </a:r>
                    </a:p>
                  </a:txBody>
                  <a:tcPr>
                    <a:solidFill>
                      <a:srgbClr val="0F5F6B"/>
                    </a:solidFill>
                  </a:tcPr>
                </a:tc>
                <a:tc>
                  <a:txBody>
                    <a:bodyPr/>
                    <a:lstStyle/>
                    <a:p>
                      <a:r>
                        <a:rPr sz="1400" b="1">
                          <a:solidFill>
                            <a:srgbClr val="FFFFFF"/>
                          </a:solidFill>
                          <a:latin typeface="Calibri"/>
                        </a:rPr>
                        <a:t>Estructura en riesgo</a:t>
                      </a:r>
                    </a:p>
                  </a:txBody>
                  <a:tcPr>
                    <a:solidFill>
                      <a:srgbClr val="0F5F6B"/>
                    </a:solidFill>
                  </a:tcPr>
                </a:tc>
                <a:tc>
                  <a:txBody>
                    <a:bodyPr/>
                    <a:lstStyle/>
                    <a:p>
                      <a:r>
                        <a:rPr sz="1400" b="1">
                          <a:solidFill>
                            <a:srgbClr val="FFFFFF"/>
                          </a:solidFill>
                          <a:latin typeface="Calibri"/>
                        </a:rPr>
                        <a:t>Frecuencia publicada</a:t>
                      </a:r>
                    </a:p>
                  </a:txBody>
                  <a:tcPr>
                    <a:solidFill>
                      <a:srgbClr val="0F5F6B"/>
                    </a:solidFill>
                  </a:tcPr>
                </a:tc>
                <a:tc>
                  <a:txBody>
                    <a:bodyPr/>
                    <a:lstStyle/>
                    <a:p>
                      <a:r>
                        <a:rPr sz="1400" b="1">
                          <a:solidFill>
                            <a:srgbClr val="FFFFFF"/>
                          </a:solidFill>
                          <a:latin typeface="Calibri"/>
                        </a:rPr>
                        <a:t>Qué documentar</a:t>
                      </a:r>
                    </a:p>
                  </a:txBody>
                  <a:tcPr>
                    <a:solidFill>
                      <a:srgbClr val="0F5F6B"/>
                    </a:solidFill>
                  </a:tcPr>
                </a:tc>
              </a:tr>
              <a:tr h="457200">
                <a:tc>
                  <a:txBody>
                    <a:bodyPr/>
                    <a:lstStyle/>
                    <a:p>
                      <a:r>
                        <a:rPr sz="1400">
                          <a:solidFill>
                            <a:srgbClr val="263238"/>
                          </a:solidFill>
                          <a:latin typeface="Calibri"/>
                        </a:rPr>
                        <a:t>Hombro</a:t>
                      </a:r>
                    </a:p>
                  </a:txBody>
                  <a:tcPr>
                    <a:solidFill>
                      <a:srgbClr val="EEF3F4"/>
                    </a:solidFill>
                  </a:tcPr>
                </a:tc>
                <a:tc>
                  <a:txBody>
                    <a:bodyPr/>
                    <a:lstStyle/>
                    <a:p>
                      <a:r>
                        <a:rPr sz="1400">
                          <a:solidFill>
                            <a:srgbClr val="263238"/>
                          </a:solidFill>
                          <a:latin typeface="Calibri"/>
                        </a:rPr>
                        <a:t>Nervios axilar, supraescapular, radial y musculocutáneo</a:t>
                      </a:r>
                    </a:p>
                  </a:txBody>
                  <a:tcPr>
                    <a:solidFill>
                      <a:srgbClr val="EEF3F4"/>
                    </a:solidFill>
                  </a:tcPr>
                </a:tc>
                <a:tc>
                  <a:txBody>
                    <a:bodyPr/>
                    <a:lstStyle/>
                    <a:p>
                      <a:r>
                        <a:rPr sz="1400">
                          <a:solidFill>
                            <a:srgbClr val="263238"/>
                          </a:solidFill>
                          <a:latin typeface="Calibri"/>
                        </a:rPr>
                        <a:t>45 % con lesión nerviosa por electrofisiología en 101 pacientes [r24]</a:t>
                      </a:r>
                    </a:p>
                  </a:txBody>
                  <a:tcPr>
                    <a:solidFill>
                      <a:srgbClr val="EEF3F4"/>
                    </a:solidFill>
                  </a:tcPr>
                </a:tc>
                <a:tc>
                  <a:txBody>
                    <a:bodyPr/>
                    <a:lstStyle/>
                    <a:p>
                      <a:r>
                        <a:rPr sz="1400">
                          <a:solidFill>
                            <a:srgbClr val="263238"/>
                          </a:solidFill>
                          <a:latin typeface="Calibri"/>
                        </a:rPr>
                        <a:t>Sensibilidad y función por nervio, pulso distal</a:t>
                      </a:r>
                    </a:p>
                  </a:txBody>
                  <a:tcPr>
                    <a:solidFill>
                      <a:srgbClr val="EEF3F4"/>
                    </a:solidFill>
                  </a:tcPr>
                </a:tc>
              </a:tr>
              <a:tr h="457200">
                <a:tc>
                  <a:txBody>
                    <a:bodyPr/>
                    <a:lstStyle/>
                    <a:p>
                      <a:r>
                        <a:rPr sz="1400">
                          <a:solidFill>
                            <a:srgbClr val="263238"/>
                          </a:solidFill>
                          <a:latin typeface="Calibri"/>
                        </a:rPr>
                        <a:t>Codo</a:t>
                      </a:r>
                    </a:p>
                  </a:txBody>
                  <a:tcPr>
                    <a:solidFill>
                      <a:srgbClr val="FFFFFF"/>
                    </a:solidFill>
                  </a:tcPr>
                </a:tc>
                <a:tc>
                  <a:txBody>
                    <a:bodyPr/>
                    <a:lstStyle/>
                    <a:p>
                      <a:r>
                        <a:rPr sz="1400">
                          <a:solidFill>
                            <a:srgbClr val="263238"/>
                          </a:solidFill>
                          <a:latin typeface="Calibri"/>
                        </a:rPr>
                        <a:t>Nervio cubital, nervio mediano, arteria braquial</a:t>
                      </a:r>
                    </a:p>
                  </a:txBody>
                  <a:tcPr>
                    <a:solidFill>
                      <a:srgbClr val="FFFFFF"/>
                    </a:solidFill>
                  </a:tcPr>
                </a:tc>
                <a:tc>
                  <a:txBody>
                    <a:bodyPr/>
                    <a:lstStyle/>
                    <a:p>
                      <a:r>
                        <a:rPr sz="1400">
                          <a:solidFill>
                            <a:srgbClr val="263238"/>
                          </a:solidFill>
                          <a:latin typeface="Calibri"/>
                        </a:rPr>
                        <a:t>Lesión neurológica hasta en 20 % de las luxaciones simples [r1]</a:t>
                      </a:r>
                    </a:p>
                  </a:txBody>
                  <a:tcPr>
                    <a:solidFill>
                      <a:srgbClr val="FFFFFF"/>
                    </a:solidFill>
                  </a:tcPr>
                </a:tc>
                <a:tc>
                  <a:txBody>
                    <a:bodyPr/>
                    <a:lstStyle/>
                    <a:p>
                      <a:r>
                        <a:rPr sz="1400">
                          <a:solidFill>
                            <a:srgbClr val="263238"/>
                          </a:solidFill>
                          <a:latin typeface="Calibri"/>
                        </a:rPr>
                        <a:t>Pulso, llenado y función de mediano, cubital y radial</a:t>
                      </a:r>
                    </a:p>
                  </a:txBody>
                  <a:tcPr>
                    <a:solidFill>
                      <a:srgbClr val="FFFFFF"/>
                    </a:solidFill>
                  </a:tcPr>
                </a:tc>
              </a:tr>
              <a:tr h="457200">
                <a:tc>
                  <a:txBody>
                    <a:bodyPr/>
                    <a:lstStyle/>
                    <a:p>
                      <a:r>
                        <a:rPr sz="1400">
                          <a:solidFill>
                            <a:srgbClr val="263238"/>
                          </a:solidFill>
                          <a:latin typeface="Calibri"/>
                        </a:rPr>
                        <a:t>Cadera</a:t>
                      </a:r>
                    </a:p>
                  </a:txBody>
                  <a:tcPr>
                    <a:solidFill>
                      <a:srgbClr val="EEF3F4"/>
                    </a:solidFill>
                  </a:tcPr>
                </a:tc>
                <a:tc>
                  <a:txBody>
                    <a:bodyPr/>
                    <a:lstStyle/>
                    <a:p>
                      <a:r>
                        <a:rPr sz="1400">
                          <a:solidFill>
                            <a:srgbClr val="263238"/>
                          </a:solidFill>
                          <a:latin typeface="Calibri"/>
                        </a:rPr>
                        <a:t>Nervio ciático (rama peronea)</a:t>
                      </a:r>
                    </a:p>
                  </a:txBody>
                  <a:tcPr>
                    <a:solidFill>
                      <a:srgbClr val="EEF3F4"/>
                    </a:solidFill>
                  </a:tcPr>
                </a:tc>
                <a:tc>
                  <a:txBody>
                    <a:bodyPr/>
                    <a:lstStyle/>
                    <a:p>
                      <a:r>
                        <a:rPr sz="1400">
                          <a:solidFill>
                            <a:srgbClr val="263238"/>
                          </a:solidFill>
                          <a:latin typeface="Calibri"/>
                        </a:rPr>
                        <a:t>Cerca de 10 % en adultos [r29]</a:t>
                      </a:r>
                    </a:p>
                  </a:txBody>
                  <a:tcPr>
                    <a:solidFill>
                      <a:srgbClr val="EEF3F4"/>
                    </a:solidFill>
                  </a:tcPr>
                </a:tc>
                <a:tc>
                  <a:txBody>
                    <a:bodyPr/>
                    <a:lstStyle/>
                    <a:p>
                      <a:r>
                        <a:rPr sz="1400">
                          <a:solidFill>
                            <a:srgbClr val="263238"/>
                          </a:solidFill>
                          <a:latin typeface="Calibri"/>
                        </a:rPr>
                        <a:t>Dorsiflexión del tobillo y sensibilidad del dorso del pie</a:t>
                      </a:r>
                    </a:p>
                  </a:txBody>
                  <a:tcPr>
                    <a:solidFill>
                      <a:srgbClr val="EEF3F4"/>
                    </a:solidFill>
                  </a:tcPr>
                </a:tc>
              </a:tr>
              <a:tr h="457200">
                <a:tc>
                  <a:txBody>
                    <a:bodyPr/>
                    <a:lstStyle/>
                    <a:p>
                      <a:r>
                        <a:rPr sz="1400">
                          <a:solidFill>
                            <a:srgbClr val="263238"/>
                          </a:solidFill>
                          <a:latin typeface="Calibri"/>
                        </a:rPr>
                        <a:t>Rótula</a:t>
                      </a:r>
                    </a:p>
                  </a:txBody>
                  <a:tcPr>
                    <a:solidFill>
                      <a:srgbClr val="FFFFFF"/>
                    </a:solidFill>
                  </a:tcPr>
                </a:tc>
                <a:tc>
                  <a:txBody>
                    <a:bodyPr/>
                    <a:lstStyle/>
                    <a:p>
                      <a:r>
                        <a:rPr sz="1400">
                          <a:solidFill>
                            <a:srgbClr val="263238"/>
                          </a:solidFill>
                          <a:latin typeface="Calibri"/>
                        </a:rPr>
                        <a:t>Cartílago y ligamento patelofemoral medial</a:t>
                      </a:r>
                    </a:p>
                  </a:txBody>
                  <a:tcPr>
                    <a:solidFill>
                      <a:srgbClr val="FFFFFF"/>
                    </a:solidFill>
                  </a:tcPr>
                </a:tc>
                <a:tc>
                  <a:txBody>
                    <a:bodyPr/>
                    <a:lstStyle/>
                    <a:p>
                      <a:r>
                        <a:rPr sz="1400">
                          <a:solidFill>
                            <a:srgbClr val="263238"/>
                          </a:solidFill>
                          <a:latin typeface="Calibri"/>
                        </a:rPr>
                        <a:t>El ligamento casi siempre se lesiona [r37]</a:t>
                      </a:r>
                    </a:p>
                  </a:txBody>
                  <a:tcPr>
                    <a:solidFill>
                      <a:srgbClr val="FFFFFF"/>
                    </a:solidFill>
                  </a:tcPr>
                </a:tc>
                <a:tc>
                  <a:txBody>
                    <a:bodyPr/>
                    <a:lstStyle/>
                    <a:p>
                      <a:r>
                        <a:rPr sz="1400">
                          <a:solidFill>
                            <a:srgbClr val="263238"/>
                          </a:solidFill>
                          <a:latin typeface="Calibri"/>
                        </a:rPr>
                        <a:t>Derrame, fragmentos libres, extensión activa</a:t>
                      </a:r>
                    </a:p>
                  </a:txBody>
                  <a:tcPr>
                    <a:solidFill>
                      <a:srgbClr val="FFFFFF"/>
                    </a:solidFill>
                  </a:tcPr>
                </a:tc>
              </a:tr>
              <a:tr h="457200">
                <a:tc>
                  <a:txBody>
                    <a:bodyPr/>
                    <a:lstStyle/>
                    <a:p>
                      <a:r>
                        <a:rPr sz="1400">
                          <a:solidFill>
                            <a:srgbClr val="263238"/>
                          </a:solidFill>
                          <a:latin typeface="Calibri"/>
                        </a:rPr>
                        <a:t>Tobillo</a:t>
                      </a:r>
                    </a:p>
                  </a:txBody>
                  <a:tcPr>
                    <a:solidFill>
                      <a:srgbClr val="EEF3F4"/>
                    </a:solidFill>
                  </a:tcPr>
                </a:tc>
                <a:tc>
                  <a:txBody>
                    <a:bodyPr/>
                    <a:lstStyle/>
                    <a:p>
                      <a:r>
                        <a:rPr sz="1400">
                          <a:solidFill>
                            <a:srgbClr val="263238"/>
                          </a:solidFill>
                          <a:latin typeface="Calibri"/>
                        </a:rPr>
                        <a:t>Piel, circulación del pie, nervios peroneo y tibial</a:t>
                      </a:r>
                    </a:p>
                  </a:txBody>
                  <a:tcPr>
                    <a:solidFill>
                      <a:srgbClr val="EEF3F4"/>
                    </a:solidFill>
                  </a:tcPr>
                </a:tc>
                <a:tc>
                  <a:txBody>
                    <a:bodyPr/>
                    <a:lstStyle/>
                    <a:p>
                      <a:r>
                        <a:rPr sz="1400">
                          <a:solidFill>
                            <a:srgbClr val="263238"/>
                          </a:solidFill>
                          <a:latin typeface="Calibri"/>
                        </a:rPr>
                        <a:t>Registro inadecuado en la mayoría de 23 pacientes [r2]</a:t>
                      </a:r>
                    </a:p>
                  </a:txBody>
                  <a:tcPr>
                    <a:solidFill>
                      <a:srgbClr val="EEF3F4"/>
                    </a:solidFill>
                  </a:tcPr>
                </a:tc>
                <a:tc>
                  <a:txBody>
                    <a:bodyPr/>
                    <a:lstStyle/>
                    <a:p>
                      <a:r>
                        <a:rPr sz="1400">
                          <a:solidFill>
                            <a:srgbClr val="263238"/>
                          </a:solidFill>
                          <a:latin typeface="Calibri"/>
                        </a:rPr>
                        <a:t>Integridad y tensión de la piel, pulsos, sensibilidad y movilidad de los dedos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[r9] Mackenzie SP et al. Injury. 2021. doi:10.1016/j.injury.2020.09.062</a:t>
            </a:r>
          </a:p>
          <a:p>
            <a:r>
              <a:rPr sz="800">
                <a:solidFill>
                  <a:srgbClr val="5A6469"/>
                </a:solidFill>
                <a:latin typeface="Calibri"/>
              </a:rPr>
              <a:t>[r10] Bartoníček J et al. EFORT Open Rev. 2024. doi:10.1530/EOR-23-0050</a:t>
            </a:r>
          </a:p>
          <a:p>
            <a:r>
              <a:rPr sz="800">
                <a:solidFill>
                  <a:srgbClr val="5A6469"/>
                </a:solidFill>
                <a:latin typeface="Calibri"/>
              </a:rPr>
              <a:t>[r11]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todas las luxaciones de una misma articulación se manejan igual.</a:t>
            </a:r>
          </a:p>
          <a:p>
            <a:pPr marL="347472" indent="-347472">
              <a:spcAft>
                <a:spcPts val="1400"/>
              </a:spcAft>
              <a:buChar char="•"/>
            </a:pPr>
            <a:r>
              <a:rPr sz="2800">
                <a:solidFill>
                  <a:srgbClr val="263238"/>
                </a:solidFill>
                <a:latin typeface="Calibri"/>
              </a:rPr>
              <a:t>Estas son las variantes que cambian la decisión en la guardia: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conducta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Bartoníček J et al. EFORT Open Rev. 2024. doi:10.1530/EOR-23-0050</a:t>
            </a:r>
          </a:p>
          <a:p>
            <a:r>
              <a:rPr sz="1000">
                <a:solidFill>
                  <a:srgbClr val="5A6469"/>
                </a:solidFill>
                <a:latin typeface="Calibri"/>
              </a:rPr>
              <a:t>[r11]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variantes que no se reducen con la maniobra habitual, y reconocerlas a tiempo evita el daño por intentos repetidos [r10][r11].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de cada articulación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[r9] Mackenzie SP et al. Injury. 2021. doi:10.1016/j.injury.2020.09.062</a:t>
            </a:r>
          </a:p>
          <a:p>
            <a:r>
              <a:rPr sz="800">
                <a:solidFill>
                  <a:srgbClr val="5A6469"/>
                </a:solidFill>
                <a:latin typeface="Calibri"/>
              </a:rPr>
              <a:t>[r10] Bartoníček J et al. EFORT Open Rev. 2024. doi:10.1530/EOR-23-0050</a:t>
            </a:r>
          </a:p>
          <a:p>
            <a:r>
              <a:rPr sz="800">
                <a:solidFill>
                  <a:srgbClr val="5A6469"/>
                </a:solidFill>
                <a:latin typeface="Calibri"/>
              </a:rPr>
              <a:t>[r11] Dunseath OA et al. EFORT Open Rev. 2026. doi:10.1530/EOR-2025-0026</a:t>
            </a:r>
          </a:p>
          <a:p>
            <a:r>
              <a:rPr sz="800">
                <a:solidFill>
                  <a:srgbClr val="5A6469"/>
                </a:solidFill>
                <a:latin typeface="Calibri"/>
              </a:rPr>
              <a:t>[r13] Alkaduhimi H et al. Turk J Emerg Med. 2016. doi:10.1016/j.tjem.2016.09.008</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Articulación</a:t>
                      </a:r>
                    </a:p>
                  </a:txBody>
                  <a:tcPr>
                    <a:solidFill>
                      <a:srgbClr val="0F5F6B"/>
                    </a:solidFill>
                  </a:tcPr>
                </a:tc>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Hombro</a:t>
                      </a:r>
                    </a:p>
                  </a:txBody>
                  <a:tcPr>
                    <a:solidFill>
                      <a:srgbClr val="EEF3F4"/>
                    </a:solidFill>
                  </a:tcPr>
                </a:tc>
                <a:tc>
                  <a:txBody>
                    <a:bodyPr/>
                    <a:lstStyle/>
                    <a:p>
                      <a:r>
                        <a:rPr sz="1600">
                          <a:solidFill>
                            <a:srgbClr val="263238"/>
                          </a:solidFill>
                          <a:latin typeface="Calibri"/>
                        </a:rPr>
                        <a:t>Anterior 95 a 97 %, posterior 2 a 4 %, inferior 0,5 % [r13]</a:t>
                      </a:r>
                    </a:p>
                  </a:txBody>
                  <a:tcPr>
                    <a:solidFill>
                      <a:srgbClr val="EEF3F4"/>
                    </a:solidFill>
                  </a:tcPr>
                </a:tc>
                <a:tc>
                  <a:txBody>
                    <a:bodyPr/>
                    <a:lstStyle/>
                    <a:p>
                      <a:r>
                        <a:rPr sz="1600">
                          <a:solidFill>
                            <a:srgbClr val="263238"/>
                          </a:solidFill>
                          <a:latin typeface="Calibri"/>
                        </a:rPr>
                        <a:t>Cada dirección tiene su maniobra; la posterior exige sospecha e imagen adecuada [r16].</a:t>
                      </a:r>
                    </a:p>
                  </a:txBody>
                  <a:tcPr>
                    <a:solidFill>
                      <a:srgbClr val="EEF3F4"/>
                    </a:solidFill>
                  </a:tcPr>
                </a:tc>
              </a:tr>
              <a:tr h="457200">
                <a:tc>
                  <a:txBody>
                    <a:bodyPr/>
                    <a:lstStyle/>
                    <a:p>
                      <a:r>
                        <a:rPr sz="1600">
                          <a:solidFill>
                            <a:srgbClr val="263238"/>
                          </a:solidFill>
                          <a:latin typeface="Calibri"/>
                        </a:rPr>
                        <a:t>Hombro con fractura de tuberosidad</a:t>
                      </a:r>
                    </a:p>
                  </a:txBody>
                  <a:tcPr>
                    <a:solidFill>
                      <a:srgbClr val="FFFFFF"/>
                    </a:solidFill>
                  </a:tcPr>
                </a:tc>
                <a:tc>
                  <a:txBody>
                    <a:bodyPr/>
                    <a:lstStyle/>
                    <a:p>
                      <a:r>
                        <a:rPr sz="1600">
                          <a:solidFill>
                            <a:srgbClr val="263238"/>
                          </a:solidFill>
                          <a:latin typeface="Calibri"/>
                        </a:rPr>
                        <a:t>16 % de las luxaciones glenohumerales [r9]</a:t>
                      </a:r>
                    </a:p>
                  </a:txBody>
                  <a:tcPr>
                    <a:solidFill>
                      <a:srgbClr val="FFFFFF"/>
                    </a:solidFill>
                  </a:tcPr>
                </a:tc>
                <a:tc>
                  <a:txBody>
                    <a:bodyPr/>
                    <a:lstStyle/>
                    <a:p>
                      <a:r>
                        <a:rPr sz="1600">
                          <a:solidFill>
                            <a:srgbClr val="263238"/>
                          </a:solidFill>
                          <a:latin typeface="Calibri"/>
                        </a:rPr>
                        <a:t>Reducir en urgencias con 2 proyecciones adecuadas y por quien tenga experiencia [r9].</a:t>
                      </a:r>
                    </a:p>
                  </a:txBody>
                  <a:tcPr>
                    <a:solidFill>
                      <a:srgbClr val="FFFFFF"/>
                    </a:solidFill>
                  </a:tcPr>
                </a:tc>
              </a:tr>
              <a:tr h="457200">
                <a:tc>
                  <a:txBody>
                    <a:bodyPr/>
                    <a:lstStyle/>
                    <a:p>
                      <a:r>
                        <a:rPr sz="1600">
                          <a:solidFill>
                            <a:srgbClr val="263238"/>
                          </a:solidFill>
                          <a:latin typeface="Calibri"/>
                        </a:rPr>
                        <a:t>Codo</a:t>
                      </a:r>
                    </a:p>
                  </a:txBody>
                  <a:tcPr>
                    <a:solidFill>
                      <a:srgbClr val="EEF3F4"/>
                    </a:solidFill>
                  </a:tcPr>
                </a:tc>
                <a:tc>
                  <a:txBody>
                    <a:bodyPr/>
                    <a:lstStyle/>
                    <a:p>
                      <a:r>
                        <a:rPr sz="1600">
                          <a:solidFill>
                            <a:srgbClr val="263238"/>
                          </a:solidFill>
                          <a:latin typeface="Calibri"/>
                        </a:rPr>
                        <a:t>Simple o compleja [r1]</a:t>
                      </a:r>
                    </a:p>
                  </a:txBody>
                  <a:tcPr>
                    <a:solidFill>
                      <a:srgbClr val="EEF3F4"/>
                    </a:solidFill>
                  </a:tcPr>
                </a:tc>
                <a:tc>
                  <a:txBody>
                    <a:bodyPr/>
                    <a:lstStyle/>
                    <a:p>
                      <a:r>
                        <a:rPr sz="1600">
                          <a:solidFill>
                            <a:srgbClr val="263238"/>
                          </a:solidFill>
                          <a:latin typeface="Calibri"/>
                        </a:rPr>
                        <a:t>La simple se reduce en urgencias con analgesia y sedación consciente [r1].</a:t>
                      </a:r>
                    </a:p>
                  </a:txBody>
                  <a:tcPr>
                    <a:solidFill>
                      <a:srgbClr val="EEF3F4"/>
                    </a:solidFill>
                  </a:tcPr>
                </a:tc>
              </a:tr>
              <a:tr h="457200">
                <a:tc>
                  <a:txBody>
                    <a:bodyPr/>
                    <a:lstStyle/>
                    <a:p>
                      <a:r>
                        <a:rPr sz="1600">
                          <a:solidFill>
                            <a:srgbClr val="263238"/>
                          </a:solidFill>
                          <a:latin typeface="Calibri"/>
                        </a:rPr>
                        <a:t>Cadera</a:t>
                      </a:r>
                    </a:p>
                  </a:txBody>
                  <a:tcPr>
                    <a:solidFill>
                      <a:srgbClr val="FFFFFF"/>
                    </a:solidFill>
                  </a:tcPr>
                </a:tc>
                <a:tc>
                  <a:txBody>
                    <a:bodyPr/>
                    <a:lstStyle/>
                    <a:p>
                      <a:r>
                        <a:rPr sz="1600">
                          <a:solidFill>
                            <a:srgbClr val="263238"/>
                          </a:solidFill>
                          <a:latin typeface="Calibri"/>
                        </a:rPr>
                        <a:t>Simple o fractura-luxación; con fractura de cuello femoral coexistente [r11]</a:t>
                      </a:r>
                    </a:p>
                  </a:txBody>
                  <a:tcPr>
                    <a:solidFill>
                      <a:srgbClr val="FFFFFF"/>
                    </a:solidFill>
                  </a:tcPr>
                </a:tc>
                <a:tc>
                  <a:txBody>
                    <a:bodyPr/>
                    <a:lstStyle/>
                    <a:p>
                      <a:r>
                        <a:rPr sz="1600">
                          <a:solidFill>
                            <a:srgbClr val="263238"/>
                          </a:solidFill>
                          <a:latin typeface="Calibri"/>
                        </a:rPr>
                        <a:t>Con fractura de cuello femoral, la reducción cerrada está contraindicada [r11].</a:t>
                      </a:r>
                    </a:p>
                  </a:txBody>
                  <a:tcPr>
                    <a:solidFill>
                      <a:srgbClr val="FFFFFF"/>
                    </a:solidFill>
                  </a:tcPr>
                </a:tc>
              </a:tr>
              <a:tr h="457200">
                <a:tc>
                  <a:txBody>
                    <a:bodyPr/>
                    <a:lstStyle/>
                    <a:p>
                      <a:r>
                        <a:rPr sz="1600">
                          <a:solidFill>
                            <a:srgbClr val="263238"/>
                          </a:solidFill>
                          <a:latin typeface="Calibri"/>
                        </a:rPr>
                        <a:t>Tobillo</a:t>
                      </a:r>
                    </a:p>
                  </a:txBody>
                  <a:tcPr>
                    <a:solidFill>
                      <a:srgbClr val="EEF3F4"/>
                    </a:solidFill>
                  </a:tcPr>
                </a:tc>
                <a:tc>
                  <a:txBody>
                    <a:bodyPr/>
                    <a:lstStyle/>
                    <a:p>
                      <a:r>
                        <a:rPr sz="1600">
                          <a:solidFill>
                            <a:srgbClr val="263238"/>
                          </a:solidFill>
                          <a:latin typeface="Calibri"/>
                        </a:rPr>
                        <a:t>Bosworth: el fragmento fibular queda atrapado detrás de la tibia; 1,6 % de las fracturas de tobillo [r10]</a:t>
                      </a:r>
                    </a:p>
                  </a:txBody>
                  <a:tcPr>
                    <a:solidFill>
                      <a:srgbClr val="EEF3F4"/>
                    </a:solidFill>
                  </a:tcPr>
                </a:tc>
                <a:tc>
                  <a:txBody>
                    <a:bodyPr/>
                    <a:lstStyle/>
                    <a:p>
                      <a:r>
                        <a:rPr sz="1600">
                          <a:solidFill>
                            <a:srgbClr val="263238"/>
                          </a:solidFill>
                          <a:latin typeface="Calibri"/>
                        </a:rPr>
                        <a:t>Reducción temprana, sin intentos cerrados repetidos [r10].</a:t>
                      </a:r>
                    </a:p>
                  </a:txBody>
                  <a:tcPr>
                    <a:solidFill>
                      <a:srgbClr val="EEF3F4"/>
                    </a:solidFill>
                  </a:tcPr>
                </a:tc>
              </a:tr>
              <a:tr h="457200">
                <a:tc>
                  <a:txBody>
                    <a:bodyPr/>
                    <a:lstStyle/>
                    <a:p>
                      <a:r>
                        <a:rPr sz="1600">
                          <a:solidFill>
                            <a:srgbClr val="263238"/>
                          </a:solidFill>
                          <a:latin typeface="Calibri"/>
                        </a:rPr>
                        <a:t>Rótula</a:t>
                      </a:r>
                    </a:p>
                  </a:txBody>
                  <a:tcPr>
                    <a:solidFill>
                      <a:srgbClr val="FFFFFF"/>
                    </a:solidFill>
                  </a:tcPr>
                </a:tc>
                <a:tc>
                  <a:txBody>
                    <a:bodyPr/>
                    <a:lstStyle/>
                    <a:p>
                      <a:r>
                        <a:rPr sz="1600">
                          <a:solidFill>
                            <a:srgbClr val="263238"/>
                          </a:solidFill>
                          <a:latin typeface="Calibri"/>
                        </a:rPr>
                        <a:t>La lateral es la más común y a menudo se reduce sola [r38]</a:t>
                      </a:r>
                    </a:p>
                  </a:txBody>
                  <a:tcPr>
                    <a:solidFill>
                      <a:srgbClr val="FFFFFF"/>
                    </a:solidFill>
                  </a:tcPr>
                </a:tc>
                <a:tc>
                  <a:txBody>
                    <a:bodyPr/>
                    <a:lstStyle/>
                    <a:p>
                      <a:r>
                        <a:rPr sz="1600">
                          <a:solidFill>
                            <a:srgbClr val="263238"/>
                          </a:solidFill>
                          <a:latin typeface="Calibri"/>
                        </a:rPr>
                        <a:t>Si no reduce, buscar fractura o impactación con TC [r38].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 las maniobras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Dong H et al. Eur J Trauma Emerg Surg. 2021. doi:10.1007/s00068-020-01427-9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Dong y colaboradores agruparon las maniobras de hombro por su modo de acción: tracción–contratracción, palanca y manipulación escapular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 las maniobras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Dong H et al. Eur J Trauma Emerg Surg. 2021. doi:10.1007/s00068-020-01427-9</a:t>
            </a:r>
          </a:p>
          <a:p>
            <a:r>
              <a:rPr sz="800">
                <a:solidFill>
                  <a:srgbClr val="5A6469"/>
                </a:solidFill>
                <a:latin typeface="Calibri"/>
              </a:rPr>
              <a:t>[r13] Alkaduhimi H et al. Turk J Emerg Med. 2016. doi:10.1016/j.tjem.2016.09.008</a:t>
            </a:r>
          </a:p>
          <a:p>
            <a:r>
              <a:rPr sz="800">
                <a:solidFill>
                  <a:srgbClr val="5A6469"/>
                </a:solidFill>
                <a:latin typeface="Calibri"/>
              </a:rPr>
              <a:t>[r21] Krul M et al. Cochrane Database Syst Rev. 2017. doi:10.1002/14651858.CD007759.pub4</a:t>
            </a:r>
          </a:p>
          <a:p>
            <a:r>
              <a:rPr sz="800">
                <a:solidFill>
                  <a:srgbClr val="5A6469"/>
                </a:solidFill>
                <a:latin typeface="Calibri"/>
              </a:rPr>
              <a:t>[r28] Waddell BS et al. Orthop Rev (Pavia). 2016. doi:10.4081/or.2016.6253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Sirve para tener un plan B.</a:t>
            </a:r>
          </a:p>
          <a:p>
            <a:pPr marL="347472" indent="-347472">
              <a:spcAft>
                <a:spcPts val="1400"/>
              </a:spcAft>
              <a:buChar char="•"/>
            </a:pPr>
            <a:r>
              <a:rPr sz="2400">
                <a:solidFill>
                  <a:srgbClr val="263238"/>
                </a:solidFill>
                <a:latin typeface="Calibri"/>
              </a:rPr>
              <a:t>Si la primera maniobra no sale, no se repite igual: se cambia de modo de acción y se revisa la analgesia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evaluación previa obligatoria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politraumatizado se trata primero lo que amenaza la vida.</a:t>
            </a:r>
          </a:p>
          <a:p>
            <a:pPr marL="347472" indent="-347472">
              <a:spcAft>
                <a:spcPts val="1400"/>
              </a:spcAft>
              <a:buChar char="•"/>
            </a:pPr>
            <a:r>
              <a:rPr sz="2400">
                <a:solidFill>
                  <a:srgbClr val="263238"/>
                </a:solidFill>
                <a:latin typeface="Calibri"/>
              </a:rPr>
              <a:t>La luxación espera a que el paciente esté clínicamente estable, y en la cadera se reduce enseguida después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nerviosa publicada en luxaciones (distinto método y población)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[r24] de Laat EA et al. A prospective clinical and EMG study. 1994. PMID 8175837</a:t>
            </a:r>
          </a:p>
          <a:p>
            <a:r>
              <a:rPr sz="800">
                <a:solidFill>
                  <a:srgbClr val="5A6469"/>
                </a:solidFill>
                <a:latin typeface="Calibri"/>
              </a:rPr>
              <a:t>[r9] Mackenzie SP et al. Injury. 2021. doi:10.1016/j.injury.2020.09.062</a:t>
            </a:r>
          </a:p>
          <a:p>
            <a:r>
              <a:rPr sz="800">
                <a:solidFill>
                  <a:srgbClr val="5A6469"/>
                </a:solidFill>
                <a:latin typeface="Calibri"/>
              </a:rPr>
              <a:t>[r29] Cornwall R et al. Clin Orthop Relat Res. 2000. doi:10.1097/00003086-200008000-00012</a:t>
            </a:r>
          </a:p>
          <a:p>
            <a:r>
              <a:rPr sz="800">
                <a:solidFill>
                  <a:srgbClr val="5A6469"/>
                </a:solidFill>
                <a:latin typeface="Calibri"/>
              </a:rPr>
              <a:t>[r1] Grazette AJ et al. Open Orthop J. 2017. doi:10.2174/1874325001711011373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nerviosa al evaluar al paciente y su evolución (poblaciones y métodos distintos: no comparar entre filas)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[r9] Mackenzie SP et al. Injury. 2021. doi:10.1016/j.injury.2020.09.062</a:t>
            </a:r>
          </a:p>
          <a:p>
            <a:r>
              <a:rPr sz="800">
                <a:solidFill>
                  <a:srgbClr val="5A6469"/>
                </a:solidFill>
                <a:latin typeface="Calibri"/>
              </a:rPr>
              <a:t>[r24] de Laat EA et al. A prospective clinical and EMG study. 1994. PMID 8175837</a:t>
            </a:r>
          </a:p>
          <a:p>
            <a:r>
              <a:rPr sz="800">
                <a:solidFill>
                  <a:srgbClr val="5A6469"/>
                </a:solidFill>
                <a:latin typeface="Calibri"/>
              </a:rPr>
              <a:t>[r29] Cornwall R et al. Clin Orthop Relat Res. 2000. doi:10.1097/00003086-200008000-00012</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Evolución descrita</a:t>
                      </a:r>
                    </a:p>
                  </a:txBody>
                  <a:tcPr>
                    <a:solidFill>
                      <a:srgbClr val="0F5F6B"/>
                    </a:solidFill>
                  </a:tcPr>
                </a:tc>
              </a:tr>
              <a:tr h="457200">
                <a:tc>
                  <a:txBody>
                    <a:bodyPr/>
                    <a:lstStyle/>
                    <a:p>
                      <a:r>
                        <a:rPr sz="1600">
                          <a:solidFill>
                            <a:srgbClr val="263238"/>
                          </a:solidFill>
                          <a:latin typeface="Calibri"/>
                        </a:rPr>
                        <a:t>Luxación primaria de hombro o fractura de cuello humeral (101 pacientes)</a:t>
                      </a:r>
                    </a:p>
                  </a:txBody>
                  <a:tcPr>
                    <a:solidFill>
                      <a:srgbClr val="EEF3F4"/>
                    </a:solidFill>
                  </a:tcPr>
                </a:tc>
                <a:tc>
                  <a:txBody>
                    <a:bodyPr/>
                    <a:lstStyle/>
                    <a:p>
                      <a:r>
                        <a:rPr sz="1600">
                          <a:solidFill>
                            <a:srgbClr val="263238"/>
                          </a:solidFill>
                          <a:latin typeface="Calibri"/>
                        </a:rPr>
                        <a:t>45 % con lesión nerviosa por electrofisiología [r24]</a:t>
                      </a:r>
                    </a:p>
                  </a:txBody>
                  <a:tcPr>
                    <a:solidFill>
                      <a:srgbClr val="EEF3F4"/>
                    </a:solidFill>
                  </a:tcPr>
                </a:tc>
                <a:tc>
                  <a:txBody>
                    <a:bodyPr/>
                    <a:lstStyle/>
                    <a:p>
                      <a:r>
                        <a:rPr sz="1600">
                          <a:solidFill>
                            <a:srgbClr val="263238"/>
                          </a:solidFill>
                          <a:latin typeface="Calibri"/>
                        </a:rPr>
                        <a:t>La mayoría recuperó en menos de 4 meses; 8 con pérdida motora persistente [r24]</a:t>
                      </a:r>
                    </a:p>
                  </a:txBody>
                  <a:tcPr>
                    <a:solidFill>
                      <a:srgbClr val="EEF3F4"/>
                    </a:solidFill>
                  </a:tcPr>
                </a:tc>
              </a:tr>
              <a:tr h="457200">
                <a:tc>
                  <a:txBody>
                    <a:bodyPr/>
                    <a:lstStyle/>
                    <a:p>
                      <a:r>
                        <a:rPr sz="1600">
                          <a:solidFill>
                            <a:srgbClr val="263238"/>
                          </a:solidFill>
                          <a:latin typeface="Calibri"/>
                        </a:rPr>
                        <a:t>Hombro con fractura de tuberosidad (188 luxaciones)</a:t>
                      </a:r>
                    </a:p>
                  </a:txBody>
                  <a:tcPr>
                    <a:solidFill>
                      <a:srgbClr val="FFFFFF"/>
                    </a:solidFill>
                  </a:tcPr>
                </a:tc>
                <a:tc>
                  <a:txBody>
                    <a:bodyPr/>
                    <a:lstStyle/>
                    <a:p>
                      <a:r>
                        <a:rPr sz="1600">
                          <a:solidFill>
                            <a:srgbClr val="263238"/>
                          </a:solidFill>
                          <a:latin typeface="Calibri"/>
                        </a:rPr>
                        <a:t>35 (19 %) con lesión nerviosa al llegar [r9]</a:t>
                      </a:r>
                    </a:p>
                  </a:txBody>
                  <a:tcPr>
                    <a:solidFill>
                      <a:srgbClr val="FFFFFF"/>
                    </a:solidFill>
                  </a:tcPr>
                </a:tc>
                <a:tc>
                  <a:txBody>
                    <a:bodyPr/>
                    <a:lstStyle/>
                    <a:p>
                      <a:r>
                        <a:rPr sz="1600">
                          <a:solidFill>
                            <a:srgbClr val="263238"/>
                          </a:solidFill>
                          <a:latin typeface="Calibri"/>
                        </a:rPr>
                        <a:t>29 (90 %) se resolvieron solos [r9]</a:t>
                      </a:r>
                    </a:p>
                  </a:txBody>
                  <a:tcPr>
                    <a:solidFill>
                      <a:srgbClr val="FFFFFF"/>
                    </a:solidFill>
                  </a:tcPr>
                </a:tc>
              </a:tr>
              <a:tr h="457200">
                <a:tc>
                  <a:txBody>
                    <a:bodyPr/>
                    <a:lstStyle/>
                    <a:p>
                      <a:r>
                        <a:rPr sz="1600">
                          <a:solidFill>
                            <a:srgbClr val="263238"/>
                          </a:solidFill>
                          <a:latin typeface="Calibri"/>
                        </a:rPr>
                        <a:t>Cadera en adultos</a:t>
                      </a:r>
                    </a:p>
                  </a:txBody>
                  <a:tcPr>
                    <a:solidFill>
                      <a:srgbClr val="EEF3F4"/>
                    </a:solidFill>
                  </a:tcPr>
                </a:tc>
                <a:tc>
                  <a:txBody>
                    <a:bodyPr/>
                    <a:lstStyle/>
                    <a:p>
                      <a:r>
                        <a:rPr sz="1600">
                          <a:solidFill>
                            <a:srgbClr val="263238"/>
                          </a:solidFill>
                          <a:latin typeface="Calibri"/>
                        </a:rPr>
                        <a:t>Cerca de 10 %, sobre todo rama peronea [r29]</a:t>
                      </a:r>
                    </a:p>
                  </a:txBody>
                  <a:tcPr>
                    <a:solidFill>
                      <a:srgbClr val="EEF3F4"/>
                    </a:solidFill>
                  </a:tcPr>
                </a:tc>
                <a:tc>
                  <a:txBody>
                    <a:bodyPr/>
                    <a:lstStyle/>
                    <a:p>
                      <a:r>
                        <a:rPr sz="1600">
                          <a:solidFill>
                            <a:srgbClr val="263238"/>
                          </a:solidFill>
                          <a:latin typeface="Calibri"/>
                        </a:rPr>
                        <a:t>Recuperación al menos parcial en 60 a 70 % [r29]</a:t>
                      </a:r>
                    </a:p>
                  </a:txBody>
                  <a:tcPr>
                    <a:solidFill>
                      <a:srgbClr val="EEF3F4"/>
                    </a:solidFill>
                  </a:tcPr>
                </a:tc>
              </a:tr>
              <a:tr h="457200">
                <a:tc>
                  <a:txBody>
                    <a:bodyPr/>
                    <a:lstStyle/>
                    <a:p>
                      <a:r>
                        <a:rPr sz="1600">
                          <a:solidFill>
                            <a:srgbClr val="263238"/>
                          </a:solidFill>
                          <a:latin typeface="Calibri"/>
                        </a:rPr>
                        <a:t>Codo, luxación simple</a:t>
                      </a:r>
                    </a:p>
                  </a:txBody>
                  <a:tcPr>
                    <a:solidFill>
                      <a:srgbClr val="FFFFFF"/>
                    </a:solidFill>
                  </a:tcPr>
                </a:tc>
                <a:tc>
                  <a:txBody>
                    <a:bodyPr/>
                    <a:lstStyle/>
                    <a:p>
                      <a:r>
                        <a:rPr sz="1600">
                          <a:solidFill>
                            <a:srgbClr val="263238"/>
                          </a:solidFill>
                          <a:latin typeface="Calibri"/>
                        </a:rPr>
                        <a:t>Hasta 20 % [r1]</a:t>
                      </a:r>
                    </a:p>
                  </a:txBody>
                  <a:tcPr>
                    <a:solidFill>
                      <a:srgbClr val="FFFFFF"/>
                    </a:solidFill>
                  </a:tcPr>
                </a:tc>
                <a:tc>
                  <a:txBody>
                    <a:bodyPr/>
                    <a:lstStyle/>
                    <a:p>
                      <a:r>
                        <a:rPr sz="1600">
                          <a:solidFill>
                            <a:srgbClr val="263238"/>
                          </a:solidFill>
                          <a:latin typeface="Calibri"/>
                        </a:rPr>
                        <a:t>Suele ser una parestesia transitoria del nervio cubital [r1]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reglas clínicas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Grazette AJ et al. Open Orthop J. 2017. doi:10.2174/1874325001711011373</a:t>
            </a:r>
          </a:p>
          <a:p>
            <a:r>
              <a:rPr sz="1000">
                <a:solidFill>
                  <a:srgbClr val="5A6469"/>
                </a:solidFill>
                <a:latin typeface="Calibri"/>
              </a:rPr>
              <a:t>[r13] Alkaduhimi H et al. Turk J Emerg Med. 2016. doi:10.1016/j.tjem.2016.09.008</a:t>
            </a:r>
          </a:p>
          <a:p>
            <a:r>
              <a:rPr sz="1000">
                <a:solidFill>
                  <a:srgbClr val="5A6469"/>
                </a:solidFill>
                <a:latin typeface="Calibri"/>
              </a:rPr>
              <a:t>[r41] Émond M et al. J Emerg Med. 2018. doi:10.1016/j.jemermed.2018.04.057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se encontraron estudios que midan la sensibilidad y la especificidad del examen neurovascular de urgencias para predecir una lesión de nervio o de vaso en una luxación…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reglas clínicas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Émond M et al. J Emerg Med. 2018. doi:10.1016/j.jemermed.2018.04.057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mayores de 35 años, el trauma contuso o el primer episodio aumentaron el riesgo [r41].</a:t>
            </a:r>
          </a:p>
          <a:p>
            <a:pPr marL="347472" indent="-347472">
              <a:spcAft>
                <a:spcPts val="1400"/>
              </a:spcAft>
              <a:buChar char="•"/>
            </a:pPr>
            <a:r>
              <a:rPr sz="2800">
                <a:solidFill>
                  <a:srgbClr val="263238"/>
                </a:solidFill>
                <a:latin typeface="Calibri"/>
              </a:rPr>
              <a:t>Los autores piden validación prospectiva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 clínica de Fresno-Quebec para fractura-luxación importante en luxación anterior de hombro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Émond M et al. J Emerg Med. 2018. doi:10.1016/j.jemermed.2018.04.057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antes y después de reducir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Émond M et al. J Emerg Med. 2018. doi:10.1016/j.jemermed.2018.04.057</a:t>
            </a:r>
          </a:p>
          <a:p>
            <a:r>
              <a:rPr sz="1000">
                <a:solidFill>
                  <a:srgbClr val="5A6469"/>
                </a:solidFill>
                <a:latin typeface="Calibri"/>
              </a:rPr>
              <a:t>[r42] Gottlieb M et al. Acad Emerg Med. 2022. doi:10.1111/acem.14454</a:t>
            </a:r>
          </a:p>
          <a:p>
            <a:r>
              <a:rPr sz="1000">
                <a:solidFill>
                  <a:srgbClr val="5A6469"/>
                </a:solidFill>
                <a:latin typeface="Calibri"/>
              </a:rPr>
              <a:t>[r16] Rouleau DM et al. J Am Acad Orthop Surg. 2014. doi:10.5435/JAAOS-22-03-145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Hombro. Una regla clínica selecciona a quién tomar radiografía antes de reducir… [r41] [r42]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Exactitud de la ecografía en el punto de atención para el hombro luxado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Gottlieb M et al. Acad Emerg Med. 2022. doi:10.1111/acem.14454</a:t>
            </a:r>
          </a:p>
          <a:p>
            <a:r>
              <a:rPr sz="1000">
                <a:solidFill>
                  <a:srgbClr val="5A6469"/>
                </a:solidFill>
                <a:latin typeface="Calibri"/>
              </a:rPr>
              <a:t>[r41] Émond M et al. J Emerg Med. 2018. doi:10.1016/j.jemermed.2018.04.057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hasta reducir la cadera con y sin radiografía AP de pelvis previa a la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Hwang J et al. Arch Orthop Trauma Surg. 2026. doi:10.1007/s00402-026-06192-9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en la guardia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[r6] Dong H et al. Eur J Trauma Emerg Surg. 2021. doi:10.1007/s00068-020-01427-9</a:t>
            </a:r>
          </a:p>
          <a:p>
            <a:r>
              <a:rPr sz="800">
                <a:solidFill>
                  <a:srgbClr val="5A6469"/>
                </a:solidFill>
                <a:latin typeface="Calibri"/>
              </a:rPr>
              <a:t>[r8] Sithamparapillai A et al. CJEM. 2022. doi:10.1007/s43678-022-00368-z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Resumen de la secuencia: estabilizar, examinar y documentar, decidir cuánta imagen antes, descartar lo que contraindica la maniobra cerrada, analgesiar, reducir con un tope de intentos, comprobar y proteger.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sospechada en urgencias: del ingreso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Dunseath OA et al. EFORT Open Rev. 2026. doi:10.1530/EOR-2025-0026</a:t>
            </a:r>
          </a:p>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[r12] British Orthopaedic Association. 2016.</a:t>
            </a:r>
          </a:p>
          <a:p>
            <a:r>
              <a:rPr sz="800">
                <a:solidFill>
                  <a:srgbClr val="5A6469"/>
                </a:solidFill>
                <a:latin typeface="Calibri"/>
              </a:rPr>
              <a:t>[r14] Wicks L et al. 2018. doi:10.1016/j.foot.2018.09.001</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2284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Deformidad articular tras un trauma: luxación sospechada</a:t>
            </a:r>
          </a:p>
        </p:txBody>
      </p:sp>
      <p:sp>
        <p:nvSpPr>
          <p:cNvPr id="7" name="Rectangle 6"/>
          <p:cNvSpPr/>
          <p:nvPr/>
        </p:nvSpPr>
        <p:spPr>
          <a:xfrm>
            <a:off x="4754880" y="1846941"/>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ABCDE y control de lo que amenaza la vida; la luxación espera a que el paciente esté estable [r11]</a:t>
            </a:r>
          </a:p>
        </p:txBody>
      </p:sp>
      <p:sp>
        <p:nvSpPr>
          <p:cNvPr id="8" name="Rectangle 7"/>
          <p:cNvSpPr/>
          <p:nvPr/>
        </p:nvSpPr>
        <p:spPr>
          <a:xfrm>
            <a:off x="4754880" y="2185123"/>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de piel, pulso, sensibilidad y motilidad, con registro y hora [r1][r2]</a:t>
            </a:r>
          </a:p>
        </p:txBody>
      </p:sp>
      <p:sp>
        <p:nvSpPr>
          <p:cNvPr id="9" name="Decision 8"/>
          <p:cNvSpPr/>
          <p:nvPr/>
        </p:nvSpPr>
        <p:spPr>
          <a:xfrm>
            <a:off x="4572000" y="2523305"/>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¿Piel o perfusión en riesgo con deformidad clínica evidente?</a:t>
            </a:r>
          </a:p>
        </p:txBody>
      </p:sp>
      <p:sp>
        <p:nvSpPr>
          <p:cNvPr id="10" name="Rectangle 9"/>
          <p:cNvSpPr/>
          <p:nvPr/>
        </p:nvSpPr>
        <p:spPr>
          <a:xfrm>
            <a:off x="2987040" y="2983083"/>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y entablillar con urgencia; placa previa solo si no causa una demora inaceptable (BOAST-12, tobillo) y control radiográfico después [r12][r14]</a:t>
            </a:r>
          </a:p>
        </p:txBody>
      </p:sp>
      <p:sp>
        <p:nvSpPr>
          <p:cNvPr id="11" name="Rectangle 10"/>
          <p:cNvSpPr/>
          <p:nvPr/>
        </p:nvSpPr>
        <p:spPr>
          <a:xfrm>
            <a:off x="6522720" y="2983083"/>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Imagen previa según el caso: regla de Fresno-Quebec en hombro, AP de pelvis antes que TC en cadera, AP y lateral en codo [r41][r23][r1]</a:t>
            </a:r>
          </a:p>
        </p:txBody>
      </p:sp>
      <p:sp>
        <p:nvSpPr>
          <p:cNvPr id="12" name="Decision 11"/>
          <p:cNvSpPr/>
          <p:nvPr/>
        </p:nvSpPr>
        <p:spPr>
          <a:xfrm>
            <a:off x="4572000" y="3321265"/>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que contraindica la maniobra cerrada (cuello femoral, cuello humeral con duda)?</a:t>
            </a:r>
          </a:p>
        </p:txBody>
      </p:sp>
      <p:sp>
        <p:nvSpPr>
          <p:cNvPr id="13" name="Rectangle 12"/>
          <p:cNvSpPr/>
          <p:nvPr/>
        </p:nvSpPr>
        <p:spPr>
          <a:xfrm>
            <a:off x="2987040" y="378104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No reducir en urgencias: TC si hay duda y quirófano [r11][r9]</a:t>
            </a:r>
          </a:p>
        </p:txBody>
      </p:sp>
      <p:sp>
        <p:nvSpPr>
          <p:cNvPr id="14" name="Rectangle 13"/>
          <p:cNvSpPr/>
          <p:nvPr/>
        </p:nvSpPr>
        <p:spPr>
          <a:xfrm>
            <a:off x="6522720" y="378104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Consentimiento, monitorización y analgesia: lidocaína intraarticular, bloqueo o sedación según la articulación [r8][r15]</a:t>
            </a:r>
          </a:p>
        </p:txBody>
      </p:sp>
      <p:sp>
        <p:nvSpPr>
          <p:cNvPr id="15" name="Rectangle 14"/>
          <p:cNvSpPr/>
          <p:nvPr/>
        </p:nvSpPr>
        <p:spPr>
          <a:xfrm>
            <a:off x="4754880" y="4119225"/>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Maniobra elegida con método y con un tope de intentos fijado de antemano [r9]</a:t>
            </a:r>
          </a:p>
        </p:txBody>
      </p:sp>
      <p:sp>
        <p:nvSpPr>
          <p:cNvPr id="16" name="Decision 15"/>
          <p:cNvSpPr/>
          <p:nvPr/>
        </p:nvSpPr>
        <p:spPr>
          <a:xfrm>
            <a:off x="4572000" y="4457407"/>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¿Redujo?</a:t>
            </a:r>
          </a:p>
        </p:txBody>
      </p:sp>
      <p:sp>
        <p:nvSpPr>
          <p:cNvPr id="17" name="Rectangle 16"/>
          <p:cNvSpPr/>
          <p:nvPr/>
        </p:nvSpPr>
        <p:spPr>
          <a:xfrm>
            <a:off x="2987040" y="4917186"/>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neurovascular, estabilidad y radiografía de control [r11][r1]</a:t>
            </a:r>
          </a:p>
        </p:txBody>
      </p:sp>
      <p:sp>
        <p:nvSpPr>
          <p:cNvPr id="18" name="Rectangle 17"/>
          <p:cNvSpPr/>
          <p:nvPr/>
        </p:nvSpPr>
        <p:spPr>
          <a:xfrm>
            <a:off x="6522720" y="4917186"/>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Cambiar de modo de acción y revisar la analgesia; no repetir la misma maniobra [r6][r9]</a:t>
            </a:r>
          </a:p>
        </p:txBody>
      </p:sp>
      <p:sp>
        <p:nvSpPr>
          <p:cNvPr id="19" name="Decision 18"/>
          <p:cNvSpPr/>
          <p:nvPr/>
        </p:nvSpPr>
        <p:spPr>
          <a:xfrm>
            <a:off x="2804160" y="5255367"/>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¿Reducción concéntrica y estable, sin déficit nuevo?</a:t>
            </a:r>
          </a:p>
        </p:txBody>
      </p:sp>
      <p:sp>
        <p:nvSpPr>
          <p:cNvPr id="20" name="Decision 19"/>
          <p:cNvSpPr/>
          <p:nvPr/>
        </p:nvSpPr>
        <p:spPr>
          <a:xfrm>
            <a:off x="6339839" y="5255367"/>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 alcanzó el tope de intentos sin reducir?</a:t>
            </a:r>
          </a:p>
        </p:txBody>
      </p:sp>
      <p:sp>
        <p:nvSpPr>
          <p:cNvPr id="21" name="Rounded Rectangle 20"/>
          <p:cNvSpPr/>
          <p:nvPr/>
        </p:nvSpPr>
        <p:spPr>
          <a:xfrm>
            <a:off x="2987040" y="5715146"/>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Inmovilización mínima suficiente, instrucciones y seguimiento; todo registrado [r26][r2]</a:t>
            </a:r>
          </a:p>
        </p:txBody>
      </p:sp>
      <p:sp>
        <p:nvSpPr>
          <p:cNvPr id="22" name="Rounded Rectangle 21"/>
          <p:cNvSpPr/>
          <p:nvPr/>
        </p:nvSpPr>
        <p:spPr>
          <a:xfrm>
            <a:off x="6522720" y="5715146"/>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Quirófano o anestesia general; si hay déficit nuevo o inestabilidad, explorar y decidir con el tutor [r1][r10]</a:t>
            </a:r>
          </a:p>
        </p:txBody>
      </p:sp>
      <p:cxnSp>
        <p:nvCxnSpPr>
          <p:cNvPr id="23" name="Connector 22"/>
          <p:cNvCxnSpPr>
            <a:stCxn id="6" idx="2"/>
            <a:endCxn id="7" idx="0"/>
          </p:cNvCxnSpPr>
          <p:nvPr/>
        </p:nvCxnSpPr>
        <p:spPr>
          <a:xfrm flipH="1">
            <a:off x="6126480" y="17372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7" idx="2"/>
            <a:endCxn id="8" idx="0"/>
          </p:cNvCxnSpPr>
          <p:nvPr/>
        </p:nvCxnSpPr>
        <p:spPr>
          <a:xfrm flipH="1">
            <a:off x="6126480" y="20753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8" idx="2"/>
            <a:endCxn id="9" idx="0"/>
          </p:cNvCxnSpPr>
          <p:nvPr/>
        </p:nvCxnSpPr>
        <p:spPr>
          <a:xfrm flipH="1">
            <a:off x="6126480" y="241357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9" idx="2"/>
            <a:endCxn id="10" idx="0"/>
          </p:cNvCxnSpPr>
          <p:nvPr/>
        </p:nvCxnSpPr>
        <p:spPr>
          <a:xfrm flipH="1">
            <a:off x="4358640" y="287335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286603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9" idx="2"/>
            <a:endCxn id="11" idx="0"/>
          </p:cNvCxnSpPr>
          <p:nvPr/>
        </p:nvCxnSpPr>
        <p:spPr>
          <a:xfrm>
            <a:off x="6126480" y="287335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8" y="286603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0" idx="2"/>
            <a:endCxn id="12" idx="0"/>
          </p:cNvCxnSpPr>
          <p:nvPr/>
        </p:nvCxnSpPr>
        <p:spPr>
          <a:xfrm>
            <a:off x="4358640" y="321153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1" idx="2"/>
            <a:endCxn id="12" idx="0"/>
          </p:cNvCxnSpPr>
          <p:nvPr/>
        </p:nvCxnSpPr>
        <p:spPr>
          <a:xfrm flipH="1">
            <a:off x="6126480" y="321153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2" idx="2"/>
            <a:endCxn id="13" idx="0"/>
          </p:cNvCxnSpPr>
          <p:nvPr/>
        </p:nvCxnSpPr>
        <p:spPr>
          <a:xfrm flipH="1">
            <a:off x="435864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004816" y="366400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2" idx="2"/>
            <a:endCxn id="14" idx="0"/>
          </p:cNvCxnSpPr>
          <p:nvPr/>
        </p:nvCxnSpPr>
        <p:spPr>
          <a:xfrm>
            <a:off x="612648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800088" y="366400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4" idx="2"/>
            <a:endCxn id="15" idx="0"/>
          </p:cNvCxnSpPr>
          <p:nvPr/>
        </p:nvCxnSpPr>
        <p:spPr>
          <a:xfrm flipH="1">
            <a:off x="6126480" y="400949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5" idx="2"/>
            <a:endCxn id="16" idx="0"/>
          </p:cNvCxnSpPr>
          <p:nvPr/>
        </p:nvCxnSpPr>
        <p:spPr>
          <a:xfrm flipH="1">
            <a:off x="6126480" y="434767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6" idx="2"/>
            <a:endCxn id="17" idx="0"/>
          </p:cNvCxnSpPr>
          <p:nvPr/>
        </p:nvCxnSpPr>
        <p:spPr>
          <a:xfrm flipH="1">
            <a:off x="4358640" y="480745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004816" y="480014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6" idx="2"/>
            <a:endCxn id="18" idx="0"/>
          </p:cNvCxnSpPr>
          <p:nvPr/>
        </p:nvCxnSpPr>
        <p:spPr>
          <a:xfrm>
            <a:off x="6126480" y="480745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800088" y="4800142"/>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7" idx="2"/>
            <a:endCxn id="19" idx="0"/>
          </p:cNvCxnSpPr>
          <p:nvPr/>
        </p:nvCxnSpPr>
        <p:spPr>
          <a:xfrm flipH="1">
            <a:off x="4358640" y="514563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9" idx="2"/>
            <a:endCxn id="21" idx="0"/>
          </p:cNvCxnSpPr>
          <p:nvPr/>
        </p:nvCxnSpPr>
        <p:spPr>
          <a:xfrm flipH="1">
            <a:off x="4358640" y="56054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413504" y="559810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9" idx="2"/>
            <a:endCxn id="22" idx="0"/>
          </p:cNvCxnSpPr>
          <p:nvPr/>
        </p:nvCxnSpPr>
        <p:spPr>
          <a:xfrm>
            <a:off x="4358640" y="5605417"/>
            <a:ext cx="353568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5650992" y="5598102"/>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18" idx="2"/>
            <a:endCxn id="20" idx="0"/>
          </p:cNvCxnSpPr>
          <p:nvPr/>
        </p:nvCxnSpPr>
        <p:spPr>
          <a:xfrm flipH="1">
            <a:off x="7894319" y="5145639"/>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20" idx="2"/>
            <a:endCxn id="15" idx="0"/>
          </p:cNvCxnSpPr>
          <p:nvPr/>
        </p:nvCxnSpPr>
        <p:spPr>
          <a:xfrm flipH="1" flipV="1">
            <a:off x="6126480" y="4119225"/>
            <a:ext cx="1767839" cy="148619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6772655" y="5039529"/>
            <a:ext cx="457200" cy="274320"/>
          </a:xfrm>
          <a:prstGeom prst="rect">
            <a:avLst/>
          </a:prstGeom>
          <a:noFill/>
        </p:spPr>
        <p:txBody>
          <a:bodyPr wrap="square">
            <a:spAutoFit/>
          </a:bodyPr>
          <a:lstStyle/>
          <a:p>
            <a:r>
              <a:rPr sz="1200" b="1">
                <a:solidFill>
                  <a:srgbClr val="D97706"/>
                </a:solidFill>
                <a:latin typeface="Calibri"/>
              </a:rPr>
              <a:t>no: nuevo intento distinto</a:t>
            </a:r>
          </a:p>
        </p:txBody>
      </p:sp>
      <p:cxnSp>
        <p:nvCxnSpPr>
          <p:cNvPr id="50" name="Connector 49"/>
          <p:cNvCxnSpPr>
            <a:stCxn id="20" idx="2"/>
            <a:endCxn id="22" idx="0"/>
          </p:cNvCxnSpPr>
          <p:nvPr/>
        </p:nvCxnSpPr>
        <p:spPr>
          <a:xfrm>
            <a:off x="7894319" y="5605417"/>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7949183" y="5598102"/>
            <a:ext cx="457200" cy="274320"/>
          </a:xfrm>
          <a:prstGeom prst="rect">
            <a:avLst/>
          </a:prstGeom>
          <a:noFill/>
        </p:spPr>
        <p:txBody>
          <a:bodyPr wrap="square">
            <a:spAutoFit/>
          </a:bodyPr>
          <a:lstStyle/>
          <a:p>
            <a:r>
              <a:rPr sz="1200" b="1">
                <a:solidFill>
                  <a:srgbClr val="D97706"/>
                </a:solidFill>
                <a:latin typeface="Calibri"/>
              </a:rPr>
              <a:t>sí</a:t>
            </a:r>
          </a:p>
        </p:txBody>
      </p:sp>
      <p:sp>
        <p:nvSpPr>
          <p:cNvPr id="52" name="TextBox 5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analgesia, sedación y maniobras por articulación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[r5] Kanji A et al. Emerg Med J. 2016. doi:10.1136/emermed-2015-204746</a:t>
            </a:r>
          </a:p>
          <a:p>
            <a:r>
              <a:rPr sz="800">
                <a:solidFill>
                  <a:srgbClr val="5A6469"/>
                </a:solidFill>
                <a:latin typeface="Calibri"/>
              </a:rPr>
              <a:t>[r6] Dong H et al. Eur J Trauma Emerg Surg. 2021. doi:10.1007/s00068-020-01427-9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3 revisiones que responden la misma pregunta y coinciden en lo esencial.</a:t>
            </a:r>
          </a:p>
          <a:p>
            <a:pPr marL="347472" indent="-347472">
              <a:spcAft>
                <a:spcPts val="1400"/>
              </a:spcAft>
              <a:buChar char="•"/>
            </a:pPr>
            <a:r>
              <a:rPr sz="2400">
                <a:solidFill>
                  <a:srgbClr val="263238"/>
                </a:solidFill>
                <a:latin typeface="Calibri"/>
              </a:rPr>
              <a:t>Conviene leerlas por tema y no por estudio.</a:t>
            </a:r>
          </a:p>
          <a:p>
            <a:pPr marL="347472" indent="-347472">
              <a:spcAft>
                <a:spcPts val="1400"/>
              </a:spcAft>
              <a:buChar char="•"/>
            </a:pPr>
            <a:r>
              <a:rPr sz="2400">
                <a:solidFill>
                  <a:srgbClr val="263238"/>
                </a:solidFill>
                <a:latin typeface="Calibri"/>
              </a:rPr>
              <a:t>¿Reduce igual?</a:t>
            </a:r>
          </a:p>
          <a:p>
            <a:pPr marL="347472" indent="-347472">
              <a:spcAft>
                <a:spcPts val="1400"/>
              </a:spcAft>
              <a:buChar char="•"/>
            </a:pPr>
            <a:r>
              <a:rPr sz="2400">
                <a:solidFill>
                  <a:srgbClr val="263238"/>
                </a:solidFill>
                <a:latin typeface="Calibri"/>
              </a:rPr>
              <a:t>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Éxito de reducción por maniobra de hombro, según la fuente (poblaciones y analgesia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Sayegh FE et al. J Bone Joint Surg Am. 2009. doi:10.2106/JBJS.H.01434</a:t>
            </a:r>
          </a:p>
          <a:p>
            <a:r>
              <a:rPr sz="800">
                <a:solidFill>
                  <a:srgbClr val="5A6469"/>
                </a:solidFill>
                <a:latin typeface="Calibri"/>
              </a:rPr>
              <a:t>[r48] Alkaduhimi H et al. Arch Orthop Trauma Surg. 2017. doi:10.1007/s00402-017-2648-4</a:t>
            </a:r>
          </a:p>
          <a:p>
            <a:r>
              <a:rPr sz="800">
                <a:solidFill>
                  <a:srgbClr val="5A6469"/>
                </a:solidFill>
                <a:latin typeface="Calibri"/>
              </a:rPr>
              <a:t>[r19] Amar E et al. J Shoulder Elbow Surg. 2012. doi:10.1016/j.jse.2012.01.004</a:t>
            </a:r>
          </a:p>
          <a:p>
            <a:r>
              <a:rPr sz="800">
                <a:solidFill>
                  <a:srgbClr val="5A6469"/>
                </a:solidFill>
                <a:latin typeface="Calibri"/>
              </a:rPr>
              <a:t>[r20] Baden DN et al. Int J Emerg Med. 2023. doi:10.1186/s12245-023-00480-6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Dolor durante la reducción del hombro (escala visual análoga)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Sayegh FE et al. J Bone Joint Surg Am. 2009. doi:10.2106/JBJS.H.01434</a:t>
            </a:r>
          </a:p>
          <a:p>
            <a:r>
              <a:rPr sz="1000">
                <a:solidFill>
                  <a:srgbClr val="5A6469"/>
                </a:solidFill>
                <a:latin typeface="Calibri"/>
              </a:rPr>
              <a:t>[r48] Alkaduhimi H et al. Arch Orthop Trauma Surg. 2017. doi:10.1007/s00402-017-2648-4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principios mecánicos y secuencia de la reducción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[r5] Kanji A et al. Emerg Med J. 2016. doi:10.1136/emermed-2015-204746</a:t>
            </a:r>
          </a:p>
          <a:p>
            <a:r>
              <a:rPr sz="800">
                <a:solidFill>
                  <a:srgbClr val="5A6469"/>
                </a:solidFill>
                <a:latin typeface="Calibri"/>
              </a:rPr>
              <a:t>[r8] Sithamparapillai A et al. CJEM. 2022. doi:10.1007/s43678-022-00368-z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Todas las maniobras comparten una lógica.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Duración de la maniobra de hombro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Sayegh FE et al. J Bone Joint Surg Am. 2009. doi:10.2106/JBJS.H.01434</a:t>
            </a:r>
          </a:p>
          <a:p>
            <a:r>
              <a:rPr sz="1000">
                <a:solidFill>
                  <a:srgbClr val="5A6469"/>
                </a:solidFill>
                <a:latin typeface="Calibri"/>
              </a:rPr>
              <a:t>[r48] Alkaduhimi H et al. Arch Orthop Trauma Surg. 2017. doi:10.1007/s00402-017-2648-4</a:t>
            </a:r>
          </a:p>
          <a:p>
            <a:r>
              <a:rPr sz="1000">
                <a:solidFill>
                  <a:srgbClr val="5A6469"/>
                </a:solidFill>
                <a:latin typeface="Calibri"/>
              </a:rPr>
              <a:t>[r19] Amar E et al. J Shoulder Elbow Surg. 2012. doi:10.1016/j.jse.2012.01.004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en la reducción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Payne R et al. Ann R Coll Surg Engl. 2004. doi:10.1308/003588404323043300</a:t>
            </a:r>
          </a:p>
          <a:p>
            <a:r>
              <a:rPr sz="800">
                <a:solidFill>
                  <a:srgbClr val="5A6469"/>
                </a:solidFill>
                <a:latin typeface="Calibri"/>
              </a:rPr>
              <a:t>[r5] Kanji A et al. Emerg Med J. 2016. doi:10.1136/emermed-2015-204746</a:t>
            </a:r>
          </a:p>
          <a:p>
            <a:r>
              <a:rPr sz="800">
                <a:solidFill>
                  <a:srgbClr val="5A6469"/>
                </a:solidFill>
                <a:latin typeface="Calibri"/>
              </a:rPr>
              <a:t>[r8] Sithamparapillai A et al. CJEM. 2022. doi:10.1007/s43678-022-00368-z</a:t>
            </a:r>
          </a:p>
          <a:p>
            <a:r>
              <a:rPr sz="800">
                <a:solidFill>
                  <a:srgbClr val="5A6469"/>
                </a:solidFill>
                <a:latin typeface="Calibri"/>
              </a:rPr>
              <a:t>[r9] Mackenzie SP et al. Injury. 2021. doi:10.1016/j.injury.2020.09.062</a:t>
            </a:r>
          </a:p>
          <a:p>
            <a:r>
              <a:rPr sz="800">
                <a:solidFill>
                  <a:srgbClr val="5A6469"/>
                </a:solidFill>
                <a:latin typeface="Calibri"/>
              </a:rPr>
              <a:t>[r10] Bartoníček J et al. EFORT Open Rev. 2024. doi:10.1530/EOR-23-0050</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 frecuente</a:t>
                      </a:r>
                    </a:p>
                  </a:txBody>
                  <a:tcPr>
                    <a:solidFill>
                      <a:srgbClr val="0F5F6B"/>
                    </a:solidFill>
                  </a:tcPr>
                </a:tc>
                <a:tc>
                  <a:txBody>
                    <a:bodyPr/>
                    <a:lstStyle/>
                    <a:p>
                      <a:r>
                        <a:rPr sz="1600" b="1">
                          <a:solidFill>
                            <a:srgbClr val="FFFFFF"/>
                          </a:solidFill>
                          <a:latin typeface="Calibri"/>
                        </a:rPr>
                        <a:t>Qué dice la evidencia</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Analgesia insuficiente</a:t>
                      </a:r>
                    </a:p>
                  </a:txBody>
                  <a:tcPr>
                    <a:solidFill>
                      <a:srgbClr val="EEF3F4"/>
                    </a:solidFill>
                  </a:tcPr>
                </a:tc>
                <a:tc>
                  <a:txBody>
                    <a:bodyPr/>
                    <a:lstStyle/>
                    <a:p>
                      <a:r>
                        <a:rPr sz="1600">
                          <a:solidFill>
                            <a:srgbClr val="263238"/>
                          </a:solidFill>
                          <a:latin typeface="Calibri"/>
                        </a:rPr>
                        <a:t>El éxito del primer intento sin sedación dependió del dolor al ingreso [r19]</a:t>
                      </a:r>
                    </a:p>
                  </a:txBody>
                  <a:tcPr>
                    <a:solidFill>
                      <a:srgbClr val="EEF3F4"/>
                    </a:solidFill>
                  </a:tcPr>
                </a:tc>
                <a:tc>
                  <a:txBody>
                    <a:bodyPr/>
                    <a:lstStyle/>
                    <a:p>
                      <a:r>
                        <a:rPr sz="1600">
                          <a:solidFill>
                            <a:srgbClr val="263238"/>
                          </a:solidFill>
                          <a:latin typeface="Calibri"/>
                        </a:rPr>
                        <a:t>Analgesia suficiente antes de empezar: lidocaína intraarticular, bloqueo o sedación [r8]</a:t>
                      </a:r>
                    </a:p>
                  </a:txBody>
                  <a:tcPr>
                    <a:solidFill>
                      <a:srgbClr val="EEF3F4"/>
                    </a:solidFill>
                  </a:tcPr>
                </a:tc>
              </a:tr>
              <a:tr h="457200">
                <a:tc>
                  <a:txBody>
                    <a:bodyPr/>
                    <a:lstStyle/>
                    <a:p>
                      <a:r>
                        <a:rPr sz="1600">
                          <a:solidFill>
                            <a:srgbClr val="263238"/>
                          </a:solidFill>
                          <a:latin typeface="Calibri"/>
                        </a:rPr>
                        <a:t>Empezar tarde</a:t>
                      </a:r>
                    </a:p>
                  </a:txBody>
                  <a:tcPr>
                    <a:solidFill>
                      <a:srgbClr val="FFFFFF"/>
                    </a:solidFill>
                  </a:tcPr>
                </a:tc>
                <a:tc>
                  <a:txBody>
                    <a:bodyPr/>
                    <a:lstStyle/>
                    <a:p>
                      <a:r>
                        <a:rPr sz="1600">
                          <a:solidFill>
                            <a:srgbClr val="263238"/>
                          </a:solidFill>
                          <a:latin typeface="Calibri"/>
                        </a:rPr>
                        <a:t>Cada 10 minutos hasta el primer intento aumentó 19 % las probabilidades de fallar en hombro [r5]</a:t>
                      </a:r>
                    </a:p>
                  </a:txBody>
                  <a:tcPr>
                    <a:solidFill>
                      <a:srgbClr val="FFFFFF"/>
                    </a:solidFill>
                  </a:tcPr>
                </a:tc>
                <a:tc>
                  <a:txBody>
                    <a:bodyPr/>
                    <a:lstStyle/>
                    <a:p>
                      <a:r>
                        <a:rPr sz="1600">
                          <a:solidFill>
                            <a:srgbClr val="263238"/>
                          </a:solidFill>
                          <a:latin typeface="Calibri"/>
                        </a:rPr>
                        <a:t>Reducir en cuanto el paciente esté estable y examinado</a:t>
                      </a:r>
                    </a:p>
                  </a:txBody>
                  <a:tcPr>
                    <a:solidFill>
                      <a:srgbClr val="FFFFFF"/>
                    </a:solidFill>
                  </a:tcPr>
                </a:tc>
              </a:tr>
              <a:tr h="457200">
                <a:tc>
                  <a:txBody>
                    <a:bodyPr/>
                    <a:lstStyle/>
                    <a:p>
                      <a:r>
                        <a:rPr sz="1600">
                          <a:solidFill>
                            <a:srgbClr val="263238"/>
                          </a:solidFill>
                          <a:latin typeface="Calibri"/>
                        </a:rPr>
                        <a:t>Repetir la misma maniobra</a:t>
                      </a:r>
                    </a:p>
                  </a:txBody>
                  <a:tcPr>
                    <a:solidFill>
                      <a:srgbClr val="EEF3F4"/>
                    </a:solidFill>
                  </a:tcPr>
                </a:tc>
                <a:tc>
                  <a:txBody>
                    <a:bodyPr/>
                    <a:lstStyle/>
                    <a:p>
                      <a:r>
                        <a:rPr sz="1600">
                          <a:solidFill>
                            <a:srgbClr val="263238"/>
                          </a:solidFill>
                          <a:latin typeface="Calibri"/>
                        </a:rPr>
                        <a:t>Más de 2 intentos predijeron una reducción fallida en urgencias en hombro con fractura de tuberosidad [r9]</a:t>
                      </a:r>
                    </a:p>
                  </a:txBody>
                  <a:tcPr>
                    <a:solidFill>
                      <a:srgbClr val="EEF3F4"/>
                    </a:solidFill>
                  </a:tcPr>
                </a:tc>
                <a:tc>
                  <a:txBody>
                    <a:bodyPr/>
                    <a:lstStyle/>
                    <a:p>
                      <a:r>
                        <a:rPr sz="1600">
                          <a:solidFill>
                            <a:srgbClr val="263238"/>
                          </a:solidFill>
                          <a:latin typeface="Calibri"/>
                        </a:rPr>
                        <a:t>Cambiar de modo de acción, revisar la analgesia y fijar un tope de intentos</a:t>
                      </a:r>
                    </a:p>
                  </a:txBody>
                  <a:tcPr>
                    <a:solidFill>
                      <a:srgbClr val="EEF3F4"/>
                    </a:solidFill>
                  </a:tcPr>
                </a:tc>
              </a:tr>
              <a:tr h="457200">
                <a:tc>
                  <a:txBody>
                    <a:bodyPr/>
                    <a:lstStyle/>
                    <a:p>
                      <a:r>
                        <a:rPr sz="1600">
                          <a:solidFill>
                            <a:srgbClr val="263238"/>
                          </a:solidFill>
                          <a:latin typeface="Calibri"/>
                        </a:rPr>
                        <a:t>Pedir la placa que retrasa lo urgente</a:t>
                      </a:r>
                    </a:p>
                  </a:txBody>
                  <a:tcPr>
                    <a:solidFill>
                      <a:srgbClr val="FFFFFF"/>
                    </a:solidFill>
                  </a:tcPr>
                </a:tc>
                <a:tc>
                  <a:txBody>
                    <a:bodyPr/>
                    <a:lstStyle/>
                    <a:p>
                      <a:r>
                        <a:rPr sz="1600">
                          <a:solidFill>
                            <a:srgbClr val="263238"/>
                          </a:solidFill>
                          <a:latin typeface="Calibri"/>
                        </a:rPr>
                        <a:t>Tobillo: 71 minutos de retraso medio hasta un tobillo reducido [r14]. Cadera: 216 minutos sin placa previa frente a 69 con ella [r23]</a:t>
                      </a:r>
                    </a:p>
                  </a:txBody>
                  <a:tcPr>
                    <a:solidFill>
                      <a:srgbClr val="FFFFFF"/>
                    </a:solidFill>
                  </a:tcPr>
                </a:tc>
                <a:tc>
                  <a:txBody>
                    <a:bodyPr/>
                    <a:lstStyle/>
                    <a:p>
                      <a:r>
                        <a:rPr sz="1600">
                          <a:solidFill>
                            <a:srgbClr val="263238"/>
                          </a:solidFill>
                          <a:latin typeface="Calibri"/>
                        </a:rPr>
                        <a:t>Deformidad con piel en riesgo: reducir primero. Cadera: AP de pelvis antes que TC</a:t>
                      </a:r>
                    </a:p>
                  </a:txBody>
                  <a:tcPr>
                    <a:solidFill>
                      <a:srgbClr val="FFFFFF"/>
                    </a:solidFill>
                  </a:tcPr>
                </a:tc>
              </a:tr>
              <a:tr h="457200">
                <a:tc>
                  <a:txBody>
                    <a:bodyPr/>
                    <a:lstStyle/>
                    <a:p>
                      <a:r>
                        <a:rPr sz="1600">
                          <a:solidFill>
                            <a:srgbClr val="263238"/>
                          </a:solidFill>
                          <a:latin typeface="Calibri"/>
                        </a:rPr>
                        <a:t>No dejar un examen neurovascular previo escrito</a:t>
                      </a:r>
                    </a:p>
                  </a:txBody>
                  <a:tcPr>
                    <a:solidFill>
                      <a:srgbClr val="EEF3F4"/>
                    </a:solidFill>
                  </a:tcPr>
                </a:tc>
                <a:tc>
                  <a:txBody>
                    <a:bodyPr/>
                    <a:lstStyle/>
                    <a:p>
                      <a:r>
                        <a:rPr sz="1600">
                          <a:solidFill>
                            <a:srgbClr val="263238"/>
                          </a:solidFill>
                          <a:latin typeface="Calibri"/>
                        </a:rPr>
                        <a:t>Registro de piel y estado neurovascular inadecuado en la mayoría de 23 pacientes con fractura-luxación de tobillo [r2]</a:t>
                      </a:r>
                    </a:p>
                  </a:txBody>
                  <a:tcPr>
                    <a:solidFill>
                      <a:srgbClr val="EEF3F4"/>
                    </a:solidFill>
                  </a:tcPr>
                </a:tc>
                <a:tc>
                  <a:txBody>
                    <a:bodyPr/>
                    <a:lstStyle/>
                    <a:p>
                      <a:r>
                        <a:rPr sz="1600">
                          <a:solidFill>
                            <a:srgbClr val="263238"/>
                          </a:solidFill>
                          <a:latin typeface="Calibri"/>
                        </a:rPr>
                        <a:t>Examinar y escribir antes y después</a:t>
                      </a:r>
                    </a:p>
                  </a:txBody>
                  <a:tcPr>
                    <a:solidFill>
                      <a:srgbClr val="EEF3F4"/>
                    </a:solidFill>
                  </a:tcPr>
                </a:tc>
              </a:tr>
              <a:tr h="457200">
                <a:tc>
                  <a:txBody>
                    <a:bodyPr/>
                    <a:lstStyle/>
                    <a:p>
                      <a:r>
                        <a:rPr sz="1600">
                          <a:solidFill>
                            <a:srgbClr val="263238"/>
                          </a:solidFill>
                          <a:latin typeface="Calibri"/>
                        </a:rPr>
                        <a:t>Insistir ante una fractura o un bloqueo mecánico</a:t>
                      </a:r>
                    </a:p>
                  </a:txBody>
                  <a:tcPr>
                    <a:solidFill>
                      <a:srgbClr val="FFFFFF"/>
                    </a:solidFill>
                  </a:tcPr>
                </a:tc>
                <a:tc>
                  <a:txBody>
                    <a:bodyPr/>
                    <a:lstStyle/>
                    <a:p>
                      <a:r>
                        <a:rPr sz="1600">
                          <a:solidFill>
                            <a:srgbClr val="263238"/>
                          </a:solidFill>
                          <a:latin typeface="Calibri"/>
                        </a:rPr>
                        <a:t>Fractura de cuello femoral: reducción cerrada contraindicada [r11]. Bosworth: no repetir intentos cerrados [r10]</a:t>
                      </a:r>
                    </a:p>
                  </a:txBody>
                  <a:tcPr>
                    <a:solidFill>
                      <a:srgbClr val="FFFFFF"/>
                    </a:solidFill>
                  </a:tcPr>
                </a:tc>
                <a:tc>
                  <a:txBody>
                    <a:bodyPr/>
                    <a:lstStyle/>
                    <a:p>
                      <a:r>
                        <a:rPr sz="1600">
                          <a:solidFill>
                            <a:srgbClr val="263238"/>
                          </a:solidFill>
                          <a:latin typeface="Calibri"/>
                        </a:rPr>
                        <a:t>Parar, imagen y quirófano</a:t>
                      </a:r>
                    </a:p>
                  </a:txBody>
                  <a:tcPr>
                    <a:solidFill>
                      <a:srgbClr val="FFFFFF"/>
                    </a:solidFill>
                  </a:tcPr>
                </a:tc>
              </a:tr>
              <a:tr h="457200">
                <a:tc>
                  <a:txBody>
                    <a:bodyPr/>
                    <a:lstStyle/>
                    <a:p>
                      <a:r>
                        <a:rPr sz="1600">
                          <a:solidFill>
                            <a:srgbClr val="263238"/>
                          </a:solidFill>
                          <a:latin typeface="Calibri"/>
                        </a:rPr>
                        <a:t>Prono con sedación sin vigilar la vía aérea (Stimson de cadera)</a:t>
                      </a:r>
                    </a:p>
                  </a:txBody>
                  <a:tcPr>
                    <a:solidFill>
                      <a:srgbClr val="EEF3F4"/>
                    </a:solidFill>
                  </a:tcPr>
                </a:tc>
                <a:tc>
                  <a:txBody>
                    <a:bodyPr/>
                    <a:lstStyle/>
                    <a:p>
                      <a:r>
                        <a:rPr sz="1600">
                          <a:solidFill>
                            <a:srgbClr val="263238"/>
                          </a:solidFill>
                          <a:latin typeface="Calibri"/>
                        </a:rPr>
                        <a:t>Con el paciente sedado y medio fuera de la camilla, el riesgo es doble: la caída y la vía aérea en prono [r28]</a:t>
                      </a:r>
                    </a:p>
                  </a:txBody>
                  <a:tcPr>
                    <a:solidFill>
                      <a:srgbClr val="EEF3F4"/>
                    </a:solidFill>
                  </a:tcPr>
                </a:tc>
                <a:tc>
                  <a:txBody>
                    <a:bodyPr/>
                    <a:lstStyle/>
                    <a:p>
                      <a:r>
                        <a:rPr sz="1600">
                          <a:solidFill>
                            <a:srgbClr val="263238"/>
                          </a:solidFill>
                          <a:latin typeface="Calibri"/>
                        </a:rPr>
                        <a:t>Elegir otra posición o tener personal dedicado a la vía aérea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Cuando no reduce: irreductibilidad y cuándo ir a quirófano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[r9] Mackenzie SP et al. Injury. 2021. doi:10.1016/j.injury.2020.09.062</a:t>
            </a:r>
          </a:p>
          <a:p>
            <a:r>
              <a:rPr sz="800">
                <a:solidFill>
                  <a:srgbClr val="5A6469"/>
                </a:solidFill>
                <a:latin typeface="Calibri"/>
              </a:rPr>
              <a:t>[r10] Bartoníček J et al. EFORT Open Rev. 2024. doi:10.1530/EOR-23-0050</a:t>
            </a:r>
          </a:p>
          <a:p>
            <a:r>
              <a:rPr sz="800">
                <a:solidFill>
                  <a:srgbClr val="5A6469"/>
                </a:solidFill>
                <a:latin typeface="Calibri"/>
              </a:rPr>
              <a:t>[r11]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luxación que no reduce después de intentos bien hechos suele tener un obstáculo mecánico.</a:t>
            </a:r>
          </a:p>
          <a:p>
            <a:pPr marL="347472" indent="-347472">
              <a:spcAft>
                <a:spcPts val="1400"/>
              </a:spcAft>
              <a:buChar char="•"/>
            </a:pPr>
            <a:r>
              <a:rPr sz="2800">
                <a:solidFill>
                  <a:srgbClr val="263238"/>
                </a:solidFill>
                <a:latin typeface="Calibri"/>
              </a:rPr>
              <a:t>Reconocerlo ahorra daño.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Cuando no reduce: irreductibilidad y cuándo ir a quirófano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Bartoníček J et al. EFORT Open Rev. 2024. doi:10.1530/EOR-23-0050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Tobillo. En la fractura de Bosworth, los intentos de reducción cerrada son casi siempre infructuosos…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Bloqueo o situación típica y conducta, por articulación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[r9] Mackenzie SP et al. Injury. 2021. doi:10.1016/j.injury.2020.09.062</a:t>
            </a:r>
          </a:p>
          <a:p>
            <a:r>
              <a:rPr sz="800">
                <a:solidFill>
                  <a:srgbClr val="5A6469"/>
                </a:solidFill>
                <a:latin typeface="Calibri"/>
              </a:rPr>
              <a:t>[r10] Bartoníček J et al. EFORT Open Rev. 2024. doi:10.1530/EOR-23-0050</a:t>
            </a:r>
          </a:p>
          <a:p>
            <a:r>
              <a:rPr sz="800">
                <a:solidFill>
                  <a:srgbClr val="5A6469"/>
                </a:solidFill>
                <a:latin typeface="Calibri"/>
              </a:rPr>
              <a:t>[r11] Dunseath OA et al. EFORT Open Rev. 2026. doi:10.1530/EOR-2025-0026</a:t>
            </a:r>
          </a:p>
          <a:p>
            <a:r>
              <a:rPr sz="800">
                <a:solidFill>
                  <a:srgbClr val="5A6469"/>
                </a:solidFill>
                <a:latin typeface="Calibri"/>
              </a:rPr>
              <a:t>[r35] Saitta BH et al. Hand Clin. 2018. doi:10.1016/j.hcl.2017.12.004</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Articulación</a:t>
                      </a:r>
                    </a:p>
                  </a:txBody>
                  <a:tcPr>
                    <a:solidFill>
                      <a:srgbClr val="0F5F6B"/>
                    </a:solidFill>
                  </a:tcPr>
                </a:tc>
                <a:tc>
                  <a:txBody>
                    <a:bodyPr/>
                    <a:lstStyle/>
                    <a:p>
                      <a:r>
                        <a:rPr sz="1600" b="1">
                          <a:solidFill>
                            <a:srgbClr val="FFFFFF"/>
                          </a:solidFill>
                          <a:latin typeface="Calibri"/>
                        </a:rPr>
                        <a:t>Bloqueo o situación típica</a:t>
                      </a:r>
                    </a:p>
                  </a:txBody>
                  <a:tcPr>
                    <a:solidFill>
                      <a:srgbClr val="0F5F6B"/>
                    </a:solidFill>
                  </a:tcPr>
                </a:tc>
                <a:tc>
                  <a:txBody>
                    <a:bodyPr/>
                    <a:lstStyle/>
                    <a:p>
                      <a:r>
                        <a:rPr sz="1600" b="1">
                          <a:solidFill>
                            <a:srgbClr val="FFFFFF"/>
                          </a:solidFill>
                          <a:latin typeface="Calibri"/>
                        </a:rPr>
                        <a:t>Conducta</a:t>
                      </a:r>
                    </a:p>
                  </a:txBody>
                  <a:tcPr>
                    <a:solidFill>
                      <a:srgbClr val="0F5F6B"/>
                    </a:solidFill>
                  </a:tcPr>
                </a:tc>
              </a:tr>
              <a:tr h="457200">
                <a:tc>
                  <a:txBody>
                    <a:bodyPr/>
                    <a:lstStyle/>
                    <a:p>
                      <a:r>
                        <a:rPr sz="1600">
                          <a:solidFill>
                            <a:srgbClr val="263238"/>
                          </a:solidFill>
                          <a:latin typeface="Calibri"/>
                        </a:rPr>
                        <a:t>Hombro</a:t>
                      </a:r>
                    </a:p>
                  </a:txBody>
                  <a:tcPr>
                    <a:solidFill>
                      <a:srgbClr val="EEF3F4"/>
                    </a:solidFill>
                  </a:tcPr>
                </a:tc>
                <a:tc>
                  <a:txBody>
                    <a:bodyPr/>
                    <a:lstStyle/>
                    <a:p>
                      <a:r>
                        <a:rPr sz="1600">
                          <a:solidFill>
                            <a:srgbClr val="263238"/>
                          </a:solidFill>
                          <a:latin typeface="Calibri"/>
                        </a:rPr>
                        <a:t>Bíceps incarcerado, tendón del manguito, fragmentos, Hill-Sachs o Bankart óseo [r51]</a:t>
                      </a:r>
                    </a:p>
                  </a:txBody>
                  <a:tcPr>
                    <a:solidFill>
                      <a:srgbClr val="EEF3F4"/>
                    </a:solidFill>
                  </a:tcPr>
                </a:tc>
                <a:tc>
                  <a:txBody>
                    <a:bodyPr/>
                    <a:lstStyle/>
                    <a:p>
                      <a:r>
                        <a:rPr sz="1600">
                          <a:solidFill>
                            <a:srgbClr val="263238"/>
                          </a:solidFill>
                          <a:latin typeface="Calibri"/>
                        </a:rPr>
                        <a:t>Imagen y reducción abierta o artroscópica según la causa [r51]</a:t>
                      </a:r>
                    </a:p>
                  </a:txBody>
                  <a:tcPr>
                    <a:solidFill>
                      <a:srgbClr val="EEF3F4"/>
                    </a:solidFill>
                  </a:tcPr>
                </a:tc>
              </a:tr>
              <a:tr h="457200">
                <a:tc>
                  <a:txBody>
                    <a:bodyPr/>
                    <a:lstStyle/>
                    <a:p>
                      <a:r>
                        <a:rPr sz="1600">
                          <a:solidFill>
                            <a:srgbClr val="263238"/>
                          </a:solidFill>
                          <a:latin typeface="Calibri"/>
                        </a:rPr>
                        <a:t>Hombro con fractura de tuberosidad</a:t>
                      </a:r>
                    </a:p>
                  </a:txBody>
                  <a:tcPr>
                    <a:solidFill>
                      <a:srgbClr val="FFFFFF"/>
                    </a:solidFill>
                  </a:tcPr>
                </a:tc>
                <a:tc>
                  <a:txBody>
                    <a:bodyPr/>
                    <a:lstStyle/>
                    <a:p>
                      <a:r>
                        <a:rPr sz="1600">
                          <a:solidFill>
                            <a:srgbClr val="263238"/>
                          </a:solidFill>
                          <a:latin typeface="Calibri"/>
                        </a:rPr>
                        <a:t>22 de 188 (11 %) fallaron la reducción cerrada [r9]</a:t>
                      </a:r>
                    </a:p>
                  </a:txBody>
                  <a:tcPr>
                    <a:solidFill>
                      <a:srgbClr val="FFFFFF"/>
                    </a:solidFill>
                  </a:tcPr>
                </a:tc>
                <a:tc>
                  <a:txBody>
                    <a:bodyPr/>
                    <a:lstStyle/>
                    <a:p>
                      <a:r>
                        <a:rPr sz="1600">
                          <a:solidFill>
                            <a:srgbClr val="263238"/>
                          </a:solidFill>
                          <a:latin typeface="Calibri"/>
                        </a:rPr>
                        <a:t>Quirófano tras el tope de intentos; TC si hay duda del cuello [r9]</a:t>
                      </a:r>
                    </a:p>
                  </a:txBody>
                  <a:tcPr>
                    <a:solidFill>
                      <a:srgbClr val="FFFFFF"/>
                    </a:solidFill>
                  </a:tcPr>
                </a:tc>
              </a:tr>
              <a:tr h="457200">
                <a:tc>
                  <a:txBody>
                    <a:bodyPr/>
                    <a:lstStyle/>
                    <a:p>
                      <a:r>
                        <a:rPr sz="1600">
                          <a:solidFill>
                            <a:srgbClr val="263238"/>
                          </a:solidFill>
                          <a:latin typeface="Calibri"/>
                        </a:rPr>
                        <a:t>Cadera</a:t>
                      </a:r>
                    </a:p>
                  </a:txBody>
                  <a:tcPr>
                    <a:solidFill>
                      <a:srgbClr val="EEF3F4"/>
                    </a:solidFill>
                  </a:tcPr>
                </a:tc>
                <a:tc>
                  <a:txBody>
                    <a:bodyPr/>
                    <a:lstStyle/>
                    <a:p>
                      <a:r>
                        <a:rPr sz="1600">
                          <a:solidFill>
                            <a:srgbClr val="263238"/>
                          </a:solidFill>
                          <a:latin typeface="Calibri"/>
                        </a:rPr>
                        <a:t>Fractura del cuello femoral; Pipkin III [r11]</a:t>
                      </a:r>
                    </a:p>
                  </a:txBody>
                  <a:tcPr>
                    <a:solidFill>
                      <a:srgbClr val="EEF3F4"/>
                    </a:solidFill>
                  </a:tcPr>
                </a:tc>
                <a:tc>
                  <a:txBody>
                    <a:bodyPr/>
                    <a:lstStyle/>
                    <a:p>
                      <a:r>
                        <a:rPr sz="1600">
                          <a:solidFill>
                            <a:srgbClr val="263238"/>
                          </a:solidFill>
                          <a:latin typeface="Calibri"/>
                        </a:rPr>
                        <a:t>Sin reducción cerrada; cirugía inmediata [r11]</a:t>
                      </a:r>
                    </a:p>
                  </a:txBody>
                  <a:tcPr>
                    <a:solidFill>
                      <a:srgbClr val="EEF3F4"/>
                    </a:solidFill>
                  </a:tcPr>
                </a:tc>
              </a:tr>
              <a:tr h="457200">
                <a:tc>
                  <a:txBody>
                    <a:bodyPr/>
                    <a:lstStyle/>
                    <a:p>
                      <a:r>
                        <a:rPr sz="1600">
                          <a:solidFill>
                            <a:srgbClr val="263238"/>
                          </a:solidFill>
                          <a:latin typeface="Calibri"/>
                        </a:rPr>
                        <a:t>Cadera</a:t>
                      </a:r>
                    </a:p>
                  </a:txBody>
                  <a:tcPr>
                    <a:solidFill>
                      <a:srgbClr val="FFFFFF"/>
                    </a:solidFill>
                  </a:tcPr>
                </a:tc>
                <a:tc>
                  <a:txBody>
                    <a:bodyPr/>
                    <a:lstStyle/>
                    <a:p>
                      <a:r>
                        <a:rPr sz="1600">
                          <a:solidFill>
                            <a:srgbClr val="263238"/>
                          </a:solidFill>
                          <a:latin typeface="Calibri"/>
                        </a:rPr>
                        <a:t>Más de 6 horas hasta reducir [r47]</a:t>
                      </a:r>
                    </a:p>
                  </a:txBody>
                  <a:tcPr>
                    <a:solidFill>
                      <a:srgbClr val="FFFFFF"/>
                    </a:solidFill>
                  </a:tcPr>
                </a:tc>
                <a:tc>
                  <a:txBody>
                    <a:bodyPr/>
                    <a:lstStyle/>
                    <a:p>
                      <a:r>
                        <a:rPr sz="1600">
                          <a:solidFill>
                            <a:srgbClr val="263238"/>
                          </a:solidFill>
                          <a:latin typeface="Calibri"/>
                        </a:rPr>
                        <a:t>Anestesia general como primera opción [r47]</a:t>
                      </a:r>
                    </a:p>
                  </a:txBody>
                  <a:tcPr>
                    <a:solidFill>
                      <a:srgbClr val="FFFFFF"/>
                    </a:solidFill>
                  </a:tcPr>
                </a:tc>
              </a:tr>
              <a:tr h="457200">
                <a:tc>
                  <a:txBody>
                    <a:bodyPr/>
                    <a:lstStyle/>
                    <a:p>
                      <a:r>
                        <a:rPr sz="1600">
                          <a:solidFill>
                            <a:srgbClr val="263238"/>
                          </a:solidFill>
                          <a:latin typeface="Calibri"/>
                        </a:rPr>
                        <a:t>Codo</a:t>
                      </a:r>
                    </a:p>
                  </a:txBody>
                  <a:tcPr>
                    <a:solidFill>
                      <a:srgbClr val="EEF3F4"/>
                    </a:solidFill>
                  </a:tcPr>
                </a:tc>
                <a:tc>
                  <a:txBody>
                    <a:bodyPr/>
                    <a:lstStyle/>
                    <a:p>
                      <a:r>
                        <a:rPr sz="1600">
                          <a:solidFill>
                            <a:srgbClr val="263238"/>
                          </a:solidFill>
                          <a:latin typeface="Calibri"/>
                        </a:rPr>
                        <a:t>Atrapamiento neurovascular [r1]</a:t>
                      </a:r>
                    </a:p>
                  </a:txBody>
                  <a:tcPr>
                    <a:solidFill>
                      <a:srgbClr val="EEF3F4"/>
                    </a:solidFill>
                  </a:tcPr>
                </a:tc>
                <a:tc>
                  <a:txBody>
                    <a:bodyPr/>
                    <a:lstStyle/>
                    <a:p>
                      <a:r>
                        <a:rPr sz="1600">
                          <a:solidFill>
                            <a:srgbClr val="263238"/>
                          </a:solidFill>
                          <a:latin typeface="Calibri"/>
                        </a:rPr>
                        <a:t>Cirugía urgente [r1]</a:t>
                      </a:r>
                    </a:p>
                  </a:txBody>
                  <a:tcPr>
                    <a:solidFill>
                      <a:srgbClr val="EEF3F4"/>
                    </a:solidFill>
                  </a:tcPr>
                </a:tc>
              </a:tr>
              <a:tr h="457200">
                <a:tc>
                  <a:txBody>
                    <a:bodyPr/>
                    <a:lstStyle/>
                    <a:p>
                      <a:r>
                        <a:rPr sz="1600">
                          <a:solidFill>
                            <a:srgbClr val="263238"/>
                          </a:solidFill>
                          <a:latin typeface="Calibri"/>
                        </a:rPr>
                        <a:t>Tobillo</a:t>
                      </a:r>
                    </a:p>
                  </a:txBody>
                  <a:tcPr>
                    <a:solidFill>
                      <a:srgbClr val="FFFFFF"/>
                    </a:solidFill>
                  </a:tcPr>
                </a:tc>
                <a:tc>
                  <a:txBody>
                    <a:bodyPr/>
                    <a:lstStyle/>
                    <a:p>
                      <a:r>
                        <a:rPr sz="1600">
                          <a:solidFill>
                            <a:srgbClr val="263238"/>
                          </a:solidFill>
                          <a:latin typeface="Calibri"/>
                        </a:rPr>
                        <a:t>Fractura de Bosworth [r10]</a:t>
                      </a:r>
                    </a:p>
                  </a:txBody>
                  <a:tcPr>
                    <a:solidFill>
                      <a:srgbClr val="FFFFFF"/>
                    </a:solidFill>
                  </a:tcPr>
                </a:tc>
                <a:tc>
                  <a:txBody>
                    <a:bodyPr/>
                    <a:lstStyle/>
                    <a:p>
                      <a:r>
                        <a:rPr sz="1600">
                          <a:solidFill>
                            <a:srgbClr val="263238"/>
                          </a:solidFill>
                          <a:latin typeface="Calibri"/>
                        </a:rPr>
                        <a:t>Reducción abierta temprana; sin intentos cerrados repetidos [r10]</a:t>
                      </a:r>
                    </a:p>
                  </a:txBody>
                  <a:tcPr>
                    <a:solidFill>
                      <a:srgbClr val="FFFFFF"/>
                    </a:solidFill>
                  </a:tcPr>
                </a:tc>
              </a:tr>
              <a:tr h="457200">
                <a:tc>
                  <a:txBody>
                    <a:bodyPr/>
                    <a:lstStyle/>
                    <a:p>
                      <a:r>
                        <a:rPr sz="1600">
                          <a:solidFill>
                            <a:srgbClr val="263238"/>
                          </a:solidFill>
                          <a:latin typeface="Calibri"/>
                        </a:rPr>
                        <a:t>Rótula</a:t>
                      </a:r>
                    </a:p>
                  </a:txBody>
                  <a:tcPr>
                    <a:solidFill>
                      <a:srgbClr val="EEF3F4"/>
                    </a:solidFill>
                  </a:tcPr>
                </a:tc>
                <a:tc>
                  <a:txBody>
                    <a:bodyPr/>
                    <a:lstStyle/>
                    <a:p>
                      <a:r>
                        <a:rPr sz="1600">
                          <a:solidFill>
                            <a:srgbClr val="263238"/>
                          </a:solidFill>
                          <a:latin typeface="Calibri"/>
                        </a:rPr>
                        <a:t>Fractura o impactación [r38]</a:t>
                      </a:r>
                    </a:p>
                  </a:txBody>
                  <a:tcPr>
                    <a:solidFill>
                      <a:srgbClr val="EEF3F4"/>
                    </a:solidFill>
                  </a:tcPr>
                </a:tc>
                <a:tc>
                  <a:txBody>
                    <a:bodyPr/>
                    <a:lstStyle/>
                    <a:p>
                      <a:r>
                        <a:rPr sz="1600">
                          <a:solidFill>
                            <a:srgbClr val="263238"/>
                          </a:solidFill>
                          <a:latin typeface="Calibri"/>
                        </a:rPr>
                        <a:t>TC; manipulación bajo anestesia o reducción abierta [r38]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 la luxación y de la maniobra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Bellolio MF et al. Acad Emerg Med. 2016. doi:10.1111/acem.12875</a:t>
            </a:r>
          </a:p>
          <a:p>
            <a:r>
              <a:rPr sz="1000">
                <a:solidFill>
                  <a:srgbClr val="5A6469"/>
                </a:solidFill>
                <a:latin typeface="Calibri"/>
              </a:rPr>
              <a:t>[r45] Khan MT et al. Intern Emerg Med. 2024. doi:10.1007/s11739-024-03697-2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cifras ya vistas: hipoxia 40,2 por 1000 sedaciones y vómito 16,4 por 1000 [r15]; hipoxia 78,5 y apnea 31 por 1000 en otro metaanálisis [r45].</a:t>
            </a:r>
          </a:p>
          <a:p>
            <a:pPr marL="347472" indent="-347472">
              <a:spcAft>
                <a:spcPts val="1400"/>
              </a:spcAft>
              <a:buChar char="•"/>
            </a:pPr>
            <a:r>
              <a:rPr sz="2400">
                <a:solidFill>
                  <a:srgbClr val="263238"/>
                </a:solidFill>
                <a:latin typeface="Calibri"/>
              </a:rPr>
              <a:t>Los eventos graves son raros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68</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publicadas relacionadas con luxaciones y su reducción (contextos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Mackenzie SP et al. Injury. 2021. doi:10.1016/j.injury.2020.09.062</a:t>
            </a:r>
          </a:p>
          <a:p>
            <a:r>
              <a:rPr sz="800">
                <a:solidFill>
                  <a:srgbClr val="5A6469"/>
                </a:solidFill>
                <a:latin typeface="Calibri"/>
              </a:rPr>
              <a:t>[r10] Bartoníček J et al. EFORT Open Rev. 2024. doi:10.1530/EOR-23-0050</a:t>
            </a:r>
          </a:p>
          <a:p>
            <a:r>
              <a:rPr sz="800">
                <a:solidFill>
                  <a:srgbClr val="5A6469"/>
                </a:solidFill>
                <a:latin typeface="Calibri"/>
              </a:rPr>
              <a:t>[r1] Grazette AJ et al. Open Orthop J. 2017. doi:10.2174/1874325001711011373</a:t>
            </a:r>
          </a:p>
          <a:p>
            <a:r>
              <a:rPr sz="800">
                <a:solidFill>
                  <a:srgbClr val="5A6469"/>
                </a:solidFill>
                <a:latin typeface="Calibri"/>
              </a:rPr>
              <a:t>[r29] Cornwall R et al. Clin Orthop Relat Res. 2000. doi:10.1097/00003086-200008000-00012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68</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frecuencia publicada y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[r3] Kellam P et al. J Orthop Trauma. 2016. doi:10.1097/BOT.0000000000000419</a:t>
            </a:r>
          </a:p>
          <a:p>
            <a:r>
              <a:rPr sz="800">
                <a:solidFill>
                  <a:srgbClr val="5A6469"/>
                </a:solidFill>
                <a:latin typeface="Calibri"/>
              </a:rPr>
              <a:t>[r9] Mackenzie SP et al. Injury. 2021. doi:10.1016/j.injury.2020.09.062</a:t>
            </a:r>
          </a:p>
          <a:p>
            <a:r>
              <a:rPr sz="800">
                <a:solidFill>
                  <a:srgbClr val="5A6469"/>
                </a:solidFill>
                <a:latin typeface="Calibri"/>
              </a:rPr>
              <a:t>[r10] Bartoníček J et al. EFORT Open Rev. 2024. doi:10.1530/EOR-23-0050</a:t>
            </a:r>
          </a:p>
          <a:p>
            <a:r>
              <a:rPr sz="800">
                <a:solidFill>
                  <a:srgbClr val="5A6469"/>
                </a:solidFill>
                <a:latin typeface="Calibri"/>
              </a:rPr>
              <a:t>[r15] Bellolio MF et al. Acad Emerg Med. 2016. doi:10.1111/acem.12875</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 publicada</a:t>
                      </a:r>
                    </a:p>
                  </a:txBody>
                  <a:tcPr>
                    <a:solidFill>
                      <a:srgbClr val="0F5F6B"/>
                    </a:solidFill>
                  </a:tcPr>
                </a:tc>
                <a:tc>
                  <a:txBody>
                    <a:bodyPr/>
                    <a:lstStyle/>
                    <a:p>
                      <a:r>
                        <a:rPr sz="1600" b="1">
                          <a:solidFill>
                            <a:srgbClr val="FFFFFF"/>
                          </a:solidFill>
                          <a:latin typeface="Calibri"/>
                        </a:rPr>
                        <a:t>Contexto</a:t>
                      </a:r>
                    </a:p>
                  </a:txBody>
                  <a:tcPr>
                    <a:solidFill>
                      <a:srgbClr val="0F5F6B"/>
                    </a:solidFill>
                  </a:tcPr>
                </a:tc>
              </a:tr>
              <a:tr h="457200">
                <a:tc>
                  <a:txBody>
                    <a:bodyPr/>
                    <a:lstStyle/>
                    <a:p>
                      <a:r>
                        <a:rPr sz="1600">
                          <a:solidFill>
                            <a:srgbClr val="263238"/>
                          </a:solidFill>
                          <a:latin typeface="Calibri"/>
                        </a:rPr>
                        <a:t>Hipoxia en la sedación</a:t>
                      </a:r>
                    </a:p>
                  </a:txBody>
                  <a:tcPr>
                    <a:solidFill>
                      <a:srgbClr val="EEF3F4"/>
                    </a:solidFill>
                  </a:tcPr>
                </a:tc>
                <a:tc>
                  <a:txBody>
                    <a:bodyPr/>
                    <a:lstStyle/>
                    <a:p>
                      <a:r>
                        <a:rPr sz="1600">
                          <a:solidFill>
                            <a:srgbClr val="263238"/>
                          </a:solidFill>
                          <a:latin typeface="Calibri"/>
                        </a:rPr>
                        <a:t>40,2 por 1000 [r15]; 78,5 por 1000 [r45]</a:t>
                      </a:r>
                    </a:p>
                  </a:txBody>
                  <a:tcPr>
                    <a:solidFill>
                      <a:srgbClr val="EEF3F4"/>
                    </a:solidFill>
                  </a:tcPr>
                </a:tc>
                <a:tc>
                  <a:txBody>
                    <a:bodyPr/>
                    <a:lstStyle/>
                    <a:p>
                      <a:r>
                        <a:rPr sz="1600">
                          <a:solidFill>
                            <a:srgbClr val="263238"/>
                          </a:solidFill>
                          <a:latin typeface="Calibri"/>
                        </a:rPr>
                        <a:t>Sedación procedimental en adultos en urgencias</a:t>
                      </a:r>
                    </a:p>
                  </a:txBody>
                  <a:tcPr>
                    <a:solidFill>
                      <a:srgbClr val="EEF3F4"/>
                    </a:solidFill>
                  </a:tcPr>
                </a:tc>
              </a:tr>
              <a:tr h="457200">
                <a:tc>
                  <a:txBody>
                    <a:bodyPr/>
                    <a:lstStyle/>
                    <a:p>
                      <a:r>
                        <a:rPr sz="1600">
                          <a:solidFill>
                            <a:srgbClr val="263238"/>
                          </a:solidFill>
                          <a:latin typeface="Calibri"/>
                        </a:rPr>
                        <a:t>Fractura iatrogénica</a:t>
                      </a:r>
                    </a:p>
                  </a:txBody>
                  <a:tcPr>
                    <a:solidFill>
                      <a:srgbClr val="FFFFFF"/>
                    </a:solidFill>
                  </a:tcPr>
                </a:tc>
                <a:tc>
                  <a:txBody>
                    <a:bodyPr/>
                    <a:lstStyle/>
                    <a:p>
                      <a:r>
                        <a:rPr sz="1600">
                          <a:solidFill>
                            <a:srgbClr val="263238"/>
                          </a:solidFill>
                          <a:latin typeface="Calibri"/>
                        </a:rPr>
                        <a:t>0,5 % en urgencias; 1 % en total [r9]</a:t>
                      </a:r>
                    </a:p>
                  </a:txBody>
                  <a:tcPr>
                    <a:solidFill>
                      <a:srgbClr val="FFFFFF"/>
                    </a:solidFill>
                  </a:tcPr>
                </a:tc>
                <a:tc>
                  <a:txBody>
                    <a:bodyPr/>
                    <a:lstStyle/>
                    <a:p>
                      <a:r>
                        <a:rPr sz="1600">
                          <a:solidFill>
                            <a:srgbClr val="263238"/>
                          </a:solidFill>
                          <a:latin typeface="Calibri"/>
                        </a:rPr>
                        <a:t>Hombro con fractura de tuberosidad</a:t>
                      </a:r>
                    </a:p>
                  </a:txBody>
                  <a:tcPr>
                    <a:solidFill>
                      <a:srgbClr val="FFFFFF"/>
                    </a:solidFill>
                  </a:tcPr>
                </a:tc>
              </a:tr>
              <a:tr h="457200">
                <a:tc>
                  <a:txBody>
                    <a:bodyPr/>
                    <a:lstStyle/>
                    <a:p>
                      <a:r>
                        <a:rPr sz="1600">
                          <a:solidFill>
                            <a:srgbClr val="263238"/>
                          </a:solidFill>
                          <a:latin typeface="Calibri"/>
                        </a:rPr>
                        <a:t>Lesión nerviosa al llegar</a:t>
                      </a:r>
                    </a:p>
                  </a:txBody>
                  <a:tcPr>
                    <a:solidFill>
                      <a:srgbClr val="EEF3F4"/>
                    </a:solidFill>
                  </a:tcPr>
                </a:tc>
                <a:tc>
                  <a:txBody>
                    <a:bodyPr/>
                    <a:lstStyle/>
                    <a:p>
                      <a:r>
                        <a:rPr sz="1600">
                          <a:solidFill>
                            <a:srgbClr val="263238"/>
                          </a:solidFill>
                          <a:latin typeface="Calibri"/>
                        </a:rPr>
                        <a:t>19 % [r9]; 45 % por electrofisiología [r24]</a:t>
                      </a:r>
                    </a:p>
                  </a:txBody>
                  <a:tcPr>
                    <a:solidFill>
                      <a:srgbClr val="EEF3F4"/>
                    </a:solidFill>
                  </a:tcPr>
                </a:tc>
                <a:tc>
                  <a:txBody>
                    <a:bodyPr/>
                    <a:lstStyle/>
                    <a:p>
                      <a:r>
                        <a:rPr sz="1600">
                          <a:solidFill>
                            <a:srgbClr val="263238"/>
                          </a:solidFill>
                          <a:latin typeface="Calibri"/>
                        </a:rPr>
                        <a:t>Hombro</a:t>
                      </a:r>
                    </a:p>
                  </a:txBody>
                  <a:tcPr>
                    <a:solidFill>
                      <a:srgbClr val="EEF3F4"/>
                    </a:solidFill>
                  </a:tcPr>
                </a:tc>
              </a:tr>
              <a:tr h="457200">
                <a:tc>
                  <a:txBody>
                    <a:bodyPr/>
                    <a:lstStyle/>
                    <a:p>
                      <a:r>
                        <a:rPr sz="1600">
                          <a:solidFill>
                            <a:srgbClr val="263238"/>
                          </a:solidFill>
                          <a:latin typeface="Calibri"/>
                        </a:rPr>
                        <a:t>Lesión del ciático</a:t>
                      </a:r>
                    </a:p>
                  </a:txBody>
                  <a:tcPr>
                    <a:solidFill>
                      <a:srgbClr val="FFFFFF"/>
                    </a:solidFill>
                  </a:tcPr>
                </a:tc>
                <a:tc>
                  <a:txBody>
                    <a:bodyPr/>
                    <a:lstStyle/>
                    <a:p>
                      <a:r>
                        <a:rPr sz="1600">
                          <a:solidFill>
                            <a:srgbClr val="263238"/>
                          </a:solidFill>
                          <a:latin typeface="Calibri"/>
                        </a:rPr>
                        <a:t>Cerca de 10 % [r29]</a:t>
                      </a:r>
                    </a:p>
                  </a:txBody>
                  <a:tcPr>
                    <a:solidFill>
                      <a:srgbClr val="FFFFFF"/>
                    </a:solidFill>
                  </a:tcPr>
                </a:tc>
                <a:tc>
                  <a:txBody>
                    <a:bodyPr/>
                    <a:lstStyle/>
                    <a:p>
                      <a:r>
                        <a:rPr sz="1600">
                          <a:solidFill>
                            <a:srgbClr val="263238"/>
                          </a:solidFill>
                          <a:latin typeface="Calibri"/>
                        </a:rPr>
                        <a:t>Cadera, adultos</a:t>
                      </a:r>
                    </a:p>
                  </a:txBody>
                  <a:tcPr>
                    <a:solidFill>
                      <a:srgbClr val="FFFFFF"/>
                    </a:solidFill>
                  </a:tcPr>
                </a:tc>
              </a:tr>
              <a:tr h="457200">
                <a:tc>
                  <a:txBody>
                    <a:bodyPr/>
                    <a:lstStyle/>
                    <a:p>
                      <a:r>
                        <a:rPr sz="1600">
                          <a:solidFill>
                            <a:srgbClr val="263238"/>
                          </a:solidFill>
                          <a:latin typeface="Calibri"/>
                        </a:rPr>
                        <a:t>Lesión neurológica</a:t>
                      </a:r>
                    </a:p>
                  </a:txBody>
                  <a:tcPr>
                    <a:solidFill>
                      <a:srgbClr val="EEF3F4"/>
                    </a:solidFill>
                  </a:tcPr>
                </a:tc>
                <a:tc>
                  <a:txBody>
                    <a:bodyPr/>
                    <a:lstStyle/>
                    <a:p>
                      <a:r>
                        <a:rPr sz="1600">
                          <a:solidFill>
                            <a:srgbClr val="263238"/>
                          </a:solidFill>
                          <a:latin typeface="Calibri"/>
                        </a:rPr>
                        <a:t>Hasta 20 % [r1]</a:t>
                      </a:r>
                    </a:p>
                  </a:txBody>
                  <a:tcPr>
                    <a:solidFill>
                      <a:srgbClr val="EEF3F4"/>
                    </a:solidFill>
                  </a:tcPr>
                </a:tc>
                <a:tc>
                  <a:txBody>
                    <a:bodyPr/>
                    <a:lstStyle/>
                    <a:p>
                      <a:r>
                        <a:rPr sz="1600">
                          <a:solidFill>
                            <a:srgbClr val="263238"/>
                          </a:solidFill>
                          <a:latin typeface="Calibri"/>
                        </a:rPr>
                        <a:t>Codo, luxación simple</a:t>
                      </a:r>
                    </a:p>
                  </a:txBody>
                  <a:tcPr>
                    <a:solidFill>
                      <a:srgbClr val="EEF3F4"/>
                    </a:solidFill>
                  </a:tcPr>
                </a:tc>
              </a:tr>
              <a:tr h="457200">
                <a:tc>
                  <a:txBody>
                    <a:bodyPr/>
                    <a:lstStyle/>
                    <a:p>
                      <a:r>
                        <a:rPr sz="1600">
                          <a:solidFill>
                            <a:srgbClr val="263238"/>
                          </a:solidFill>
                          <a:latin typeface="Calibri"/>
                        </a:rPr>
                        <a:t>Síndrome compartimental</a:t>
                      </a:r>
                    </a:p>
                  </a:txBody>
                  <a:tcPr>
                    <a:solidFill>
                      <a:srgbClr val="FFFFFF"/>
                    </a:solidFill>
                  </a:tcPr>
                </a:tc>
                <a:tc>
                  <a:txBody>
                    <a:bodyPr/>
                    <a:lstStyle/>
                    <a:p>
                      <a:r>
                        <a:rPr sz="1600">
                          <a:solidFill>
                            <a:srgbClr val="263238"/>
                          </a:solidFill>
                          <a:latin typeface="Calibri"/>
                        </a:rPr>
                        <a:t>5,4 % de los casos publicados [r10]</a:t>
                      </a:r>
                    </a:p>
                  </a:txBody>
                  <a:tcPr>
                    <a:solidFill>
                      <a:srgbClr val="FFFFFF"/>
                    </a:solidFill>
                  </a:tcPr>
                </a:tc>
                <a:tc>
                  <a:txBody>
                    <a:bodyPr/>
                    <a:lstStyle/>
                    <a:p>
                      <a:r>
                        <a:rPr sz="1600">
                          <a:solidFill>
                            <a:srgbClr val="263238"/>
                          </a:solidFill>
                          <a:latin typeface="Calibri"/>
                        </a:rPr>
                        <a:t>Fractura de Bosworth</a:t>
                      </a:r>
                    </a:p>
                  </a:txBody>
                  <a:tcPr>
                    <a:solidFill>
                      <a:srgbClr val="FFFFFF"/>
                    </a:solidFill>
                  </a:tcPr>
                </a:tc>
              </a:tr>
              <a:tr h="457200">
                <a:tc>
                  <a:txBody>
                    <a:bodyPr/>
                    <a:lstStyle/>
                    <a:p>
                      <a:r>
                        <a:rPr sz="1600">
                          <a:solidFill>
                            <a:srgbClr val="263238"/>
                          </a:solidFill>
                          <a:latin typeface="Calibri"/>
                        </a:rPr>
                        <a:t>Osificación heterotópica</a:t>
                      </a:r>
                    </a:p>
                  </a:txBody>
                  <a:tcPr>
                    <a:solidFill>
                      <a:srgbClr val="EEF3F4"/>
                    </a:solidFill>
                  </a:tcPr>
                </a:tc>
                <a:tc>
                  <a:txBody>
                    <a:bodyPr/>
                    <a:lstStyle/>
                    <a:p>
                      <a:r>
                        <a:rPr sz="1600">
                          <a:solidFill>
                            <a:srgbClr val="263238"/>
                          </a:solidFill>
                          <a:latin typeface="Calibri"/>
                        </a:rPr>
                        <a:t>Hasta 75 %; limitante en cerca de 5 % [r1]</a:t>
                      </a:r>
                    </a:p>
                  </a:txBody>
                  <a:tcPr>
                    <a:solidFill>
                      <a:srgbClr val="EEF3F4"/>
                    </a:solidFill>
                  </a:tcPr>
                </a:tc>
                <a:tc>
                  <a:txBody>
                    <a:bodyPr/>
                    <a:lstStyle/>
                    <a:p>
                      <a:r>
                        <a:rPr sz="1600">
                          <a:solidFill>
                            <a:srgbClr val="263238"/>
                          </a:solidFill>
                          <a:latin typeface="Calibri"/>
                        </a:rPr>
                        <a:t>Codo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Kellam P et al. J Orthop Trauma. 2016. doi:10.1097/BOT.0000000000000419</a:t>
            </a:r>
          </a:p>
          <a:p>
            <a:r>
              <a:rPr sz="1000">
                <a:solidFill>
                  <a:srgbClr val="5A6469"/>
                </a:solidFill>
                <a:latin typeface="Calibri"/>
              </a:rPr>
              <a:t>[r27] Ahmed G et al. Eur J Orthop Surg Traumatol. 2017. doi:10.1007/s00590-017-1988-7</a:t>
            </a:r>
          </a:p>
          <a:p>
            <a:r>
              <a:rPr sz="1000">
                <a:solidFill>
                  <a:srgbClr val="5A6469"/>
                </a:solidFill>
                <a:latin typeface="Calibri"/>
              </a:rPr>
              <a:t>[r4] McGregor PC et al. Arch Orthop Trauma Surg. 2023. doi:10.1007/s00402-023-04768-3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Cadera. El tiempo pesa: razón de momios de necrosis de 5,627 con más de 12 horas, de 5,00 con más de 6 horas… [r3] [r27]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68</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de reluxación o recurrencia publicado (contextos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Smith TO et al. Cochrane Database Syst Rev. 2023. doi:10.1002/14651858.CD008106.pub4</a:t>
            </a:r>
          </a:p>
          <a:p>
            <a:r>
              <a:rPr sz="1000">
                <a:solidFill>
                  <a:srgbClr val="5A6469"/>
                </a:solidFill>
                <a:latin typeface="Calibri"/>
              </a:rPr>
              <a:t>[r43] Blønd L et al. Knee Surg Sports Traumatol Arthrosc. 2025. doi:10.1002/ksa.12620</a:t>
            </a:r>
          </a:p>
          <a:p>
            <a:r>
              <a:rPr sz="1000">
                <a:solidFill>
                  <a:srgbClr val="5A6469"/>
                </a:solidFill>
                <a:latin typeface="Calibri"/>
              </a:rPr>
              <a:t>[r53] Braun C et al. Cochrane Database Syst Rev. 2019. doi:10.1002/14651858.CD004962.pub4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68</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Necrosis avascular tras luxación de cadera: razón de momios según el retraso hasta reducir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Ahmed G et al. Eur J Orthop Surg Traumatol. 2017. doi:10.1007/s00590-017-1988-7</a:t>
            </a:r>
          </a:p>
          <a:p>
            <a:r>
              <a:rPr sz="1000">
                <a:solidFill>
                  <a:srgbClr val="5A6469"/>
                </a:solidFill>
                <a:latin typeface="Calibri"/>
              </a:rPr>
              <a:t>[r3] Kellam P et al. J Orthop Trauma. 2016. doi:10.1097/BOT.0000000000000419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Estabilidad poscorrección, inmovilización y plazos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[r11] Dunseath OA et al. EFORT Open Rev. 2026. doi:10.1530/EOR-2025-0026</a:t>
            </a:r>
          </a:p>
          <a:p>
            <a:r>
              <a:rPr sz="800">
                <a:solidFill>
                  <a:srgbClr val="5A6469"/>
                </a:solidFill>
                <a:latin typeface="Calibri"/>
              </a:rPr>
              <a:t>[r12] British Orthopaedic Association. 2016.</a:t>
            </a:r>
          </a:p>
          <a:p>
            <a:r>
              <a:rPr sz="800">
                <a:solidFill>
                  <a:srgbClr val="5A6469"/>
                </a:solidFill>
                <a:latin typeface="Calibri"/>
              </a:rPr>
              <a:t>[r26] Iordens GI et al. Br J Sports Med. 2017. doi:10.1136/bjsports-2015-094704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reducción termina cuando está comprobada y protegida, no cuando el hueso entra.</a:t>
            </a:r>
          </a:p>
          <a:p>
            <a:pPr marL="347472" indent="-347472">
              <a:spcAft>
                <a:spcPts val="1400"/>
              </a:spcAft>
              <a:buChar char="•"/>
            </a:pPr>
            <a:r>
              <a:rPr sz="2800">
                <a:solidFill>
                  <a:srgbClr val="263238"/>
                </a:solidFill>
                <a:latin typeface="Calibri"/>
              </a:rPr>
              <a:t>Cada articulación tiene su comprobación y su inmovilización.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68</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Estabilidad poscorrección, inmovilización y plazos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Braun C et al. Cochrane Database Syst Rev. 2019. doi:10.1002/14651858.CD004962.pub4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Hombro. Faltan ensayos que prueben qué inmovilización es mejor: la revisión Cochrane de 7 ensayos y 704 participantes no pudo concluir si la rotación externa aporta algún beneficio sobre la… [r53]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médico-legal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[r11] Dunseath OA et al. EFORT Open Rev. 2026. doi:10.1530/EOR-2025-0026</a:t>
            </a:r>
          </a:p>
          <a:p>
            <a:r>
              <a:rPr sz="800">
                <a:solidFill>
                  <a:srgbClr val="5A6469"/>
                </a:solidFill>
                <a:latin typeface="Calibri"/>
              </a:rPr>
              <a:t>[r12] British Orthopaedic Association.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documentación es parte del procedimiento.</a:t>
            </a:r>
          </a:p>
          <a:p>
            <a:pPr marL="347472" indent="-347472">
              <a:spcAft>
                <a:spcPts val="1400"/>
              </a:spcAft>
              <a:buChar char="•"/>
            </a:pPr>
            <a:r>
              <a:rPr sz="2400">
                <a:solidFill>
                  <a:srgbClr val="263238"/>
                </a:solidFill>
                <a:latin typeface="Calibri"/>
              </a:rPr>
              <a:t>Lo que sigue es una lista de lo que conviene registrar; no es asesoría legal, y la normativa nacional (historia clínica, consentimiento informado) se consulta aparte.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médico-legal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Bellolio MF et al. Acad Emerg Med. 2016. doi:10.1111/acem.12875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consentimiento informado, con los riesgos de la sedación explicados con cifras reales [r15].</a:t>
            </a:r>
          </a:p>
          <a:p>
            <a:pPr marL="347472" indent="-347472">
              <a:spcAft>
                <a:spcPts val="1400"/>
              </a:spcAft>
              <a:buChar char="•"/>
            </a:pPr>
            <a:r>
              <a:rPr sz="2400">
                <a:solidFill>
                  <a:srgbClr val="263238"/>
                </a:solidFill>
                <a:latin typeface="Calibri"/>
              </a:rPr>
              <a:t>La analgesia usada y la monitorización durante la sedación.</a:t>
            </a:r>
          </a:p>
          <a:p>
            <a:pPr marL="347472" indent="-347472">
              <a:spcAft>
                <a:spcPts val="1400"/>
              </a:spcAft>
              <a:buChar char="•"/>
            </a:pPr>
            <a:r>
              <a:rPr sz="2400">
                <a:solidFill>
                  <a:srgbClr val="263238"/>
                </a:solidFill>
                <a:latin typeface="Calibri"/>
              </a:rPr>
              <a:t>La maniobra, el número de intentos y quién los hizo.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68</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médico-legal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Grazette AJ et al. Open Orthop J. 2017. doi:10.2174/1874325001711011373</a:t>
            </a:r>
          </a:p>
          <a:p>
            <a:r>
              <a:rPr sz="800">
                <a:solidFill>
                  <a:srgbClr val="5A6469"/>
                </a:solidFill>
                <a:latin typeface="Calibri"/>
              </a:rPr>
              <a:t>[r2] Payne R et al. Ann R Coll Surg Engl. 2004. doi:10.1308/003588404323043300</a:t>
            </a:r>
          </a:p>
          <a:p>
            <a:r>
              <a:rPr sz="800">
                <a:solidFill>
                  <a:srgbClr val="5A6469"/>
                </a:solidFill>
                <a:latin typeface="Calibri"/>
              </a:rPr>
              <a:t>[r11] Dunseath OA et al. EFORT Open Rev. 2026. doi:10.1530/EOR-2025-0026</a:t>
            </a:r>
          </a:p>
          <a:p>
            <a:r>
              <a:rPr sz="800">
                <a:solidFill>
                  <a:srgbClr val="5A6469"/>
                </a:solidFill>
                <a:latin typeface="Calibri"/>
              </a:rPr>
              <a:t>[r12] British Orthopaedic Association.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Esa segunda cifra es de otra lesión y se cita solo como ejemplo de la brecha típica.</a:t>
            </a:r>
          </a:p>
          <a:p>
            <a:pPr marL="347472" indent="-347472">
              <a:spcAft>
                <a:spcPts val="1400"/>
              </a:spcAft>
              <a:buChar char="•"/>
            </a:pPr>
            <a:r>
              <a:rPr sz="2400">
                <a:solidFill>
                  <a:srgbClr val="263238"/>
                </a:solidFill>
                <a:latin typeface="Calibri"/>
              </a:rPr>
              <a:t>No se encontraron estudios que midan cuánto reduce el riesgo médico-legal un registro más completo: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68</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Grazette AJ et al. Open Orthop J. 2017. doi:10.2174/1874325001711011373</a:t>
            </a:r>
          </a:p>
          <a:p>
            <a:r>
              <a:rPr sz="1000">
                <a:solidFill>
                  <a:srgbClr val="5A6469"/>
                </a:solidFill>
                <a:latin typeface="Calibri"/>
              </a:rPr>
              <a:t>[r12] British Orthopaedic Association.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Evaluar antes de tocar: nervio, pulso, piel y la radiografía justa; el examen se repite y se documenta después de la maniobra [r1][r12].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Payne R et al. Ann R Coll Surg Engl. 2004. doi:10.1308/003588404323043300</a:t>
            </a:r>
          </a:p>
          <a:p>
            <a:r>
              <a:rPr sz="1000">
                <a:solidFill>
                  <a:srgbClr val="5A6469"/>
                </a:solidFill>
                <a:latin typeface="Calibri"/>
              </a:rPr>
              <a:t>[r12] British Orthopaedic Association.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Documente pulso, sensibilidad y motilidad por nervio antes y después de reducir; sin un registro previo no se separa una lesión previa de una causada por la maniobra [r2][r12].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68</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Grazette AJ et al. Open Orthop J. 2017. doi:10.2174/1874325001711011373</a:t>
            </a:r>
          </a:p>
          <a:p>
            <a:r>
              <a:rPr sz="1000">
                <a:solidFill>
                  <a:srgbClr val="5A6469"/>
                </a:solidFill>
                <a:latin typeface="Calibri"/>
              </a:rPr>
              <a:t>[r6] Dong H et al. Eur J Trauma Emerg Surg. 2021. doi:10.1007/s00068-020-01427-9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Evaluar, analgesiar, reducir, comprobar: 4 tiempos y ninguno se omite [r1].</a:t>
            </a:r>
          </a:p>
          <a:p>
            <a:pPr marL="347472" indent="-347472">
              <a:spcAft>
                <a:spcPts val="1400"/>
              </a:spcAft>
              <a:buChar char="•"/>
            </a:pPr>
            <a:r>
              <a:rPr sz="2400">
                <a:solidFill>
                  <a:srgbClr val="263238"/>
                </a:solidFill>
                <a:latin typeface="Calibri"/>
              </a:rPr>
              <a:t>El éxito global de las maniobras de hombro es parecido; lo que cambia es el dolor, el tiempo y la analgesia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68</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reducción de luxaciones · luxación de hombro · maniobra de Cunningham · método FARES · Kocher · maniobra de Milch · manipulación escapular · maniobra de Stimson · luxación de cadera · maniobra de Allis…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68</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Grazette AJ et al. Open Orthop J. 2017. doi:10.2174/1874325001711011373</a:t>
            </a:r>
          </a:p>
          <a:p>
            <a:r>
              <a:rPr sz="1000">
                <a:solidFill>
                  <a:srgbClr val="5A6469"/>
                </a:solidFill>
                <a:latin typeface="Calibri"/>
              </a:rPr>
              <a:t>[r3] Kellam P et al. J Orthop Trauma. 2016. doi:10.1097/BOT.0000000000000419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y después: nervio, pulso y piel documentados en cada reducción [r1].</a:t>
            </a:r>
          </a:p>
          <a:p>
            <a:pPr marL="347472" indent="-347472">
              <a:spcAft>
                <a:spcPts val="1400"/>
              </a:spcAft>
              <a:buChar char="•"/>
            </a:pPr>
            <a:r>
              <a:rPr sz="2400">
                <a:solidFill>
                  <a:srgbClr val="263238"/>
                </a:solidFill>
                <a:latin typeface="Calibri"/>
              </a:rPr>
              <a:t>Músculo relajado reduce; la fuerza bruta lastima (práctica habitual / opinión experta).</a:t>
            </a:r>
          </a:p>
          <a:p>
            <a:pPr marL="347472" indent="-347472">
              <a:spcAft>
                <a:spcPts val="1400"/>
              </a:spcAft>
              <a:buChar char="•"/>
            </a:pPr>
            <a:r>
              <a:rPr sz="2400">
                <a:solidFill>
                  <a:srgbClr val="263238"/>
                </a:solidFill>
                <a:latin typeface="Calibri"/>
              </a:rPr>
              <a:t>Cadera: más de 12 horas sin reducir, razón de momios de necrosis de 5,627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68</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hombro con fractura de tuberosidad que no reduce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sin datos de ningún paciente real.</a:t>
            </a:r>
          </a:p>
          <a:p>
            <a:pPr marL="347472" indent="-347472">
              <a:spcAft>
                <a:spcPts val="1400"/>
              </a:spcAft>
              <a:buChar char="•"/>
            </a:pPr>
            <a:r>
              <a:rPr sz="2800">
                <a:solidFill>
                  <a:srgbClr val="263238"/>
                </a:solidFill>
                <a:latin typeface="Calibri"/>
              </a:rPr>
              <a:t>Mujer de 62 años que cae desde su altura sobre el hombro derecho.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examina y deja escrito antes de la maniobra?</a:t>
            </a:r>
          </a:p>
          <a:p>
            <a:pPr marL="347472" indent="-347472">
              <a:spcAft>
                <a:spcPts val="1400"/>
              </a:spcAft>
              <a:buChar char="•"/>
            </a:pPr>
            <a:r>
              <a:rPr sz="2400">
                <a:solidFill>
                  <a:srgbClr val="263238"/>
                </a:solidFill>
                <a:latin typeface="Calibri"/>
              </a:rPr>
              <a:t>2. ¿Reduce en urgencias o pide más imágenes primero?</a:t>
            </a:r>
          </a:p>
          <a:p>
            <a:pPr marL="347472" indent="-347472">
              <a:spcAft>
                <a:spcPts val="1400"/>
              </a:spcAft>
              <a:buChar char="•"/>
            </a:pPr>
            <a:r>
              <a:rPr sz="2400">
                <a:solidFill>
                  <a:srgbClr val="263238"/>
                </a:solidFill>
                <a:latin typeface="Calibri"/>
              </a:rPr>
              <a:t>3. ¿Qué analgesia elige y qué maniobra empieza?</a:t>
            </a:r>
          </a:p>
          <a:p>
            <a:pPr marL="347472" indent="-347472">
              <a:spcAft>
                <a:spcPts val="1400"/>
              </a:spcAft>
              <a:buChar char="•"/>
            </a:pPr>
            <a:r>
              <a:rPr sz="2400">
                <a:solidFill>
                  <a:srgbClr val="263238"/>
                </a:solidFill>
                <a:latin typeface="Calibri"/>
              </a:rPr>
              <a:t>4. ¿Cuántos intentos permite y qué hace si no reduce?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Alkaduhimi H et al. Turk J Emerg Med. 2016. doi:10.1016/j.tjem.2016.09.008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Examina y escribe pulso, sensibilidad y función del nervio axilar y del plexo braquial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Grazette AJ, Aquilina A. The Assessment and Management of Simple Elbow Dislocations. Open Orthop J. 2017;11:1373-1379. https://doi.org/10.2174/1874325001711011373</a:t>
            </a:r>
          </a:p>
          <a:p>
            <a:pPr>
              <a:spcAft>
                <a:spcPts val="800"/>
              </a:spcAft>
            </a:pPr>
            <a:r>
              <a:rPr sz="1200">
                <a:solidFill>
                  <a:srgbClr val="263238"/>
                </a:solidFill>
                <a:latin typeface="Calibri"/>
              </a:rPr>
              <a:t>[r2] Payne R, Kinmont JC, Moalypour SM. Initial management of closed fracture-dislocations of the ankle. Ann R Coll Surg Engl. 2004;86(3):177-81. https://doi.org/10.1308/003588404323043300</a:t>
            </a:r>
          </a:p>
          <a:p>
            <a:pPr>
              <a:spcAft>
                <a:spcPts val="800"/>
              </a:spcAft>
            </a:pPr>
            <a:r>
              <a:rPr sz="1200">
                <a:solidFill>
                  <a:srgbClr val="263238"/>
                </a:solidFill>
                <a:latin typeface="Calibri"/>
              </a:rPr>
              <a:t>[r3] Kellam P, Ostrum RF. Systematic Review and Meta-Analysis of Avascular Necrosis and Posttraumatic Arthritis After Traumatic Hip Dislocation. J Orthop Trauma. 2016;30(1):10-6. https://doi.org/10.1097/BOT.0000000000000419</a:t>
            </a:r>
          </a:p>
          <a:p>
            <a:pPr>
              <a:spcAft>
                <a:spcPts val="800"/>
              </a:spcAft>
            </a:pPr>
            <a:r>
              <a:rPr sz="1200">
                <a:solidFill>
                  <a:srgbClr val="263238"/>
                </a:solidFill>
                <a:latin typeface="Calibri"/>
              </a:rPr>
              <a:t>[r4] McGregor PC, Meldau JE, Liskutin T, Kelly RF, Levack AE, Cohen J, et al. Hospital transfer and delayed reduction of traumatic hip dislocations. Arch Orthop Trauma Surg. 2023;143(8):4785-4791. https://doi.org/10.1007/s00402-023-04768-3</a:t>
            </a:r>
          </a:p>
          <a:p>
            <a:pPr>
              <a:spcAft>
                <a:spcPts val="800"/>
              </a:spcAft>
            </a:pPr>
            <a:r>
              <a:rPr sz="1200">
                <a:solidFill>
                  <a:srgbClr val="263238"/>
                </a:solidFill>
                <a:latin typeface="Calibri"/>
              </a:rPr>
              <a:t>[r5] Kanji A, Atkinson P, Fraser J, Lewis D, Benjamin S. Delays to initial reduction attempt are associated with higher failure rates in anterior shoulder dislocation: a retrospective analysis of factors affecting reduction failure. Emerg Med J. 2016;33(2):130-3. https://doi.org/10.1136/emermed-2015-204746</a:t>
            </a:r>
          </a:p>
          <a:p>
            <a:pPr>
              <a:spcAft>
                <a:spcPts val="800"/>
              </a:spcAft>
            </a:pPr>
            <a:r>
              <a:rPr sz="1200">
                <a:solidFill>
                  <a:srgbClr val="263238"/>
                </a:solidFill>
                <a:latin typeface="Calibri"/>
              </a:rPr>
              <a:t>[r6] Dong H, Jenner EA, Theivendran K. Closed reduction techniques for acute anterior shoulder dislocation: a systematic review and meta-analysis. Eur J Trauma Emerg Surg. 2021;47(2):407-421. https://doi.org/10.1007/s00068-020-01427-9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68</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Gonai S, Yoneoka D, Miyoshi T, da Silva Lopes K. A Systematic Review With Pairwise and Network Meta-analysis of Closed Reduction Methods for Anterior Shoulder Dislocation. Ann Emerg Med. 2023;81(4):453-465. https://doi.org/10.1016/j.annemergmed.2022.10.020</a:t>
            </a:r>
          </a:p>
          <a:p>
            <a:pPr>
              <a:spcAft>
                <a:spcPts val="800"/>
              </a:spcAft>
            </a:pPr>
            <a:r>
              <a:rPr sz="1200">
                <a:solidFill>
                  <a:srgbClr val="263238"/>
                </a:solidFill>
                <a:latin typeface="Calibri"/>
              </a:rPr>
              <a:t>[r8] Sithamparapillai A, Grewal K, Thompson C, Walsh C, McLeod S. Intra-articular lidocaine versus intravenous sedation for closed reduction of acute anterior shoulder dislocation in the emergency department: a systematic review and meta-analysis. CJEM. 2022;24(8):809-819. https://doi.org/10.1007/s43678-022-00368-z</a:t>
            </a:r>
          </a:p>
          <a:p>
            <a:pPr>
              <a:spcAft>
                <a:spcPts val="800"/>
              </a:spcAft>
            </a:pPr>
            <a:r>
              <a:rPr sz="1200">
                <a:solidFill>
                  <a:srgbClr val="263238"/>
                </a:solidFill>
                <a:latin typeface="Calibri"/>
              </a:rPr>
              <a:t>[r9] Mackenzie SP, Hackney RJ, Crosbie G, Ruthven AKB, Keating JF. Closed reduction of glenohumeral dislocations with associated tuberosity fracture in the emergency department is safe. Injury. 2021;52(3):487-492. https://doi.org/10.1016/j.injury.2020.09.062</a:t>
            </a:r>
          </a:p>
          <a:p>
            <a:pPr>
              <a:spcAft>
                <a:spcPts val="800"/>
              </a:spcAft>
            </a:pPr>
            <a:r>
              <a:rPr sz="1200">
                <a:solidFill>
                  <a:srgbClr val="263238"/>
                </a:solidFill>
                <a:latin typeface="Calibri"/>
              </a:rPr>
              <a:t>[r10] Bartoníček J, Rammelt S, Tuček M. Bosworth ankle fracture-dislocation: current concept review. EFORT Open Rev. 2024;9(6):448-457. https://doi.org/10.1530/EOR-23-0050</a:t>
            </a:r>
          </a:p>
          <a:p>
            <a:pPr>
              <a:spcAft>
                <a:spcPts val="800"/>
              </a:spcAft>
            </a:pPr>
            <a:r>
              <a:rPr sz="1200">
                <a:solidFill>
                  <a:srgbClr val="263238"/>
                </a:solidFill>
                <a:latin typeface="Calibri"/>
              </a:rPr>
              <a:t>[r11] Dunseath OA, Al-Obaidi I, Ignatius L, Rudran B, Jordan C. Femoral head fractures: anatomy, diagnosis and management. EFORT Open Rev. 2026;11(3):175-182. https://doi.org/10.1530/EOR-2025-0026</a:t>
            </a:r>
          </a:p>
          <a:p>
            <a:pPr>
              <a:spcAft>
                <a:spcPts val="800"/>
              </a:spcAft>
            </a:pPr>
            <a:r>
              <a:rPr sz="1200">
                <a:solidFill>
                  <a:srgbClr val="263238"/>
                </a:solidFill>
                <a:latin typeface="Calibri"/>
              </a:rPr>
              <a:t>[r12] British Orthopaedic Association. BOAST: The management of ankle fractures [Internet]. Londres: British Orthopaedic Association; 2016 [citado 2026 oct 23]. Disponible en: https://www.boa.ac.uk/resource/boast-12-pdf.html https://www.boa.ac.uk/resource/boast-12-pdf.html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68</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Alkaduhimi H, van der Linde JA, Flipsen M, van Deurzen DF, van den Bekerom MP. A systematic and technical guide on how to reduce a shoulder dislocation. Turk J Emerg Med. 2016;16(4):155-168. https://doi.org/10.1016/j.tjem.2016.09.008</a:t>
            </a:r>
          </a:p>
          <a:p>
            <a:pPr>
              <a:spcAft>
                <a:spcPts val="800"/>
              </a:spcAft>
            </a:pPr>
            <a:r>
              <a:rPr sz="1200">
                <a:solidFill>
                  <a:srgbClr val="263238"/>
                </a:solidFill>
                <a:latin typeface="Calibri"/>
              </a:rPr>
              <a:t>[r14] Wicks L, Faroug R, Richler-Potts D, Bowden A, Issac R, Mangwani J. Should pre-manipulation radiographs be obtained in ankle fracture-dislocations? Foot (Edinb). 2018;36:10-14. https://doi.org/10.1016/j.foot.2018.09.001</a:t>
            </a:r>
          </a:p>
          <a:p>
            <a:pPr>
              <a:spcAft>
                <a:spcPts val="800"/>
              </a:spcAft>
            </a:pPr>
            <a:r>
              <a:rPr sz="1200">
                <a:solidFill>
                  <a:srgbClr val="263238"/>
                </a:solidFill>
                <a:latin typeface="Calibri"/>
              </a:rPr>
              <a:t>[r15] Bellolio MF, Gilani WI, Barrionuevo P, Murad MH, Erwin PJ, Anderson JR, et al. Incidence of Adverse Events in Adults Undergoing Procedural Sedation in the Emergency Department: A Systematic Review and Meta-analysis. Acad Emerg Med. 2016;23(2):119-34. https://doi.org/10.1111/acem.12875</a:t>
            </a:r>
          </a:p>
          <a:p>
            <a:pPr>
              <a:spcAft>
                <a:spcPts val="800"/>
              </a:spcAft>
            </a:pPr>
            <a:r>
              <a:rPr sz="1200">
                <a:solidFill>
                  <a:srgbClr val="263238"/>
                </a:solidFill>
                <a:latin typeface="Calibri"/>
              </a:rPr>
              <a:t>[r16] Rouleau DM, Hebert-Davies J, Robinson CM. Acute traumatic posterior shoulder dislocation. J Am Acad Orthop Surg. 2014;22(3):145-52. https://doi.org/10.5435/JAAOS-22-03-145</a:t>
            </a:r>
          </a:p>
          <a:p>
            <a:pPr>
              <a:spcAft>
                <a:spcPts val="800"/>
              </a:spcAft>
            </a:pPr>
            <a:r>
              <a:rPr sz="1200">
                <a:solidFill>
                  <a:srgbClr val="263238"/>
                </a:solidFill>
                <a:latin typeface="Calibri"/>
              </a:rPr>
              <a:t>[r17] Wakai A, O'Sullivan R, McCabe A. Intra-articular lignocaine versus intravenous analgesia with or without sedation for manual reduction of acute anterior shoulder dislocation in adults. Cochrane Database Syst Rev. 2011;2011(4):CD004919. https://doi.org/10.1002/14651858.CD004919.pub2</a:t>
            </a:r>
          </a:p>
          <a:p>
            <a:pPr>
              <a:spcAft>
                <a:spcPts val="800"/>
              </a:spcAft>
            </a:pPr>
            <a:r>
              <a:rPr sz="1200">
                <a:solidFill>
                  <a:srgbClr val="263238"/>
                </a:solidFill>
                <a:latin typeface="Calibri"/>
              </a:rPr>
              <a:t>[r18] Sayegh FE, Kenanidis EI, Papavasiliou KA, Potoupnis ME, Kirkos JM, Kapetanos GA. Reduction of acute anterior dislocations: a prospective randomized study comparing a new technique with the Hippocratic and Kocher methods. J Bone Joint Surg Am. 2009;91(12):2775-82. https://doi.org/10.2106/JBJS.H.01434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68</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Amar E, Maman E, Khashan M, Kauffman E, Rath E, Chechik O. Milch versus Stimson technique for nonsedated reduction of anterior shoulder dislocation: a prospective randomized trial and analysis of factors affecting success. J Shoulder Elbow Surg. 2012;21(11):1443-9. https://doi.org/10.1016/j.jse.2012.01.004</a:t>
            </a:r>
          </a:p>
          <a:p>
            <a:pPr>
              <a:spcAft>
                <a:spcPts val="800"/>
              </a:spcAft>
            </a:pPr>
            <a:r>
              <a:rPr sz="1200">
                <a:solidFill>
                  <a:srgbClr val="263238"/>
                </a:solidFill>
                <a:latin typeface="Calibri"/>
              </a:rPr>
              <a:t>[r20] Baden DN, Roetman MH, Boeije T, Mullaart N, Boden R, Houwert RM, et al. BRASD trial: biomechanical reposition techniques in anterior shoulder dislocation-a randomized multicenter clinical trial. Int J Emerg Med. 2023;16(1):14. https://doi.org/10.1186/s12245-023-00480-6</a:t>
            </a:r>
          </a:p>
          <a:p>
            <a:pPr>
              <a:spcAft>
                <a:spcPts val="800"/>
              </a:spcAft>
            </a:pPr>
            <a:r>
              <a:rPr sz="1200">
                <a:solidFill>
                  <a:srgbClr val="263238"/>
                </a:solidFill>
                <a:latin typeface="Calibri"/>
              </a:rPr>
              <a:t>[r21] Krul M, van der Wouden JC, Kruithof EJ, van Suijlekom-Smit LW, Koes BW. Manipulative interventions for reducing pulled elbow in young children. Cochrane Database Syst Rev. 2017;7(7):CD007759. https://doi.org/10.1002/14651858.CD007759.pub4</a:t>
            </a:r>
          </a:p>
          <a:p>
            <a:pPr>
              <a:spcAft>
                <a:spcPts val="800"/>
              </a:spcAft>
            </a:pPr>
            <a:r>
              <a:rPr sz="1200">
                <a:solidFill>
                  <a:srgbClr val="263238"/>
                </a:solidFill>
                <a:latin typeface="Calibri"/>
              </a:rPr>
              <a:t>[r22] Lai PJ, Lai CY, Tseng IC, Su CY, Hsu YH, Chou YC, et al. A retrospective study of hip posterior fracture-dislocation: closed reduction at the emergency department or in the operation theater? J Orthop Traumatol. 2022;23(1):55. https://doi.org/10.1186/s10195-022-00677-0</a:t>
            </a:r>
          </a:p>
          <a:p>
            <a:pPr>
              <a:spcAft>
                <a:spcPts val="800"/>
              </a:spcAft>
            </a:pPr>
            <a:r>
              <a:rPr sz="1200">
                <a:solidFill>
                  <a:srgbClr val="263238"/>
                </a:solidFill>
                <a:latin typeface="Calibri"/>
              </a:rPr>
              <a:t>[r23] Hwang J, Ahn D, Preston C, Sirkin MS, Galloway JD, Reilly MC, et al. Delay in hip reductions due to the advent of rapid CT scans in the trauma setting. Arch Orthop Trauma Surg. 2026;146(1):45. https://doi.org/10.1007/s00402-026-06192-9</a:t>
            </a:r>
          </a:p>
          <a:p>
            <a:pPr>
              <a:spcAft>
                <a:spcPts val="800"/>
              </a:spcAft>
            </a:pPr>
            <a:r>
              <a:rPr sz="1200">
                <a:solidFill>
                  <a:srgbClr val="263238"/>
                </a:solidFill>
                <a:latin typeface="Calibri"/>
              </a:rPr>
              <a:t>[r24] de Laat EA, Visser CP, Coene LN, Pahlplatz PV, Tavy DL. Nerve lesions in primary shoulder dislocations and humeral neck fractures. A prospective clinical and EMG study. J Bone Joint Surg Br. 1994;76(3):381-3. https://pubmed.ncbi.nlm.nih.gov/8175837/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Görmeli Kurt N, Akgün FE, Unutmaz M, Gök A. A Retrospective Study of 1076 Cases of Shoulder Dislocation at a Single Center in Türkiye to Evaluate the Role of Post-Reduction Radiography in the Detection of Clinically Significant Fractures. Med Sci Monit. 2024;30:e944666. https://doi.org/10.12659/MSM.944666</a:t>
            </a:r>
          </a:p>
          <a:p>
            <a:pPr>
              <a:spcAft>
                <a:spcPts val="800"/>
              </a:spcAft>
            </a:pPr>
            <a:r>
              <a:rPr sz="1200">
                <a:solidFill>
                  <a:srgbClr val="263238"/>
                </a:solidFill>
                <a:latin typeface="Calibri"/>
              </a:rPr>
              <a:t>[r26] Iordens GI, Van Lieshout EM, Schep NW, De Haan J, Tuinebreijer WE, Eygendaal D, et al. Early mobilisation versus plaster immobilisation of simple elbow dislocations: results of the FuncSiE multicentre randomised clinical trial. Br J Sports Med. 2017;51(6):531-538. https://doi.org/10.1136/bjsports-2015-094704</a:t>
            </a:r>
          </a:p>
          <a:p>
            <a:pPr>
              <a:spcAft>
                <a:spcPts val="800"/>
              </a:spcAft>
            </a:pPr>
            <a:r>
              <a:rPr sz="1200">
                <a:solidFill>
                  <a:srgbClr val="263238"/>
                </a:solidFill>
                <a:latin typeface="Calibri"/>
              </a:rPr>
              <a:t>[r27] Ahmed G, Shiraz S, Riaz M, Ibrahim T. Late versus early reduction in traumatic hip dislocations: a meta-analysis. Eur J Orthop Surg Traumatol. 2017;27(8):1109-1116. https://doi.org/10.1007/s00590-017-1988-7</a:t>
            </a:r>
          </a:p>
          <a:p>
            <a:pPr>
              <a:spcAft>
                <a:spcPts val="800"/>
              </a:spcAft>
            </a:pPr>
            <a:r>
              <a:rPr sz="1200">
                <a:solidFill>
                  <a:srgbClr val="263238"/>
                </a:solidFill>
                <a:latin typeface="Calibri"/>
              </a:rPr>
              <a:t>[r28] Waddell BS, Mohamed S, Glomset JT, Meyer MS. A Detailed Review of Hip Reduction Maneuvers: A Focus on Physician Safety and Introduction of the Waddell Technique. Orthop Rev (Pavia). 2016;8(1):6253. https://doi.org/10.4081/or.2016.6253</a:t>
            </a:r>
          </a:p>
          <a:p>
            <a:pPr>
              <a:spcAft>
                <a:spcPts val="800"/>
              </a:spcAft>
            </a:pPr>
            <a:r>
              <a:rPr sz="1200">
                <a:solidFill>
                  <a:srgbClr val="263238"/>
                </a:solidFill>
                <a:latin typeface="Calibri"/>
              </a:rPr>
              <a:t>[r29] Cornwall R, Radomisli TE. Nerve injury in traumatic dislocation of the hip. Clin Orthop Relat Res. 2000(377):84-91. https://doi.org/10.1097/00003086-200008000-00012</a:t>
            </a:r>
          </a:p>
          <a:p>
            <a:pPr>
              <a:spcAft>
                <a:spcPts val="800"/>
              </a:spcAft>
            </a:pPr>
            <a:r>
              <a:rPr sz="1200">
                <a:solidFill>
                  <a:srgbClr val="263238"/>
                </a:solidFill>
                <a:latin typeface="Calibri"/>
              </a:rPr>
              <a:t>[r30] White BJ, Walsh M, Egol KA, Tejwani NC. Intra-articular block compared with conscious sedation for closed reduction of ankle fracture-dislocations. A prospective randomized trial. J Bone Joint Surg Am. 2008;90(4):731-4. https://doi.org/10.2106/JBJS.G.00733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Barco R, Gonzalez-Escobar S, Acerboni-Flores F, Vaquero-Picado A. Acute elbow dislocation: a critical appraisal of the literature. JSES Int. 2023;7(6):2560-2564. https://doi.org/10.1016/j.jseint.2023.03.019</a:t>
            </a:r>
          </a:p>
          <a:p>
            <a:pPr>
              <a:spcAft>
                <a:spcPts val="800"/>
              </a:spcAft>
            </a:pPr>
            <a:r>
              <a:rPr sz="1200">
                <a:solidFill>
                  <a:srgbClr val="263238"/>
                </a:solidFill>
                <a:latin typeface="Calibri"/>
              </a:rPr>
              <a:t>[r32] Smith TO, Gaukroger A, Metcalfe A, Hing CB. Surgical versus non-surgical interventions for treating patellar dislocation. Cochrane Database Syst Rev. 2023;1(1):CD008106. https://doi.org/10.1002/14651858.CD008106.pub4</a:t>
            </a:r>
          </a:p>
          <a:p>
            <a:pPr>
              <a:spcAft>
                <a:spcPts val="800"/>
              </a:spcAft>
            </a:pPr>
            <a:r>
              <a:rPr sz="1200">
                <a:solidFill>
                  <a:srgbClr val="263238"/>
                </a:solidFill>
                <a:latin typeface="Calibri"/>
              </a:rPr>
              <a:t>[r33] Levi J, Heineman K, Sansosti LE, Meyr AJ. Factors Associated With Successful Closed Reduction of Dislocated Ankle Fractures at a US Level-1 Trauma Center. J Foot Ankle Surg. 2023;62(3):455-457. https://doi.org/10.1053/j.jfas.2022.11.005</a:t>
            </a:r>
          </a:p>
          <a:p>
            <a:pPr>
              <a:spcAft>
                <a:spcPts val="800"/>
              </a:spcAft>
            </a:pPr>
            <a:r>
              <a:rPr sz="1200">
                <a:solidFill>
                  <a:srgbClr val="263238"/>
                </a:solidFill>
                <a:latin typeface="Calibri"/>
              </a:rPr>
              <a:t>[r34] Gottlieb M. Hip Dislocations in the Emergency Department: A Review of Reduction Techniques. J Emerg Med. 2018;54(3):339-347. https://doi.org/10.1016/j.jemermed.2017.12.002</a:t>
            </a:r>
          </a:p>
          <a:p>
            <a:pPr>
              <a:spcAft>
                <a:spcPts val="800"/>
              </a:spcAft>
            </a:pPr>
            <a:r>
              <a:rPr sz="1200">
                <a:solidFill>
                  <a:srgbClr val="263238"/>
                </a:solidFill>
                <a:latin typeface="Calibri"/>
              </a:rPr>
              <a:t>[r35] Saitta BH, Wolf JM. Treating Proximal Interphalangeal Joint Dislocations. Hand Clin. 2018;34(2):139-148. https://doi.org/10.1016/j.hcl.2017.12.004</a:t>
            </a:r>
          </a:p>
          <a:p>
            <a:pPr>
              <a:spcAft>
                <a:spcPts val="800"/>
              </a:spcAft>
            </a:pPr>
            <a:r>
              <a:rPr sz="1200">
                <a:solidFill>
                  <a:srgbClr val="263238"/>
                </a:solidFill>
                <a:latin typeface="Calibri"/>
              </a:rPr>
              <a:t>[r36] Samelis PV, Koulouvaris P, Savvidou O, Mavrogenis A, Samelis VP, Papagelopoulos PJ. Patellar Dislocation: Workup and Decision-Making. Cureus. 2023;15(10):e46743. https://doi.org/10.7759/cureus.46743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68</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Duthon VB. Acute traumatic patellar dislocation. Orthop Traumatol Surg Res. 2015;101(1 Suppl):S59-67. https://doi.org/10.1016/j.otsr.2014.12.001</a:t>
            </a:r>
          </a:p>
          <a:p>
            <a:pPr>
              <a:spcAft>
                <a:spcPts val="800"/>
              </a:spcAft>
            </a:pPr>
            <a:r>
              <a:rPr sz="1200">
                <a:solidFill>
                  <a:srgbClr val="263238"/>
                </a:solidFill>
                <a:latin typeface="Calibri"/>
              </a:rPr>
              <a:t>[r38] Grewal B, Elliott D, Daniele L, Reidy J. Irreducible Lateral Patellar Dislocation: A Case Report and Literature Review. Ochsner J. 2016;16(2):180-4. https://pubmed.ncbi.nlm.nih.gov/27303231/</a:t>
            </a:r>
          </a:p>
          <a:p>
            <a:pPr>
              <a:spcAft>
                <a:spcPts val="800"/>
              </a:spcAft>
            </a:pPr>
            <a:r>
              <a:rPr sz="1200">
                <a:solidFill>
                  <a:srgbClr val="263238"/>
                </a:solidFill>
                <a:latin typeface="Calibri"/>
              </a:rPr>
              <a:t>[r39] Gottlieb M, Schiebout J. Elbow Dislocations in the Emergency Department: A Review of Reduction Techniques. J Emerg Med. 2018;54(6):849-854. https://doi.org/10.1016/j.jemermed.2018.02.011</a:t>
            </a:r>
          </a:p>
          <a:p>
            <a:pPr>
              <a:spcAft>
                <a:spcPts val="800"/>
              </a:spcAft>
            </a:pPr>
            <a:r>
              <a:rPr sz="1200">
                <a:solidFill>
                  <a:srgbClr val="263238"/>
                </a:solidFill>
                <a:latin typeface="Calibri"/>
              </a:rPr>
              <a:t>[r40] Mayne AI, Perry DC, Stables G, Dhotare S, Bruce CE. Documentation of neurovascular status in supracondylar fractures and the development of an assessment proforma. Emerg Med J. 2013;30(6):480-2. https://doi.org/10.1136/emermed-2012-201293</a:t>
            </a:r>
          </a:p>
          <a:p>
            <a:pPr>
              <a:spcAft>
                <a:spcPts val="800"/>
              </a:spcAft>
            </a:pPr>
            <a:r>
              <a:rPr sz="1200">
                <a:solidFill>
                  <a:srgbClr val="263238"/>
                </a:solidFill>
                <a:latin typeface="Calibri"/>
              </a:rPr>
              <a:t>[r41] Émond M, Gariepy C, Boucher V, Hendey GW. Selective Prereduction Radiography in Anterior Shoulder Dislocation: The Fresno-Quebec Rule. J Emerg Med. 2018;55(2):218-225. https://doi.org/10.1016/j.jemermed.2018.04.057</a:t>
            </a:r>
          </a:p>
          <a:p>
            <a:pPr>
              <a:spcAft>
                <a:spcPts val="800"/>
              </a:spcAft>
            </a:pPr>
            <a:r>
              <a:rPr sz="1200">
                <a:solidFill>
                  <a:srgbClr val="263238"/>
                </a:solidFill>
                <a:latin typeface="Calibri"/>
              </a:rPr>
              <a:t>[r42] Gottlieb M, Patel D, Marks A, Peksa GD. Ultrasound for the diagnosis of shoulder dislocation and reduction: A systematic review and meta-analysis. Acad Emerg Med. 2022;29(8):999-1007. https://doi.org/10.1111/acem.14454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68</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Blønd L, Askenberger M, Stephen J, Akmeşe R, Balcarek P, El Attal R, et al. Management of first-time patellar dislocation: The ESSKA 2024 formal consensus-Part 1. Knee Surg Sports Traumatol Arthrosc. 2025;33(5):1925-1932. https://doi.org/10.1002/ksa.12620</a:t>
            </a:r>
          </a:p>
          <a:p>
            <a:pPr>
              <a:spcAft>
                <a:spcPts val="800"/>
              </a:spcAft>
            </a:pPr>
            <a:r>
              <a:rPr sz="1200">
                <a:solidFill>
                  <a:srgbClr val="263238"/>
                </a:solidFill>
                <a:latin typeface="Calibri"/>
              </a:rPr>
              <a:t>[r44] Hayashi M, Kano K, Kuroda N, Yamamoto N, Shiroshita A, Kataoka Y. Comparative efficacy of sedation or analgesia methods for reduction of anterior shoulder dislocation: A systematic review and network meta-analysis. Acad Emerg Med. 2022;29(10):1160-1171. https://doi.org/10.1111/acem.14568</a:t>
            </a:r>
          </a:p>
          <a:p>
            <a:pPr>
              <a:spcAft>
                <a:spcPts val="800"/>
              </a:spcAft>
            </a:pPr>
            <a:r>
              <a:rPr sz="1200">
                <a:solidFill>
                  <a:srgbClr val="263238"/>
                </a:solidFill>
                <a:latin typeface="Calibri"/>
              </a:rPr>
              <a:t>[r45] Khan MT, Khan AR, Rohail S, Raza FA, Ahmed S, Siddiqui A, et al. Safety of procedural sedation in emergency department settings among the adult population: a systematic review and meta-analysis of randomized controlled trials. Intern Emerg Med. 2024;19(5):1385-1403. https://doi.org/10.1007/s11739-024-03697-2</a:t>
            </a:r>
          </a:p>
          <a:p>
            <a:pPr>
              <a:spcAft>
                <a:spcPts val="800"/>
              </a:spcAft>
            </a:pPr>
            <a:r>
              <a:rPr sz="1200">
                <a:solidFill>
                  <a:srgbClr val="263238"/>
                </a:solidFill>
                <a:latin typeface="Calibri"/>
              </a:rPr>
              <a:t>[r46] Godwin SA, Burton JH, Gerardo CJ, Hatten BW, Mace SE, Silvers SM, et al. Clinical policy: procedural sedation and analgesia in the emergency department. Ann Emerg Med. 2014;63(2):247-58.e18. https://doi.org/10.1016/j.annemergmed.2013.10.015</a:t>
            </a:r>
          </a:p>
          <a:p>
            <a:pPr>
              <a:spcAft>
                <a:spcPts val="800"/>
              </a:spcAft>
            </a:pPr>
            <a:r>
              <a:rPr sz="1200">
                <a:solidFill>
                  <a:srgbClr val="263238"/>
                </a:solidFill>
                <a:latin typeface="Calibri"/>
              </a:rPr>
              <a:t>[r47] Bommiasamy AK, Opel D, McCallum R, Yonge JD, Perl VU, Connelly CR, et al. Conscious sedation versus rapid sequence intubation for the reduction of native traumatic hip dislocation. Am J Surg. 2018;216(5):869-873. https://doi.org/10.1016/j.amjsurg.2018.02.023</a:t>
            </a:r>
          </a:p>
          <a:p>
            <a:pPr>
              <a:spcAft>
                <a:spcPts val="800"/>
              </a:spcAft>
            </a:pPr>
            <a:r>
              <a:rPr sz="1200">
                <a:solidFill>
                  <a:srgbClr val="263238"/>
                </a:solidFill>
                <a:latin typeface="Calibri"/>
              </a:rPr>
              <a:t>[r48] Alkaduhimi H, van der Linde JA, Willigenburg NW, van Deurzen DFP, van den Bekerom MPJ. A systematic comparison of the closed shoulder reduction techniques. Arch Orthop Trauma Surg. 2017;137(5):589-599. https://doi.org/10.1007/s00402-017-2648-4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68</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Hoveidaei AH, Dankoub M, Mousavi Nasab MM, Nakhostin-Ansari A, Pouramini A, Eghdami S, et al. Efficacy of supervised self-reduction vs. physician-assisted techniques for anterior shoulder dislocations: a systematic review and meta-analysis. BMC Musculoskelet Disord. 2024;25(1):372. https://doi.org/10.1186/s12891-024-07379-0</a:t>
            </a:r>
          </a:p>
          <a:p>
            <a:pPr>
              <a:spcAft>
                <a:spcPts val="800"/>
              </a:spcAft>
            </a:pPr>
            <a:r>
              <a:rPr sz="1200">
                <a:solidFill>
                  <a:srgbClr val="263238"/>
                </a:solidFill>
                <a:latin typeface="Calibri"/>
              </a:rPr>
              <a:t>[r50] Arora R, Lutz M, Fritz D, Zimmermann R, Gabl M, Pechlaner S. Dorsolateral dislocation of the proximal interphalangeal joint: closed reduction and early active motion or static splinting; a retrospective study. Arch Orthop Trauma Surg. 2004;124(7):486-8. https://doi.org/10.1007/s00402-004-0707-0</a:t>
            </a:r>
          </a:p>
          <a:p>
            <a:pPr>
              <a:spcAft>
                <a:spcPts val="800"/>
              </a:spcAft>
            </a:pPr>
            <a:r>
              <a:rPr sz="1200">
                <a:solidFill>
                  <a:srgbClr val="263238"/>
                </a:solidFill>
                <a:latin typeface="Calibri"/>
              </a:rPr>
              <a:t>[r51] Liechti DJ, Shepet KH, Glener JE, Neumann EJ, Sraj S. A Systematic Review of Acute Irreducible Shoulder Dislocations in the 21st Century. Orthop J Sports Med. 2022;10(9):23259671221121633. https://doi.org/10.1177/23259671221121633</a:t>
            </a:r>
          </a:p>
          <a:p>
            <a:pPr>
              <a:spcAft>
                <a:spcPts val="800"/>
              </a:spcAft>
            </a:pPr>
            <a:r>
              <a:rPr sz="1200">
                <a:solidFill>
                  <a:srgbClr val="263238"/>
                </a:solidFill>
                <a:latin typeface="Calibri"/>
              </a:rPr>
              <a:t>[r52] Taylor F, Sims M, Theis JC, Herbison GP. Interventions for treating acute elbow dislocations in adults. Cochrane Database Syst Rev. 2012;2012(4):CD007908. https://doi.org/10.1002/14651858.CD007908.pub2</a:t>
            </a:r>
          </a:p>
          <a:p>
            <a:pPr>
              <a:spcAft>
                <a:spcPts val="800"/>
              </a:spcAft>
            </a:pPr>
            <a:r>
              <a:rPr sz="1200">
                <a:solidFill>
                  <a:srgbClr val="263238"/>
                </a:solidFill>
                <a:latin typeface="Calibri"/>
              </a:rPr>
              <a:t>[r53] Braun C, McRobert CJ. Conservative management following closed reduction of traumatic anterior dislocation of the shoulder. Cochrane Database Syst Rev. 2019;5(5):CD004962. https://doi.org/10.1002/14651858.CD004962.pub4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Principios de reducción de luxaciones: evaluar, analgesiar, reducir con método y saber cuándo parar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