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Lesión directa de la piel</c:v>
                </c:pt>
                <c:pt idx="1">
                  <c:v>Edema excesivo</c:v>
                </c:pt>
                <c:pt idx="2">
                  <c:v>Complicación de piel o partes blandas</c:v>
                </c:pt>
                <c:pt idx="3">
                  <c:v>Largo inadecuado</c:v>
                </c:pt>
                <c:pt idx="4">
                  <c:v>Mala posición</c:v>
                </c:pt>
                <c:pt idx="5">
                  <c:v>Elástico directo sobre la piel (el error más frecuente)</c:v>
                </c:pt>
                <c:pt idx="6">
                  <c:v>Férula mal aplicada</c:v>
                </c:pt>
              </c:strCache>
            </c:strRef>
          </c:cat>
          <c:val>
            <c:numRef>
              <c:f>Sheet1!$B$2:$B$8</c:f>
              <c:numCache>
                <c:formatCode>General</c:formatCode>
                <c:ptCount val="7"/>
                <c:pt idx="0">
                  <c:v>6</c:v>
                </c:pt>
                <c:pt idx="1">
                  <c:v>28</c:v>
                </c:pt>
                <c:pt idx="2">
                  <c:v>40</c:v>
                </c:pt>
                <c:pt idx="3">
                  <c:v>52</c:v>
                </c:pt>
                <c:pt idx="4">
                  <c:v>59</c:v>
                </c:pt>
                <c:pt idx="5">
                  <c:v>77</c:v>
                </c:pt>
                <c:pt idx="6">
                  <c:v>93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c:v>
                </c:pt>
              </c:strCache>
            </c:strRef>
          </c:tx>
          <c:spPr>
            <a:solidFill>
              <a:srgbClr val="0F5F6B"/>
            </a:solidFill>
          </c:spPr>
          <c:cat>
            <c:strRef>
              <c:f>Sheet1!$A$2:$A$5</c:f>
              <c:strCache>
                <c:ptCount val="4"/>
                <c:pt idx="0">
                  <c:v>Fibra de vidrio sola</c:v>
                </c:pt>
                <c:pt idx="1">
                  <c:v>Yeso solo</c:v>
                </c:pt>
                <c:pt idx="2">
                  <c:v>Yeso con fibra de vidrio encima</c:v>
                </c:pt>
                <c:pt idx="3">
                  <c:v>Umbral teórico de quemadura (límite inferior)</c:v>
                </c:pt>
              </c:strCache>
            </c:strRef>
          </c:cat>
          <c:val>
            <c:numRef>
              <c:f>Sheet1!$B$2:$B$5</c:f>
              <c:numCache>
                <c:formatCode>General</c:formatCode>
                <c:ptCount val="4"/>
                <c:pt idx="0">
                  <c:v>42.7</c:v>
                </c:pt>
                <c:pt idx="1">
                  <c:v>43.6</c:v>
                </c:pt>
                <c:pt idx="2">
                  <c:v>47.9</c:v>
                </c:pt>
                <c:pt idx="3">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Sheet1!$A$2:$A$3</c:f>
              <c:strCache>
                <c:ptCount val="2"/>
                <c:pt idx="0">
                  <c:v>Fibra de vidrio</c:v>
                </c:pt>
                <c:pt idx="1">
                  <c:v>Yeso de París</c:v>
                </c:pt>
              </c:strCache>
            </c:strRef>
          </c:cat>
          <c:val>
            <c:numRef>
              <c:f>Sheet1!$B$2:$B$3</c:f>
              <c:numCache>
                <c:formatCode>General</c:formatCode>
                <c:ptCount val="2"/>
                <c:pt idx="0">
                  <c:v>5.2</c:v>
                </c:pt>
                <c:pt idx="1">
                  <c:v>14.8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Fibra de vidrio</c:v>
                </c:pt>
                <c:pt idx="1">
                  <c:v>Yeso de París</c:v>
                </c:pt>
              </c:strCache>
            </c:strRef>
          </c:cat>
          <c:val>
            <c:numRef>
              <c:f>Sheet1!$B$2:$B$3</c:f>
              <c:numCache>
                <c:formatCode>General</c:formatCode>
                <c:ptCount val="2"/>
                <c:pt idx="0">
                  <c:v>17</c:v>
                </c:pt>
                <c:pt idx="1">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1000 yesos</c:v>
                </c:pt>
              </c:strCache>
            </c:strRef>
          </c:tx>
          <c:spPr>
            <a:solidFill>
              <a:srgbClr val="0F5F6B"/>
            </a:solidFill>
          </c:spPr>
          <c:cat>
            <c:strRef>
              <c:f>Sheet1!$A$2:$A$3</c:f>
              <c:strCache>
                <c:ptCount val="2"/>
                <c:pt idx="0">
                  <c:v>Antes de la intervención</c:v>
                </c:pt>
                <c:pt idx="1">
                  <c:v>Después de la intervención</c:v>
                </c:pt>
              </c:strCache>
            </c:strRef>
          </c:cat>
          <c:val>
            <c:numRef>
              <c:f>Sheet1!$B$2:$B$3</c:f>
              <c:numCache>
                <c:formatCode>General</c:formatCode>
                <c:ptCount val="2"/>
                <c:pt idx="0">
                  <c:v>17.1</c:v>
                </c:pt>
                <c:pt idx="1">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1000 yesos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Índice de tres puntos, niños</c:v>
                </c:pt>
                <c:pt idx="1">
                  <c:v>Gap index, niños</c:v>
                </c:pt>
                <c:pt idx="2">
                  <c:v>Índice de tres puntos, adultos</c:v>
                </c:pt>
              </c:strCache>
            </c:strRef>
          </c:cat>
          <c:val>
            <c:numRef>
              <c:f>Sheet1!$B$2:$B$4</c:f>
              <c:numCache>
                <c:formatCode>General</c:formatCode>
                <c:ptCount val="3"/>
                <c:pt idx="0">
                  <c:v>94.7</c:v>
                </c:pt>
                <c:pt idx="1">
                  <c:v>63.2</c:v>
                </c:pt>
                <c:pt idx="2">
                  <c:v>95.8</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Índice de tres puntos, niños</c:v>
                </c:pt>
                <c:pt idx="1">
                  <c:v>Gap index, niños</c:v>
                </c:pt>
                <c:pt idx="2">
                  <c:v>Índice de tres puntos, adultos</c:v>
                </c:pt>
              </c:strCache>
            </c:strRef>
          </c:cat>
          <c:val>
            <c:numRef>
              <c:f>Sheet1!$C$2:$C$4</c:f>
              <c:numCache>
                <c:formatCode>General</c:formatCode>
                <c:ptCount val="3"/>
                <c:pt idx="0">
                  <c:v>95.2</c:v>
                </c:pt>
                <c:pt idx="1">
                  <c:v>76.2</c:v>
                </c:pt>
                <c:pt idx="2">
                  <c:v>96.1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Cast index de 0,8 o menos</c:v>
                </c:pt>
                <c:pt idx="1">
                  <c:v>Cast index de 0,81 o más</c:v>
                </c:pt>
              </c:strCache>
            </c:strRef>
          </c:cat>
          <c:val>
            <c:numRef>
              <c:f>Sheet1!$B$2:$B$3</c:f>
              <c:numCache>
                <c:formatCode>General</c:formatCode>
                <c:ptCount val="2"/>
                <c:pt idx="0">
                  <c:v>5.58</c:v>
                </c:pt>
                <c:pt idx="1">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Vendaje blando con alta inmediata</c:v>
                </c:pt>
                <c:pt idx="1">
                  <c:v>Inmovilización rígida con seguimiento</c:v>
                </c:pt>
              </c:strCache>
            </c:strRef>
          </c:cat>
          <c:val>
            <c:numRef>
              <c:f>Sheet1!$B$2:$B$3</c:f>
              <c:numCache>
                <c:formatCode>General</c:formatCode>
                <c:ptCount val="2"/>
                <c:pt idx="0">
                  <c:v>3.21</c:v>
                </c:pt>
                <c:pt idx="1">
                  <c:v>3.14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Sheet1!$A$2:$A$3</c:f>
              <c:strCache>
                <c:ptCount val="2"/>
                <c:pt idx="0">
                  <c:v>A los 3 días</c:v>
                </c:pt>
                <c:pt idx="1">
                  <c:v>A 1 semana</c:v>
                </c:pt>
              </c:strCache>
            </c:strRef>
          </c:cat>
          <c:val>
            <c:numRef>
              <c:f>Sheet1!$B$2:$B$3</c:f>
              <c:numCache>
                <c:formatCode>General</c:formatCode>
                <c:ptCount val="2"/>
                <c:pt idx="0">
                  <c:v>1.0</c:v>
                </c:pt>
                <c:pt idx="1">
                  <c:v>1.46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reducción</c:v>
                </c:pt>
              </c:strCache>
            </c:strRef>
          </c:tx>
          <c:spPr>
            <a:solidFill>
              <a:srgbClr val="0F5F6B"/>
            </a:solidFill>
          </c:spPr>
          <c:cat>
            <c:strRef>
              <c:f>Sheet1!$A$2:$A$3</c:f>
              <c:strCache>
                <c:ptCount val="2"/>
                <c:pt idx="0">
                  <c:v>Acolchado hecho con el pie en flexión plantar máxima</c:v>
                </c:pt>
                <c:pt idx="1">
                  <c:v>Acolchado hecho con el pie en neutro</c:v>
                </c:pt>
              </c:strCache>
            </c:strRef>
          </c:cat>
          <c:val>
            <c:numRef>
              <c:f>Sheet1!$B$2:$B$3</c:f>
              <c:numCache>
                <c:formatCode>General</c:formatCode>
                <c:ptCount val="2"/>
                <c:pt idx="0">
                  <c:v>46</c:v>
                </c:pt>
                <c:pt idx="1">
                  <c:v>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reducción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las complicaciones cutáneas</c:v>
                </c:pt>
              </c:strCache>
            </c:strRef>
          </c:tx>
          <c:spPr>
            <a:solidFill>
              <a:srgbClr val="0F5F6B"/>
            </a:solidFill>
          </c:spPr>
          <c:cat>
            <c:strRef>
              <c:f>Sheet1!$A$2:$A$5</c:f>
              <c:strCache>
                <c:ptCount val="4"/>
                <c:pt idx="0">
                  <c:v>Roce o mal ajuste</c:v>
                </c:pt>
                <c:pt idx="1">
                  <c:v>Yeso mojado</c:v>
                </c:pt>
                <c:pt idx="2">
                  <c:v>Irritación de causa no precisada</c:v>
                </c:pt>
                <c:pt idx="3">
                  <c:v>Úlceras por presión</c:v>
                </c:pt>
              </c:strCache>
            </c:strRef>
          </c:cat>
          <c:val>
            <c:numRef>
              <c:f>Sheet1!$B$2:$B$5</c:f>
              <c:numCache>
                <c:formatCode>General</c:formatCode>
                <c:ptCount val="4"/>
                <c:pt idx="0">
                  <c:v>18.5</c:v>
                </c:pt>
                <c:pt idx="1">
                  <c:v>18.9</c:v>
                </c:pt>
                <c:pt idx="2">
                  <c:v>20.4</c:v>
                </c:pt>
                <c:pt idx="3">
                  <c:v>23.7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las complicaciones cutáneas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Yeso de fibra de vidrio abierto en bivalvo</c:v>
                </c:pt>
                <c:pt idx="1">
                  <c:v>Férula con el algodón abierto</c:v>
                </c:pt>
              </c:strCache>
            </c:strRef>
          </c:cat>
          <c:val>
            <c:numRef>
              <c:f>Sheet1!$B$2:$B$3</c:f>
              <c:numCache>
                <c:formatCode>General</c:formatCode>
                <c:ptCount val="2"/>
                <c:pt idx="0">
                  <c:v>28</c:v>
                </c:pt>
                <c:pt idx="1">
                  <c:v>33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Cohorte de 1001 (a las 2 semanas)</c:v>
                </c:pt>
                <c:pt idx="1">
                  <c:v>Cohorte de 155</c:v>
                </c:pt>
                <c:pt idx="2">
                  <c:v>Cohorte de 142</c:v>
                </c:pt>
                <c:pt idx="3">
                  <c:v>Máximo citado en la literatura</c:v>
                </c:pt>
              </c:strCache>
            </c:strRef>
          </c:cat>
          <c:val>
            <c:numRef>
              <c:f>Sheet1!$B$2:$B$5</c:f>
              <c:numCache>
                <c:formatCode>General</c:formatCode>
                <c:ptCount val="4"/>
                <c:pt idx="0">
                  <c:v>10.6</c:v>
                </c:pt>
                <c:pt idx="1">
                  <c:v>21.3</c:v>
                </c:pt>
                <c:pt idx="2">
                  <c:v>32.3</c:v>
                </c:pt>
                <c:pt idx="3">
                  <c:v>39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veces o razón de momios</c:v>
                </c:pt>
              </c:strCache>
            </c:strRef>
          </c:tx>
          <c:spPr>
            <a:solidFill>
              <a:srgbClr val="0F5F6B"/>
            </a:solidFill>
          </c:spPr>
          <c:cat>
            <c:strRef>
              <c:f>Sheet1!$A$2:$A$6</c:f>
              <c:strCache>
                <c:ptCount val="5"/>
                <c:pt idx="0">
                  <c:v>Falta de reducción anatómica</c:v>
                </c:pt>
                <c:pt idx="1">
                  <c:v>Fractura de ambos huesos (frente a radio solo)</c:v>
                </c:pt>
                <c:pt idx="2">
                  <c:v>Desplazamiento inicial mayor de 50 %</c:v>
                </c:pt>
                <c:pt idx="3">
                  <c:v>Fractura oblicua de 30° (frente a transversa)</c:v>
                </c:pt>
                <c:pt idx="4">
                  <c:v>Desplazamiento inicial completo (frente a angulada)</c:v>
                </c:pt>
              </c:strCache>
            </c:strRef>
          </c:cat>
          <c:val>
            <c:numRef>
              <c:f>Sheet1!$B$2:$B$6</c:f>
              <c:numCache>
                <c:formatCode>General</c:formatCode>
                <c:ptCount val="5"/>
                <c:pt idx="0">
                  <c:v>3.9</c:v>
                </c:pt>
                <c:pt idx="1">
                  <c:v>4.99</c:v>
                </c:pt>
                <c:pt idx="2">
                  <c:v>5.4</c:v>
                </c:pt>
                <c:pt idx="3">
                  <c:v>10.9</c:v>
                </c:pt>
                <c:pt idx="4">
                  <c:v>11.7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veces o razón de momios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Principios de yesos y férulas: materiales, almohadillado y moldeado.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férula, yeso y para qué sirven; Epidemiología: cuánto falla en la práctica real; Mecanismo: cómo una inmovilización hace daño; Materiales: yeso de París frente a fibra de vidrio; Almohadillado: cuánto, dónde y cómo; Biomecánica: por qué el moldeado de tres puntos mantiene la reducción; Clasificación: tipos de férulas y yesos y cuándo usar cada uno; Examen del miembro inmovilizado: qué mirar y cuándo alarmarse; Imágenes: medir la calidad del yeso con la radiografía (índices de yeso); Algoritmo: ¿vendaje, férula o yeso circular?; Tratamiento: qué dice la evidencia al elegir dispositivo, extensión y material; Técnica: pasos generales, fibra de vidrio y errores del residente; Técnica de miembro superior: antebraquial, pinza de azúcar, braquiopalmar, pulgar y mano; Técnica de miembro inferior: férula posterior de tobillo con estribo; Complicaciones: calor, piel, compartimental y retiro del yeso; Pronóstico: pérdida de la reducción y qué la predice; Educación del paciente, controles y retiro. Estructura sugerida por el autor para diez minutos: Lámina 1 (1 min) · Caso didáctico inventado: niño en edad escolar con fractura distal de antebrazo reducida en urgencias. Pregunta al auditorio: ¿qué puede salir mal con una férula que parece bien puesta?. Lámina 2 (1 min) · El problema no es raro: 93 % de las férulas de urgencias que llegaron a ortopedia estaba mal aplicada, y el error más frecuente (77 %) fue el elástico directo sobre la piel [r7]. Lámina 3 (1 min) · Tres caminos de daño: calor, presión y constricción. Calor: agua a 50 °C con 24 capas dio temperaturas que queman, y con menos de 24 °C no [r3]. Lámina 4 (1 min) · Materiales: la fibra de vidrio alcanzó su pico exotérmico a los 5,2 min y el yeso a los 14,8 min [r26]. En 199 niños, el yeso sintético dio menos complicaciones que el de París [r28]. Lámina 5 (1 min) · Almohadillado parejo y en la posición final: quitar el algodón anterior del tobillo bajó la presión 46 % a 59 % [r9], y acolchar el talón bajó los eventos de 17,1 a 6,8 por 1000 [r22]. Lámina 6 (2 min) · Moldeado de tres puntos y cast index: con 0,8 o menos el redesplazamiento fue 5,58 % y con 0,81 o más fue 26 % [r6]. Pero la calidad de la reducción pesa tanto o más, y los índices no coinciden entre series [r13, r40]. Lámina 7 (1 min) · Técnica de la pinza de azúcar en cinco gestos: plantilla del lado sano, no más de 10 capas, sin superponer los bordes, cortes de relajación en el codo, elástico flojo [r8]. Lámina 8 (1 min) · Elegir: torus, vendaje o férula removible [r43]; fractura reducida, el yeso bajo el codo perdió menos la reducción que el yeso sobre el codo [r46]. Lámina 9 (1 min) · Qué decir al salir: seco, nada adentro, elevar, y volver si el dolor aumenta; en niños, las tres A [r11, r36].</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Una férula o un yeso hace dos trabajos a la vez: sostener con rigidez lo que se rompió y no lastimar la piel ni los tejidos blandos de alrededor; si falla el segundo trabajo, el primero no vale (fuente: Mitchell BC y colaboradores, 2025). Como no es circular, la férula tolera el edema y suele preferirse en el cuidado agudo; el yeso circular sujeta mejor, pero tolera menos el edema inicial y tiene más complicaciones (fuente: Boyd AS y colaboradores, 2009). El daño llega por tres caminos: calor (yeso de París grueso con agua caliente), presión focal (arrugas, prominencias sin protección, elástico apretado) y constricción por edema bajo un molde cerrado (fuente: Halanski MA y colaboradores, 2007; Adapa N y colaboradores, 2019; McGraw-Heinrich JA y colaboradores, 2025). En un niño con fractura de radio distal reducida, el molde se puede medir en la radiografía: con un índice de yeso mayor de 0,8 el redesplazamiento fue 26 %, frente a 5,58 % con 0,8 o menos (fuente: Kamat AS y colaboradores, 2012). En 275 niños que llegaron a la consulta con una férula puesta en urgencias, 93 % estaba mal aplicada (fuente: Abzug JM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férula, yeso y para qué sirven. Una férula es una inmovilización que no rodea el miembro por completo. Un yeso (aparato circular) lo envuelve en todo su contorno. Los dos se arman por capas: una interna que amortigua y protege la piel, y una externa rígida que sostiene el hueso (fuente: Mitchell BC y colaboradores, 2025). Dos trabajos que tiran en sentido contrario Por un lado, el hueso tiene que quedar quieto para no desplazarse; por el otro, la piel y las partes blandas no pueden pagar el precio de esa quietud (fuente: Mitchell BC y colaboradores, 2025). Si falla el segundo trabajo, el primero no sirve: un molde perfecto que deja una úlcera en el talón es un mal molde. El yeso conserva la alineación, no la fabrica: lo que llega mal alineado se reduce antes, y el molde solo guarda ese resultado (fuente: Liu DS y colaboradores, 2025). Férula o yeso circular: lo que cambia en la práctica En el cuidado agudo se prefiere la férula: el edema tiene espacio y la lesión se revisa con solo retirarla (fuente: Boyd AS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precio de la mejor sujeción del yeso circular es técnico y clínico: cuesta más hacerlo bien, tolera mal la inflamación de los primeros días y se complica más (fuente: Boyd AS y colaboradores, 2009). La férula, a su vez, se mueve más en el foco y depende de que el paciente no se la quite (fuente: Boyd AS y colaboradores, 2009). En una lesión inestable, la férula puede ser la mejor medida inmediata y, en algunos casos, el tratamiento definitivo (fuente: Althoff AD y colaboradores, 2023). Un procedimiento que parece fácil Ferulizar tiene riesgos propios: una mala posición se traduce en dolor evitable, pérdida de la reducción y lesión de la piel (fuente: Althoff AD y colaboradores, 2023). Además, hoy pocos traumatólogos enyesan a diario y menos aún lo enseñan; en muchas urgencias el yeso definitivo queda a cargo de técnicos (fuente: Liu DS y colaboradores, 2025). Por eso este tema está escrito pensando en quien lo va a hacer de madrugada, en urgencias, con poca ayuda.</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«Férula frente a yeso circular» tiene 3 columnas: Aspecto, Férula, Yeso circular. Fila 1: Aspecto, Cobertura; Férula, Parcial, no rodea el miembro; Yeso circular, Circular, todo el contorno. Fila 2: Aspecto, Edema; Férula, Lo acepta; Yeso circular, Lo tolera mal; puede comprimir. Fila 3: Aspecto, Rigidez; Férula, Menor; depende del molde y del vendaje; Yeso circular, Mayor. Fila 4: Aspecto, Inspección; Férula, Se retira y se vuelve a poner; Yeso circular, Hay que abrirlo o cortarlo. Fila 5: Aspecto, Riesgo principal; Férula, Mala posición, elástico apretado, movimiento residual; Yeso circular, Complicaciones si el edema crece dentro del molde. Fila 6: Aspecto, Uso típico; Férula, Cuidado agudo, lesión inestable, postoperatorio inmediato; Yeso circular, Tratamiento definitivo de una fractura estable o ya reducida. (fuente: Boyd AS y colaboradores, 2009) (fuente: Boyd AS y colaboradores, 2009) (fuente: Grabau JD y colaboradores, 2025). Con esto cerramos definición: férula, yeso y para qué sirven. Sigamos con epidemiología: cuánto falla en la práctica real.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falla en la práctica real. Las cifras de este bloque vienen de estudios con poblaciones y definiciones distintas. Sirven para dimensionar el problema; no se suman ni se comparan entre sí. Férulas mal puestas en urgencias. En una serie prospectiva de 275 niños que llegaron a la consulta de ortopedia con una férula puesta antes en urgencias, 93 % estaba mal aplicada (fuente: Abzug JM y colaboradores, 2019). El error más frecuente (77 %) fue colocar el vendaje elástico directamente sobre la piel; además, 59 % tenía mala posición y 52 % un largo inadecuado (fuente: Abzug JM y colaboradores, 2019). Se encontraron complicaciones de piel o de partes blandas en 40 %, y la más común fue el edema excesivo, en 28 % (fuente: Abzug JM y colaboradores, 2019). La piel es la complicación dominante. Una revisión sistemática de 19 artículos y 11 464 pacientes pediátricos halló 599 complicaciones cutáneas, que fueron 77,99 % de todas las complicaciones de los yesos (fuente: Callahan W y colaboradores, 2026). Las más frecuentes fueron las úlceras por presión (23,7 %), la irritación sin causa precisada (20,4 %), el yeso mojado (18,9 %) y el roce o mal ajuste (18,5 %) (fuente: Callahan W y colaboradores, 2026). El talón. En un proyecto pediátrico de mejora de calidad, los eventos cutáneos fueron 8,9 por 1000 yesos aplicados (fuente: Difazio RL y colaboradores, 2017). Al agregar acolchado en el talón de los yesos de miembro inferior, la tasa en el talón bajó de 17,1 a 6,8 por 1000 yesos de miembro inferior (fuente: Difazio RL y colaboradores, 2017). La sierra. Las lesiones por sierra de yeso se estiman entre 1,3 y 7,2 por 1000 yesos (fuente: McGraw-Heinrich JA y colaboradores, 2025). Pérdida de la reducción. Tras la reducción cerrada de una fractura de radio distal en niños, hasta 39 % pierde la posición (fuente: Hang JR y colaboradores, 2011). Las cohortes concretas están en el bloque de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«Qué falló en las férulas de urgencias que llegaron a ortopedia (275 niños)» muestra lo siguiente. Férula mal aplicada: 93 por ciento (fuente: Abzug JM y colaboradores, 2019). Elástico directo sobre la piel (el error más frecuente): 77 por ciento (fuente: Abzug JM y colaboradores, 2019). Mala posición: 59 por ciento (fuente: Abzug JM y colaboradores, 2019). Largo inadecuado: 52 por ciento (fuente: Abzug JM y colaboradores, 2019). Complicación de piel o partes blandas: 40 por ciento (fuente: Abzug JM y colaboradores, 2019). Edema excesivo: 28 por ciento (fuente: Abzug JM y colaboradores, 2019). Lesión directa de la piel: 6 por ciento (fuente: Abzug JM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«Frecuencias que conviene tener en la cabeza» tiene 3 columnas: Evento, Cifra, Población y nota. Fila 1: Evento, Férula mal aplicada; Cifra, 93 %; Población y nota, 275 niños con férula de urgencias vista en ortopedia; lo más común: elástico directo sobre la piel. Fila 2: Evento, Complicaciones cutáneas dentro de todas las del yeso; Cifra, 77,99 %; Población y nota, Revisión sistemática de 19 artículos y 11 464 niños. Fila 3: Evento, Eventos cutáneos por yeso aplicado; Cifra, 8,9 por 1000; Población y nota, Proyecto pediátrico de mejora de calidad. Fila 4: Evento, Lesión por sierra de yeso; Cifra, 1,3 a 7,2 por 1000; Población y nota, Estimación citada en una revisión narrativa. Fila 5: Evento, Pérdida de la posición tras reducción cerrada de radio distal; Cifra, hasta 39 %; Población y nota, Niños; el máximo citado en la literatura. (fuente: Abzug JM y colaboradores, 2019) (fuente: Callahan W y colaboradores, 2026) (fuente: Difazio RL y colaboradores, 2017) (fuente: McGraw-Heinrich JA y colaboradores, 2025) (fuente: Hang JR y colaboradores, 2011). Con esto cerramos epidemiología: cuánto falla en la práctica real. Sigamos con mecanismo: cómo una inmovilización hace daño.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una inmovilización hace daño. Una inmovilización lesiona por tres caminos: calor, presión y constricción. Conocerlos permite prevenirlos, y casi todos los consejos de técnica de este tema salen de aquí. 1. Calor: la reacción exotérmica del yeso El yeso de París fragua al combinarse con agua y esa reacción libera calor; los yesos de fraguado rápido y extrarrápido liberan más (fuente: Mitchell BC y colaboradores, 2025). En los estudios se toma como umbral que la piel puede quemarse por encima de 49 °C (fuente: Hutchinson MJ y colaboradores, 2008). El daño depende de la temperatura y del tiempo: por encima de 49 °C bastan 2 a 3 min para una quemadura de primer grado; pasados 8 min puede ser de segundo grado y pasados 12 min, de tercero (fuente: McGraw-Heinrich JA y colaboradores, 2025). Qué cambia la temperatura bajo el molde, según modelos de laboratorio: Agua de inmersión: por debajo de 24 °C ningún grosor de yeso llegó a temperaturas de quemadura; en el otro extremo, 24 capas mojadas en agua a 50 °C quemaban en todas las pruebas (fuente: Halanski MA y colaboradores, 2007). Grosor, tipo y apoyo: un yeso extrarrápido de 20 capas apoyado en una almohada mantuvo más de 50 °C durante más de 20 min (fuente: Hutchinson MJ y colaboradores, 2008). Una férula doblada sobre sí misma, un yeso fresco sobre una almohada y envolver yeso fresco con fibra de vidrio llevaron la temperatura a niveles dañinos; el alcohol isopropílico aplicado por fuera no redujo el riesgo (fuente: Halanski MA y colaboradores, 2007). Presión del moldeado: al moldear subió la temperatura en el punto presionado; un yeso envuelto con fibra de vidrio llegó a 47,9 °C durante hasta 6 min, frente a 42,7 °C con fibra sola y 43,6 °C con yeso solo (fuente: Deignan BJ y colaboradores, 2011). El grosor del algodón de debajo influyó poco, menos que el tipo de yeso y el grosor del molde (fuente: Hutchinson MJ y colaboradores, 2008). Lo que muestran los datos más clínicos, y lo que discrepa En un voluntario sano, con agua a 30 y 40 °C y 5 o 10 capas, la temperatura máxima bajo el molde fue 39,5 °C: con condiciones clínicas habituales y circulación normal es poco probable quemar, aunque con un solo sujeto la prueba es débil (fuente: Ahmed SS y colaboradores, 2011). En un modelo de antebrazo pediátrico con 8 capas, la fibra de vidrio alcanzó su pico exotérmico a los 5,2 min y el yeso a los 14,8 min, y las temperaturas máximas no difirieron de forma marcada (fuente: Byrd JJ y colaboradores, 2025). Otra revisión sostiene que el yeso alcanza una temperatura de fraguado mucho mayor que la fibra de vidrio (fuente: Mitchell BC y colaboradores, 2025). Las fuentes discrepan en cuánto más calor da el yeso; coinciden en que el riesgo sube cuando se juntan agua caliente, capas de más y un apoyo que no deja salir el calor (fuente: Halanski MA y colaboradores, 2007; Mitchell BC y colaboradores, 2025). 2. Presión focal La piel tolera mal una presión sostenida en un punto: los pliegues del algodón, una prominencia sin protección, un borde duro o la huella de los dedos al moldear (fuente: Mitchell BC y colaboradores, 2025). Como referencia, 32 mm Hg es la presión a la que colapsan los capilares dérmicos (fuente: Nakken ER y colaboradores, 2025). Ejemplos medidos: Vendaje elástico: apretado, produjo bajo el apósito hasta 2,76 veces la presión de una tensión media y hasta 6,44 veces la de una aplicación floja (fuente: Adapa N y colaboradores, 2019). Acolchado puesto con el pie en flexión plantar máxima y luego pasado a neutro: la presión sobre el dorso del tobillo se multiplicó al menos por 2 (fuente: Walley KC y colaboradores, 2023). Algodón arrugado detrás del talón: la presión de contacto aumentó cerca de 3 veces frente a un acolchado parejo (fuente: Nakken ER y colaboradores, 2025). 3. Constricción por edema Un molde cerrado no cede cuando el miembro se hincha. Un miembro recién fracturado u operado suele hincharse; encerrado en un yeso circular apretado, queda expuesto a un síndrome compartimental (fuente: McGraw-Heinrich JA y colaboradores, 2025). La fibra de vidrio enrollada con tensión, sin la técnica de estirar y relajar, da un yeso mucho más apretado (fuente: McGraw-Heinrich JA y colaboradores, 2025). Las posiciones extremas de flexión también pueden reducir el retorno venoso y favorecer un síndrome compartimental del antebrazo (fuente: McGraw-Heinrich JA y colaboradores, 2025). La defensa son los cortes (univalvo, bivalvo) y el elástico flojo, que se ven en el bloque de complicaciones. Otros mecanismos El yeso mojado, los objetos que se meten para rascar y el roce por mal ajuste explican una parte grande de las lesiones de piel (fuente: McGraw-Heinrich JA y colaboradores, 2025; Callahan W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«Temperatura bajo el molde con presión de moldeado» muestra lo siguiente. Fibra de vidrio sola: 42.7 °C (fuente: Deignan BJ y colaboradores, 2011). Yeso solo: 43.6 °C (fuente: Deignan BJ y colaboradores, 2011). Yeso con fibra de vidrio encima: 47.9 °C (fuente: Deignan BJ y colaboradores, 2011). Umbral teórico de quemadura (límite inferior): 49 °C (fuente: Deignan BJ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sube y qué baja el calor bajo el molde» tiene 3 columnas: Factor, Efecto observado, Tipo de estudio. Fila 1: Factor, Agua de inmersión a menos de 24 °C; Efecto observado, Sin temperaturas capaces de quemar, con cualquier grosor; Tipo de estudio, Modelo de laboratorio. Fila 2: Factor, Agua a 50 °C con 24 capas; Efecto observado, Temperaturas que queman, de forma constante; Tipo de estudio, Modelo de laboratorio. Fila 3: Factor, Yeso fresco sobre una almohada; Efecto observado, Más de 50 °C durante más de 20 min con un extrarrápido de 20 capas; Tipo de estudio, Modelo de laboratorio. Fila 4: Factor, Bordes de la férula doblados; Efecto observado, Riesgo significativo de lesión térmica; Tipo de estudio, Modelo de laboratorio. Fila 5: Factor, Fibra de vidrio sobre yeso fresco; Efecto observado, Riesgo de lesión térmica; esperar a que el yeso enfríe; Tipo de estudio, Modelo de laboratorio. Fila 6: Factor, Alcohol isopropílico por fuera; Efecto observado, No bajó el riesgo; Tipo de estudio, Modelo de laboratorio. Fila 7: Factor, Fraguado rápido; Efecto observado, Pico más temprano y más alto; Tipo de estudio, Modelo de laboratorio. Fila 8: Factor, Grosor del algodón de debajo; Efecto observado, Efecto pequeño; Tipo de estudio, Modelo de laboratorio. (fuente: Halanski MA y colaboradores, 2007) (fuente: Hutchinson MJ y colaboradores, 2008) (fuente: Deignan BJ y colaboradores, 2011). La tabla completa tiene más filas: están en el documento Word. Con esto cerramos mecanismo: cómo una inmovilización hace daño. Sigamos con materiales: yeso de parís frente a fibra de vidrio.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materiales: yeso de parís frente a fibra de vidrio. No hay un material "mejor". Hay el que resuelve el problema de esa lesión. Las capas externas más usadas son el yeso de París y la fibra de vidrio, y las dos sirven para férula o para yeso circular (fuente: Mitchell BC y colaboradores, 2025). Lo que cada uno hace bien El yeso de París es barato, se moldea muy bien y tiene la ventaja de abrirse y separarse con facilidad después de cortarlo; por eso se prefiere donde el molde manda, como en los yesos de pie equino varo, de espica de cadera o de Mehta (fuente: Mitchell BC y colaboradores, 2025). Su costo: pesa más, tiene menor resistencia por unidad de peso (hay que ponerle más capas), tolera mal el agua y tarda más en fraguar (fuente: Mitchell BC y colaboradores, 2025). La fibra de vidrio es liviana y duradera, más radiolúcida, y se puede combinar con un forro impermeable para que el paciente se bañe (fuente: Mitchell BC y colaboradores, 2025). Sus contras: cuesta más, se moldea con más dificultad y sus bordes ásperos lastiman la piel con más facilidad (fuente: Mitchell BC y colaboradores, 2025). Cifras de materiales que se citan Según una revisión narrativa, la fibra de vidrio pesa cerca de 1/3 de lo que pesa un yeso de París y es de 2 a 3 veces más resistente (fuente: Ekanayake C y colaboradores, 2023). Un yeso lleva de 7 a 8 capas y uno de fibra de vidrio de 3 a 4 (fuente: Ekanayake C y colaboradores, 2023). El yeso tarda de 36 a 72 h en secar por completo y la fibra de vidrio cura en 25 a 30 min (fuente: Ekanayake C y colaboradores, 2023). Son cifras de estudios de materiales que no se abrieron aquí: sirven como orden de magnitud, no como dato clínico. Qué dicen los ensayos clínicos Ensayo aleatorizado de 199 niños con fractura de antebrazo reducida bajo anestesia general: el yeso de París acumuló más complicaciones, sobre todo zonas blandas que obligaron a rehacerlo y pérdidas de reducción (algunas remanipuladas); los niños prefirieron el sintético, y para los autores este ganó en desenlaces y satisfacción sin ser menos seguro (fuente: Inglis M y colaboradores, 2013). En un ensayo con 156 pacientes analizados, con yesos cortos de brazo y de pierna, el deterioro del yeso corto de pierna fue 17 % con fibra de vidrio frente a 66 % con yeso de París; en el yeso de brazo solo el peso fue claramente mejor con fibra de vidrio (fuente: Kowalski KL y colaboradores, 2002). Los autores de una cohorte de 26 niños, sin comparación propia, prefieren el yeso de París por su moldeabilidad y notan que en el ensayo anterior solo se usaron yesos largos (fuente: Constantino DMC y colaboradores, 2021). Una revisión de la AFP de 2009 recoge que, tras reducir una fractura, la literatura previa favorecía el yeso sobre la fibra de vidrio (fuente: Boyd AS y colaboradores, 2009). La única comparación aleatorizada de resultados en el antebrazo pediátrico favorece lo sintético; la preferencia por el yeso tras reducir se apoya en la moldeabilidad y en la opinión. Es una discrepancia sin resolver (fuente: Inglis M y colaboradores, 2013; Boyd AS y colaboradores, 2009). Otros materiales Hay materiales menos rígidos: el Soft Cast se retira sin sierra, los termoplásticos se pueden reformar y las férulas removibles sirven para transiciones y lesiones menores. Por ser menos rígidos, la fuente los reserva para fracturas más estables, lesiones menores o la transición al final del tratamiento (fuente: Mitchell BC y colaboradores, 2025). Sobre el tipo de algodón y el edema agudo, véase el bloque de almohadillado.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«Minutos hasta el pico exotérmico con 8 capas» muestra lo siguiente. Fibra de vidrio: 5.2 min (fuente: Byrd JJ y colaboradores, 2025). Yeso de París: 14.8 min (fuente: Byrd JJ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«Deterioro del yeso corto de pierna» muestra lo siguiente. Fibra de vidrio: 17 por ciento (fuente: Kowalski KL y colaboradores, 2002). Yeso de París: 66 por ciento (fuente: Kowalski KL y colaboradores, 2002). En el documento Word de este tema encontrarás además: Yeso de París y fibra de vidrio, lado a lado. Con esto cerramos materiales: yeso de parís frente a fibra de vidrio. Sigamos con almohadillado: cuánto, dónde y cómo.</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almohadillado: cuánto, dónde y cómo. El algodón (o su equivalente sintético) no sostiene nada: protege. La regla básica es aplicarlo de distal a proximal, con traslape de 50 % entre vueltas, parejo y sin arrugas (fuente: Mitchell BC y colaboradores, 2025). Cada arruga en el interior es una futura úlcera. Primero el stockinette Debe sobrar unos 10 cm por cada extremo de la férula; sin tensión ni pliegues, ese sobrante se vuelve sobre los bordes al final y deja un borde acolchado (fuente: Boyd AS y colaboradores, 2009). Si queda tirante o arrugado comprime la piel (fuente: Mitchell BC y colaboradores, 2025). Cuántas capas: las fuentes no coinciden No hay un ensayo que compare grosores de algodón con un desenlace clínico duro. Lo que existe son recomendaciones de revisiones y de maestros (opinión experta) y estudios de laboratorio. Dos fuerzas se oponen: con poco algodón aparecen las úlceras, y con demasiado el molde se afloja, pierde su forma y puede perderse la reducción (fuente: Mitchell BC y colaboradores, 2025). Un dato de laboratorio que explica el cuidado al retirar el yeso: en cadáveres, 4 capas de algodón frente a 2 redujeron la temperatura de la piel en 8,0 °C durante el corte con sierra (fuente: Shuler FD y colaboradores, 2008). Lo que sí se midió: acolchado y pérdida de reducción En niños con fractura de antebrazo o de muñeca reducida, un índice de almohadillado mayor de 0,3 se propuso como factor de riesgo de redesplazamiento (fuente: Bhatia M y colaboradores, 2006). En el ensayo de yeso de París frente a sintético, el índice de almohadillado medio fue mayor en las fracturas que perdieron la reducción (fuente: Inglis M y colaboradores, 2013). En otra serie, el índice de almohadillado se asoció con redesplazamiento con un OR mayor de 100 (fuente: Hang JR y colaboradores, 2011). Zonas que piden más algodón, y zonas donde se evita acumularlo Donde más se lastima la piel es sobre la estiloides cubital, el olécranon, el talón y los maléolos (fuente: Boyd AS y colaboradores, 2009). En la pierna se suman la cresta tibial y la cabeza del peroné (fuente: Shihab W y colaboradores, 2025). En la mano, el primer espacio interdigital se irrita si el material se amontona ahí (fuente: Liu DS y colaboradores, 2025). En cambio se evita acumular algodón en el pliegue del codo, porque en teoría podría comprimir las estructuras neurovasculares anteriores (fuente: Grabau JD y colaboradores, 2025), y en los pliegues de flexión, donde el algodón se arruga (fuente: Mitchell BC y colaboradores, 2025). Acolchar con la articulación en su posición final En el tobillo, el acolchado puesto en flexión plantar máxima y luego pasado a neutro multiplicó al menos por 2 la presión sobre el dorso del pie, incluso sin agregar yeso, y retirar el algodón anterior después de fijar la férula la bajó 46 % y 59 % (según se hubiera acolchado en flexión plantar o en neutro) (fuente: Walley KC y colaboradores, 2023). El talón En un modelo con voluntarios, con el talón apoyado la presión superó 32 mm Hg sin importar el grosor del acolchado; con el talón flotando sobre una almohada, 6, 8 o 10 capas de acolchado grueso, o 8 o 10 de acolchado fino, la bajaron de ese umbral (fuente: Nakken ER y colaboradores, 2025). En niños, agregar acolchado en el talón redujo los eventos cutáneos de los yesos de pierna de 17,1 a 6,8 por 1000 (fuente: Difazio RL y colaboradores, 2017). Algodón natural, sintético e impermeable: 2 modelos que no coinciden En 75 yesos largos de voluntarios, la presión dentro del yeso bajó al abrirlo en etapas; el algodón natural dejó la presión más baja, el sintético más alta y el forro impermeable la más alta, y los autores recomiendan no usar acolchado sintético ni impermeable en una fractura aguda con edema (fuente: Roberts A y colaboradores, 2017). En un modelo de férula, en cambio, el algodón natural dio 28 % más presión que el sintético (fuente: Adapa N y colaboradores, 2019). Los 2 modelos miden cosas distintas (yeso largo abierto frente a férula); para el edema agudo, la recomendación publicada es el algodón natural (fuente: Roberts A y colaboradores, 2017). El vendaje elástico Va sin tensión y nunca directo sobre el yeso: una vuelta de algodón en medio impide que se pegue cuando el yeso endurece y deja soltarlo y volver a ponerlo cuando hay que examinar al paciente (fuente: Grabau JD y colaboradores, 2025). Aplicado apretado, un elástico produjo hasta 6,44 veces la presión de uno flojo (fuente: Adapa N y colaboradores, 2019). En la serie de férulas de urgencias, el error más frecuente (77 %) fue poner el elástico directo sobre la piel (fuente: Abzug JM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«Eventos cutáneos en el talón de yesos de pierna, antes y después de acolchar el talón» muestra lo siguiente. Antes de la intervención: 17.1 por 1000 yesos (fuente: Difazio RL y colaboradores, 2017). Después de la intervención: 6.8 por 1000 yesos (fuente: Difazio RL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«Capas de algodón según la fuente y la situación (opinión experta y laboratorio)» tiene 3 columnas: Situación, Capas o recomendación, Fuente. Fila 1: Situación, Yeso tras reducción cerrada (opinión de un maestro); Capas o recomendación, 2 a 3 capas con traslape de 1/2, para no perder la reducción; Fuente, Revisión sobre materiales. Fila 2: Situación, Yeso postoperatorio (misma fuente); Capas o recomendación, Acolchado abundante; considerar abrir el yeso; Fuente, Revisión sobre materiales. Fila 3: Situación, Yeso corto de brazo en niños; Capas o recomendación, 3 a 4 capas en el antebrazo y 5 en los extremos; más de 4 es sobreacolchado; Fuente, Revisión sobre yesos de miembro superior. Fila 4: Situación, Férula de miembro superior; Capas o recomendación, Al menos 3 a 4 capas con traslape algo mayor de 50 %; Fuente, Revisión sobre férulas de miembro superior. Fila 5: Situación, Revisión de medicina familiar; Capas o recomendación, Al menos 2 a 3 capas, sin constricción; Fuente, Revisión de la AFP. Fila 6: Situación, Férula aguda de tobillo; Capas o recomendación, 4 capas de relleno previo (sándwich); Fuente, Revisión sobre férulas de miembro inferior. Fila 7: Situación, Férula corta de pierna con el talón libre; Capas o recomendación, 8 a 10 capas parejas bajaron la presión por debajo de 32 mm Hg; Fuente, Modelo con voluntarios. (fuente: Mitchell BC y colaboradores, 2025) (fuente: Liu DS y colaboradores, 2025) (fuente: Grabau JD y colaboradores, 2025) (fuente: Boyd AS y colaboradores, 2009) (fuente: Shihab W y colaboradores, 2025) (fuente: Nakken ER y colaboradores, 2025). Con esto cerramos almohadillado: cuánto, dónde y cómo. Sigamos con biomecánica: por qué el moldeado de tres puntos mantiene la reducción.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el moldeado de tres puntos mantiene la reducción. Una fractura reducida y enyesada puede volver a desplazarse dentro del molde. Lo que se opone es la fijación en tres puntos, un principio básico para dar estabilidad a un yeso (fuente: Constantino DMC y colaboradores, 2021). La idea, en palabras de aula: tres fuerzas alternadas empujan contra la deformidad que se quiere evitar, dos en los extremos y una en el vértice, en sentido contrario a las otras dos. La dirección exacta depende de la deformidad de cada fractura (explicación docente; práctica habitual). Qué se ve en la radiografía de un buen molde En una serie de 124 pacientes de 5 a 18 años, los autores concluyen que un molde oval y sin algodón de sobra podría prevenir el redesplazamiento en el antebrazo distal (fuente: Ravier D y colaboradores, 2020). El número que resume esa forma es el índice de yeso (cast index): el ancho interno del yeso en la proyección lateral dividido entre el ancho en la anteroposterior, en el sitio de la fractura (fuente: Constantino DMC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valor menor describe un molde más oval. El bloque de imágenes lo desarrolla. Detalles que cambian la presión del molde Dónde se corta: en un modelo de antebrazo, los yesos abiertos en el plano sagital (cara dorsal o volar) retuvieron hasta 16 % más presión en los puntos de moldeado que los abiertos en el plano coronal (borde radial o cubital) (fuente: Montgomery BK y colaboradores, 2020). Por eso se recomienda abrir por volar o dorsal: no se aumenta el índice de yeso (fuente: Liu DS y colaboradores, 2025). Cómo se sostiene: con las palmas planas, no con las yemas, porque las yemas dejan hundimientos que se vuelven úlceras; el moldeado final ("terminal") se deja para cuando el yeso ya calienta y ofrece resistencia, sin haber endurecido tanto como para agrietarse al presionarlo (fuente: Mitchell BC y colaboradores, 2025). Cuándo se moldea: si un yeso fresco está cubierto con fibra de vidrio, moldear sube la temperatura; conviene esperar a que enfríe (fuente: Deignan BJ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Posición de la muñeca: se minimiza la flexión para reducir el riesgo de neuropatía mediana (fuente: Liu DS y colaboradores, 2025). En ancianos con fractura de radio distal desplazada hacia dorsal, la posición funcional frente a la flexión volar con desviación cubital dio una diferencia de PRWE de -4,9 (IC 95 % -13,1 a 3,4) a los 12 meses, a favor de la funcional y sin significación; la cirugía por pérdida de la reducción fue 8 % frente a 13 % (fuente: Raittio L y colaboradores, 2020). En adultos con yeso por fractura extraarticular de radio distal, una menor desviación cubital del yeso se asoció con redesplazamiento (fuente: Alemdaroğlu KB y colaboradores, 2010). En niños, el molde en desviación cubital (ángulo entre el segundo metacarpiano y el radio) no se asoció con redesplazamiento (fuente: Ravier D y colaboradores, 2020). Con esto cerramos biomecánica: por qué el moldeado de tres puntos mantiene la reducción. Sigamos con clasificación: tipos de férulas y yesos y cuándo usar cada uno.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tipos de férulas y yesos y cuándo usar cada uno. Esta clasificación no es de fracturas sino de dispositivos. Sirve para decidir qué articulaciones se inmovilizan y si hace falta controlar la rotación. Para qué sirve en la decisión. Regla de base: se inmoviliza lo lesionado y nada más; cada articulación sana que queda libre sigue moviéndose y no se pone rígida por culpa del tratamiento (fuente: Grabau JD y colaboradores, 2025). La pinza de azúcar inmoviliza muñeca y codo y limita la rotación del antebrazo (una fuente dice que la impide, otra que no la elimina) (fuente: Grabau JD y colaboradores, 2025; Boyd AS y colaboradores, 2009); la férula volar corta deja libre el codo (fuente: Grabau JD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 control rotacional importa, la pinza de azúcar doble lo da mejor que la simple (fuente: Boyd AS y colaboradores, 2009). Dos reglas de longitud. El material no debe pasar del pliegue palmar distal cuando hay que dejar libres las metacarpofalángicas (fuente: Grabau JD y colaboradores, 2025), y la férula posterior de tobillo debe terminar 2 pulgadas (unos 5 cm) por debajo de la cabeza del peroné para no comprimir el nervio peroneo (fuente: Boyd AS y colaboradores, 2009). Todas las medidas de la tabla vienen de revisiones de técnica (opinión experta de maestros), no de ensayos.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«Dispositivos de inmovilización más usados» tiene 4 columnas: Dispositivo, Qué cubre y en qué posición, Usos habituales, Error típico. Fila 1: Dispositivo, Férula antebraquial (volar corta); Qué cubre y en qué posición, Palma y cara volar del antebrazo, sin pasar el pliegue palmar distal; muñeca en 20° a 30° de extensión; Usos habituales, Radio y cúbito distales y carpo con edema; espera de cirugía; postoperatorio; Error típico, Pasar el material más allá del pliegue palmar y bloquear la flexión de las metacarpofalángicas. Fila 2: Dispositivo, Pinza de azúcar simple; Qué cubre y en qué posición, Del pliegue metacarpofalángico volar, alrededor del codo a 90°, hasta los dorsos de los metacarpianos; antebrazo en neutro; Usos habituales, Fracturas de antebrazo y muñeca; limita la rotación sin eliminarla; Error típico, Superponer los bordes radial y cubital (queda circular) o acumular yeso doblado en el codo. Fila 3: Dispositivo, Pinza de azúcar doble; Qué cubre y en qué posición, Dos pinzas que controlan mejor la pronosupinación; Usos habituales, Fracturas agudas del codo y del antebrazo; Colles extraarticular no desplazada; Error típico, Sin error específico descrito en las fuentes; valen las reglas generales. Fila 4: Dispositivo, Braquiopalmar (posterior de brazo largo); Qué cubre y en qué posición, De la axila, por detrás del codo flexionado, a lo largo del cúbito hasta el pliegue palmar proximal; tirantes laterales en A opcionales; Usos habituales, Lesiones del codo, antebrazo proximal y medio; supracondílea mientras se espera cirugía; Error típico, Unir los tirantes en círculo o acolchar de más la fosa antecubital. Fila 5: Dispositivo, Coaptación; Qué cubre y en qué posición, De la axila alrededor del codo a 90° hasta el acromion lateral, con 10 capas de yeso; Usos habituales, Fracturas de la diáfisis humeral; Error típico, Terminar a la altura de la fractura y no en el acromion; poco algodón en la axila. Fila 6: Dispositivo, Gutter cubital; Qué cubre y en qué posición, Muñeca algo extendida, metacarpofalángicas a 70° a 90° e interfalángicas a 5° a 10°; Usos habituales, Fracturas del 4.º y 5.º metacarpiano y de falanges; Error típico, Poco algodón en el borde cubital de la mano y la muñeca, que se apoya sobre la mesa. Fila 7: Dispositivo, Espica de pulgar; Qué cubre y en qué posición, Cara radial del antebrazo desde el tercio proximal hasta justo distal a la interfalángica del pulgar; antebrazo en neutro y muñeca a 25° de extensión; Usos habituales, Sospecha de lesión del escafoides; lesiones del primer metacarpiano y ligamentarias del pulgar; Error típico, Dejar el pulgar en hiperextensión o hiperabducción al aplicar la espica. Fila 8: Dispositivo, Posterior de tobillo con estribo; Qué cubre y en qué posición, Pierna posterior desde las cabezas metatarsianas hasta 2 pulgadas por debajo de la cabeza del peroné, más un estribo en U; tobillo a 90°; Usos habituales, Fracturas maleolares, esguinces graves y fracturas del pie; Error típico, Presión en el talón; estribo que se une por delante; terminar sobre el cuello del peroné. Fila 9: Dispositivo, Yesos circulares; Qué cubre y en qué posición, Corto de brazo (radio distal), espica de pulgar (escafoides), largo de brazo, corto de pierna; Usos habituales, Tratamiento definitivo de fractura estable o ya reducida; Error típico, Sobreacolchar; fibra de vidrio tensa; no valvular cuando hace falta. (fuente: Grabau JD y colaboradores, 2025) (fuente: Boyd AS y colaboradores, 2009) (fuente: Shihab W y colaboradores, 2025) (fuente: Liu DS y colaboradores, 2025) (fuente: McGraw-Heinrich JA y colaboradores, 2025) (fuente: Mitchell BC y colaboradores, 2025). La tabla completa tiene más filas: están en el documento Word. Con esto cerramos clasificación: tipos de férulas y yesos y cuándo usar cada uno. Sigamos con examen del miembro inmovilizado: qué mirar y cuándo alarmarse.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del miembro inmovilizado: qué mirar y cuándo alarmarse. Antes de inmovilizar. Se examina la piel, las partes blandas y el estado neurovascular, y se documentan las lesiones antes de colocar la férula o el yeso (fuente: Boyd AS y colaboradores, 2009). Si hay una herida, se limpia y se cubre antes (fuente: Mitchell BC y colaboradores, 2025). Se retiran anillos, pulseras y otros objetos, porque un objeto olvidado produce úlceras bajo el yeso (fuente: McGraw-Heinrich JA y colaboradores, 2025). Después. Se repite el examen neurovascular y se documenta (fuente: Boyd AS y colaboradores, 2009). Cuando es posible, las puntas de los dedos quedan a la vista para valorar la perfusión de cada uno (fuente: Grabau JD y colaboradores, 2025). En una férula larga se puede dejar una ventana en la muñeca para tomar el pulso radial seriado (fuente: Grabau JD y colaboradores, 2025). La regla del paciente cómodo. Un niño que se queja más con el yeso puesto no exagera: algo pasa (molde apretado, úlcera, pérdida de la alineación u objeto dentro) y hay que encontrarlo (fuente: McGraw-Heinrich JA y colaboradores, 2025). El dolor bajo una férula se resuelve viendo al paciente, no indicando un opioide por teléfono (fuente: Shihab W y colaboradores, 2025). Signos de alarma. Cualquier dato de sufrimiento vascular o nervioso (más dolor, hormigueo, adormecimiento, dedos muy hinchados, oscuros o con llenado lento) obliga a ir a urgencias de inmediato para que retiren el molde (fuente: Boyd AS y colaboradores, 2009). En el niño se vigilan las "tres A" (ansiedad, agitación y más necesidad de analgésicos): dan la alarma antes y con más exactitud que los signos clásicos del adulto, y por eso los han reemplazado en la evaluación pediátrica (fuente: Livingston KS y colaboradores, 2017). Exigen más vigilancia quienes no pueden avisar o no sienten: lactantes y preescolares, niños con retraso del habla o del desarrollo, obnubilados, con neuropatía o con bloqueo regional (fuente: McGraw-Heinrich JA y colaboradores, 2025). Sensibilidad y especificidad. No hay, en las fuentes abiertas consultadas, estudios con sensibilidad y especificidad de estos signos clínicos bajo un yeso: sin dato verificable. Opioides. Un opioide potente en los primeros 2 a 3 días puede tapar el dolor que haría volver al paciente; si se indica, con cautela (fuente: Boyd AS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«Paciente con dolor creciente bajo un yeso o una férula» se lee de arriba hacia abajo. Se parte de: Dolor creciente, entumecimiento o hinchazón bajo un yeso o una férula. Se hace: Aflojar o retirar el elástico, que puede dar hasta 6,44 veces la presión de uno flojo, y elevar el miembro (fuente: Adapa N y colaboradores, 2019; Boyd AS y colaboradores, 2009). Se decide: ¿Persiste el dolor, hay dedos fríos, oscuros o con llenado lento, o un niño ansioso, agitado y que pide más analgesia? (fuente: Boyd AS y colaboradores, 2009; Livingston KS y colaboradores, 2017)? Si la respuesta es sí, abrir el molde por completo, incluido el algodón, porque la presión baja al liberar cada capa; examinar y vigilar un síndrome compartimental (fuente: Roberts A y colaboradores, 2017; McGraw-Heinrich JA y colaboradores, 2025). Si la respuesta es no, reevaluar al paciente en persona; no recetar opioides por teléfono (fuente: Shihab W y colaboradores, 2025). Se hace: Abrir el molde por completo, incluido el algodón, porque la presión baja al liberar cada capa; examinar y vigilar un síndrome compartimental (fuente: Roberts A y colaboradores, 2017; McGraw-Heinrich JA y colaboradores, 2025). Se decide: ¿Hay otra causa local: objeto dentro, yeso mojado, roce o úlcera? (fuente: McGraw-Heinrich JA y colaboradores, 2025)? Si la respuesta es sí, cambiar el molde; radiografía si se sospecha pérdida de la reducción (fuente: McGraw-Heinrich JA y colaboradores, 2025). Si la respuesta es no, reevaluar al paciente en persona; no recetar opioides por teléfono (fuente: Shihab W y colaboradores, 2025). Se hace: Cambiar el molde; radiografía si se sospecha pérdida de la reducción (fuente: McGraw-Heinrich JA y colaboradores, 2025). Se hace: Reevaluar al paciente en persona; no recetar opioides por teléfono (fuente: Shihab W y colaboradores, 2025). Termina en: Documentar hallazgos y conducta.</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mirar en cada control (práctica habitual con respaldo de revisiones)» tiene 3 columnas: Qué, Cómo, Señal de alarma. Fila 1: Qué, Dedos; Cómo, Color, temperatura, llenado capilar, movilidad y sensibilidad, comparados con el lado sano; Señal de alarma, Pálidos, fríos, oscuros, llenado lento, no los mueve. Fila 2: Qué, Posición de los dedos respecto al borde; Cómo, Preguntar si asoman igual que al inicio; Señal de alarma, Asoman menos: el yeso y el miembro se movieron entre sí. Fila 3: Qué, Dolor; Cómo, Debe disminuir con elevación y tiempo; Señal de alarma, Aumento, o necesidad creciente de analgésicos; en niños, ansiedad y agitación. Fila 4: Qué, Bordes y prominencias; Cómo, Palpar bordes, talón, maléolos, codo; Señal de alarma, Dolor localizado, ardor, sensación de roce. Fila 5: Qué, Humedad y olor; Cómo, Preguntar si se mojó o si cayó algo adentro; Señal de alarma, Yeso mojado, mal olor, objeto dentro. Fila 6: Qué, Vendaje elástico; Cómo, Comprobar la tensión; Señal de alarma, Apretado: aflojar o retirar. (fuente: Boyd AS y colaboradores, 2009) (fuente: McGraw-Heinrich JA y colaboradores, 2025) (fuente: Miller KJ y colaboradores, 2025) (fuente: Livingston KS y colaboradores, 2017) (fuente: Adapa N y colaboradores, 2019). Con esto cerramos examen del miembro inmovilizado: qué mirar y cuándo alarmarse. Sigamos con imágenes: medir la calidad del yeso con la radiografía (índices de yeso).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medir la calidad del yeso con la radiografía (índices de yeso). Los índices de yeso miden, en la radiografía posterior a la reducción, qué tan bien está moldeado y acolchado el yeso. Nacieron en niños con fractura del tercio distal del antebrazo y ahí tienen la mayor literatura. Para qué sirven: detectar un molde pobre cuando todavía se puede rehacer. Qué mide cada índice Las definiciones salen de una serie abierta con las fórmulas completas (fuente: Constantino DMC y colaboradores, 2021). El cast index es el ancho interno del yeso en la proyección lateral entre el ancho en la anteroposterior, en el sitio de fractura (fuente: Constantino DMC y colaboradores, 2021). El índice de almohadillado (padding index) es una guía de cuánto acolchado hay y el índice Canterbury es la suma de los dos primeros (fuente: Bhatia M y colaboradores, 2006). El gap index suma los huecos entre el yeso y el miembro en el sitio de fractura, en relación con el diámetro interno (fuente: Constantino DMC y colaboradores, 2021). El índice de tres puntos agrega los huecos en tres puntos de contacto en relación con la distancia de contacto cortical, y por eso refleja a la vez la fijación en tres puntos y la calidad de la reducción (fuente: Constantino DMC y colaboradores, 2021). Se usan 2 puntos de corte para el cast index, 0,7 y 0,8 (fuente: Kamat AS y colaboradores, 2012; Bhatia M y colaboradores, 2006; Constantino DMC y colaboradores, 2021). Lo que se repite: un molde poco oval se paga La serie más grande es la de 1001 niños reducidos bajo anestesia: a las 2 semanas habían perdido la posición 10,6 % (más de 15° de angulación o más de 80 % de traslación), y el riesgo dependía del molde, con 5,58 % cuando el cast index era de 0,8 o menos y 26 % cuando era de 0,81 o más; ningún otro factor distinguió a los grupos (fuente: Kamat AS y colaboradores, 2012). La serie clásica de 761 fracturas en yeso corto de brazo ya había visto que la angulación cambiaba en promedio 4,5°, y que todo cambio de más de 5° coincidía con mal moldeado (fuente: Chess DG y colaboradores, 1994). Con el gap index, el riesgo relativo de fracaso fue 35 si la suma superaba 0,15, frente a 6,8 con un cast index mayor de 0,8 (fuente: Malviya A y colaboradores, 2007). Y en la cohorte que propuso el padding y el Canterbury, la mejora de la técnica monitoreada con esos índices bajó el redesplazamiento 50 %, con puntos de riesgo en cast mayor de 0,8, padding mayor de 0,3 y Canterbury de 1,1 (fuente: Bhatia M y colaboradores, 2006). Rendimiento diagnóstico El índice de tres puntos tuvo en niños una sensibilidad de 94,7 % y una especificidad de 95,2 %, contra 63,2 % y 76,2 % del gap index (fuente: Alemdaroğlu KB y colaboradores, 2008), y en adultos con fractura extraarticular, 95,8 % y 96,1 % (fuente: Alemdaroğlu KB y colaboradores, 2010). Donde los resultados no coinciden Cada serie elige un índice distinto como ganador. En 155 niños, solo el cast index separó a los que redesplazaron de los que no (60 % de los que no redesplazaron cumplían el punto de corte, frente a 32 %) (fuente: McQuinn AG y colaboradores, 2012). En una serie de casos y controles, en cambio, el cast index no fue significativo y sí lo fueron el padding (OR mayor de 100), el Canterbury (OR 99) y el de tres puntos (OR 19,29) (fuente: Hang JR y colaboradores, 2011). Con 124 pacientes, padding, Canterbury y cast se asociaron con redesplazamiento y el de tres puntos no (fuente: Ravier D y colaboradores, 2020). Con apenas 26 niños, ningún índice llegó a la significación; solo la calidad de la reducción (p = 0,013) (fuente: Constantino DMC y colaboradores, 2021). Cuando 5 índices se midieron en 43 radiografías, coincidieron en el veredicto en solo 4,7 % de los casos; el gap index fue el más cercano al cast index (correlación de Spearman 0,94) y los dos dieron el mismo resultado en 79,1 %, de modo que los autores proponen calcular ambos y usar el padding como desempate (fuente: Labronici PJ y colaboradores, 2017). Entre los miembros de un programa de residencia, solo el cast index tuvo buena reproducibilidad intra e interobservador (fuente: Williams ND y colaboradores, 2017). Las 2 series con mejor rendimiento del índice de tres puntos vienen del grupo que lo describió (fuente: Alemdaroğlu KB y colaboradores, 2008; Alemdaroğlu KB y colaboradores, 2010), y otras series no encontraron asociación (fuente: Ravier D y colaboradores, 2020; Constantino DMC y colaboradores, 2021). Lectura práctica (opinión experta): el cast index es el más fácil de calcular y de reproducir y el más usado, el gap index lo complementa, y ninguno reemplaza juzgar la reducción. Antes de culpar al molde. En una serie de casos y controles, la combinación de un radio completamente desplazado, fractura cubital ipsilateral y reducción no perfecta predijo el redesplazamiento mejor (área bajo la curva 0,82) que cualquier índice de yeso (0,74 o menos) (fuente: Hang JR y colaboradores, 2011). En otra cohorte, un desplazamiento inicial de más de 50 % del ancho del radio tuvo un OR de 5,4 y la falta de reducción anatómica un OR de 3,9 (fuente: McQuinn AG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«Índices de yeso para predecir el redesplazamiento: sensibilidad y especificidad» muestra lo siguiente. Índice de tres puntos, niños: sensibilidad 94.7 por ciento y especificidad 95.2 por ciento (fuente: Alemdaroğlu KB y colaboradores, 2008). Gap index, niños: sensibilidad 63.2 por ciento y especificidad 76.2 por ciento (fuente: Alemdaroğlu KB y colaboradores, 2008). Índice de tres puntos, adultos: sensibilidad 95.8 por ciento y especificidad 96.1 por ciento (fuente: Alemdaroğlu KB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«Redesplazamiento según el cast index (1001 niños)» muestra lo siguiente. Cast index de 0,8 o menos: 5.6 por ciento (fuente: Kamat AS y colaboradores, 2012). Cast index de 0,81 o más: 26 por ciento (fuente: Kamat AS y colaboradores, 2012). En el documento Word de este tema encontrarás además: Riesgo relativo de fracaso del yeso; Índices de yeso: qué miden y qué mostraron. Con esto cerramos imágenes: medir la calidad del yeso con la radiografía (índices de yeso). Sigamos con algoritmo: ¿vendaje, férula o yeso circular?.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¿vendaje, férula o yeso circular?. Este algoritmo resume la lógica de las secciones anteriores. Es una guía de estudio (síntesis de revisiones y de una guía clínica, no un protocolo validado) y no sustituye al tutor ni a las normas de tu servicio.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«Elección de la inmovilización» se lee de arriba hacia abajo. Se parte de: Lesión con indicación de inmovilizar; piel, pulsos, sensibilidad y movilidad revisados y documentados (fuente: Boyd AS y colaboradores, 2009). Se decide: ¿Torus de radio distal en un niño, estable y sin reducción? Si la respuesta es sí, vendaje blando o férula removible y alta con instrucciones; la guía nice desaconseja el yeso rígido en torus (fuente: National Institute for Health and Care Excellence, 2016; Perry DC y colaboradores, 2022). Si la respuesta es no, ¿edema esperado, reducción reciente, cirugía o herida por revisar, o lesión inestable?. Se hace: Vendaje blando o férula removible y alta con instrucciones; la guía NICE desaconseja el yeso rígido en torus (fuente: National Institute for Health and Care Excellence, 2016; Perry DC y colaboradores, 2022). Se decide: ¿Edema esperado, reducción reciente, cirugía o herida por revisar, o lesión inestable? Si la respuesta es sí, férula de yeso: 3 a 4 capas de algodón, no más de 10 capas de yeso en miembro superior (10 a 12 en la pierna) y elástico flojo sobre una capa de algodón (fuente: Grabau JD y colaboradores, 2025; Shihab W y colaboradores, 2025). Si la respuesta es no, ¿edema controlado y lesión estable?. Se hace: Férula de yeso: 3 a 4 capas de algodón, no más de 10 capas de yeso en miembro superior (10 a 12 en la pierna) y elástico flojo sobre una capa de algodón (fuente: Grabau JD y colaboradores, 2025; Shihab W y colaboradores, 2025). Se hace: Control precoz; la pinza de azúcar se reaprieta a los 3 a 5 días, y la férula se convierte en yeso cuando cede el edema (fuente: Grabau JD y colaboradores, 2025). Se decide: ¿Edema controlado y lesión estable? Si la respuesta es sí, yeso circular: fibra de vidrio como opción general y yeso de parís si prima el moldeado; valvular si hubo reducción o cirugía reciente (fuente: Mitchell BC y colaboradores, 2025; Liu DS y colaboradores, 2025). Si la respuesta es no, control precoz; la pinza de azúcar se reaprieta a los 3 a 5 días, y la férula se convierte en yeso cuando cede el edema (fuente: Grabau JD y colaboradores, 2025). Se hace: Yeso circular: fibra de vidrio como opción general y yeso de París si prima el moldeado; valvular si hubo reducción o cirugía reciente (fuente: Mitchell BC y colaboradores, 2025; Liu DS y colaboradores, 2025). Se decide: En un niño con reducción de radio distal: ¿cast index de 0,8 o menos en la radiografía? (fuente: Kamat AS y colaboradores, 2012)? Si la respuesta es sí, instrucciones por escrito y control programado; el dolor creciente se examina y se abre (fuente: Miller KJ y colaboradores, 2025; McGraw-Heinrich JA y colaboradores, 2025). Si la respuesta es no, revisar el molde antes de aceptarlo y rehacerlo si es pobre, mientras todavía es posible (fuente: Malviya A y colaboradores, 2007; Bhatia M y colaboradores, 2006). Se hace: Revisar el molde antes de aceptarlo y rehacerlo si es pobre, mientras todavía es posible (fuente: Malviya A y colaboradores, 2007; Bhatia M y colaboradores, 2006). Termina en: Instrucciones por escrito y control programado; el dolor creciente se examina y se abre (fuente: Miller KJ y colaboradores, 2025; McGraw-Heinrich JA y colaboradores, 2025). Con esto cerramos algoritmo: ¿vendaje, férula o yeso circular?. Sigamos con tratamiento: qué dice la evidencia al elegir dispositivo, extensión y material.</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qué dice la evidencia al elegir dispositivo, extensión y material. No hay un ensayo grande que diga cuál férula o yeso es el mejor para todo. Hay respuestas por tipo de lesión, y muchas son de calidad baja. Se ordenan por situación; los datos finos están en las tablas. Torus (buckle) del radio distal en niños: la rigidez casi no compra nada En el ensayo FORCE (965 niños de 4 a 15 años), el dolor al tercer día fue prácticamente el mismo con un vendaje blando y alta inmediata que con inmovilización rígida y seguimiento: 3,21 y 3,14 puntos en la escala de caras, con una diferencia ajustada de -0,10 (IC 95 % -0,37 a 0,17) dentro de un margen de equivalencia de 1,0 (fuente: Perry DC y colaboradores, 2022). Entre férula y yeso, la férula duele algo más al principio pero el niño vuelve antes a sus actividades (fuente: Pakarinen O y colaboradores, 2024): la diferencia de medias fue 1,00 a los 3 días y 1,46 a la semana, y la ventaja en actividad apareció a las 3 semanas (RR 1,77) y a las 4 (RR 1,44) (fuente: Pakarinen O y colaboradores, 2024). Con cualquier método, la consolidación clínica llega en 3 a 4 semanas, con certeza baja (fuente: Pakarinen O y colaboradores, 2024). La revisión Cochrane de 2018 (30 estudios, 2930 niños, todos con alto riesgo de sesgo) no permite conclusiones firmes: el aparato se cambió en 5 de 225 niños con férula removible y en 8 de 219 con yeso bajo el codo, con evidencia de calidad muy baja (fuente: Handoll HH y colaboradores, 2018). NICE saca la consecuencia práctica: no usar yeso rígido en los torus y dar de alta tras la primera valoración (fuente: National Institute for Health and Care Excellence, 2016). Fracturas desplazadas del antebrazo distal en niños, ya reducidas La pregunta práctica es hasta dónde llega el yeso, y subir sobre el codo no protege mejor. En el metaanálisis de 3 ensayos y 300 participantes, el yeso bajo el codo perdió menos la reducción (17 de 142 frente a 36 de 158; OR 0,44; IC 0,22 a 0,87), y los autores lo consideran no inferior (fuente: Hendrickx RP y colaboradores, 2011). La Cochrane va en la misma dirección en fracturas desplazadas o inestables de ambos huesos: 9 de las 11 remanipulaciones registradas ocurrieron con yeso sobre el codo, con evidencia de calidad muy baja (fuente: Handoll HH y colaboradores, 2018). NICE contempla un yeso (plaster) bajo el codo después de manipular la fractura (fuente: National Institute for Health and Care Excellence, 2016). La férula también es una opción. En 71 niños de 4 a 12 años, la pinza de azúcar doble tuvo menos pérdidas de reducción de 10° o más que el yeso largo (2 frente a 7 pacientes) y menos criterios de remanipulación (5 frente a 10); al retirar el aparato, los grupos eran iguales (fuente: Levy J y colaboradores, 2015). Adultos con fractura de radio distal: casi todo da lo mismo Entre yeso bajo el codo y yeso sobre el codo, un metaanálisis de 10 ECA con 909 participantes con fractura de radio distal tratada sin cirugía (el resumen no precisa la edad) no mostró diferencia en el DASH a corto plazo (-4,99; IC 95 % -10,45 a 0,46; certeza muy baja) ni en la falla del tratamiento (RR 0,91; IC 0,59 a 1,40; certeza baja) (fuente: Saka N y colaboradores, 2022). En una serie retrospectiva de adultos, la pérdida de reducción fue parecida con pinza de azúcar y con férula volar-dorsal (28,8 % y 25,0 %) (fuente: Jackson T y colaboradores, 2021); y en 170 adultos con fractura estable, el yeso corto circular y la férula volar dieron resultados equivalentes, con complicaciones de 5,7 % y 4,8 % (fuente: Adıgüzel İF y colaboradores, 2026). La férula resultó más fácil de aplicar y más cómoda (fuente: Adıgüzel İF y colaboradores, 2026). NICE sugiere considerar manipulación y yeso en adultos con fractura desplazada hacia dorsal (fuente: National Institute for Health and Care Excellence, 2016). Material y molde. La comparación yeso de París frente a fibra de vidrio y el efecto del acolchado están en los bloques de materiales y almohadillado. Edema y cortes del yeso El ensayo de 100 niños con yeso semirrígido cerrado o abierto no registró ningún síndrome compartimental y halló erosión moderada de la piel en 2 pacientes; el redesplazamiento significativo fue 10 % (5 de 50) en los abiertos y 8 % (4 de 49) en los cerrados, y los autores proponen omitir el corte (fuente: Schulte D y colaboradores, 2014). Los modelos de presión muestran otra cara: abrir el apósito baja la presión, hasta 28 % con un bivalvo y hasta 33 % al abrir el algodón de una férula (fuente: Adapa N y colaboradores, 2019). Lectura para el residente (opinión experta, síntesis de las revisiones de técnica): con reducción reciente o cirugía y edema esperado se prefiere una férula o un yeso abierto, y el corte no se descarta por rutina (fuente: McGraw-Heinrich JA y colaboradores, 2025; Grabau JD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«FORCE: dolor a los 3 días en torus de radio distal (escala de caras de Wong-Baker)» muestra lo siguiente. Vendaje blando con alta inmediata: 3.2 puntos (fuente: Perry DC y colaboradores, 2022). Inmovilización rígida con seguimiento: 3.1 puntos (fuente: Perry DC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«Torus: cuánto más dolía la férula que el yeso (diferencia de medias)» muestra lo siguiente. A los 3 días: 1 puntos (fuente: Pakarinen O y colaboradores, 2024). A 1 semana: 1.5 puntos (fuente: Pakarinen O y colaboradores, 2024). En el documento Word de este tema encontrarás además: Torus y fracturas reducidas en niños: ensayos y metaanálisis; Adultos con fractura de radio distal: dispositivo. Con esto cerramos tratamiento: qué dice la evidencia al elegir dispositivo, extensión y material. Sigamos con técnica: pasos generales, fibra de vidrio y errores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pasos generales, fibra de vidrio y errores del residente. Esta técnica es apoyo de estudio, escrita de colega a colega. No reemplaza el manual de tu servicio ni la supervisión del tutor. Los pasos vienen de revisiones de técnica (opinión experta de maestros) y de 2 revisiones de medicina familiar, salvo cuando se cita un estudio. Antes de tocar el yeso Analgesia y calma. Controlar el dolor y la ansiedad es quizá lo más importante para lograr un molde cómodo y bien hecho (fuente: Grabau JD y colaboradores, 2025). Preparar todo antes de mojar el primer rollo (stockinette, algodón, yeso, agua, tijeras, elástico y un ayudante que sostenga el miembro): quedarse sin material a mitad del procedimiento da un molde desigual o incompleto (fuente: Mitchell BC y colaboradores, 2025). Revisar la piel, el estado neurovascular y retirar joyas (fuente: Boyd AS y colaboradores, 2009; McGraw-Heinrich JA y colaboradores, 2025). Medir la férula seca junto al segmento y sumar 1 a 2 cm en cada extremo, porque el material encoge al mojarse, moldearse y secarse (fuente: Boyd AS y colaboradores, 2009). En un adulto promedio, una férula de miembro superior lleva de 6 a 10 hojas de material y una de miembro inferior de 12 a 15 (fuente: Boyd AS y colaboradores, 2009). En niños, las férulas de miembro superior no pasan de 10 capas de yeso (fuente: Grabau JD y colaboradores, 2025). Colocar las articulaciones en su posición funcional antes, durante y después de acolchar, para evitar arrugas; en general, la muñeca algo extendida y el tobillo a 90° (fuente: Boyd AS y colaboradores, 2009). Armar la férula Stockinette: que cubra el segmento y sobresalga del extremo de la férula; luego se dobla sobre los bordes (fuente: Boyd AS y colaboradores, 2009). Algodón: de distal a proximal, 50 % de traslape, parejo, sin tensión ni arrugas, con más capas en las prominencias (fuente: Mitchell BC y colaboradores, 2025). Yeso: sumergir la lámina en agua a temperatura ambiente hasta que cese el burbujeo, exprimir y alisar con los dedos para laminar las capas (fuente: Shihab W y colaboradores, 2025; Grabau JD y colaboradores, 2025). En la pierna se cita agua de 22 a 25 °C (fuente: Shihab W y colaboradores, 2025). Si la lámina sobra, se recorta y no se dobla (fuente: Shihab W y colaboradores, 2025). Colocar el yeso sobre el algodón y enrollar los bordes del algodón sobre el yeso húmedo, para que quede cubierto (fuente: Shihab W y colaboradores, 2025). Moldear con las palmas y mantener la posición hasta que endurezca (fuente: Mitchell BC y colaboradores, 2025); cambiar el ángulo de la articulación mientras fragua arruga el material y produce úlceras (fuente: McGraw-Heinrich JA y colaboradores, 2025). Cubrir el yeso con una capa de algodón y luego un elástico flojo, que se retira fácil en cada examen (fuente: Grabau JD y colaboradores, 2025). Revisión final: bordes sin asperezas, sin arrugas ni zonas apretadas, dedos a la vista, estado neurovascular documentado e instrucciones al paciente (fuente: Mitchell BC y colaboradores, 2025; Boyd AS y colaboradores, 2009). Fibra de vidrio: lo que cambia Basta mojar el rollo 1 a 2 s en agua tibia; el sobre se abre en el último momento, porque la resina empieza a endurecer en contacto con el aire (fuente: Mitchell BC y colaboradores, 2025). A diferencia del yeso, el rollo no se arrastra pegado a la piel: primero se suelta una vuelta en el aire y luego se apoya sobre el miembro (estirar y relajar); tirar del rollo deja un yeso apretado (fuente: Mitchell BC y colaboradores, 2025). La fibra de vidrio no se dobla en los pliegues como el yeso de París; en el pliegue del codo y el dorso del tobillo, donde se acumula, se evita sobrecargar (fuente: Mitchell BC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«Cuánto baja la presión anterior del tobillo al retirar el algodón anterior después de fijar la férula» muestra lo siguiente. Acolchado hecho con el pie en flexión plantar máxima: 46 % de reducción (fuente: Walley KC y colaboradores, 2023). Acolchado hecho con el pie en neutro: 59 % de reducción (fuente: Walley KC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frecuentes del residente al inmovilizar» tiene 3 columnas: Error, Consecuencia, Cómo evitarlo. Fila 1: Error, Vendaje elástico directo sobre la piel; Consecuencia, Edema y lesión de piel; fue el error más frecuente en la serie de urgencias (77 %); Cómo evitarlo, Elástico flojo sobre una capa de algodón. Fila 2: Error, Acolchar con el tobillo en equino y luego pasar a neutro; Consecuencia, Presión anterior multiplicada al menos por 2; Cómo evitarlo, Acolchar en la posición final y quitar el algodón anterior al terminar. Fila 3: Error, Doblar los bordes de la férula; Consecuencia, Calor local; riesgo significativo de lesión térmica; Cómo evitarlo, Cortar a la medida; no más de 10 capas en miembro superior. Fila 4: Error, Apoyar el yeso fresco sobre una almohada; Consecuencia, Calor atrapado; más de 50 °C durante más de 20 min en un modelo; Cómo evitarlo, Apoyar sobre toallas o mantas de tela. Fila 5: Error, Sujetar el yeso con las yemas; Consecuencia, Hundimientos que se vuelven úlceras; Cómo evitarlo, Sostener con palmas planas. Fila 6: Error, Mover la articulación mientras fragua; Consecuencia, Arrugas del material y úlceras; Cómo evitarlo, Ayudante que mantenga la posición. Fila 7: Error, Más de 4 capas de algodón en un yeso pediátrico; Consecuencia, Se pierde el molde y la reducción; Cómo evitarlo, Entre 3 y 4 capas en el antebrazo. Fila 8: Error, Pasar el yeso más allá del pliegue palmar distal; Consecuencia, Se bloquea la flexión de las metacarpofalángicas; Cómo evitarlo, Terminar en el pliegue palmar distal. Fila 9: Error, Fibra de vidrio enrollada con tensión; Consecuencia, Yeso mucho más apretado; Cómo evitarlo, Estirar y relajar. (fuente: Abzug JM y colaboradores, 2019) (fuente: Walley KC y colaboradores, 2023) (fuente: Halanski MA y colaboradores, 2007) (fuente: Grabau JD y colaboradores, 2025) (fuente: Hutchinson MJ y colaboradores, 2008) (fuente: Mitchell BC y colaboradores, 2025) (fuente: McGraw-Heinrich JA y colaboradores, 2025) (fuente: Liu DS y colaboradores, 2025). La tabla completa tiene más filas: están en el documento Word. Con esto cerramos técnica: pasos generales, fibra de vidrio y errores del residente. Sigamos con técnica de miembro superior: antebraquial, pinza de azúcar, braquiopalmar, pulgar y mano.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 miembro superior: antebraquial, pinza de azúcar, braquiopalmar, pulgar y mano. Férula antebraquial (volar corta) Sirve para lesiones de la muñeca y del radio distal cuando hay edema o se espera cirugía (fuente: Grabau JD y colaboradores, 2025). Pasos: stockinette; 3 a 4 capas de algodón con traslape algo mayor de 50 %; lámina de 10 capas de yeso, con una muesca junto a la eminencia tenar para liberar el pulgar; muñeca sostenida mientras fragua, típicamente en 20° a 30° de extensión; capa de algodón y elástico flojo encima (fuente: Grabau JD y colaboradores, 2025). En el adulto, la férula de muñeca se coloca con la muñeca algo extendida (fuente: Boyd AS y colaboradores, 2009). Errores: pasar el material más allá del pliegue palmar distal (bloquea las metacarpofalángicas) o subir demasiado hacia el codo (fuente: Grabau JD y colaboradores, 2025). Pinza de azúcar (sugar-tong) Medir sobre el miembro sano. Largo: del pliegue volar de las metacarpofalángicas, rodeando el codo a 90°, hasta las cabezas de los metacarpianos por el dorso (fuente: Grabau JD y colaboradores, 2025). Ancho: el justo para apoyar palma y dorso sin que los bordes radial y cubital se toquen (si se tocan, queda circular) (fuente: Grabau JD y colaboradores, 2025). Grosor: hasta 10 capas, con el largo exacto para no tener que doblar los extremos (fuente: Grabau JD y colaboradores, 2025). Posición: con el paciente acostado boca arriba, el ayudante sostiene los dedos; el codo y el hombro quedan a 90° (este último en abducción) y el antebrazo en neutro, salvo que la reducción pida algo de pronación o supinación (fuente: Grabau JD y colaboradores, 2025). Algodón de 3 a 4 capas con traslape algo mayor de 50 %; sumergir la lámina en agua a temperatura ambiente, laminar y quitar el exceso (fuente: Grabau JD y colaboradores, 2025). Recortar junto a la eminencia tenar y hacer cortes de relajación donde la lámina cruza el codo; colocar y cubrir con una capa de algodón (fuente: Grabau JD y colaboradores, 2025). Enrollar el stockinette sobre ambos extremos, vendar con tensión mínima y moldear el antebrazo mientras endurece (fuente: Grabau JD y colaboradores, 2025). Acolchar bien justo por encima del codo; no pasar de las metacarpofalángicas (fuente: Grabau JD y colaboradores, 2025). Bien hecha, la pinza de azúcar puede ser definitiva: se reaprieta a los 3 a 5 días para acomodar el edema (fuente: Grabau JD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pinza de azúcar simple limita la pronosupinación sin eliminarla; la doble la controla mejor y se indica en fracturas agudas del codo y del antebrazo (fuente: Boyd AS y colaboradores, 2009). Braquiopalmar (posterior de brazo largo) Se usa en lesiones del codo, del antebrazo proximal y medio, y como inmovilización temporal de una supracondílea desplazada mientras se espera cirugía (fuente: Grabau JD y colaboradores, 2025). Pasos: codo en la posición que pida la lesión (90° o algo extendido); algodón con más capas medial, lateral y posteriormente al codo, pero sin exceso en la fosa antecubital, porque en teoría podría comprimir las estructuras neurovasculares anteriores; lámina posterior de unas 10 capas medida en el miembro sano; tirantes laterales en A, laminados mientras el yeso está húmedo, sin cerrarse en círculo, porque un círculo funciona como yeso y no acomoda el edema; capa de algodón y elástico flojo (fuente: Grabau JD y colaboradores, 2025). Se puede abrir una ventana en la muñeca para tomar el pulso radial (fuente: Grabau JD y colaboradores, 2025). En el adulto, la férula va de la axila, por detrás del codo a 90°, a lo largo del cúbito hasta el pliegue palmar proximal, y no se recomienda en fracturas complejas o inestables del antebrazo distal (fuente: Boyd AS y colaboradores, 2009). Pulgar y escafoides (espica de pulgar) Posición: antebrazo neutro, muñeca a 25° de extensión y pulgar en función (la mano rodea una lata imaginaria); la lámina va por el borde radial, del tercio proximal del antebrazo hasta pasar la interfalángica del pulgar (fuente: Boyd AS y colaboradores, 2009). Acomoda el edema y puede retirarse para reevaluar o repetir imágenes (fuente: Alam J y colaboradores, 2024). Un error descrito al aplicar la espica es dejar el pulgar en hiperextensión e hiperabducción, que puede dejar una deformidad iatrogénica (fuente: Liu DS y colaboradores, 2025). Pregunta frecuente: ¿hay que incluir el pulgar? La práctica habitual y algunas revisiones lo incluyen (fuente: Boyd AS y colaboradores, 2009; Liu DS y colaboradores, 2025). La evidencia, en cambio: en un ECA de 62 pacientes con fractura no desplazada o mínimamente desplazada del escafoides confirmada por TC o RM (55 de cintura y 7 distales), el yeso bajo el codo sin pulgar tuvo mayor extensión de unión en la TC a las 10 semanas (85 % frente a 70 %) y la tasa global de unión fue 98 % (fuente: Buijze GA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metaanálisis de 7 estudios halló no unión en 10,3 % con inmovilización del pulgar y 10,1 % sin ella, y 9,6 % con yeso corto y 10,5 % con yeso largo, sin diferencias significativas (fuente: Siotos C y colaboradores, 2023). El tamaño de las series es pequeño; en escafoides desplazados o con duda diagnóstica, esto no aplica. La revisión de la AFP de 2009 indica yeso corto con espica en fracturas distales no desplazadas y espica larga al inicio en las del tercio medio y proximal, una conducta anterior a estos datos (fuente: Boyd AS y colaboradores, 2009). Posición segura de la mano (intrínseco plus) La posición busca dejar tensos los ligamentos colaterales: metacarpofalángicas en unos 90° de flexión e interfalángicas en extensión completa, para disminuir el riesgo de contractura y rigidez (fuente: Grabau JD y colaboradores, 2025). Se mantiene durante el algodón y el yeso; aplicar la férula con la mano en reposo y moldearla a intrínseco plus después crea puntos de presión (fuente: Grabau JD y colaboradores, 2025). En fracturas del cuello de metacarpiano manda la reducción: se moldea para sostenerla aunque no se llegue a intrínseco plus (fuente: Grabau JD y colaboradores, 2025). La posición clásica de Edinburgh, descrita unos 50 años antes de una revisión de 2021, se ha puesto en duda por los cambios en lesiones, tratamientos y rehabilitación (fuente: Jordan D y colaboradores, 2021). Para el gutter cubital, la posición de función es la muñeca algo extendida, las metacarpofalángicas en 70° a 90° y las interfalángicas en 5° a 10° de flexión (fuente: Boyd AS y colaboradores, 2009). Sin dato verificable: no encontré, en las fuentes abiertas consultadas, ensayos que comparen ángulos de flexión metacarpofalángica en la inmovilización; el ángulo exacto es práctica habitual y opinión experta. Cuando se pueda, se dejan las puntas de los dedos a la vista (fuente: Grabau JD y colaboradores, 2025). Con esto cerramos técnica de miembro superior: antebraquial, pinza de azúcar, braquiopalmar, pulgar y mano. Sigamos con técnica de miembro inferior: férula posterior de tobillo con estribo.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de miembro inferior: férula posterior de tobillo con estribo. Es la férula de tobillo del residente: sirve para fracturas maleolares, esguinces graves, fracturas del pie y como inmovilización temporal antes de cirugía (fuente: Shihab W y colaboradores, 2025; Boyd AS y colaboradores, 2009). En la literatura se la llama también férula posterior con estribo o con lámina en U (U-slab) (fuente: Shihab W y colaboradores, 2025). Paso a paso Posición: paciente en decúbito supino con un ayudante que sostiene la pierna, o sentado con el pie sobre tu muslo; en otra variante, en decúbito prono con la rodilla y el tobillo flexionados a 90° (fuente: Shihab W y colaboradores, 2025; Boyd AS y colaboradores, 2009). El ayudante mantiene la cadera y la rodilla mientras tú fijas el tobillo (fuente: Shihab W y colaboradores, 2025). Medir la lámina posterior desde justo debajo de la fosa poplítea hasta las cabezas metatarsianas o las falanges proximales (para fracturas de los dedos, más allá de ellos), y marcar la longitud; son 10 a 12 capas, y como el yeso encoge cerca de 5 % al mojarse, se suma 1 a 2 cm (fuente: Shihab W y colaboradores, 2025). El estribo (U-slab) se mide desde el peroné proximal en la cara lateral hasta el punto equivalente en la medial (fuente: Shihab W y colaboradores, 2025). Acolchado "sándwich" en el trauma agudo: sobre la mesa se extienden 4 capas de algodón, encima la lámina de yeso y, cubriéndola, 1 o 2 capas más; se refuerzan talón (sirve una almohadilla de espuma en rosquilla), cresta tibial, cabeza del peroné y maléolos (fuente: Shihab W y colaboradores, 2025). En el postoperatorio se puede acolchar de forma circular, con el tobillo en la posición final, y retirar luego el algodón anterior (fuente: Shihab W y colaboradores, 2025; Walley KC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Yeso: la lámina va al agua a temperatura ambiente (22 a 25 °C) y sale cuando ya no burbujea; se escurre pasándola entre los dedos, se apoya sobre el algodón y los bordes del algodón se doblan encima para cubrirla (fuente: Shihab W y colaboradores, 2025). Aplicar desde la base de los metatarsianos hasta el peroné proximal; si sobra, recortar y no doblar; sujetar con elástico (fuente: Shihab W y colaboradores, 2025). Estribo: se corre un poco hacia atrás, porque si sus extremos se tocan por delante el conjunto se comporta como un yeso circular; su borde superior queda justo por debajo del cuello del peroné, para proteger el nervio peroneo (fuente: Shihab W y colaboradores, 2025). En el adulto, el estribo va de la parte media lateral de la pantorrilla, alrededor del talón, hasta la parte media medial, con el tobillo a 90° (fuente: Boyd AS y colaboradores, 2009). Moldeado supramaleolar: con la palma justo por encima de cada maléolo. En el adolescente con fractura bimaleolar o trimaleolar inestable, este molde además conserva la reducción: el astrágalo se mantiene en la mortaja apoyando una palma sobre la cara lateral del tobillo y la otra justo por encima del maléolo medial (fuente: Shihab W y colaboradores, 2025). Se asienta con el tobillo plantígrado (fuente: Shihab W y colaboradores, 2025). Talón: con el talón apoyado, la presión posterior supera 32 mm Hg sin importar el algodón; con el talón flotando sobre una almohada baja del umbral con 8 a 10 capas parejas (fuente: Nakken ER y colaboradores, 2025). Otra técnica descrita: 2 rollos de algodón detrás del talón que se retiran cuando el yeso endurece, para que el talón flote (fuente: Shihab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Edema: la revisión lo sitúa alrededor de los 2 a 3 días (para la férula corta dice que empeora a los 2 a 3 días; para la larga, que cede después de ese plazo) (fuente: Shihab W y colaboradores, 2025). Si el edema preocupa, cabe un relleno voluminoso tipo Jones debajo de las láminas; el precio es que el foco queda menos sujeto a medida que crece el algodón (fuente: Shihab W y colaboradores, 2025). Control final: dedos visibles, estado neurovascular, tensión del elástico. Si después llama con dolor, se le examina en persona; un opioide indicado por teléfono no es la respuesta (fuente: Shihab W y colaboradores, 2025). Errores que producen las úlceras Presión en el talón casi segura: ocurre cuando la lámina ya empezó a fraguar y se la va vendando de a poco, forzándola contra el ángulo recto del tobillo; la lámina se coloca y se venda todavía húmeda (opinión experta de un maestro) (fuente: Shihab W y colaboradores, 2025). Acolchar con el pie en equino y luego pasarlo a neutro arruga todo el algodón al frente del tobillo (fuente: Shihab W y colaboradores, 2025; Walley KC y colaboradores, 2023). Las férulas prefabricadas de fibra de vidrio, que en urgencias suele poner personal sin experiencia en yesos, están detrás de algunas de las peores úlceras que describen los autores; si no queda otra, que duren lo menos posible y se cambien por una férula hecha a medida o un yeso (opinión experta) (fuente: Shihab W y colaboradores, 2025). Con esto cerramos técnica de miembro inferior: férula posterior de tobillo con estribo. Sigamos con complicaciones: calor, piel, compartimental y retiro del yeso.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calor, piel, compartimental y retiro del yeso. Hay 4 familias que importan en un yeso o una férula: térmicas, de piel y presión, compartimentales y las que ocurren al retirar el molde. La pérdida de la reducción se trata en el bloque de pronóstico. La biblioteca prevé un tema complementario sobre complicaciones de yesos y férulas; aquí se resume lo esencial. Térmicas (quemaduras) Se previenen con agua a temperatura ambiente, no más de 10 capas de yeso en una férula de miembro superior (10 a 12 capas en la pierna), bordes recortados y no doblados, y apoyo del miembro sobre toallas o mantas de tela y no sobre una almohada plástica (fuente: Grabau JD y colaboradores, 2025; Shihab W y colaboradores, 2025). Los fabricantes suelen recomendar agua entre 21 y 24 °C (fuente: Shihab W y colaboradores, 2025). Si el yeso es de París y se piensa cubrir con fibra de vidrio, se espera a que cure y enfríe (fuente: Halanski MA y colaboradores, 2007; Deignan BJ y colaboradores, 2011). Si el paciente se queja de calor mientras fragua, se retira el molde y se mira la piel (fuente: McGraw-Heinrich JA y colaboradores, 2025). Piel y presión La piel representa la mayor parte de las complicaciones del yeso en niños, con úlceras por presión, irritación, yeso mojado y roce (fuente: Callahan W y colaboradores, 2026). Se previenen con algodón parejo y sin arrugas, protección del talón, ningún objeto metido en el yeso y yeso seco (fuente: McGraw-Heinrich JA y colaboradores, 2025; Difazio RL y colaboradores, 2017). La incidencia de lesión de piel en el yeso de extremidades es cercana a 1 % (fuente: Miller KJ y colaboradores, 2025). En pacientes de alto riesgo (no verbales, muy pequeños, con alteración sensitiva), los cambios de yeso más frecuentes ayudan (fuente: McGraw-Heinrich JA y colaboradores, 2025). Compartimental Si la presión del compartimento sube y nadie la libera a tiempo, el músculo se queda sin riego y se necrosa (fuente: McGraw-Heinrich JA y colaboradores, 2025). Cortar el molde baja la presión: en un modelo, el yeso de fibra de vidrio abierto en bivalvo redujo la presión hasta 28 %, y abrir además el algodón de una férula redujo hasta 33 % (fuente: Adapa N y colaboradores, 2019). Una revisión resume que el univalvo de un yeso de París bajó la presión entre 40 % y 60 % en un modelo, y que liberar el algodón sumó entre 10 % y 20 % (fuente: McGraw-Heinrich JA y colaboradores, 2025). El tipo de algodón también cuenta (véase almohadillado) (fuente: Roberts A y colaboradores, 2017). El diagnóstico clínico en niños se apoya en las tres A (fuente: Livingston KS y colaboradores, 2017). Retiro del yeso y sierra Yeso de París: esperar al menos 12 min antes de valvular reduce los roces de la hoja con la piel y la separación sale completa en 100 % a los 12 y a los 25 min, frente a 0 % a los 5 min y 54 % a los 8 min (fuente: Steiner SRH y colaboradores, 2018). Fibra de vidrio: se corta antes de su pico exotérmico; en un modelo pediátrico, los cortes hechos antes de los 6 min (grupo de 2 min) frente a los de 6 min o más (grupos de 6 y 12 min) redujeron la fuerza media sobre el modelo de 12,9 a 8,3 N y la temperatura máxima de la hoja de 130,6 °C a 99,6 °C (fuente: Byrd JJ y colaboradores, 2025). La técnica importa: en cadáveres, no sacar la hoja del yeso mientras se corta aumentó la temperatura de la piel en 5,0 °C en promedio, y la fibra de vidrio la aumentó 7,4 °C frente al yeso (fuente: Shuler FD y colaboradores, 2008). Las lesiones por sierra se estiman entre 1,3 y 7,2 por 1000 yesos, y algunos recomiendan cambiar la hoja como mínimo cada 60 yesos o 30 bivalvos (fuente: McGraw-Heinrich JA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de piel del yeso en niños, por causa» muestra lo siguiente. Úlceras por presión: 23.7 % de las complicaciones cutáneas (fuente: Callahan W y colaboradores, 2026). Irritación de causa no precisada: 20.4 % de las complicaciones cutáneas (fuente: Callahan W y colaboradores, 2026). Yeso mojado: 18.9 % de las complicaciones cutáneas (fuente: Callahan W y colaboradores, 2026). Roce o mal ajuste: 18.5 % de las complicaciones cutáneas (fuente: Callahan W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«Descenso máximo de la presión bajo el apósito al abrirlo» muestra lo siguiente. Yeso de fibra de vidrio abierto en bivalvo: 28 por ciento (fuente: Adapa N y colaboradores, 2019). Férula con el algodón abierto: 33 por ciento (fuente: Adapa N y colaboradores, 2019). En el documento Word de este tema encontrarás además: Complicaciones, mecanismo y prevención. Con esto cerramos complicaciones: calor, piel, compartimental y retiro del yeso. Sigamos con pronóstico: pérdida de la reducción y qué la predice.</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pérdida de la reducción y qué la predice. La complicación que más se mide es la pérdida de la reducción. Los números cambian según cómo se defina y a quién se estudie, así que se dan por cohorte. Cuánto 33 de 155 niños con fractura de radio distal o de antebrazo distal reducida perdieron la posición (21,3 %) (fuente: McQuinn AG y colaboradores, 2012). 107 de 1001 niños, a las 2 semanas (10,6 %), con una definición de más de 15° de angulación o más de 80 % de traslación (fuente: Kamat AS y colaboradores, 2012). 44 casos de redesplazamiento (32,3 %) en una serie de 142 niños con fractura de antebrazo o muñeca, cifras tal como las informan los autores; 44 de 142 daría 31,0 % (cálculo propio) (fuente: Bhatia M y colaboradores, 2006). Hasta 39 % se cita como máximo en la literatura (fuente: Hang JR y colaboradores, 2011). Qué lo predice Desplazamiento inicial completo: 11,7 veces más probabilidad de redesplazar que una fractura angulada pero parcialmente desplazada (fuente: Alemdaroğlu KB y colaboradores, 2008). Una oblicuidad de 20° frente a una fractura transversa: 4,9 veces; de 30°: 10,9 veces (fuente: Alemdaroğlu KB y colaboradores, 2008). Desplazamiento inicial de más de 50 % del ancho del radio: OR 5,4; falta de reducción anatómica: OR 3,9 (fuente: McQuinn AG y colaboradores, 2012). Fractura de ambos huesos del antebrazo frente al radio solo: OR 4,99 (IC 95 % 2,21 a 11,3) (fuente: Ravier D y colaboradores, 2020). La combinación de un radio completamente desplazado, fractura cubital ipsilateral y reducción no perfecta predijo mejor el redesplazamiento (área bajo la curva 0,82) que los índices de yeso (0,74 o menos); los autores sugieren considerar fijación primaria con clavos en esos pacientes (fuente: Hang JR y colaboradores, 2011). NICE incluye la fijación con clavos de Kirschner para la fractura completamente desplazada (en el niño) (fuente: National Institute for Health and Care Excellence, 2016). Los OR vienen de series con definiciones y poblaciones distintas: no se suman ni se comparan. Otros pronósticos de la inmovilización Todas las fracturas en torus consolidaron clínicamente en 3 a 4 semanas, con certeza baja (fuente: Pakarinen O y colaboradores, 2024). En el ensayo de escafoides de 62 pacientes, la tasa global de unión fue 98 % (fuente: Buijze GA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«Redesplazamiento tras reducción y yeso en niños, por cohorte» muestra lo siguiente. Cohorte de 1001 (a las 2 semanas): 10.6 por ciento (fuente: Kamat AS y colaboradores, 2012). Cohorte de 155: 21.3 por ciento (fuente: McQuinn AG y colaboradores, 2012). Cohorte de 142: 32.3 por ciento (fuente: Bhatia M y colaboradores, 2006). Máximo citado en la literatura: 39 por ciento (fuente: Hang JR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«Factores asociados al redesplazamiento» muestra lo siguiente. Desplazamiento inicial completo (frente a angulada): 11.7 veces o razón de momios (fuente: Alemdaroğlu KB y colaboradores, 2008). Fractura oblicua de 30° (frente a transversa): 10.9 veces o razón de momios (fuente: Alemdaroğlu KB y colaboradores, 2008). Desplazamiento inicial mayor de 50 %: 5.4 veces o razón de momios (fuente: McQuinn AG y colaboradores, 2012). Fractura de ambos huesos (frente a radio solo): 5 veces o razón de momios (fuente: Ravier D y colaboradores, 2020). Falta de reducción anatómica: 3.9 veces o razón de momios (fuente: McQuinn AG y colaboradores, 2012). Con esto cerramos pronóstico: pérdida de la reducción y qué la predice. Sigamos con educación del paciente, controles y retiro.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educación del paciente, controles y retiro. Dar instrucciones forma parte del procedimiento. Van de palabra y por escrito, porque en ese momento la familia atiende al niño y a mil cosas más y retiene poco (fuente: Miller KJ y colaboradores, 2025). Lo esencial: nada dentro del molde, molde seco y limpio, el miembro elevado sobre el nivel del corazón con frío local para el edema, cuidado con los puntos de apoyo y la actividad que se indicó (fuente: Miller KJ y colaboradores, 2025). Sobre el molde se puede poner frío local, en sesiones de 15 a 30 min (fuente: Boyd AS y colaboradores, 2009). Cuándo volver sin esperar la cita (ver la tabla): dolor que empeora, hormigueo, entumecimiento, hinchazón intensa, dedos fríos u oscuros, molde mojado o con un objeto adentro, molde flojo o que se desliza (fuente: Boyd AS y colaboradores, 2009; Miller KJ y colaboradores, 2025). Controles Primer control: según la revisión de la AFP, suele programarse dentro de 1 a 2 semanas de colocado el molde (fuente: Boyd AS y colaboradores, 2009). Pinza de azúcar: se reaprieta a los 3 a 5 días (fuente: Grabau JD y colaboradores, 2025). Radiografía de control en fracturas reducidas: no hay un calendario validado; las cohortes citadas revisaron radiografías a las 2 semanas (fuente: Kamat AS y colaboradores, 2012) o a los 7 y 30 días (fuente: Ravier D y colaboradores, 2020). Sin dato verificable sobre el momento ideal.</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Duración total: la misma revisión recoge que las guías de fracturas suelen calcular 4 a 8 semanas hasta consolidar; el sitio, el tipo y la estabilidad de cada lesión obligan a ajustarlo (fuente: Boyd AS y colaboradores, 2009). Para torus de radio distal, NICE indica alta tras la primera valoración (fuente: National Institute for Health and Care Excellence, 2016). Un molde mojado o sucio daña la piel, y uno flojo que se desliza produce úlceras: se revisa sin esperar la fecha de retiro y, si hace falta, se cambia (fuente: McGraw-Heinrich JA y colaboradores, 2025). Retiro y después Inmovilizar de más también daña: deja rigidez, atrofia y dolor que se cronifica, y en el extremo un síndrome doloroso regional complejo (fuente: Boyd AS y colaboradores, 2009). Por eso se inmoviliza solo lo necesario y se retira a tiempo. En un proyecto de mejora, dar instrucciones por código QR enlazado a un sitio con texto, imágenes y video redujo la tasa de complicaciones de yeso en 7,6 % en 6 semanas, sin significación estadística (fuente: Kearney L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decirle al paciente al salir» tiene 3 columnas: Tema, Instrucción, Por qué. Fila 1: Tema, Seco y limpio; Instrucción, No mojar el molde; si se moja, consultar; Por qué, El yeso mojado es una de las causas más frecuentes de complicación de la piel. Fila 2: Tema, Nada adentro; Instrucción, No meter objetos para rascar; Por qué, Los objetos producen úlceras bajo el molde. Fila 3: Tema, Elevar y frío; Instrucción, Miembro por encima del corazón; compresas frías sobre el molde; Por qué, Reducen el edema. Fila 4: Tema, Dedos; Instrucción, Mirar color, movilidad y cuántos dedos asoman por el borde; Por qué, Si asoman menos, el yeso y el miembro se movieron entre sí. Fila 5: Tema, Dolor; Instrucción, Debe ser cada vez menor; Por qué, Dolor creciente exige revisión; no se tapa con analgésicos. Fila 6: Tema, Cuándo volver; Instrucción, Dolor que empeora, hormigueo, entumecimiento, hinchazón intensa, dedos oscuros o fríos, molde flojo; Por qué, Pueden ser signos de compromiso vascular o de síndrome compartimental. Fila 7: Tema, Elástico; Instrucción, Si se aprieta, aflojarlo; Por qué, Un elástico apretado sube la presión bajo el molde. (fuente: Miller KJ y colaboradores, 2025) (fuente: Boyd AS y colaboradores, 2009) (fuente: McGraw-Heinrich JA y colaboradores, 2025) (fuente: Callahan W y colaboradores, 2026) (fuente: Adapa N y colaboradores, 2019). Con esto cerramos educación del paciente, controles y retiro.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Elegir primero el tipo de inmovilización (férula o yeso circular) según el edema esperado y la estabilidad de la lesión, y después el material (fuente: Boyd AS y colaboradores, 2009; Grabau JD y colaboradores, 2025). Controlar el calor: agua a temperatura ambiente, no más de 10 capas de yeso en una férula de miembro superior, nunca doblar los bordes ni apoyar el yeso fresco en una almohada plástica (fuente: Grabau JD y colaboradores, 2025; Halanski MA y colaboradores, 2007). Almohadillar parejo y sin arrugas, con la articulación ya en su posición final: lo suficiente para proteger las prominencias, no tanto que se pierda el molde (fuente: Mitchell BC y colaboradores, 2025; Walley KC y colaboradores, 2023; Bhatia M y colaboradores, 2006). Moldear con las palmas, mantener la posición hasta que fragüe y comprobar el resultado; en niños con reducción de radio distal, el índice de yeso en la radiografía ayuda a decidir si el molde se rehace (fuente: Mitchell BC y colaboradores, 2025; Kamat AS y colaboradores, 2012). Salir siempre con instrucciones verbales y escritas y una regla simple: un miembro inmovilizado debe doler menos con el tiempo, no más (fuente: Miller KJ y colaboradores, 2025; McGraw-Heinrich JA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Antes de inmovilizar: retirar anillos y objetos, revisar la piel y documentar pulsos, sensibilidad y movilidad; repetir y documentar después (fuente: Boyd AS y colaboradores, 2009; McGraw-Heinrich JA y colaboradores, 2025). Dolor creciente bajo el yeso se examina y se abre; no se resuelve con analgésicos por teléfono (fuente: Shihab W y colaboradores, 2025; McGraw-Heinrich JA y colaboradores, 2025). El vendaje elástico va flojo y sobre una capa de algodón, nunca directo sobre la piel (fuente: Grabau JD y colaboradores, 2025; Abzug JM y colaboradores, 2019). Los índices de yeso detectan un molde pobre mientras todavía se puede rehacer, pero pesan menos que la calidad de la reducción y el desplazamiento inicial (fuente: Hang JR y colaboradores, 2011; McQuinn AG y colaboradores, 2012). Una férula no es un yeso de segunda: mal puesta, produce edema, úlceras y pérdida de reducción (fuente: Abzug JM y colaboradores, 2019; Althoff AD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Un molde hace dos trabajos a la vez: sostener el hueso y no dañar la piel (fuente: Mitchell BC y colaboradores, 2025). El calor, la presión y el edema se previenen con técnica: agua a temperatura ambiente, algodón parejo en posición final y elástico flojo (fuente: Halanski MA y colaboradores, 2007; Walley KC y colaboradores, 2023; Adapa N y colaboradores, 2019). En un niño con fractura reducida, el cast index y la calidad de la reducción ayudan a decidir si se rehace el molde (fuente: Kamat AS y colaboradores, 2012; Hang JR y colaboradores, 2011). Dolor que aumenta bajo el yeso se examina y se abre; no se resuelve por teléfono (fuente: Shihab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yeso de París · fibra de vidrio · stockinette · férula (splint) · pinza de azúcar (sugar-tong) · férula volar corta · braquiopalmar (posterior de brazo largo) · coaptación · espica de pulgar · gutter cubital · posterior de tobillo con estribo (U-slab) · fijación en tres puntos · cast index (índice de yeso) · índice de almohadillado · índice Canterbury · gap index · índice de tres puntos · reacción exotérmica · valvulado o bivalvo · síndrome compartimental.</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Se inmoviliza lo lesionado y nada más: la articulación sana queda libre y no se rigidiza (fuente: Grabau JD y colaboradores, 2025). El yeso conserva la alineación, no la fabrica: primero se reduce, después el molde guarda el resultado (fuente: Liu DS y colaboradores, 2025). Sostener el hueso y proteger la piel: si falla lo segundo, lo primero no sirve (fuente: Mitchell BC y colaboradores, 2025). Cada arruga del acolchado es una futura úlcera: algodón de distal a proximal, traslape de 50 % (fuente: Mitchell BC y colaboradores, 2025). Elástico flojo y nunca directo sobre la piel: fue el error más frecuente en urgencias (fuente: Abzug JM y colaboradores, 2019). Acolchar en equino y pasar a neutro al menos duplica la presión sobre el dorso del pie (fuente: Walley KC y colaboradores, 2023). Moldear con palmas planas, nunca con yemas: las yemas dejan hundimientos que se vuelven úlceras (fuente: Mitchell BC y colaboradores, 2025). Tres puntos: dos fuerzas en los extremos y una opuesta en el vértice de la deformidad (fuente: Constantino DMC y colaboradores, 2021). Cast index de 0,8 o menos: 5,58 % perdió la reducción; con 0,81 o más, 26 % (fuente: Kamat AS y colaboradores, 2012). Dolor creciente bajo un molde: examinar en persona y abrir el molde, no medicar por teléfono (fuente: Boyd AS y colaboradores, 2009; Shihab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Varón de 34 años, diestro, que cae de una escalera apoyando la mano en extensión. En urgencias se diagnostica una fractura extraarticular de radio distal desplazada hacia dorsal; se reduce con bloqueo analgésico y se coloca una férula de pinza de azúcar, con un vendaje elástico bien firme puesto directo sobre la piel "para que no se mueva". La radiografía posterior muestra buena alineación y el examen neurovascular previo estaba documentado como normal. Unas horas después de irse a casa vuelve con dolor que aumenta aunque tomó el analgésico indicado, hormigueo en los dedos y la mano muy hinchada; dice que "el yeso aprieta". Caso inventado para enseñanza: no corresponde a ningún paciente real.</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se hace primero: subir el analgésico, o examinar al paciente? ¿Qué se busca?. ¿Qué dos detalles de la técnica pudieron causar la compresión?. ¿Qué se hace con el molde y en qué orden se abre?. Al volver a inmovilizar, ¿cómo se protege la piel sin perder la reducción?. ¿Qué instrucciones, habladas y escritas, se dan al alta?.</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Se examina en persona. Dolor que aumenta, hormigueo e hinchazón son datos de sufrimiento vascular o nervioso y obligan a retirar el molde (fuente: Boyd AS y colaboradores, 2009); el dolor bajo una férula se resuelve viendo al paciente, no con un opioide indicado por teléfono (fuente: Shihab W y colaboradores, 2025). 2) El elástico directo sobre la piel fue el error más frecuente en las férulas de urgencias (77 %) (fuente: Abzug JM y colaboradores, 2019), y apretado produjo hasta 6,44 veces la presión de uno flojo (fuente: Adapa N y colaboradores, 2019). 3) Se afloja y se retira el elástico y se abre el molde hasta ver la piel; en un modelo, abrir además el algodón de una férula redujo hasta 33 % la presión (fuente: Adapa N y colaboradores, 2019). Se documenta el estado neurovascular antes y después (fuente: Boyd AS y colaboradores, 2009). 4) Se vuelve a ferulizar con algodón parejo y sin arrugas (fuente: Mitchell BC y colaboradores, 2025), un elástico flojo sobre una capa de algodón (fuente: Grabau JD y colaboradores, 2025) y moldeado con palmas planas (fuente: Mitchell BC y colaboradores, 2025); la pinza de azúcar se reaprieta a los 3 a 5 días para acomodar el edema (fuente: Grabau JD y colaboradores, 2025). Si la alineación se perdió, se repite la reducción: el yeso conserva la alineación, no la fabrica (fuente: Liu DS y colaboradores, 2025). 5) Elevar el miembro, mantener el molde seco y limpio, no meter nada adentro y volver sin esperar la cita si hay dolor que empeora, hormigueo, dedos fríos u oscuros o hinchazón intensa (fuente: Boyd AS y colaboradores, 2009; Miller KJ y colaboradores, 2025). Dolor que crece bajo un molde no se resuelve por teléfono ni con más analgésico: se examina, se abre y se mira la piel (fuente: Boyd AS y colaboradores, 2009; Shihab 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chart" Target="../charts/char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chart" Target="../charts/char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 Id="rId3" Type="http://schemas.openxmlformats.org/officeDocument/2006/relationships/chart" Target="../charts/char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Una férula que protege la piel y mantiene la reducción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inmovilizaciones · inmovilizaciones-principios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férula, yeso y para qué sirven</a:t>
            </a:r>
          </a:p>
          <a:p>
            <a:pPr marL="347472" indent="-347472">
              <a:spcAft>
                <a:spcPts val="1400"/>
              </a:spcAft>
              <a:buChar char="•"/>
            </a:pPr>
            <a:r>
              <a:rPr sz="2200">
                <a:solidFill>
                  <a:srgbClr val="263238"/>
                </a:solidFill>
                <a:latin typeface="Calibri"/>
              </a:rPr>
              <a:t>2. Epidemiología: cuánto falla en la práctica real</a:t>
            </a:r>
          </a:p>
          <a:p>
            <a:pPr marL="347472" indent="-347472">
              <a:spcAft>
                <a:spcPts val="1400"/>
              </a:spcAft>
              <a:buChar char="•"/>
            </a:pPr>
            <a:r>
              <a:rPr sz="2200">
                <a:solidFill>
                  <a:srgbClr val="263238"/>
                </a:solidFill>
                <a:latin typeface="Calibri"/>
              </a:rPr>
              <a:t>3. Mecanismo: cómo una inmovilización hace daño</a:t>
            </a:r>
          </a:p>
          <a:p>
            <a:pPr marL="347472" indent="-347472">
              <a:spcAft>
                <a:spcPts val="1400"/>
              </a:spcAft>
              <a:buChar char="•"/>
            </a:pPr>
            <a:r>
              <a:rPr sz="2200">
                <a:solidFill>
                  <a:srgbClr val="263238"/>
                </a:solidFill>
                <a:latin typeface="Calibri"/>
              </a:rPr>
              <a:t>4. Materiales: yeso de París frente a fibra de vidrio</a:t>
            </a:r>
          </a:p>
          <a:p>
            <a:pPr marL="347472" indent="-347472">
              <a:spcAft>
                <a:spcPts val="1400"/>
              </a:spcAft>
              <a:buChar char="•"/>
            </a:pPr>
            <a:r>
              <a:rPr sz="2200">
                <a:solidFill>
                  <a:srgbClr val="263238"/>
                </a:solidFill>
                <a:latin typeface="Calibri"/>
              </a:rPr>
              <a:t>5. Almohadillado: cuánto, dónde y cómo</a:t>
            </a:r>
          </a:p>
          <a:p>
            <a:pPr marL="347472" indent="-347472">
              <a:spcAft>
                <a:spcPts val="1400"/>
              </a:spcAft>
              <a:buChar char="•"/>
            </a:pPr>
            <a:r>
              <a:rPr sz="2200">
                <a:solidFill>
                  <a:srgbClr val="263238"/>
                </a:solidFill>
                <a:latin typeface="Calibri"/>
              </a:rPr>
              <a:t>6. Biomecánica: por qué el moldeado de tres puntos mantiene la reducción</a:t>
            </a:r>
          </a:p>
          <a:p>
            <a:pPr marL="347472" indent="-347472">
              <a:spcAft>
                <a:spcPts val="1400"/>
              </a:spcAft>
              <a:buChar char="•"/>
            </a:pPr>
            <a:r>
              <a:rPr sz="2200">
                <a:solidFill>
                  <a:srgbClr val="263238"/>
                </a:solidFill>
                <a:latin typeface="Calibri"/>
              </a:rPr>
              <a:t>7. Clasificación: tipos de férulas y yesos y cuándo usar cada uno</a:t>
            </a:r>
          </a:p>
          <a:p>
            <a:pPr marL="347472" indent="-347472">
              <a:spcAft>
                <a:spcPts val="1400"/>
              </a:spcAft>
              <a:buChar char="•"/>
            </a:pPr>
            <a:r>
              <a:rPr sz="2200">
                <a:solidFill>
                  <a:srgbClr val="263238"/>
                </a:solidFill>
                <a:latin typeface="Calibri"/>
              </a:rPr>
              <a:t>8. Examen del miembro inmovilizado: qué mirar y cuándo alarmarse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medir la calidad del yeso con la radiografía (índices de yeso)</a:t>
            </a:r>
          </a:p>
          <a:p>
            <a:pPr marL="347472" indent="-347472">
              <a:spcAft>
                <a:spcPts val="1400"/>
              </a:spcAft>
              <a:buChar char="•"/>
            </a:pPr>
            <a:r>
              <a:rPr sz="2200">
                <a:solidFill>
                  <a:srgbClr val="263238"/>
                </a:solidFill>
                <a:latin typeface="Calibri"/>
              </a:rPr>
              <a:t>10. Algoritmo: ¿vendaje, férula o yeso circular?</a:t>
            </a:r>
          </a:p>
          <a:p>
            <a:pPr marL="347472" indent="-347472">
              <a:spcAft>
                <a:spcPts val="1400"/>
              </a:spcAft>
              <a:buChar char="•"/>
            </a:pPr>
            <a:r>
              <a:rPr sz="2200">
                <a:solidFill>
                  <a:srgbClr val="263238"/>
                </a:solidFill>
                <a:latin typeface="Calibri"/>
              </a:rPr>
              <a:t>11. Tratamiento: qué dice la evidencia al elegir dispositivo, extensión y material</a:t>
            </a:r>
          </a:p>
          <a:p>
            <a:pPr marL="347472" indent="-347472">
              <a:spcAft>
                <a:spcPts val="1400"/>
              </a:spcAft>
              <a:buChar char="•"/>
            </a:pPr>
            <a:r>
              <a:rPr sz="2200">
                <a:solidFill>
                  <a:srgbClr val="263238"/>
                </a:solidFill>
                <a:latin typeface="Calibri"/>
              </a:rPr>
              <a:t>12. Técnica: pasos generales, fibra de vidrio y errores del residente</a:t>
            </a:r>
          </a:p>
          <a:p>
            <a:pPr marL="347472" indent="-347472">
              <a:spcAft>
                <a:spcPts val="1400"/>
              </a:spcAft>
              <a:buChar char="•"/>
            </a:pPr>
            <a:r>
              <a:rPr sz="2200">
                <a:solidFill>
                  <a:srgbClr val="263238"/>
                </a:solidFill>
                <a:latin typeface="Calibri"/>
              </a:rPr>
              <a:t>13. Técnica de miembro superior: antebraquial, pinza de azúcar, braquiopalmar, pulgar y mano</a:t>
            </a:r>
          </a:p>
          <a:p>
            <a:pPr marL="347472" indent="-347472">
              <a:spcAft>
                <a:spcPts val="1400"/>
              </a:spcAft>
              <a:buChar char="•"/>
            </a:pPr>
            <a:r>
              <a:rPr sz="2200">
                <a:solidFill>
                  <a:srgbClr val="263238"/>
                </a:solidFill>
                <a:latin typeface="Calibri"/>
              </a:rPr>
              <a:t>14. Técnica de miembro inferior: férula posterior de tobillo con estribo</a:t>
            </a:r>
          </a:p>
          <a:p>
            <a:pPr marL="347472" indent="-347472">
              <a:spcAft>
                <a:spcPts val="1400"/>
              </a:spcAft>
              <a:buChar char="•"/>
            </a:pPr>
            <a:r>
              <a:rPr sz="2200">
                <a:solidFill>
                  <a:srgbClr val="263238"/>
                </a:solidFill>
                <a:latin typeface="Calibri"/>
              </a:rPr>
              <a:t>15. Complicaciones: calor, piel, compartimental y retiro del yeso</a:t>
            </a:r>
          </a:p>
          <a:p>
            <a:pPr marL="347472" indent="-347472">
              <a:spcAft>
                <a:spcPts val="1400"/>
              </a:spcAft>
              <a:buChar char="•"/>
            </a:pPr>
            <a:r>
              <a:rPr sz="2200">
                <a:solidFill>
                  <a:srgbClr val="263238"/>
                </a:solidFill>
                <a:latin typeface="Calibri"/>
              </a:rPr>
              <a:t>16. Pronóstico: pérdida de la reducción y qué la predice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71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Mitchell BC et al. J Pediatr Soc North Am. 2025. doi:10.1016/j.jposna.2025.100234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férula o un yeso hace dos trabajos a la vez: sostener con rigidez lo que se rompió y no lastimar la piel ni los tejidos blandos de alrededor; si falla el segundo trabajo…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71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férula, yeso y para qué sirven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[r2] Boyd AS et al. Am Fam Physician. 2009. PMID 19145960</a:t>
            </a:r>
          </a:p>
          <a:p>
            <a:r>
              <a:rPr sz="800">
                <a:solidFill>
                  <a:srgbClr val="5A6469"/>
                </a:solidFill>
                <a:latin typeface="Calibri"/>
              </a:rPr>
              <a:t>[r8] Grabau JD et al. J Pediatr Soc North Am. 2025. doi:10.1016/j.jposna.2025.100239</a:t>
            </a:r>
          </a:p>
          <a:p>
            <a:r>
              <a:rPr sz="800">
                <a:solidFill>
                  <a:srgbClr val="5A6469"/>
                </a:solidFill>
                <a:latin typeface="Calibri"/>
              </a:rPr>
              <a:t>[r15] Althoff AD et al. In: StatPearls [Internet]. 2023. PMID 32491605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Una férula es una inmovilización que no rodea el miembro por completo.</a:t>
            </a:r>
          </a:p>
          <a:p>
            <a:pPr marL="347472" indent="-347472">
              <a:spcAft>
                <a:spcPts val="1400"/>
              </a:spcAft>
              <a:buChar char="•"/>
            </a:pPr>
            <a:r>
              <a:rPr sz="2800">
                <a:solidFill>
                  <a:srgbClr val="263238"/>
                </a:solidFill>
                <a:latin typeface="Calibri"/>
              </a:rPr>
              <a:t>Un yeso (aparato circular) lo envuelve en todo su contorno.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71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férula, yeso y para qué sirven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Boyd AS et al. Am Fam Physician. 2009. PMID 19145960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precio de la mejor sujeción del yeso circular es técnico y clínico: cuesta más hacerlo bien, tolera mal la inflamación de los primeros días y se complica más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71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Férula frente a yeso circular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Boyd AS et al. Am Fam Physician. 2009. PMID 19145960</a:t>
            </a:r>
          </a:p>
          <a:p>
            <a:r>
              <a:rPr sz="1000">
                <a:solidFill>
                  <a:srgbClr val="5A6469"/>
                </a:solidFill>
                <a:latin typeface="Calibri"/>
              </a:rPr>
              <a:t>[r20] Boyd AS et al. Am Fam Physician. 2009. PMID 19725490</a:t>
            </a:r>
          </a:p>
          <a:p>
            <a:r>
              <a:rPr sz="1000">
                <a:solidFill>
                  <a:srgbClr val="5A6469"/>
                </a:solidFill>
                <a:latin typeface="Calibri"/>
              </a:rPr>
              <a:t>[r8] Grabau JD et al. J Pediatr Soc North Am. 2025. doi:10.1016/j.jposna.2025.100239</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Aspecto</a:t>
                      </a:r>
                    </a:p>
                  </a:txBody>
                  <a:tcPr>
                    <a:solidFill>
                      <a:srgbClr val="0F5F6B"/>
                    </a:solidFill>
                  </a:tcPr>
                </a:tc>
                <a:tc>
                  <a:txBody>
                    <a:bodyPr/>
                    <a:lstStyle/>
                    <a:p>
                      <a:r>
                        <a:rPr sz="1600" b="1">
                          <a:solidFill>
                            <a:srgbClr val="FFFFFF"/>
                          </a:solidFill>
                          <a:latin typeface="Calibri"/>
                        </a:rPr>
                        <a:t>Férula</a:t>
                      </a:r>
                    </a:p>
                  </a:txBody>
                  <a:tcPr>
                    <a:solidFill>
                      <a:srgbClr val="0F5F6B"/>
                    </a:solidFill>
                  </a:tcPr>
                </a:tc>
                <a:tc>
                  <a:txBody>
                    <a:bodyPr/>
                    <a:lstStyle/>
                    <a:p>
                      <a:r>
                        <a:rPr sz="1600" b="1">
                          <a:solidFill>
                            <a:srgbClr val="FFFFFF"/>
                          </a:solidFill>
                          <a:latin typeface="Calibri"/>
                        </a:rPr>
                        <a:t>Yeso circular</a:t>
                      </a:r>
                    </a:p>
                  </a:txBody>
                  <a:tcPr>
                    <a:solidFill>
                      <a:srgbClr val="0F5F6B"/>
                    </a:solidFill>
                  </a:tcPr>
                </a:tc>
              </a:tr>
              <a:tr h="457200">
                <a:tc>
                  <a:txBody>
                    <a:bodyPr/>
                    <a:lstStyle/>
                    <a:p>
                      <a:r>
                        <a:rPr sz="1600">
                          <a:solidFill>
                            <a:srgbClr val="263238"/>
                          </a:solidFill>
                          <a:latin typeface="Calibri"/>
                        </a:rPr>
                        <a:t>Cobertura</a:t>
                      </a:r>
                    </a:p>
                  </a:txBody>
                  <a:tcPr>
                    <a:solidFill>
                      <a:srgbClr val="EEF3F4"/>
                    </a:solidFill>
                  </a:tcPr>
                </a:tc>
                <a:tc>
                  <a:txBody>
                    <a:bodyPr/>
                    <a:lstStyle/>
                    <a:p>
                      <a:r>
                        <a:rPr sz="1600">
                          <a:solidFill>
                            <a:srgbClr val="263238"/>
                          </a:solidFill>
                          <a:latin typeface="Calibri"/>
                        </a:rPr>
                        <a:t>Parcial, no rodea el miembro</a:t>
                      </a:r>
                    </a:p>
                  </a:txBody>
                  <a:tcPr>
                    <a:solidFill>
                      <a:srgbClr val="EEF3F4"/>
                    </a:solidFill>
                  </a:tcPr>
                </a:tc>
                <a:tc>
                  <a:txBody>
                    <a:bodyPr/>
                    <a:lstStyle/>
                    <a:p>
                      <a:r>
                        <a:rPr sz="1600">
                          <a:solidFill>
                            <a:srgbClr val="263238"/>
                          </a:solidFill>
                          <a:latin typeface="Calibri"/>
                        </a:rPr>
                        <a:t>Circular, todo el contorno</a:t>
                      </a:r>
                    </a:p>
                  </a:txBody>
                  <a:tcPr>
                    <a:solidFill>
                      <a:srgbClr val="EEF3F4"/>
                    </a:solidFill>
                  </a:tcPr>
                </a:tc>
              </a:tr>
              <a:tr h="457200">
                <a:tc>
                  <a:txBody>
                    <a:bodyPr/>
                    <a:lstStyle/>
                    <a:p>
                      <a:r>
                        <a:rPr sz="1600">
                          <a:solidFill>
                            <a:srgbClr val="263238"/>
                          </a:solidFill>
                          <a:latin typeface="Calibri"/>
                        </a:rPr>
                        <a:t>Edema</a:t>
                      </a:r>
                    </a:p>
                  </a:txBody>
                  <a:tcPr>
                    <a:solidFill>
                      <a:srgbClr val="FFFFFF"/>
                    </a:solidFill>
                  </a:tcPr>
                </a:tc>
                <a:tc>
                  <a:txBody>
                    <a:bodyPr/>
                    <a:lstStyle/>
                    <a:p>
                      <a:r>
                        <a:rPr sz="1600">
                          <a:solidFill>
                            <a:srgbClr val="263238"/>
                          </a:solidFill>
                          <a:latin typeface="Calibri"/>
                        </a:rPr>
                        <a:t>Lo acepta</a:t>
                      </a:r>
                    </a:p>
                  </a:txBody>
                  <a:tcPr>
                    <a:solidFill>
                      <a:srgbClr val="FFFFFF"/>
                    </a:solidFill>
                  </a:tcPr>
                </a:tc>
                <a:tc>
                  <a:txBody>
                    <a:bodyPr/>
                    <a:lstStyle/>
                    <a:p>
                      <a:r>
                        <a:rPr sz="1600">
                          <a:solidFill>
                            <a:srgbClr val="263238"/>
                          </a:solidFill>
                          <a:latin typeface="Calibri"/>
                        </a:rPr>
                        <a:t>Lo tolera mal; puede comprimir</a:t>
                      </a:r>
                    </a:p>
                  </a:txBody>
                  <a:tcPr>
                    <a:solidFill>
                      <a:srgbClr val="FFFFFF"/>
                    </a:solidFill>
                  </a:tcPr>
                </a:tc>
              </a:tr>
              <a:tr h="457200">
                <a:tc>
                  <a:txBody>
                    <a:bodyPr/>
                    <a:lstStyle/>
                    <a:p>
                      <a:r>
                        <a:rPr sz="1600">
                          <a:solidFill>
                            <a:srgbClr val="263238"/>
                          </a:solidFill>
                          <a:latin typeface="Calibri"/>
                        </a:rPr>
                        <a:t>Rigidez</a:t>
                      </a:r>
                    </a:p>
                  </a:txBody>
                  <a:tcPr>
                    <a:solidFill>
                      <a:srgbClr val="EEF3F4"/>
                    </a:solidFill>
                  </a:tcPr>
                </a:tc>
                <a:tc>
                  <a:txBody>
                    <a:bodyPr/>
                    <a:lstStyle/>
                    <a:p>
                      <a:r>
                        <a:rPr sz="1600">
                          <a:solidFill>
                            <a:srgbClr val="263238"/>
                          </a:solidFill>
                          <a:latin typeface="Calibri"/>
                        </a:rPr>
                        <a:t>Menor; depende del molde y del vendaje</a:t>
                      </a:r>
                    </a:p>
                  </a:txBody>
                  <a:tcPr>
                    <a:solidFill>
                      <a:srgbClr val="EEF3F4"/>
                    </a:solidFill>
                  </a:tcPr>
                </a:tc>
                <a:tc>
                  <a:txBody>
                    <a:bodyPr/>
                    <a:lstStyle/>
                    <a:p>
                      <a:r>
                        <a:rPr sz="1600">
                          <a:solidFill>
                            <a:srgbClr val="263238"/>
                          </a:solidFill>
                          <a:latin typeface="Calibri"/>
                        </a:rPr>
                        <a:t>Mayor</a:t>
                      </a:r>
                    </a:p>
                  </a:txBody>
                  <a:tcPr>
                    <a:solidFill>
                      <a:srgbClr val="EEF3F4"/>
                    </a:solidFill>
                  </a:tcPr>
                </a:tc>
              </a:tr>
              <a:tr h="457200">
                <a:tc>
                  <a:txBody>
                    <a:bodyPr/>
                    <a:lstStyle/>
                    <a:p>
                      <a:r>
                        <a:rPr sz="1600">
                          <a:solidFill>
                            <a:srgbClr val="263238"/>
                          </a:solidFill>
                          <a:latin typeface="Calibri"/>
                        </a:rPr>
                        <a:t>Inspección</a:t>
                      </a:r>
                    </a:p>
                  </a:txBody>
                  <a:tcPr>
                    <a:solidFill>
                      <a:srgbClr val="FFFFFF"/>
                    </a:solidFill>
                  </a:tcPr>
                </a:tc>
                <a:tc>
                  <a:txBody>
                    <a:bodyPr/>
                    <a:lstStyle/>
                    <a:p>
                      <a:r>
                        <a:rPr sz="1600">
                          <a:solidFill>
                            <a:srgbClr val="263238"/>
                          </a:solidFill>
                          <a:latin typeface="Calibri"/>
                        </a:rPr>
                        <a:t>Se retira y se vuelve a poner</a:t>
                      </a:r>
                    </a:p>
                  </a:txBody>
                  <a:tcPr>
                    <a:solidFill>
                      <a:srgbClr val="FFFFFF"/>
                    </a:solidFill>
                  </a:tcPr>
                </a:tc>
                <a:tc>
                  <a:txBody>
                    <a:bodyPr/>
                    <a:lstStyle/>
                    <a:p>
                      <a:r>
                        <a:rPr sz="1600">
                          <a:solidFill>
                            <a:srgbClr val="263238"/>
                          </a:solidFill>
                          <a:latin typeface="Calibri"/>
                        </a:rPr>
                        <a:t>Hay que abrirlo o cortarlo</a:t>
                      </a:r>
                    </a:p>
                  </a:txBody>
                  <a:tcPr>
                    <a:solidFill>
                      <a:srgbClr val="FFFFFF"/>
                    </a:solidFill>
                  </a:tcPr>
                </a:tc>
              </a:tr>
              <a:tr h="457200">
                <a:tc>
                  <a:txBody>
                    <a:bodyPr/>
                    <a:lstStyle/>
                    <a:p>
                      <a:r>
                        <a:rPr sz="1600">
                          <a:solidFill>
                            <a:srgbClr val="263238"/>
                          </a:solidFill>
                          <a:latin typeface="Calibri"/>
                        </a:rPr>
                        <a:t>Riesgo principal</a:t>
                      </a:r>
                    </a:p>
                  </a:txBody>
                  <a:tcPr>
                    <a:solidFill>
                      <a:srgbClr val="EEF3F4"/>
                    </a:solidFill>
                  </a:tcPr>
                </a:tc>
                <a:tc>
                  <a:txBody>
                    <a:bodyPr/>
                    <a:lstStyle/>
                    <a:p>
                      <a:r>
                        <a:rPr sz="1600">
                          <a:solidFill>
                            <a:srgbClr val="263238"/>
                          </a:solidFill>
                          <a:latin typeface="Calibri"/>
                        </a:rPr>
                        <a:t>Mala posición, elástico apretado, movimiento residual</a:t>
                      </a:r>
                    </a:p>
                  </a:txBody>
                  <a:tcPr>
                    <a:solidFill>
                      <a:srgbClr val="EEF3F4"/>
                    </a:solidFill>
                  </a:tcPr>
                </a:tc>
                <a:tc>
                  <a:txBody>
                    <a:bodyPr/>
                    <a:lstStyle/>
                    <a:p>
                      <a:r>
                        <a:rPr sz="1600">
                          <a:solidFill>
                            <a:srgbClr val="263238"/>
                          </a:solidFill>
                          <a:latin typeface="Calibri"/>
                        </a:rPr>
                        <a:t>Complicaciones si el edema crece dentro del molde</a:t>
                      </a:r>
                    </a:p>
                  </a:txBody>
                  <a:tcPr>
                    <a:solidFill>
                      <a:srgbClr val="EEF3F4"/>
                    </a:solidFill>
                  </a:tcPr>
                </a:tc>
              </a:tr>
              <a:tr h="457200">
                <a:tc>
                  <a:txBody>
                    <a:bodyPr/>
                    <a:lstStyle/>
                    <a:p>
                      <a:r>
                        <a:rPr sz="1600">
                          <a:solidFill>
                            <a:srgbClr val="263238"/>
                          </a:solidFill>
                          <a:latin typeface="Calibri"/>
                        </a:rPr>
                        <a:t>Uso típico</a:t>
                      </a:r>
                    </a:p>
                  </a:txBody>
                  <a:tcPr>
                    <a:solidFill>
                      <a:srgbClr val="FFFFFF"/>
                    </a:solidFill>
                  </a:tcPr>
                </a:tc>
                <a:tc>
                  <a:txBody>
                    <a:bodyPr/>
                    <a:lstStyle/>
                    <a:p>
                      <a:r>
                        <a:rPr sz="1600">
                          <a:solidFill>
                            <a:srgbClr val="263238"/>
                          </a:solidFill>
                          <a:latin typeface="Calibri"/>
                        </a:rPr>
                        <a:t>Cuidado agudo, lesión inestable, postoperatorio inmediato</a:t>
                      </a:r>
                    </a:p>
                  </a:txBody>
                  <a:tcPr>
                    <a:solidFill>
                      <a:srgbClr val="FFFFFF"/>
                    </a:solidFill>
                  </a:tcPr>
                </a:tc>
                <a:tc>
                  <a:txBody>
                    <a:bodyPr/>
                    <a:lstStyle/>
                    <a:p>
                      <a:r>
                        <a:rPr sz="1600">
                          <a:solidFill>
                            <a:srgbClr val="263238"/>
                          </a:solidFill>
                          <a:latin typeface="Calibri"/>
                        </a:rPr>
                        <a:t>Tratamiento definitivo de una fractura estable o ya reducida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71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falla en la práctica real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McGraw-Heinrich JA et al. J Pediatr Soc North Am. 2025. doi:10.1016/j.jposna.2025.100244</a:t>
            </a:r>
          </a:p>
          <a:p>
            <a:r>
              <a:rPr sz="800">
                <a:solidFill>
                  <a:srgbClr val="5A6469"/>
                </a:solidFill>
                <a:latin typeface="Calibri"/>
              </a:rPr>
              <a:t>[r7] Abzug JM et al. J Pediatr Orthop. 2019. doi:10.1097/BPO.0000000000000932</a:t>
            </a:r>
          </a:p>
          <a:p>
            <a:r>
              <a:rPr sz="800">
                <a:solidFill>
                  <a:srgbClr val="5A6469"/>
                </a:solidFill>
                <a:latin typeface="Calibri"/>
              </a:rPr>
              <a:t>[r13] Hang JR et al. J Pediatr Orthop. 2011. doi:10.1097/BPO.0b013e31821fffc3</a:t>
            </a:r>
          </a:p>
          <a:p>
            <a:r>
              <a:rPr sz="800">
                <a:solidFill>
                  <a:srgbClr val="5A6469"/>
                </a:solidFill>
                <a:latin typeface="Calibri"/>
              </a:rPr>
              <a:t>[r21] Callahan W et al. Ann Med Surg (Lond). 2026. doi:10.1097/MS9.0000000000004942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cifras de este bloque vienen de estudios con poblaciones y definiciones distintas.</a:t>
            </a:r>
          </a:p>
          <a:p>
            <a:pPr marL="347472" indent="-347472">
              <a:spcAft>
                <a:spcPts val="1400"/>
              </a:spcAft>
              <a:buChar char="•"/>
            </a:pPr>
            <a:r>
              <a:rPr sz="2400">
                <a:solidFill>
                  <a:srgbClr val="263238"/>
                </a:solidFill>
                <a:latin typeface="Calibri"/>
              </a:rPr>
              <a:t>Sirven para dimensionar el problema; no se suman ni se comparan entre sí.</a:t>
            </a:r>
          </a:p>
          <a:p>
            <a:pPr marL="347472" indent="-347472">
              <a:spcAft>
                <a:spcPts val="1400"/>
              </a:spcAft>
              <a:buChar char="•"/>
            </a:pPr>
            <a:r>
              <a:rPr sz="2400">
                <a:solidFill>
                  <a:srgbClr val="263238"/>
                </a:solidFill>
                <a:latin typeface="Calibri"/>
              </a:rPr>
              <a:t>Férulas mal puestas en urgencias.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71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falló en las férulas de urgencias que llegaron a ortopedia (275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Abzug JM et al. J Pediatr Orthop. 2019. doi:10.1097/BPO.0000000000000932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71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Frecuencias que conviene tener en la cabeza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Abzug JM et al. J Pediatr Orthop. 2019. doi:10.1097/BPO.0000000000000932</a:t>
            </a:r>
          </a:p>
          <a:p>
            <a:r>
              <a:rPr sz="800">
                <a:solidFill>
                  <a:srgbClr val="5A6469"/>
                </a:solidFill>
                <a:latin typeface="Calibri"/>
              </a:rPr>
              <a:t>[r21] Callahan W et al. Ann Med Surg (Lond). 2026. doi:10.1097/MS9.0000000000004942</a:t>
            </a:r>
          </a:p>
          <a:p>
            <a:r>
              <a:rPr sz="800">
                <a:solidFill>
                  <a:srgbClr val="5A6469"/>
                </a:solidFill>
                <a:latin typeface="Calibri"/>
              </a:rPr>
              <a:t>[r22] Difazio RL et al. J Pediatr Orthop. 2017. doi:10.1097/BPO.0000000000000713</a:t>
            </a:r>
          </a:p>
          <a:p>
            <a:r>
              <a:rPr sz="800">
                <a:solidFill>
                  <a:srgbClr val="5A6469"/>
                </a:solidFill>
                <a:latin typeface="Calibri"/>
              </a:rPr>
              <a:t>[r5] McGraw-Heinrich JA et al. J Pediatr Soc North Am. 2025. doi:10.1016/j.jposna.2025.100244</a:t>
            </a:r>
          </a:p>
          <a:p>
            <a:r>
              <a:rPr sz="800">
                <a:solidFill>
                  <a:srgbClr val="5A6469"/>
                </a:solidFill>
                <a:latin typeface="Calibri"/>
              </a:rPr>
              <a:t>[r13] Hang JR et al. J Pediatr Orthop. 2011. doi:10.1097/BPO.0b013e31821fffc3</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Evento</a:t>
                      </a:r>
                    </a:p>
                  </a:txBody>
                  <a:tcPr>
                    <a:solidFill>
                      <a:srgbClr val="0F5F6B"/>
                    </a:solidFill>
                  </a:tcPr>
                </a:tc>
                <a:tc>
                  <a:txBody>
                    <a:bodyPr/>
                    <a:lstStyle/>
                    <a:p>
                      <a:r>
                        <a:rPr sz="1600" b="1">
                          <a:solidFill>
                            <a:srgbClr val="FFFFFF"/>
                          </a:solidFill>
                          <a:latin typeface="Calibri"/>
                        </a:rPr>
                        <a:t>Cifra</a:t>
                      </a:r>
                    </a:p>
                  </a:txBody>
                  <a:tcPr>
                    <a:solidFill>
                      <a:srgbClr val="0F5F6B"/>
                    </a:solidFill>
                  </a:tcPr>
                </a:tc>
                <a:tc>
                  <a:txBody>
                    <a:bodyPr/>
                    <a:lstStyle/>
                    <a:p>
                      <a:r>
                        <a:rPr sz="1600" b="1">
                          <a:solidFill>
                            <a:srgbClr val="FFFFFF"/>
                          </a:solidFill>
                          <a:latin typeface="Calibri"/>
                        </a:rPr>
                        <a:t>Población y nota</a:t>
                      </a:r>
                    </a:p>
                  </a:txBody>
                  <a:tcPr>
                    <a:solidFill>
                      <a:srgbClr val="0F5F6B"/>
                    </a:solidFill>
                  </a:tcPr>
                </a:tc>
              </a:tr>
              <a:tr h="457200">
                <a:tc>
                  <a:txBody>
                    <a:bodyPr/>
                    <a:lstStyle/>
                    <a:p>
                      <a:r>
                        <a:rPr sz="1600">
                          <a:solidFill>
                            <a:srgbClr val="263238"/>
                          </a:solidFill>
                          <a:latin typeface="Calibri"/>
                        </a:rPr>
                        <a:t>Férula mal aplicada</a:t>
                      </a:r>
                    </a:p>
                  </a:txBody>
                  <a:tcPr>
                    <a:solidFill>
                      <a:srgbClr val="EEF3F4"/>
                    </a:solidFill>
                  </a:tcPr>
                </a:tc>
                <a:tc>
                  <a:txBody>
                    <a:bodyPr/>
                    <a:lstStyle/>
                    <a:p>
                      <a:r>
                        <a:rPr sz="1600">
                          <a:solidFill>
                            <a:srgbClr val="263238"/>
                          </a:solidFill>
                          <a:latin typeface="Calibri"/>
                        </a:rPr>
                        <a:t>93 %</a:t>
                      </a:r>
                    </a:p>
                  </a:txBody>
                  <a:tcPr>
                    <a:solidFill>
                      <a:srgbClr val="EEF3F4"/>
                    </a:solidFill>
                  </a:tcPr>
                </a:tc>
                <a:tc>
                  <a:txBody>
                    <a:bodyPr/>
                    <a:lstStyle/>
                    <a:p>
                      <a:r>
                        <a:rPr sz="1600">
                          <a:solidFill>
                            <a:srgbClr val="263238"/>
                          </a:solidFill>
                          <a:latin typeface="Calibri"/>
                        </a:rPr>
                        <a:t>275 niños con férula de urgencias vista en ortopedia; lo más común: elástico directo sobre la piel</a:t>
                      </a:r>
                    </a:p>
                  </a:txBody>
                  <a:tcPr>
                    <a:solidFill>
                      <a:srgbClr val="EEF3F4"/>
                    </a:solidFill>
                  </a:tcPr>
                </a:tc>
              </a:tr>
              <a:tr h="457200">
                <a:tc>
                  <a:txBody>
                    <a:bodyPr/>
                    <a:lstStyle/>
                    <a:p>
                      <a:r>
                        <a:rPr sz="1600">
                          <a:solidFill>
                            <a:srgbClr val="263238"/>
                          </a:solidFill>
                          <a:latin typeface="Calibri"/>
                        </a:rPr>
                        <a:t>Complicaciones cutáneas dentro de todas las del yeso</a:t>
                      </a:r>
                    </a:p>
                  </a:txBody>
                  <a:tcPr>
                    <a:solidFill>
                      <a:srgbClr val="FFFFFF"/>
                    </a:solidFill>
                  </a:tcPr>
                </a:tc>
                <a:tc>
                  <a:txBody>
                    <a:bodyPr/>
                    <a:lstStyle/>
                    <a:p>
                      <a:r>
                        <a:rPr sz="1600">
                          <a:solidFill>
                            <a:srgbClr val="263238"/>
                          </a:solidFill>
                          <a:latin typeface="Calibri"/>
                        </a:rPr>
                        <a:t>77,99 %</a:t>
                      </a:r>
                    </a:p>
                  </a:txBody>
                  <a:tcPr>
                    <a:solidFill>
                      <a:srgbClr val="FFFFFF"/>
                    </a:solidFill>
                  </a:tcPr>
                </a:tc>
                <a:tc>
                  <a:txBody>
                    <a:bodyPr/>
                    <a:lstStyle/>
                    <a:p>
                      <a:r>
                        <a:rPr sz="1600">
                          <a:solidFill>
                            <a:srgbClr val="263238"/>
                          </a:solidFill>
                          <a:latin typeface="Calibri"/>
                        </a:rPr>
                        <a:t>Revisión sistemática de 19 artículos y 11 464 niños</a:t>
                      </a:r>
                    </a:p>
                  </a:txBody>
                  <a:tcPr>
                    <a:solidFill>
                      <a:srgbClr val="FFFFFF"/>
                    </a:solidFill>
                  </a:tcPr>
                </a:tc>
              </a:tr>
              <a:tr h="457200">
                <a:tc>
                  <a:txBody>
                    <a:bodyPr/>
                    <a:lstStyle/>
                    <a:p>
                      <a:r>
                        <a:rPr sz="1600">
                          <a:solidFill>
                            <a:srgbClr val="263238"/>
                          </a:solidFill>
                          <a:latin typeface="Calibri"/>
                        </a:rPr>
                        <a:t>Eventos cutáneos por yeso aplicado</a:t>
                      </a:r>
                    </a:p>
                  </a:txBody>
                  <a:tcPr>
                    <a:solidFill>
                      <a:srgbClr val="EEF3F4"/>
                    </a:solidFill>
                  </a:tcPr>
                </a:tc>
                <a:tc>
                  <a:txBody>
                    <a:bodyPr/>
                    <a:lstStyle/>
                    <a:p>
                      <a:r>
                        <a:rPr sz="1600">
                          <a:solidFill>
                            <a:srgbClr val="263238"/>
                          </a:solidFill>
                          <a:latin typeface="Calibri"/>
                        </a:rPr>
                        <a:t>8,9 por 1000</a:t>
                      </a:r>
                    </a:p>
                  </a:txBody>
                  <a:tcPr>
                    <a:solidFill>
                      <a:srgbClr val="EEF3F4"/>
                    </a:solidFill>
                  </a:tcPr>
                </a:tc>
                <a:tc>
                  <a:txBody>
                    <a:bodyPr/>
                    <a:lstStyle/>
                    <a:p>
                      <a:r>
                        <a:rPr sz="1600">
                          <a:solidFill>
                            <a:srgbClr val="263238"/>
                          </a:solidFill>
                          <a:latin typeface="Calibri"/>
                        </a:rPr>
                        <a:t>Proyecto pediátrico de mejora de calidad</a:t>
                      </a:r>
                    </a:p>
                  </a:txBody>
                  <a:tcPr>
                    <a:solidFill>
                      <a:srgbClr val="EEF3F4"/>
                    </a:solidFill>
                  </a:tcPr>
                </a:tc>
              </a:tr>
              <a:tr h="457200">
                <a:tc>
                  <a:txBody>
                    <a:bodyPr/>
                    <a:lstStyle/>
                    <a:p>
                      <a:r>
                        <a:rPr sz="1600">
                          <a:solidFill>
                            <a:srgbClr val="263238"/>
                          </a:solidFill>
                          <a:latin typeface="Calibri"/>
                        </a:rPr>
                        <a:t>Lesión por sierra de yeso</a:t>
                      </a:r>
                    </a:p>
                  </a:txBody>
                  <a:tcPr>
                    <a:solidFill>
                      <a:srgbClr val="FFFFFF"/>
                    </a:solidFill>
                  </a:tcPr>
                </a:tc>
                <a:tc>
                  <a:txBody>
                    <a:bodyPr/>
                    <a:lstStyle/>
                    <a:p>
                      <a:r>
                        <a:rPr sz="1600">
                          <a:solidFill>
                            <a:srgbClr val="263238"/>
                          </a:solidFill>
                          <a:latin typeface="Calibri"/>
                        </a:rPr>
                        <a:t>1,3 a 7,2 por 1000</a:t>
                      </a:r>
                    </a:p>
                  </a:txBody>
                  <a:tcPr>
                    <a:solidFill>
                      <a:srgbClr val="FFFFFF"/>
                    </a:solidFill>
                  </a:tcPr>
                </a:tc>
                <a:tc>
                  <a:txBody>
                    <a:bodyPr/>
                    <a:lstStyle/>
                    <a:p>
                      <a:r>
                        <a:rPr sz="1600">
                          <a:solidFill>
                            <a:srgbClr val="263238"/>
                          </a:solidFill>
                          <a:latin typeface="Calibri"/>
                        </a:rPr>
                        <a:t>Estimación citada en una revisión narrativa</a:t>
                      </a:r>
                    </a:p>
                  </a:txBody>
                  <a:tcPr>
                    <a:solidFill>
                      <a:srgbClr val="FFFFFF"/>
                    </a:solidFill>
                  </a:tcPr>
                </a:tc>
              </a:tr>
              <a:tr h="457200">
                <a:tc>
                  <a:txBody>
                    <a:bodyPr/>
                    <a:lstStyle/>
                    <a:p>
                      <a:r>
                        <a:rPr sz="1600">
                          <a:solidFill>
                            <a:srgbClr val="263238"/>
                          </a:solidFill>
                          <a:latin typeface="Calibri"/>
                        </a:rPr>
                        <a:t>Pérdida de la posición tras reducción cerrada de radio distal</a:t>
                      </a:r>
                    </a:p>
                  </a:txBody>
                  <a:tcPr>
                    <a:solidFill>
                      <a:srgbClr val="EEF3F4"/>
                    </a:solidFill>
                  </a:tcPr>
                </a:tc>
                <a:tc>
                  <a:txBody>
                    <a:bodyPr/>
                    <a:lstStyle/>
                    <a:p>
                      <a:r>
                        <a:rPr sz="1600">
                          <a:solidFill>
                            <a:srgbClr val="263238"/>
                          </a:solidFill>
                          <a:latin typeface="Calibri"/>
                        </a:rPr>
                        <a:t>hasta 39 %</a:t>
                      </a:r>
                    </a:p>
                  </a:txBody>
                  <a:tcPr>
                    <a:solidFill>
                      <a:srgbClr val="EEF3F4"/>
                    </a:solidFill>
                  </a:tcPr>
                </a:tc>
                <a:tc>
                  <a:txBody>
                    <a:bodyPr/>
                    <a:lstStyle/>
                    <a:p>
                      <a:r>
                        <a:rPr sz="1600">
                          <a:solidFill>
                            <a:srgbClr val="263238"/>
                          </a:solidFill>
                          <a:latin typeface="Calibri"/>
                        </a:rPr>
                        <a:t>Niños; el máximo citado en la literatura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71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cómo una inmovilización hace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[r3] Halanski MA et al. J Bone Joint Surg Am. 2007. doi:10.2106/JBJS.F.01208</a:t>
            </a:r>
          </a:p>
          <a:p>
            <a:r>
              <a:rPr sz="800">
                <a:solidFill>
                  <a:srgbClr val="5A6469"/>
                </a:solidFill>
                <a:latin typeface="Calibri"/>
              </a:rPr>
              <a:t>[r4] Adapa N et al. Hand (N Y). 2019. doi:10.1177/1558944718799391</a:t>
            </a:r>
          </a:p>
          <a:p>
            <a:r>
              <a:rPr sz="800">
                <a:solidFill>
                  <a:srgbClr val="5A6469"/>
                </a:solidFill>
                <a:latin typeface="Calibri"/>
              </a:rPr>
              <a:t>[r5] McGraw-Heinrich JA et al. J Pediatr Soc North Am. 2025. doi:10.1016/j.jposna.2025.100244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inmovilización lesiona por tres caminos: calor, presión y constricción.</a:t>
            </a:r>
          </a:p>
          <a:p>
            <a:pPr marL="347472" indent="-347472">
              <a:spcAft>
                <a:spcPts val="1400"/>
              </a:spcAft>
              <a:buChar char="•"/>
            </a:pPr>
            <a:r>
              <a:rPr sz="2400">
                <a:solidFill>
                  <a:srgbClr val="263238"/>
                </a:solidFill>
                <a:latin typeface="Calibri"/>
              </a:rPr>
              <a:t>Conocerlos permite prevenirlos, y casi todos los consejos de técnica de este tema salen de aquí.</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Calor: la reacción exotérmica del yeso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71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Temperatura bajo el molde con presión de moldeado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Deignan BJ et al. J Pediatr Orthop. 2011. doi:10.1097/BPO.0b013e31822d3897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71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sube y qué baja el calor bajo el molde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Halanski MA et al. J Bone Joint Surg Am. 2007. doi:10.2106/JBJS.F.01208</a:t>
            </a:r>
          </a:p>
          <a:p>
            <a:r>
              <a:rPr sz="1000">
                <a:solidFill>
                  <a:srgbClr val="5A6469"/>
                </a:solidFill>
                <a:latin typeface="Calibri"/>
              </a:rPr>
              <a:t>[r23] Hutchinson MJ et al. J Orthop Surg Res. 2008. doi:10.1186/1749-799X-3-10</a:t>
            </a:r>
          </a:p>
          <a:p>
            <a:r>
              <a:rPr sz="1000">
                <a:solidFill>
                  <a:srgbClr val="5A6469"/>
                </a:solidFill>
                <a:latin typeface="Calibri"/>
              </a:rPr>
              <a:t>[r24] Deignan BJ et al. J Pediatr Orthop. 2011. doi:10.1097/BPO.0b013e31822d3897</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Efecto observado</a:t>
                      </a:r>
                    </a:p>
                  </a:txBody>
                  <a:tcPr>
                    <a:solidFill>
                      <a:srgbClr val="0F5F6B"/>
                    </a:solidFill>
                  </a:tcPr>
                </a:tc>
                <a:tc>
                  <a:txBody>
                    <a:bodyPr/>
                    <a:lstStyle/>
                    <a:p>
                      <a:r>
                        <a:rPr sz="1600" b="1">
                          <a:solidFill>
                            <a:srgbClr val="FFFFFF"/>
                          </a:solidFill>
                          <a:latin typeface="Calibri"/>
                        </a:rPr>
                        <a:t>Tipo de estudio</a:t>
                      </a:r>
                    </a:p>
                  </a:txBody>
                  <a:tcPr>
                    <a:solidFill>
                      <a:srgbClr val="0F5F6B"/>
                    </a:solidFill>
                  </a:tcPr>
                </a:tc>
              </a:tr>
              <a:tr h="457200">
                <a:tc>
                  <a:txBody>
                    <a:bodyPr/>
                    <a:lstStyle/>
                    <a:p>
                      <a:r>
                        <a:rPr sz="1600">
                          <a:solidFill>
                            <a:srgbClr val="263238"/>
                          </a:solidFill>
                          <a:latin typeface="Calibri"/>
                        </a:rPr>
                        <a:t>Agua de inmersión a menos de 24 °C</a:t>
                      </a:r>
                    </a:p>
                  </a:txBody>
                  <a:tcPr>
                    <a:solidFill>
                      <a:srgbClr val="EEF3F4"/>
                    </a:solidFill>
                  </a:tcPr>
                </a:tc>
                <a:tc>
                  <a:txBody>
                    <a:bodyPr/>
                    <a:lstStyle/>
                    <a:p>
                      <a:r>
                        <a:rPr sz="1600">
                          <a:solidFill>
                            <a:srgbClr val="263238"/>
                          </a:solidFill>
                          <a:latin typeface="Calibri"/>
                        </a:rPr>
                        <a:t>Sin temperaturas capaces de quemar, con cualquier grosor</a:t>
                      </a:r>
                    </a:p>
                  </a:txBody>
                  <a:tcPr>
                    <a:solidFill>
                      <a:srgbClr val="EEF3F4"/>
                    </a:solidFill>
                  </a:tcPr>
                </a:tc>
                <a:tc>
                  <a:txBody>
                    <a:bodyPr/>
                    <a:lstStyle/>
                    <a:p>
                      <a:r>
                        <a:rPr sz="1600">
                          <a:solidFill>
                            <a:srgbClr val="263238"/>
                          </a:solidFill>
                          <a:latin typeface="Calibri"/>
                        </a:rPr>
                        <a:t>Modelo de laboratorio</a:t>
                      </a:r>
                    </a:p>
                  </a:txBody>
                  <a:tcPr>
                    <a:solidFill>
                      <a:srgbClr val="EEF3F4"/>
                    </a:solidFill>
                  </a:tcPr>
                </a:tc>
              </a:tr>
              <a:tr h="457200">
                <a:tc>
                  <a:txBody>
                    <a:bodyPr/>
                    <a:lstStyle/>
                    <a:p>
                      <a:r>
                        <a:rPr sz="1600">
                          <a:solidFill>
                            <a:srgbClr val="263238"/>
                          </a:solidFill>
                          <a:latin typeface="Calibri"/>
                        </a:rPr>
                        <a:t>Agua a 50 °C con 24 capas</a:t>
                      </a:r>
                    </a:p>
                  </a:txBody>
                  <a:tcPr>
                    <a:solidFill>
                      <a:srgbClr val="FFFFFF"/>
                    </a:solidFill>
                  </a:tcPr>
                </a:tc>
                <a:tc>
                  <a:txBody>
                    <a:bodyPr/>
                    <a:lstStyle/>
                    <a:p>
                      <a:r>
                        <a:rPr sz="1600">
                          <a:solidFill>
                            <a:srgbClr val="263238"/>
                          </a:solidFill>
                          <a:latin typeface="Calibri"/>
                        </a:rPr>
                        <a:t>Temperaturas que queman, de forma constante</a:t>
                      </a:r>
                    </a:p>
                  </a:txBody>
                  <a:tcPr>
                    <a:solidFill>
                      <a:srgbClr val="FFFFFF"/>
                    </a:solidFill>
                  </a:tcPr>
                </a:tc>
                <a:tc>
                  <a:txBody>
                    <a:bodyPr/>
                    <a:lstStyle/>
                    <a:p>
                      <a:r>
                        <a:rPr sz="1600">
                          <a:solidFill>
                            <a:srgbClr val="263238"/>
                          </a:solidFill>
                          <a:latin typeface="Calibri"/>
                        </a:rPr>
                        <a:t>Modelo de laboratorio</a:t>
                      </a:r>
                    </a:p>
                  </a:txBody>
                  <a:tcPr>
                    <a:solidFill>
                      <a:srgbClr val="FFFFFF"/>
                    </a:solidFill>
                  </a:tcPr>
                </a:tc>
              </a:tr>
              <a:tr h="457200">
                <a:tc>
                  <a:txBody>
                    <a:bodyPr/>
                    <a:lstStyle/>
                    <a:p>
                      <a:r>
                        <a:rPr sz="1600">
                          <a:solidFill>
                            <a:srgbClr val="263238"/>
                          </a:solidFill>
                          <a:latin typeface="Calibri"/>
                        </a:rPr>
                        <a:t>Yeso fresco sobre una almohada</a:t>
                      </a:r>
                    </a:p>
                  </a:txBody>
                  <a:tcPr>
                    <a:solidFill>
                      <a:srgbClr val="EEF3F4"/>
                    </a:solidFill>
                  </a:tcPr>
                </a:tc>
                <a:tc>
                  <a:txBody>
                    <a:bodyPr/>
                    <a:lstStyle/>
                    <a:p>
                      <a:r>
                        <a:rPr sz="1600">
                          <a:solidFill>
                            <a:srgbClr val="263238"/>
                          </a:solidFill>
                          <a:latin typeface="Calibri"/>
                        </a:rPr>
                        <a:t>Más de 50 °C durante más de 20 min con un extrarrápido de 20 capas</a:t>
                      </a:r>
                    </a:p>
                  </a:txBody>
                  <a:tcPr>
                    <a:solidFill>
                      <a:srgbClr val="EEF3F4"/>
                    </a:solidFill>
                  </a:tcPr>
                </a:tc>
                <a:tc>
                  <a:txBody>
                    <a:bodyPr/>
                    <a:lstStyle/>
                    <a:p>
                      <a:r>
                        <a:rPr sz="1600">
                          <a:solidFill>
                            <a:srgbClr val="263238"/>
                          </a:solidFill>
                          <a:latin typeface="Calibri"/>
                        </a:rPr>
                        <a:t>Modelo de laboratorio</a:t>
                      </a:r>
                    </a:p>
                  </a:txBody>
                  <a:tcPr>
                    <a:solidFill>
                      <a:srgbClr val="EEF3F4"/>
                    </a:solidFill>
                  </a:tcPr>
                </a:tc>
              </a:tr>
              <a:tr h="457200">
                <a:tc>
                  <a:txBody>
                    <a:bodyPr/>
                    <a:lstStyle/>
                    <a:p>
                      <a:r>
                        <a:rPr sz="1600">
                          <a:solidFill>
                            <a:srgbClr val="263238"/>
                          </a:solidFill>
                          <a:latin typeface="Calibri"/>
                        </a:rPr>
                        <a:t>Bordes de la férula doblados</a:t>
                      </a:r>
                    </a:p>
                  </a:txBody>
                  <a:tcPr>
                    <a:solidFill>
                      <a:srgbClr val="FFFFFF"/>
                    </a:solidFill>
                  </a:tcPr>
                </a:tc>
                <a:tc>
                  <a:txBody>
                    <a:bodyPr/>
                    <a:lstStyle/>
                    <a:p>
                      <a:r>
                        <a:rPr sz="1600">
                          <a:solidFill>
                            <a:srgbClr val="263238"/>
                          </a:solidFill>
                          <a:latin typeface="Calibri"/>
                        </a:rPr>
                        <a:t>Riesgo significativo de lesión térmica</a:t>
                      </a:r>
                    </a:p>
                  </a:txBody>
                  <a:tcPr>
                    <a:solidFill>
                      <a:srgbClr val="FFFFFF"/>
                    </a:solidFill>
                  </a:tcPr>
                </a:tc>
                <a:tc>
                  <a:txBody>
                    <a:bodyPr/>
                    <a:lstStyle/>
                    <a:p>
                      <a:r>
                        <a:rPr sz="1600">
                          <a:solidFill>
                            <a:srgbClr val="263238"/>
                          </a:solidFill>
                          <a:latin typeface="Calibri"/>
                        </a:rPr>
                        <a:t>Modelo de laboratorio</a:t>
                      </a:r>
                    </a:p>
                  </a:txBody>
                  <a:tcPr>
                    <a:solidFill>
                      <a:srgbClr val="FFFFFF"/>
                    </a:solidFill>
                  </a:tcPr>
                </a:tc>
              </a:tr>
              <a:tr h="457200">
                <a:tc>
                  <a:txBody>
                    <a:bodyPr/>
                    <a:lstStyle/>
                    <a:p>
                      <a:r>
                        <a:rPr sz="1600">
                          <a:solidFill>
                            <a:srgbClr val="263238"/>
                          </a:solidFill>
                          <a:latin typeface="Calibri"/>
                        </a:rPr>
                        <a:t>Fibra de vidrio sobre yeso fresco</a:t>
                      </a:r>
                    </a:p>
                  </a:txBody>
                  <a:tcPr>
                    <a:solidFill>
                      <a:srgbClr val="EEF3F4"/>
                    </a:solidFill>
                  </a:tcPr>
                </a:tc>
                <a:tc>
                  <a:txBody>
                    <a:bodyPr/>
                    <a:lstStyle/>
                    <a:p>
                      <a:r>
                        <a:rPr sz="1600">
                          <a:solidFill>
                            <a:srgbClr val="263238"/>
                          </a:solidFill>
                          <a:latin typeface="Calibri"/>
                        </a:rPr>
                        <a:t>Riesgo de lesión térmica; esperar a que el yeso enfríe</a:t>
                      </a:r>
                    </a:p>
                  </a:txBody>
                  <a:tcPr>
                    <a:solidFill>
                      <a:srgbClr val="EEF3F4"/>
                    </a:solidFill>
                  </a:tcPr>
                </a:tc>
                <a:tc>
                  <a:txBody>
                    <a:bodyPr/>
                    <a:lstStyle/>
                    <a:p>
                      <a:r>
                        <a:rPr sz="1600">
                          <a:solidFill>
                            <a:srgbClr val="263238"/>
                          </a:solidFill>
                          <a:latin typeface="Calibri"/>
                        </a:rPr>
                        <a:t>Modelo de laboratorio</a:t>
                      </a:r>
                    </a:p>
                  </a:txBody>
                  <a:tcPr>
                    <a:solidFill>
                      <a:srgbClr val="EEF3F4"/>
                    </a:solidFill>
                  </a:tcPr>
                </a:tc>
              </a:tr>
              <a:tr h="457200">
                <a:tc>
                  <a:txBody>
                    <a:bodyPr/>
                    <a:lstStyle/>
                    <a:p>
                      <a:r>
                        <a:rPr sz="1600">
                          <a:solidFill>
                            <a:srgbClr val="263238"/>
                          </a:solidFill>
                          <a:latin typeface="Calibri"/>
                        </a:rPr>
                        <a:t>Alcohol isopropílico por fuera</a:t>
                      </a:r>
                    </a:p>
                  </a:txBody>
                  <a:tcPr>
                    <a:solidFill>
                      <a:srgbClr val="FFFFFF"/>
                    </a:solidFill>
                  </a:tcPr>
                </a:tc>
                <a:tc>
                  <a:txBody>
                    <a:bodyPr/>
                    <a:lstStyle/>
                    <a:p>
                      <a:r>
                        <a:rPr sz="1600">
                          <a:solidFill>
                            <a:srgbClr val="263238"/>
                          </a:solidFill>
                          <a:latin typeface="Calibri"/>
                        </a:rPr>
                        <a:t>No bajó el riesgo</a:t>
                      </a:r>
                    </a:p>
                  </a:txBody>
                  <a:tcPr>
                    <a:solidFill>
                      <a:srgbClr val="FFFFFF"/>
                    </a:solidFill>
                  </a:tcPr>
                </a:tc>
                <a:tc>
                  <a:txBody>
                    <a:bodyPr/>
                    <a:lstStyle/>
                    <a:p>
                      <a:r>
                        <a:rPr sz="1600">
                          <a:solidFill>
                            <a:srgbClr val="263238"/>
                          </a:solidFill>
                          <a:latin typeface="Calibri"/>
                        </a:rPr>
                        <a:t>Modelo de laboratorio</a:t>
                      </a:r>
                    </a:p>
                  </a:txBody>
                  <a:tcPr>
                    <a:solidFill>
                      <a:srgbClr val="FFFFFF"/>
                    </a:solidFill>
                  </a:tcPr>
                </a:tc>
              </a:tr>
              <a:tr h="457200">
                <a:tc>
                  <a:txBody>
                    <a:bodyPr/>
                    <a:lstStyle/>
                    <a:p>
                      <a:r>
                        <a:rPr sz="1600">
                          <a:solidFill>
                            <a:srgbClr val="263238"/>
                          </a:solidFill>
                          <a:latin typeface="Calibri"/>
                        </a:rPr>
                        <a:t>Fraguado rápido</a:t>
                      </a:r>
                    </a:p>
                  </a:txBody>
                  <a:tcPr>
                    <a:solidFill>
                      <a:srgbClr val="EEF3F4"/>
                    </a:solidFill>
                  </a:tcPr>
                </a:tc>
                <a:tc>
                  <a:txBody>
                    <a:bodyPr/>
                    <a:lstStyle/>
                    <a:p>
                      <a:r>
                        <a:rPr sz="1600">
                          <a:solidFill>
                            <a:srgbClr val="263238"/>
                          </a:solidFill>
                          <a:latin typeface="Calibri"/>
                        </a:rPr>
                        <a:t>Pico más temprano y más alto</a:t>
                      </a:r>
                    </a:p>
                  </a:txBody>
                  <a:tcPr>
                    <a:solidFill>
                      <a:srgbClr val="EEF3F4"/>
                    </a:solidFill>
                  </a:tcPr>
                </a:tc>
                <a:tc>
                  <a:txBody>
                    <a:bodyPr/>
                    <a:lstStyle/>
                    <a:p>
                      <a:r>
                        <a:rPr sz="1600">
                          <a:solidFill>
                            <a:srgbClr val="263238"/>
                          </a:solidFill>
                          <a:latin typeface="Calibri"/>
                        </a:rPr>
                        <a:t>Modelo de laboratorio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71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Materiales: yeso de París frente a fibra de vidrio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[r2] Boyd AS et al. Am Fam Physician. 2009. PMID 19145960</a:t>
            </a:r>
          </a:p>
          <a:p>
            <a:r>
              <a:rPr sz="800">
                <a:solidFill>
                  <a:srgbClr val="5A6469"/>
                </a:solidFill>
                <a:latin typeface="Calibri"/>
              </a:rPr>
              <a:t>[r16] Steiner SRH et al. J Bone Joint Surg Am. 2018. doi:10.2106/JBJS.17.00389</a:t>
            </a:r>
          </a:p>
          <a:p>
            <a:r>
              <a:rPr sz="800">
                <a:solidFill>
                  <a:srgbClr val="5A6469"/>
                </a:solidFill>
                <a:latin typeface="Calibri"/>
              </a:rPr>
              <a:t>[r26] Byrd JJ et al. J Am Acad Orthop Surg. 2025. doi:10.5435/JAAOS-D-24-00729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No hay un material "mejor".</a:t>
            </a:r>
          </a:p>
          <a:p>
            <a:pPr marL="347472" indent="-347472">
              <a:spcAft>
                <a:spcPts val="1400"/>
              </a:spcAft>
              <a:buChar char="•"/>
            </a:pPr>
            <a:r>
              <a:rPr sz="2800">
                <a:solidFill>
                  <a:srgbClr val="263238"/>
                </a:solidFill>
                <a:latin typeface="Calibri"/>
              </a:rPr>
              <a:t>Hay el que resuelve el problema de esa lesión.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71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Minutos hasta el pico exotérmico con 8 capas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Byrd JJ et al. J Am Acad Orthop Surg. 2025. doi:10.5435/JAAOS-D-24-00729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71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Deterioro del yeso corto de pierna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Kowalski KL et al. Mil Med. 2002. PMID 12188237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71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Almohadillado: cuánto, dónde y cómo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Mitchell BC et al. J Pediatr Soc North Am. 2025. doi:10.1016/j.jposna.2025.100234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algodón (o su equivalente sintético) no sostiene nada: protege.</a:t>
            </a:r>
          </a:p>
          <a:p>
            <a:pPr marL="347472" indent="-347472">
              <a:spcAft>
                <a:spcPts val="1400"/>
              </a:spcAft>
              <a:buChar char="•"/>
            </a:pPr>
            <a:r>
              <a:rPr sz="2400">
                <a:solidFill>
                  <a:srgbClr val="263238"/>
                </a:solidFill>
                <a:latin typeface="Calibri"/>
              </a:rPr>
              <a:t>La regla básica es aplicarlo de distal a proximal, con traslape de 50 % entre vueltas, parejo y sin arrugas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71</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Eventos cutáneos en el talón de yesos de pierna, antes y después de acolchar el talón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Difazio RL et al. J Pediatr Orthop. 2017. doi:10.1097/BPO.0000000000000713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71</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Capas de algodón según la fuente y la situación (opinión experta y laboratorio)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[r19] Liu DS et al. J Pediatr Soc North Am. 2025. doi:10.1016/j.jposna.2025.100240</a:t>
            </a:r>
          </a:p>
          <a:p>
            <a:r>
              <a:rPr sz="800">
                <a:solidFill>
                  <a:srgbClr val="5A6469"/>
                </a:solidFill>
                <a:latin typeface="Calibri"/>
              </a:rPr>
              <a:t>[r8] Grabau JD et al. J Pediatr Soc North Am. 2025. doi:10.1016/j.jposna.2025.100239</a:t>
            </a:r>
          </a:p>
          <a:p>
            <a:r>
              <a:rPr sz="800">
                <a:solidFill>
                  <a:srgbClr val="5A6469"/>
                </a:solidFill>
                <a:latin typeface="Calibri"/>
              </a:rPr>
              <a:t>[r2] Boyd AS et al. Am Fam Physician. 2009. PMID 19145960</a:t>
            </a:r>
          </a:p>
          <a:p>
            <a:r>
              <a:rPr sz="800">
                <a:solidFill>
                  <a:srgbClr val="5A6469"/>
                </a:solidFill>
                <a:latin typeface="Calibri"/>
              </a:rPr>
              <a:t>[r12] Shihab W et al. J Pediatr Soc North Am. 2025. doi:10.1016/j.jposna.2025.100248</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Capas o recomendación</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Yeso tras reducción cerrada (opinión de un maestro)</a:t>
                      </a:r>
                    </a:p>
                  </a:txBody>
                  <a:tcPr>
                    <a:solidFill>
                      <a:srgbClr val="EEF3F4"/>
                    </a:solidFill>
                  </a:tcPr>
                </a:tc>
                <a:tc>
                  <a:txBody>
                    <a:bodyPr/>
                    <a:lstStyle/>
                    <a:p>
                      <a:r>
                        <a:rPr sz="1600">
                          <a:solidFill>
                            <a:srgbClr val="263238"/>
                          </a:solidFill>
                          <a:latin typeface="Calibri"/>
                        </a:rPr>
                        <a:t>2 a 3 capas con traslape de 1/2, para no perder la reducción</a:t>
                      </a:r>
                    </a:p>
                  </a:txBody>
                  <a:tcPr>
                    <a:solidFill>
                      <a:srgbClr val="EEF3F4"/>
                    </a:solidFill>
                  </a:tcPr>
                </a:tc>
                <a:tc>
                  <a:txBody>
                    <a:bodyPr/>
                    <a:lstStyle/>
                    <a:p>
                      <a:r>
                        <a:rPr sz="1600">
                          <a:solidFill>
                            <a:srgbClr val="263238"/>
                          </a:solidFill>
                          <a:latin typeface="Calibri"/>
                        </a:rPr>
                        <a:t>Revisión sobre materiales</a:t>
                      </a:r>
                    </a:p>
                  </a:txBody>
                  <a:tcPr>
                    <a:solidFill>
                      <a:srgbClr val="EEF3F4"/>
                    </a:solidFill>
                  </a:tcPr>
                </a:tc>
              </a:tr>
              <a:tr h="457200">
                <a:tc>
                  <a:txBody>
                    <a:bodyPr/>
                    <a:lstStyle/>
                    <a:p>
                      <a:r>
                        <a:rPr sz="1600">
                          <a:solidFill>
                            <a:srgbClr val="263238"/>
                          </a:solidFill>
                          <a:latin typeface="Calibri"/>
                        </a:rPr>
                        <a:t>Yeso postoperatorio (misma fuente)</a:t>
                      </a:r>
                    </a:p>
                  </a:txBody>
                  <a:tcPr>
                    <a:solidFill>
                      <a:srgbClr val="FFFFFF"/>
                    </a:solidFill>
                  </a:tcPr>
                </a:tc>
                <a:tc>
                  <a:txBody>
                    <a:bodyPr/>
                    <a:lstStyle/>
                    <a:p>
                      <a:r>
                        <a:rPr sz="1600">
                          <a:solidFill>
                            <a:srgbClr val="263238"/>
                          </a:solidFill>
                          <a:latin typeface="Calibri"/>
                        </a:rPr>
                        <a:t>Acolchado abundante; considerar abrir el yeso</a:t>
                      </a:r>
                    </a:p>
                  </a:txBody>
                  <a:tcPr>
                    <a:solidFill>
                      <a:srgbClr val="FFFFFF"/>
                    </a:solidFill>
                  </a:tcPr>
                </a:tc>
                <a:tc>
                  <a:txBody>
                    <a:bodyPr/>
                    <a:lstStyle/>
                    <a:p>
                      <a:r>
                        <a:rPr sz="1600">
                          <a:solidFill>
                            <a:srgbClr val="263238"/>
                          </a:solidFill>
                          <a:latin typeface="Calibri"/>
                        </a:rPr>
                        <a:t>Revisión sobre materiales</a:t>
                      </a:r>
                    </a:p>
                  </a:txBody>
                  <a:tcPr>
                    <a:solidFill>
                      <a:srgbClr val="FFFFFF"/>
                    </a:solidFill>
                  </a:tcPr>
                </a:tc>
              </a:tr>
              <a:tr h="457200">
                <a:tc>
                  <a:txBody>
                    <a:bodyPr/>
                    <a:lstStyle/>
                    <a:p>
                      <a:r>
                        <a:rPr sz="1600">
                          <a:solidFill>
                            <a:srgbClr val="263238"/>
                          </a:solidFill>
                          <a:latin typeface="Calibri"/>
                        </a:rPr>
                        <a:t>Yeso corto de brazo en niños</a:t>
                      </a:r>
                    </a:p>
                  </a:txBody>
                  <a:tcPr>
                    <a:solidFill>
                      <a:srgbClr val="EEF3F4"/>
                    </a:solidFill>
                  </a:tcPr>
                </a:tc>
                <a:tc>
                  <a:txBody>
                    <a:bodyPr/>
                    <a:lstStyle/>
                    <a:p>
                      <a:r>
                        <a:rPr sz="1600">
                          <a:solidFill>
                            <a:srgbClr val="263238"/>
                          </a:solidFill>
                          <a:latin typeface="Calibri"/>
                        </a:rPr>
                        <a:t>3 a 4 capas en el antebrazo y 5 en los extremos; más de 4 es sobreacolchado</a:t>
                      </a:r>
                    </a:p>
                  </a:txBody>
                  <a:tcPr>
                    <a:solidFill>
                      <a:srgbClr val="EEF3F4"/>
                    </a:solidFill>
                  </a:tcPr>
                </a:tc>
                <a:tc>
                  <a:txBody>
                    <a:bodyPr/>
                    <a:lstStyle/>
                    <a:p>
                      <a:r>
                        <a:rPr sz="1600">
                          <a:solidFill>
                            <a:srgbClr val="263238"/>
                          </a:solidFill>
                          <a:latin typeface="Calibri"/>
                        </a:rPr>
                        <a:t>Revisión sobre yesos de miembro superior</a:t>
                      </a:r>
                    </a:p>
                  </a:txBody>
                  <a:tcPr>
                    <a:solidFill>
                      <a:srgbClr val="EEF3F4"/>
                    </a:solidFill>
                  </a:tcPr>
                </a:tc>
              </a:tr>
              <a:tr h="457200">
                <a:tc>
                  <a:txBody>
                    <a:bodyPr/>
                    <a:lstStyle/>
                    <a:p>
                      <a:r>
                        <a:rPr sz="1600">
                          <a:solidFill>
                            <a:srgbClr val="263238"/>
                          </a:solidFill>
                          <a:latin typeface="Calibri"/>
                        </a:rPr>
                        <a:t>Férula de miembro superior</a:t>
                      </a:r>
                    </a:p>
                  </a:txBody>
                  <a:tcPr>
                    <a:solidFill>
                      <a:srgbClr val="FFFFFF"/>
                    </a:solidFill>
                  </a:tcPr>
                </a:tc>
                <a:tc>
                  <a:txBody>
                    <a:bodyPr/>
                    <a:lstStyle/>
                    <a:p>
                      <a:r>
                        <a:rPr sz="1600">
                          <a:solidFill>
                            <a:srgbClr val="263238"/>
                          </a:solidFill>
                          <a:latin typeface="Calibri"/>
                        </a:rPr>
                        <a:t>Al menos 3 a 4 capas con traslape algo mayor de 50 %</a:t>
                      </a:r>
                    </a:p>
                  </a:txBody>
                  <a:tcPr>
                    <a:solidFill>
                      <a:srgbClr val="FFFFFF"/>
                    </a:solidFill>
                  </a:tcPr>
                </a:tc>
                <a:tc>
                  <a:txBody>
                    <a:bodyPr/>
                    <a:lstStyle/>
                    <a:p>
                      <a:r>
                        <a:rPr sz="1600">
                          <a:solidFill>
                            <a:srgbClr val="263238"/>
                          </a:solidFill>
                          <a:latin typeface="Calibri"/>
                        </a:rPr>
                        <a:t>Revisión sobre férulas de miembro superior</a:t>
                      </a:r>
                    </a:p>
                  </a:txBody>
                  <a:tcPr>
                    <a:solidFill>
                      <a:srgbClr val="FFFFFF"/>
                    </a:solidFill>
                  </a:tcPr>
                </a:tc>
              </a:tr>
              <a:tr h="457200">
                <a:tc>
                  <a:txBody>
                    <a:bodyPr/>
                    <a:lstStyle/>
                    <a:p>
                      <a:r>
                        <a:rPr sz="1600">
                          <a:solidFill>
                            <a:srgbClr val="263238"/>
                          </a:solidFill>
                          <a:latin typeface="Calibri"/>
                        </a:rPr>
                        <a:t>Revisión de medicina familiar</a:t>
                      </a:r>
                    </a:p>
                  </a:txBody>
                  <a:tcPr>
                    <a:solidFill>
                      <a:srgbClr val="EEF3F4"/>
                    </a:solidFill>
                  </a:tcPr>
                </a:tc>
                <a:tc>
                  <a:txBody>
                    <a:bodyPr/>
                    <a:lstStyle/>
                    <a:p>
                      <a:r>
                        <a:rPr sz="1600">
                          <a:solidFill>
                            <a:srgbClr val="263238"/>
                          </a:solidFill>
                          <a:latin typeface="Calibri"/>
                        </a:rPr>
                        <a:t>Al menos 2 a 3 capas, sin constricción</a:t>
                      </a:r>
                    </a:p>
                  </a:txBody>
                  <a:tcPr>
                    <a:solidFill>
                      <a:srgbClr val="EEF3F4"/>
                    </a:solidFill>
                  </a:tcPr>
                </a:tc>
                <a:tc>
                  <a:txBody>
                    <a:bodyPr/>
                    <a:lstStyle/>
                    <a:p>
                      <a:r>
                        <a:rPr sz="1600">
                          <a:solidFill>
                            <a:srgbClr val="263238"/>
                          </a:solidFill>
                          <a:latin typeface="Calibri"/>
                        </a:rPr>
                        <a:t>Revisión de la AFP</a:t>
                      </a:r>
                    </a:p>
                  </a:txBody>
                  <a:tcPr>
                    <a:solidFill>
                      <a:srgbClr val="EEF3F4"/>
                    </a:solidFill>
                  </a:tcPr>
                </a:tc>
              </a:tr>
              <a:tr h="457200">
                <a:tc>
                  <a:txBody>
                    <a:bodyPr/>
                    <a:lstStyle/>
                    <a:p>
                      <a:r>
                        <a:rPr sz="1600">
                          <a:solidFill>
                            <a:srgbClr val="263238"/>
                          </a:solidFill>
                          <a:latin typeface="Calibri"/>
                        </a:rPr>
                        <a:t>Férula aguda de tobillo</a:t>
                      </a:r>
                    </a:p>
                  </a:txBody>
                  <a:tcPr>
                    <a:solidFill>
                      <a:srgbClr val="FFFFFF"/>
                    </a:solidFill>
                  </a:tcPr>
                </a:tc>
                <a:tc>
                  <a:txBody>
                    <a:bodyPr/>
                    <a:lstStyle/>
                    <a:p>
                      <a:r>
                        <a:rPr sz="1600">
                          <a:solidFill>
                            <a:srgbClr val="263238"/>
                          </a:solidFill>
                          <a:latin typeface="Calibri"/>
                        </a:rPr>
                        <a:t>4 capas de relleno previo (sándwich)</a:t>
                      </a:r>
                    </a:p>
                  </a:txBody>
                  <a:tcPr>
                    <a:solidFill>
                      <a:srgbClr val="FFFFFF"/>
                    </a:solidFill>
                  </a:tcPr>
                </a:tc>
                <a:tc>
                  <a:txBody>
                    <a:bodyPr/>
                    <a:lstStyle/>
                    <a:p>
                      <a:r>
                        <a:rPr sz="1600">
                          <a:solidFill>
                            <a:srgbClr val="263238"/>
                          </a:solidFill>
                          <a:latin typeface="Calibri"/>
                        </a:rPr>
                        <a:t>Revisión sobre férulas de miembro inferior</a:t>
                      </a:r>
                    </a:p>
                  </a:txBody>
                  <a:tcPr>
                    <a:solidFill>
                      <a:srgbClr val="FFFFFF"/>
                    </a:solidFill>
                  </a:tcPr>
                </a:tc>
              </a:tr>
              <a:tr h="457200">
                <a:tc>
                  <a:txBody>
                    <a:bodyPr/>
                    <a:lstStyle/>
                    <a:p>
                      <a:r>
                        <a:rPr sz="1600">
                          <a:solidFill>
                            <a:srgbClr val="263238"/>
                          </a:solidFill>
                          <a:latin typeface="Calibri"/>
                        </a:rPr>
                        <a:t>Férula corta de pierna con el talón libre</a:t>
                      </a:r>
                    </a:p>
                  </a:txBody>
                  <a:tcPr>
                    <a:solidFill>
                      <a:srgbClr val="EEF3F4"/>
                    </a:solidFill>
                  </a:tcPr>
                </a:tc>
                <a:tc>
                  <a:txBody>
                    <a:bodyPr/>
                    <a:lstStyle/>
                    <a:p>
                      <a:r>
                        <a:rPr sz="1600">
                          <a:solidFill>
                            <a:srgbClr val="263238"/>
                          </a:solidFill>
                          <a:latin typeface="Calibri"/>
                        </a:rPr>
                        <a:t>8 a 10 capas parejas bajaron la presión por debajo de 32 mm Hg</a:t>
                      </a:r>
                    </a:p>
                  </a:txBody>
                  <a:tcPr>
                    <a:solidFill>
                      <a:srgbClr val="EEF3F4"/>
                    </a:solidFill>
                  </a:tcPr>
                </a:tc>
                <a:tc>
                  <a:txBody>
                    <a:bodyPr/>
                    <a:lstStyle/>
                    <a:p>
                      <a:r>
                        <a:rPr sz="1600">
                          <a:solidFill>
                            <a:srgbClr val="263238"/>
                          </a:solidFill>
                          <a:latin typeface="Calibri"/>
                        </a:rPr>
                        <a:t>Modelo con voluntarios</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71</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el moldeado de tres puntos mantiene la reducción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Constantino DMC et al. 2021. doi:10.1302/1863-2548.15.210111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fractura reducida y enyesada puede volver a desplazarse dentro del molde.</a:t>
            </a:r>
          </a:p>
          <a:p>
            <a:pPr marL="347472" indent="-347472">
              <a:spcAft>
                <a:spcPts val="1400"/>
              </a:spcAft>
              <a:buChar char="•"/>
            </a:pPr>
            <a:r>
              <a:rPr sz="2400">
                <a:solidFill>
                  <a:srgbClr val="263238"/>
                </a:solidFill>
                <a:latin typeface="Calibri"/>
              </a:rPr>
              <a:t>Lo que se opone es la fijación en tres puntos, un principio básico para dar estabilidad a un yeso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71</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el moldeado de tres puntos mantiene la reducción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[r19] Liu DS et al. J Pediatr Soc North Am. 2025. doi:10.1016/j.jposna.2025.100240</a:t>
            </a:r>
          </a:p>
          <a:p>
            <a:r>
              <a:rPr sz="800">
                <a:solidFill>
                  <a:srgbClr val="5A6469"/>
                </a:solidFill>
                <a:latin typeface="Calibri"/>
              </a:rPr>
              <a:t>[r24] Deignan BJ et al. J Pediatr Orthop. 2011. doi:10.1097/BPO.0b013e31822d3897</a:t>
            </a:r>
          </a:p>
          <a:p>
            <a:r>
              <a:rPr sz="800">
                <a:solidFill>
                  <a:srgbClr val="5A6469"/>
                </a:solidFill>
                <a:latin typeface="Calibri"/>
              </a:rPr>
              <a:t>[r30] Constantino DMC et al. 2021. doi:10.1302/1863-2548.15.210111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valor menor describe un molde más oval.</a:t>
            </a:r>
          </a:p>
          <a:p>
            <a:pPr marL="347472" indent="-347472">
              <a:spcAft>
                <a:spcPts val="1400"/>
              </a:spcAft>
              <a:buChar char="•"/>
            </a:pPr>
            <a:r>
              <a:rPr sz="2800">
                <a:solidFill>
                  <a:srgbClr val="263238"/>
                </a:solidFill>
                <a:latin typeface="Calibri"/>
              </a:rPr>
              <a:t>El bloque de imágenes lo desarrolla.</a:t>
            </a:r>
          </a:p>
          <a:p>
            <a:pPr marL="347472" indent="-347472">
              <a:spcAft>
                <a:spcPts val="1400"/>
              </a:spcAft>
              <a:buChar char="•"/>
            </a:pPr>
            <a:r>
              <a:rPr sz="2800">
                <a:solidFill>
                  <a:srgbClr val="263238"/>
                </a:solidFill>
                <a:latin typeface="Calibri"/>
              </a:rPr>
              <a:t>Detalles que cambian la presión del molde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71</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el moldeado de tres puntos mantiene la reducción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Liu DS et al. J Pediatr Soc North Am. 2025. doi:10.1016/j.jposna.2025.100240</a:t>
            </a:r>
          </a:p>
          <a:p>
            <a:r>
              <a:rPr sz="1000">
                <a:solidFill>
                  <a:srgbClr val="5A6469"/>
                </a:solidFill>
                <a:latin typeface="Calibri"/>
              </a:rPr>
              <a:t>[r34] Raittio L et al. PLoS One. 2020. doi:10.1371/journal.pone.0232153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Posición de la muñeca: se minimiza la flexión para reducir el riesgo de neuropatía mediana. En ancianos con fractura de radio distal desplazada hacia dorsal… [r19] [r34]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71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tipos de férulas y yesos y cuándo usar cada uno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[r5] McGraw-Heinrich JA et al. J Pediatr Soc North Am. 2025. doi:10.1016/j.jposna.2025.100244</a:t>
            </a:r>
          </a:p>
          <a:p>
            <a:r>
              <a:rPr sz="800">
                <a:solidFill>
                  <a:srgbClr val="5A6469"/>
                </a:solidFill>
                <a:latin typeface="Calibri"/>
              </a:rPr>
              <a:t>[r8] Grabau JD et al. J Pediatr Soc North Am. 2025. doi:10.1016/j.jposna.2025.100239</a:t>
            </a:r>
          </a:p>
          <a:p>
            <a:r>
              <a:rPr sz="800">
                <a:solidFill>
                  <a:srgbClr val="5A6469"/>
                </a:solidFill>
                <a:latin typeface="Calibri"/>
              </a:rPr>
              <a:t>[r12] Shihab W et al. J Pediatr Soc North Am. 2025. doi:10.1016/j.jposna.2025.100248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clasificación no es de fracturas sino de dispositivos.</a:t>
            </a:r>
          </a:p>
          <a:p>
            <a:pPr marL="347472" indent="-347472">
              <a:spcAft>
                <a:spcPts val="1400"/>
              </a:spcAft>
              <a:buChar char="•"/>
            </a:pPr>
            <a:r>
              <a:rPr sz="2400">
                <a:solidFill>
                  <a:srgbClr val="263238"/>
                </a:solidFill>
                <a:latin typeface="Calibri"/>
              </a:rPr>
              <a:t>Sirve para decidir qué articulaciones se inmovilizan y si hace falta controlar la rotación.</a:t>
            </a:r>
          </a:p>
          <a:p>
            <a:pPr marL="347472" indent="-347472">
              <a:spcAft>
                <a:spcPts val="1400"/>
              </a:spcAft>
              <a:buChar char="•"/>
            </a:pPr>
            <a:r>
              <a:rPr sz="2400">
                <a:solidFill>
                  <a:srgbClr val="263238"/>
                </a:solidFill>
                <a:latin typeface="Calibri"/>
              </a:rPr>
              <a:t>Para qué sirve en la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71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tipos de férulas y yesos y cuándo usar cada uno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Boyd AS et al. Am Fam Physician. 2009. PMID 19725490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Si el control rotacional importa, la pinza de azúcar doble lo da mejor que la simple [r20].</a:t>
            </a:r>
          </a:p>
          <a:p>
            <a:pPr marL="347472" indent="-347472">
              <a:spcAft>
                <a:spcPts val="1400"/>
              </a:spcAft>
              <a:buChar char="•"/>
            </a:pPr>
            <a:r>
              <a:rPr sz="2800">
                <a:solidFill>
                  <a:srgbClr val="263238"/>
                </a:solidFill>
                <a:latin typeface="Calibri"/>
              </a:rPr>
              <a:t>Dos reglas de longitud.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71</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Dispositivos de inmovilización más usados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Grabau JD et al. J Pediatr Soc North Am. 2025. doi:10.1016/j.jposna.2025.100239</a:t>
            </a:r>
          </a:p>
          <a:p>
            <a:r>
              <a:rPr sz="800">
                <a:solidFill>
                  <a:srgbClr val="5A6469"/>
                </a:solidFill>
                <a:latin typeface="Calibri"/>
              </a:rPr>
              <a:t>[r20] Boyd AS et al. Am Fam Physician. 2009. PMID 19725490</a:t>
            </a:r>
          </a:p>
          <a:p>
            <a:r>
              <a:rPr sz="800">
                <a:solidFill>
                  <a:srgbClr val="5A6469"/>
                </a:solidFill>
                <a:latin typeface="Calibri"/>
              </a:rPr>
              <a:t>[r12] Shihab W et al. J Pediatr Soc North Am. 2025. doi:10.1016/j.jposna.2025.100248</a:t>
            </a:r>
          </a:p>
          <a:p>
            <a:r>
              <a:rPr sz="800">
                <a:solidFill>
                  <a:srgbClr val="5A6469"/>
                </a:solidFill>
                <a:latin typeface="Calibri"/>
              </a:rPr>
              <a:t>[r19] Liu DS et al. J Pediatr Soc North Am. 2025. doi:10.1016/j.jposna.2025.100240</a:t>
            </a:r>
          </a:p>
          <a:p>
            <a:r>
              <a:rPr sz="800">
                <a:solidFill>
                  <a:srgbClr val="5A6469"/>
                </a:solidFill>
                <a:latin typeface="Calibri"/>
              </a:rPr>
              <a:t>[r5] McGraw-Heinrich JA et al. J Pediatr Soc North Am. 2025. doi:10.1016/j.jposna.2025.100244</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Dispositivo</a:t>
                      </a:r>
                    </a:p>
                  </a:txBody>
                  <a:tcPr>
                    <a:solidFill>
                      <a:srgbClr val="0F5F6B"/>
                    </a:solidFill>
                  </a:tcPr>
                </a:tc>
                <a:tc>
                  <a:txBody>
                    <a:bodyPr/>
                    <a:lstStyle/>
                    <a:p>
                      <a:r>
                        <a:rPr sz="1400" b="1">
                          <a:solidFill>
                            <a:srgbClr val="FFFFFF"/>
                          </a:solidFill>
                          <a:latin typeface="Calibri"/>
                        </a:rPr>
                        <a:t>Qué cubre y en qué posición</a:t>
                      </a:r>
                    </a:p>
                  </a:txBody>
                  <a:tcPr>
                    <a:solidFill>
                      <a:srgbClr val="0F5F6B"/>
                    </a:solidFill>
                  </a:tcPr>
                </a:tc>
                <a:tc>
                  <a:txBody>
                    <a:bodyPr/>
                    <a:lstStyle/>
                    <a:p>
                      <a:r>
                        <a:rPr sz="1400" b="1">
                          <a:solidFill>
                            <a:srgbClr val="FFFFFF"/>
                          </a:solidFill>
                          <a:latin typeface="Calibri"/>
                        </a:rPr>
                        <a:t>Usos habituales</a:t>
                      </a:r>
                    </a:p>
                  </a:txBody>
                  <a:tcPr>
                    <a:solidFill>
                      <a:srgbClr val="0F5F6B"/>
                    </a:solidFill>
                  </a:tcPr>
                </a:tc>
                <a:tc>
                  <a:txBody>
                    <a:bodyPr/>
                    <a:lstStyle/>
                    <a:p>
                      <a:r>
                        <a:rPr sz="1400" b="1">
                          <a:solidFill>
                            <a:srgbClr val="FFFFFF"/>
                          </a:solidFill>
                          <a:latin typeface="Calibri"/>
                        </a:rPr>
                        <a:t>Error típico</a:t>
                      </a:r>
                    </a:p>
                  </a:txBody>
                  <a:tcPr>
                    <a:solidFill>
                      <a:srgbClr val="0F5F6B"/>
                    </a:solidFill>
                  </a:tcPr>
                </a:tc>
              </a:tr>
              <a:tr h="457200">
                <a:tc>
                  <a:txBody>
                    <a:bodyPr/>
                    <a:lstStyle/>
                    <a:p>
                      <a:r>
                        <a:rPr sz="1400">
                          <a:solidFill>
                            <a:srgbClr val="263238"/>
                          </a:solidFill>
                          <a:latin typeface="Calibri"/>
                        </a:rPr>
                        <a:t>Férula antebraquial (volar corta)</a:t>
                      </a:r>
                    </a:p>
                  </a:txBody>
                  <a:tcPr>
                    <a:solidFill>
                      <a:srgbClr val="EEF3F4"/>
                    </a:solidFill>
                  </a:tcPr>
                </a:tc>
                <a:tc>
                  <a:txBody>
                    <a:bodyPr/>
                    <a:lstStyle/>
                    <a:p>
                      <a:r>
                        <a:rPr sz="1400">
                          <a:solidFill>
                            <a:srgbClr val="263238"/>
                          </a:solidFill>
                          <a:latin typeface="Calibri"/>
                        </a:rPr>
                        <a:t>Palma y cara volar del antebrazo, sin pasar el pliegue palmar distal; muñeca en 20° a 30° de extensión</a:t>
                      </a:r>
                    </a:p>
                  </a:txBody>
                  <a:tcPr>
                    <a:solidFill>
                      <a:srgbClr val="EEF3F4"/>
                    </a:solidFill>
                  </a:tcPr>
                </a:tc>
                <a:tc>
                  <a:txBody>
                    <a:bodyPr/>
                    <a:lstStyle/>
                    <a:p>
                      <a:r>
                        <a:rPr sz="1400">
                          <a:solidFill>
                            <a:srgbClr val="263238"/>
                          </a:solidFill>
                          <a:latin typeface="Calibri"/>
                        </a:rPr>
                        <a:t>Radio y cúbito distales y carpo con edema; espera de cirugía; postoperatorio</a:t>
                      </a:r>
                    </a:p>
                  </a:txBody>
                  <a:tcPr>
                    <a:solidFill>
                      <a:srgbClr val="EEF3F4"/>
                    </a:solidFill>
                  </a:tcPr>
                </a:tc>
                <a:tc>
                  <a:txBody>
                    <a:bodyPr/>
                    <a:lstStyle/>
                    <a:p>
                      <a:r>
                        <a:rPr sz="1400">
                          <a:solidFill>
                            <a:srgbClr val="263238"/>
                          </a:solidFill>
                          <a:latin typeface="Calibri"/>
                        </a:rPr>
                        <a:t>Pasar el material más allá del pliegue palmar y bloquear la flexión de las metacarpofalángicas</a:t>
                      </a:r>
                    </a:p>
                  </a:txBody>
                  <a:tcPr>
                    <a:solidFill>
                      <a:srgbClr val="EEF3F4"/>
                    </a:solidFill>
                  </a:tcPr>
                </a:tc>
              </a:tr>
              <a:tr h="457200">
                <a:tc>
                  <a:txBody>
                    <a:bodyPr/>
                    <a:lstStyle/>
                    <a:p>
                      <a:r>
                        <a:rPr sz="1400">
                          <a:solidFill>
                            <a:srgbClr val="263238"/>
                          </a:solidFill>
                          <a:latin typeface="Calibri"/>
                        </a:rPr>
                        <a:t>Pinza de azúcar simple</a:t>
                      </a:r>
                    </a:p>
                  </a:txBody>
                  <a:tcPr>
                    <a:solidFill>
                      <a:srgbClr val="FFFFFF"/>
                    </a:solidFill>
                  </a:tcPr>
                </a:tc>
                <a:tc>
                  <a:txBody>
                    <a:bodyPr/>
                    <a:lstStyle/>
                    <a:p>
                      <a:r>
                        <a:rPr sz="1400">
                          <a:solidFill>
                            <a:srgbClr val="263238"/>
                          </a:solidFill>
                          <a:latin typeface="Calibri"/>
                        </a:rPr>
                        <a:t>Del pliegue metacarpofalángico volar, alrededor del codo a 90°, hasta los dorsos de los metacarpianos; antebrazo en neutro</a:t>
                      </a:r>
                    </a:p>
                  </a:txBody>
                  <a:tcPr>
                    <a:solidFill>
                      <a:srgbClr val="FFFFFF"/>
                    </a:solidFill>
                  </a:tcPr>
                </a:tc>
                <a:tc>
                  <a:txBody>
                    <a:bodyPr/>
                    <a:lstStyle/>
                    <a:p>
                      <a:r>
                        <a:rPr sz="1400">
                          <a:solidFill>
                            <a:srgbClr val="263238"/>
                          </a:solidFill>
                          <a:latin typeface="Calibri"/>
                        </a:rPr>
                        <a:t>Fracturas de antebrazo y muñeca; limita la rotación sin eliminarla</a:t>
                      </a:r>
                    </a:p>
                  </a:txBody>
                  <a:tcPr>
                    <a:solidFill>
                      <a:srgbClr val="FFFFFF"/>
                    </a:solidFill>
                  </a:tcPr>
                </a:tc>
                <a:tc>
                  <a:txBody>
                    <a:bodyPr/>
                    <a:lstStyle/>
                    <a:p>
                      <a:r>
                        <a:rPr sz="1400">
                          <a:solidFill>
                            <a:srgbClr val="263238"/>
                          </a:solidFill>
                          <a:latin typeface="Calibri"/>
                        </a:rPr>
                        <a:t>Superponer los bordes radial y cubital (queda circular) o acumular yeso doblado en el codo</a:t>
                      </a:r>
                    </a:p>
                  </a:txBody>
                  <a:tcPr>
                    <a:solidFill>
                      <a:srgbClr val="FFFFFF"/>
                    </a:solidFill>
                  </a:tcPr>
                </a:tc>
              </a:tr>
              <a:tr h="457200">
                <a:tc>
                  <a:txBody>
                    <a:bodyPr/>
                    <a:lstStyle/>
                    <a:p>
                      <a:r>
                        <a:rPr sz="1400">
                          <a:solidFill>
                            <a:srgbClr val="263238"/>
                          </a:solidFill>
                          <a:latin typeface="Calibri"/>
                        </a:rPr>
                        <a:t>Pinza de azúcar doble</a:t>
                      </a:r>
                    </a:p>
                  </a:txBody>
                  <a:tcPr>
                    <a:solidFill>
                      <a:srgbClr val="EEF3F4"/>
                    </a:solidFill>
                  </a:tcPr>
                </a:tc>
                <a:tc>
                  <a:txBody>
                    <a:bodyPr/>
                    <a:lstStyle/>
                    <a:p>
                      <a:r>
                        <a:rPr sz="1400">
                          <a:solidFill>
                            <a:srgbClr val="263238"/>
                          </a:solidFill>
                          <a:latin typeface="Calibri"/>
                        </a:rPr>
                        <a:t>Dos pinzas que controlan mejor la pronosupinación</a:t>
                      </a:r>
                    </a:p>
                  </a:txBody>
                  <a:tcPr>
                    <a:solidFill>
                      <a:srgbClr val="EEF3F4"/>
                    </a:solidFill>
                  </a:tcPr>
                </a:tc>
                <a:tc>
                  <a:txBody>
                    <a:bodyPr/>
                    <a:lstStyle/>
                    <a:p>
                      <a:r>
                        <a:rPr sz="1400">
                          <a:solidFill>
                            <a:srgbClr val="263238"/>
                          </a:solidFill>
                          <a:latin typeface="Calibri"/>
                        </a:rPr>
                        <a:t>Fracturas agudas del codo y del antebrazo; Colles extraarticular no desplazada</a:t>
                      </a:r>
                    </a:p>
                  </a:txBody>
                  <a:tcPr>
                    <a:solidFill>
                      <a:srgbClr val="EEF3F4"/>
                    </a:solidFill>
                  </a:tcPr>
                </a:tc>
                <a:tc>
                  <a:txBody>
                    <a:bodyPr/>
                    <a:lstStyle/>
                    <a:p>
                      <a:r>
                        <a:rPr sz="1400">
                          <a:solidFill>
                            <a:srgbClr val="263238"/>
                          </a:solidFill>
                          <a:latin typeface="Calibri"/>
                        </a:rPr>
                        <a:t>Sin error específico descrito en las fuentes; valen las reglas generales</a:t>
                      </a:r>
                    </a:p>
                  </a:txBody>
                  <a:tcPr>
                    <a:solidFill>
                      <a:srgbClr val="EEF3F4"/>
                    </a:solidFill>
                  </a:tcPr>
                </a:tc>
              </a:tr>
              <a:tr h="457200">
                <a:tc>
                  <a:txBody>
                    <a:bodyPr/>
                    <a:lstStyle/>
                    <a:p>
                      <a:r>
                        <a:rPr sz="1400">
                          <a:solidFill>
                            <a:srgbClr val="263238"/>
                          </a:solidFill>
                          <a:latin typeface="Calibri"/>
                        </a:rPr>
                        <a:t>Braquiopalmar (posterior de brazo largo)</a:t>
                      </a:r>
                    </a:p>
                  </a:txBody>
                  <a:tcPr>
                    <a:solidFill>
                      <a:srgbClr val="FFFFFF"/>
                    </a:solidFill>
                  </a:tcPr>
                </a:tc>
                <a:tc>
                  <a:txBody>
                    <a:bodyPr/>
                    <a:lstStyle/>
                    <a:p>
                      <a:r>
                        <a:rPr sz="1400">
                          <a:solidFill>
                            <a:srgbClr val="263238"/>
                          </a:solidFill>
                          <a:latin typeface="Calibri"/>
                        </a:rPr>
                        <a:t>De la axila, por detrás del codo flexionado, a lo largo del cúbito hasta el pliegue palmar proximal; tirantes laterales en A opcionales</a:t>
                      </a:r>
                    </a:p>
                  </a:txBody>
                  <a:tcPr>
                    <a:solidFill>
                      <a:srgbClr val="FFFFFF"/>
                    </a:solidFill>
                  </a:tcPr>
                </a:tc>
                <a:tc>
                  <a:txBody>
                    <a:bodyPr/>
                    <a:lstStyle/>
                    <a:p>
                      <a:r>
                        <a:rPr sz="1400">
                          <a:solidFill>
                            <a:srgbClr val="263238"/>
                          </a:solidFill>
                          <a:latin typeface="Calibri"/>
                        </a:rPr>
                        <a:t>Lesiones del codo, antebrazo proximal y medio; supracondílea mientras se espera cirugía</a:t>
                      </a:r>
                    </a:p>
                  </a:txBody>
                  <a:tcPr>
                    <a:solidFill>
                      <a:srgbClr val="FFFFFF"/>
                    </a:solidFill>
                  </a:tcPr>
                </a:tc>
                <a:tc>
                  <a:txBody>
                    <a:bodyPr/>
                    <a:lstStyle/>
                    <a:p>
                      <a:r>
                        <a:rPr sz="1400">
                          <a:solidFill>
                            <a:srgbClr val="263238"/>
                          </a:solidFill>
                          <a:latin typeface="Calibri"/>
                        </a:rPr>
                        <a:t>Unir los tirantes en círculo o acolchar de más la fosa antecubital</a:t>
                      </a:r>
                    </a:p>
                  </a:txBody>
                  <a:tcPr>
                    <a:solidFill>
                      <a:srgbClr val="FFFFFF"/>
                    </a:solidFill>
                  </a:tcPr>
                </a:tc>
              </a:tr>
              <a:tr h="457200">
                <a:tc>
                  <a:txBody>
                    <a:bodyPr/>
                    <a:lstStyle/>
                    <a:p>
                      <a:r>
                        <a:rPr sz="1400">
                          <a:solidFill>
                            <a:srgbClr val="263238"/>
                          </a:solidFill>
                          <a:latin typeface="Calibri"/>
                        </a:rPr>
                        <a:t>Coaptación</a:t>
                      </a:r>
                    </a:p>
                  </a:txBody>
                  <a:tcPr>
                    <a:solidFill>
                      <a:srgbClr val="EEF3F4"/>
                    </a:solidFill>
                  </a:tcPr>
                </a:tc>
                <a:tc>
                  <a:txBody>
                    <a:bodyPr/>
                    <a:lstStyle/>
                    <a:p>
                      <a:r>
                        <a:rPr sz="1400">
                          <a:solidFill>
                            <a:srgbClr val="263238"/>
                          </a:solidFill>
                          <a:latin typeface="Calibri"/>
                        </a:rPr>
                        <a:t>De la axila alrededor del codo a 90° hasta el acromion lateral, con 10 capas de yeso</a:t>
                      </a:r>
                    </a:p>
                  </a:txBody>
                  <a:tcPr>
                    <a:solidFill>
                      <a:srgbClr val="EEF3F4"/>
                    </a:solidFill>
                  </a:tcPr>
                </a:tc>
                <a:tc>
                  <a:txBody>
                    <a:bodyPr/>
                    <a:lstStyle/>
                    <a:p>
                      <a:r>
                        <a:rPr sz="1400">
                          <a:solidFill>
                            <a:srgbClr val="263238"/>
                          </a:solidFill>
                          <a:latin typeface="Calibri"/>
                        </a:rPr>
                        <a:t>Fracturas de la diáfisis humeral</a:t>
                      </a:r>
                    </a:p>
                  </a:txBody>
                  <a:tcPr>
                    <a:solidFill>
                      <a:srgbClr val="EEF3F4"/>
                    </a:solidFill>
                  </a:tcPr>
                </a:tc>
                <a:tc>
                  <a:txBody>
                    <a:bodyPr/>
                    <a:lstStyle/>
                    <a:p>
                      <a:r>
                        <a:rPr sz="1400">
                          <a:solidFill>
                            <a:srgbClr val="263238"/>
                          </a:solidFill>
                          <a:latin typeface="Calibri"/>
                        </a:rPr>
                        <a:t>Terminar a la altura de la fractura y no en el acromion; poco algodón en la axila</a:t>
                      </a:r>
                    </a:p>
                  </a:txBody>
                  <a:tcPr>
                    <a:solidFill>
                      <a:srgbClr val="EEF3F4"/>
                    </a:solidFill>
                  </a:tcPr>
                </a:tc>
              </a:tr>
              <a:tr h="457200">
                <a:tc>
                  <a:txBody>
                    <a:bodyPr/>
                    <a:lstStyle/>
                    <a:p>
                      <a:r>
                        <a:rPr sz="1400">
                          <a:solidFill>
                            <a:srgbClr val="263238"/>
                          </a:solidFill>
                          <a:latin typeface="Calibri"/>
                        </a:rPr>
                        <a:t>Gutter cubital</a:t>
                      </a:r>
                    </a:p>
                  </a:txBody>
                  <a:tcPr>
                    <a:solidFill>
                      <a:srgbClr val="FFFFFF"/>
                    </a:solidFill>
                  </a:tcPr>
                </a:tc>
                <a:tc>
                  <a:txBody>
                    <a:bodyPr/>
                    <a:lstStyle/>
                    <a:p>
                      <a:r>
                        <a:rPr sz="1400">
                          <a:solidFill>
                            <a:srgbClr val="263238"/>
                          </a:solidFill>
                          <a:latin typeface="Calibri"/>
                        </a:rPr>
                        <a:t>Muñeca algo extendida, metacarpofalángicas a 70° a 90° e interfalángicas a 5° a 10°</a:t>
                      </a:r>
                    </a:p>
                  </a:txBody>
                  <a:tcPr>
                    <a:solidFill>
                      <a:srgbClr val="FFFFFF"/>
                    </a:solidFill>
                  </a:tcPr>
                </a:tc>
                <a:tc>
                  <a:txBody>
                    <a:bodyPr/>
                    <a:lstStyle/>
                    <a:p>
                      <a:r>
                        <a:rPr sz="1400">
                          <a:solidFill>
                            <a:srgbClr val="263238"/>
                          </a:solidFill>
                          <a:latin typeface="Calibri"/>
                        </a:rPr>
                        <a:t>Fracturas del 4.º y 5.º metacarpiano y de falanges</a:t>
                      </a:r>
                    </a:p>
                  </a:txBody>
                  <a:tcPr>
                    <a:solidFill>
                      <a:srgbClr val="FFFFFF"/>
                    </a:solidFill>
                  </a:tcPr>
                </a:tc>
                <a:tc>
                  <a:txBody>
                    <a:bodyPr/>
                    <a:lstStyle/>
                    <a:p>
                      <a:r>
                        <a:rPr sz="1400">
                          <a:solidFill>
                            <a:srgbClr val="263238"/>
                          </a:solidFill>
                          <a:latin typeface="Calibri"/>
                        </a:rPr>
                        <a:t>Poco algodón en el borde cubital de la mano y la muñeca, que se apoya sobre la mesa</a:t>
                      </a:r>
                    </a:p>
                  </a:txBody>
                  <a:tcPr>
                    <a:solidFill>
                      <a:srgbClr val="FFFFFF"/>
                    </a:solidFill>
                  </a:tcPr>
                </a:tc>
              </a:tr>
              <a:tr h="457200">
                <a:tc>
                  <a:txBody>
                    <a:bodyPr/>
                    <a:lstStyle/>
                    <a:p>
                      <a:r>
                        <a:rPr sz="1400">
                          <a:solidFill>
                            <a:srgbClr val="263238"/>
                          </a:solidFill>
                          <a:latin typeface="Calibri"/>
                        </a:rPr>
                        <a:t>Espica de pulgar</a:t>
                      </a:r>
                    </a:p>
                  </a:txBody>
                  <a:tcPr>
                    <a:solidFill>
                      <a:srgbClr val="EEF3F4"/>
                    </a:solidFill>
                  </a:tcPr>
                </a:tc>
                <a:tc>
                  <a:txBody>
                    <a:bodyPr/>
                    <a:lstStyle/>
                    <a:p>
                      <a:r>
                        <a:rPr sz="1400">
                          <a:solidFill>
                            <a:srgbClr val="263238"/>
                          </a:solidFill>
                          <a:latin typeface="Calibri"/>
                        </a:rPr>
                        <a:t>Cara radial del antebrazo desde el tercio proximal hasta justo distal a la interfalángica del pulgar; antebrazo en neutro y muñeca a 25° de extensión</a:t>
                      </a:r>
                    </a:p>
                  </a:txBody>
                  <a:tcPr>
                    <a:solidFill>
                      <a:srgbClr val="EEF3F4"/>
                    </a:solidFill>
                  </a:tcPr>
                </a:tc>
                <a:tc>
                  <a:txBody>
                    <a:bodyPr/>
                    <a:lstStyle/>
                    <a:p>
                      <a:r>
                        <a:rPr sz="1400">
                          <a:solidFill>
                            <a:srgbClr val="263238"/>
                          </a:solidFill>
                          <a:latin typeface="Calibri"/>
                        </a:rPr>
                        <a:t>Sospecha de lesión del escafoides; lesiones del primer metacarpiano y ligamentarias del pulgar</a:t>
                      </a:r>
                    </a:p>
                  </a:txBody>
                  <a:tcPr>
                    <a:solidFill>
                      <a:srgbClr val="EEF3F4"/>
                    </a:solidFill>
                  </a:tcPr>
                </a:tc>
                <a:tc>
                  <a:txBody>
                    <a:bodyPr/>
                    <a:lstStyle/>
                    <a:p>
                      <a:r>
                        <a:rPr sz="1400">
                          <a:solidFill>
                            <a:srgbClr val="263238"/>
                          </a:solidFill>
                          <a:latin typeface="Calibri"/>
                        </a:rPr>
                        <a:t>Dejar el pulgar en hiperextensión o hiperabducción al aplicar la espica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71</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del miembro inmovilizado: qué mirar y cuándo alarmarse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Boyd AS et al. Am Fam Physician. 2009. PMID 19145960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inmovilizar.</a:t>
            </a:r>
          </a:p>
          <a:p>
            <a:pPr marL="347472" indent="-347472">
              <a:spcAft>
                <a:spcPts val="1400"/>
              </a:spcAft>
              <a:buChar char="•"/>
            </a:pPr>
            <a:r>
              <a:rPr sz="2400">
                <a:solidFill>
                  <a:srgbClr val="263238"/>
                </a:solidFill>
                <a:latin typeface="Calibri"/>
              </a:rPr>
              <a:t>Se examina la piel, las partes blandas y el estado neurovascular, y se documentan las lesiones antes de colocar la férula o el yeso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71</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Paciente con dolor creciente bajo un yeso o una férula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Adapa N et al. Hand (N Y). 2019. doi:10.1177/1558944718799391</a:t>
            </a:r>
          </a:p>
          <a:p>
            <a:r>
              <a:rPr sz="800">
                <a:solidFill>
                  <a:srgbClr val="5A6469"/>
                </a:solidFill>
                <a:latin typeface="Calibri"/>
              </a:rPr>
              <a:t>[r2] Boyd AS et al. Am Fam Physician. 2009. PMID 19145960</a:t>
            </a:r>
          </a:p>
          <a:p>
            <a:r>
              <a:rPr sz="800">
                <a:solidFill>
                  <a:srgbClr val="5A6469"/>
                </a:solidFill>
                <a:latin typeface="Calibri"/>
              </a:rPr>
              <a:t>[r36] Livingston KS et al. J Am Acad Orthop Surg. 2017. doi:10.5435/JAAOS-D-15-00655</a:t>
            </a:r>
          </a:p>
          <a:p>
            <a:r>
              <a:rPr sz="800">
                <a:solidFill>
                  <a:srgbClr val="5A6469"/>
                </a:solidFill>
                <a:latin typeface="Calibri"/>
              </a:rPr>
              <a:t>[r18] Roberts A et al. J Pediatr Orthop. 2017. doi:10.1097/BPO.0000000000000574</a:t>
            </a:r>
          </a:p>
          <a:p>
            <a:r>
              <a:rPr sz="800">
                <a:solidFill>
                  <a:srgbClr val="5A6469"/>
                </a:solidFill>
                <a:latin typeface="Calibri"/>
              </a:rPr>
              <a:t>[r5] McGraw-Heinrich JA et al. J Pediatr Soc North Am. 2025. doi:10.1016/j.jposna.2025.100244</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46828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creciente, entumecimiento o hinchazón bajo un yeso o una férula</a:t>
            </a:r>
          </a:p>
        </p:txBody>
      </p:sp>
      <p:sp>
        <p:nvSpPr>
          <p:cNvPr id="7" name="Rectangle 6"/>
          <p:cNvSpPr/>
          <p:nvPr/>
        </p:nvSpPr>
        <p:spPr>
          <a:xfrm>
            <a:off x="4754880" y="2086770"/>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Aflojar o retirar el elástico, que puede dar hasta 6,44 veces la presión de uno flojo, y elevar el miembro [r4, r2]</a:t>
            </a:r>
          </a:p>
        </p:txBody>
      </p:sp>
      <p:sp>
        <p:nvSpPr>
          <p:cNvPr id="8" name="Decision 7"/>
          <p:cNvSpPr/>
          <p:nvPr/>
        </p:nvSpPr>
        <p:spPr>
          <a:xfrm>
            <a:off x="4572000" y="2664781"/>
            <a:ext cx="3108960" cy="71752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¿Persiste el dolor, hay dedos fríos, oscuros o con llenado lento, o un niño ansioso, agitado y que pide más analgesia? [r2, r36]</a:t>
            </a:r>
          </a:p>
        </p:txBody>
      </p:sp>
      <p:sp>
        <p:nvSpPr>
          <p:cNvPr id="9" name="Rectangle 8"/>
          <p:cNvSpPr/>
          <p:nvPr/>
        </p:nvSpPr>
        <p:spPr>
          <a:xfrm>
            <a:off x="4754880" y="3492038"/>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Abrir el molde por completo, incluido el algodón, porque la presión baja al liberar cada capa; examinar y vigilar un síndrome compartimental [r18, r5]</a:t>
            </a:r>
          </a:p>
        </p:txBody>
      </p:sp>
      <p:sp>
        <p:nvSpPr>
          <p:cNvPr id="10" name="Decision 9"/>
          <p:cNvSpPr/>
          <p:nvPr/>
        </p:nvSpPr>
        <p:spPr>
          <a:xfrm>
            <a:off x="4572000" y="4070049"/>
            <a:ext cx="3108960" cy="71752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otra causa local: objeto dentro, yeso mojado, roce o úlcera? [r5]</a:t>
            </a:r>
          </a:p>
        </p:txBody>
      </p:sp>
      <p:sp>
        <p:nvSpPr>
          <p:cNvPr id="11" name="Rectangle 10"/>
          <p:cNvSpPr/>
          <p:nvPr/>
        </p:nvSpPr>
        <p:spPr>
          <a:xfrm>
            <a:off x="2987040" y="4897306"/>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Cambiar el molde; radiografía si se sospecha pérdida de la reducción [r5]</a:t>
            </a:r>
          </a:p>
        </p:txBody>
      </p:sp>
      <p:sp>
        <p:nvSpPr>
          <p:cNvPr id="12" name="Rectangle 11"/>
          <p:cNvSpPr/>
          <p:nvPr/>
        </p:nvSpPr>
        <p:spPr>
          <a:xfrm>
            <a:off x="6522720" y="4897306"/>
            <a:ext cx="2743200" cy="46828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Reevaluar al paciente en persona; no recetar opioides por teléfono [r12]</a:t>
            </a:r>
          </a:p>
        </p:txBody>
      </p:sp>
      <p:sp>
        <p:nvSpPr>
          <p:cNvPr id="13" name="Rounded Rectangle 12"/>
          <p:cNvSpPr/>
          <p:nvPr/>
        </p:nvSpPr>
        <p:spPr>
          <a:xfrm>
            <a:off x="4754880" y="5475317"/>
            <a:ext cx="2743200" cy="46828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Documentar hallazgos y conducta</a:t>
            </a:r>
          </a:p>
        </p:txBody>
      </p:sp>
      <p:cxnSp>
        <p:nvCxnSpPr>
          <p:cNvPr id="14" name="Connector 13"/>
          <p:cNvCxnSpPr>
            <a:stCxn id="6" idx="2"/>
            <a:endCxn id="7" idx="0"/>
          </p:cNvCxnSpPr>
          <p:nvPr/>
        </p:nvCxnSpPr>
        <p:spPr>
          <a:xfrm flipH="1">
            <a:off x="6126480" y="197704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Connector 14"/>
          <p:cNvCxnSpPr>
            <a:stCxn id="7" idx="2"/>
            <a:endCxn id="8" idx="0"/>
          </p:cNvCxnSpPr>
          <p:nvPr/>
        </p:nvCxnSpPr>
        <p:spPr>
          <a:xfrm flipH="1">
            <a:off x="6126480" y="255505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6" name="Connector 15"/>
          <p:cNvCxnSpPr>
            <a:stCxn id="8" idx="2"/>
            <a:endCxn id="9" idx="0"/>
          </p:cNvCxnSpPr>
          <p:nvPr/>
        </p:nvCxnSpPr>
        <p:spPr>
          <a:xfrm flipH="1">
            <a:off x="6126480" y="338231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6181344" y="337499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18" name="Connector 17"/>
          <p:cNvCxnSpPr>
            <a:stCxn id="8" idx="2"/>
            <a:endCxn id="12" idx="0"/>
          </p:cNvCxnSpPr>
          <p:nvPr/>
        </p:nvCxnSpPr>
        <p:spPr>
          <a:xfrm>
            <a:off x="6126480" y="3382310"/>
            <a:ext cx="1767840" cy="151499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800088" y="3866838"/>
            <a:ext cx="457200" cy="274320"/>
          </a:xfrm>
          <a:prstGeom prst="rect">
            <a:avLst/>
          </a:prstGeom>
          <a:noFill/>
        </p:spPr>
        <p:txBody>
          <a:bodyPr wrap="square">
            <a:spAutoFit/>
          </a:bodyPr>
          <a:lstStyle/>
          <a:p>
            <a:r>
              <a:rPr sz="1200" b="1">
                <a:solidFill>
                  <a:srgbClr val="D97706"/>
                </a:solidFill>
                <a:latin typeface="Calibri"/>
              </a:rPr>
              <a:t>no</a:t>
            </a:r>
          </a:p>
        </p:txBody>
      </p:sp>
      <p:cxnSp>
        <p:nvCxnSpPr>
          <p:cNvPr id="20" name="Connector 19"/>
          <p:cNvCxnSpPr>
            <a:stCxn id="9" idx="2"/>
            <a:endCxn id="10" idx="0"/>
          </p:cNvCxnSpPr>
          <p:nvPr/>
        </p:nvCxnSpPr>
        <p:spPr>
          <a:xfrm flipH="1">
            <a:off x="6126480" y="396032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10" idx="2"/>
            <a:endCxn id="11" idx="0"/>
          </p:cNvCxnSpPr>
          <p:nvPr/>
        </p:nvCxnSpPr>
        <p:spPr>
          <a:xfrm flipH="1">
            <a:off x="4358640" y="47875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478026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10" idx="2"/>
            <a:endCxn id="12" idx="0"/>
          </p:cNvCxnSpPr>
          <p:nvPr/>
        </p:nvCxnSpPr>
        <p:spPr>
          <a:xfrm>
            <a:off x="6126480" y="4787578"/>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8" y="4780262"/>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11" idx="2"/>
            <a:endCxn id="13" idx="0"/>
          </p:cNvCxnSpPr>
          <p:nvPr/>
        </p:nvCxnSpPr>
        <p:spPr>
          <a:xfrm>
            <a:off x="4358640" y="536558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12" idx="2"/>
            <a:endCxn id="13" idx="0"/>
          </p:cNvCxnSpPr>
          <p:nvPr/>
        </p:nvCxnSpPr>
        <p:spPr>
          <a:xfrm flipH="1">
            <a:off x="6126480" y="536558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71</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mirar en cada control (práctica habitual con respaldo de revisiones)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Boyd AS et al. Am Fam Physician. 2009. PMID 19145960</a:t>
            </a:r>
          </a:p>
          <a:p>
            <a:r>
              <a:rPr sz="800">
                <a:solidFill>
                  <a:srgbClr val="5A6469"/>
                </a:solidFill>
                <a:latin typeface="Calibri"/>
              </a:rPr>
              <a:t>[r5] McGraw-Heinrich JA et al. J Pediatr Soc North Am. 2025. doi:10.1016/j.jposna.2025.100244</a:t>
            </a:r>
          </a:p>
          <a:p>
            <a:r>
              <a:rPr sz="800">
                <a:solidFill>
                  <a:srgbClr val="5A6469"/>
                </a:solidFill>
                <a:latin typeface="Calibri"/>
              </a:rPr>
              <a:t>[r11] Miller KJ et al. J Pediatr Soc North Am. 2025. doi:10.1016/j.jposna.2025.100243</a:t>
            </a:r>
          </a:p>
          <a:p>
            <a:r>
              <a:rPr sz="800">
                <a:solidFill>
                  <a:srgbClr val="5A6469"/>
                </a:solidFill>
                <a:latin typeface="Calibri"/>
              </a:rPr>
              <a:t>[r36] Livingston KS et al. J Am Acad Orthop Surg. 2017. doi:10.5435/JAAOS-D-15-00655</a:t>
            </a:r>
          </a:p>
          <a:p>
            <a:r>
              <a:rPr sz="800">
                <a:solidFill>
                  <a:srgbClr val="5A6469"/>
                </a:solidFill>
                <a:latin typeface="Calibri"/>
              </a:rPr>
              <a:t>[r4] Adapa N et al. Hand (N Y). 2019. doi:10.1177/1558944718799391</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Qué</a:t>
                      </a:r>
                    </a:p>
                  </a:txBody>
                  <a:tcPr>
                    <a:solidFill>
                      <a:srgbClr val="0F5F6B"/>
                    </a:solidFill>
                  </a:tcPr>
                </a:tc>
                <a:tc>
                  <a:txBody>
                    <a:bodyPr/>
                    <a:lstStyle/>
                    <a:p>
                      <a:r>
                        <a:rPr sz="1600" b="1">
                          <a:solidFill>
                            <a:srgbClr val="FFFFFF"/>
                          </a:solidFill>
                          <a:latin typeface="Calibri"/>
                        </a:rPr>
                        <a:t>Cómo</a:t>
                      </a:r>
                    </a:p>
                  </a:txBody>
                  <a:tcPr>
                    <a:solidFill>
                      <a:srgbClr val="0F5F6B"/>
                    </a:solidFill>
                  </a:tcPr>
                </a:tc>
                <a:tc>
                  <a:txBody>
                    <a:bodyPr/>
                    <a:lstStyle/>
                    <a:p>
                      <a:r>
                        <a:rPr sz="1600" b="1">
                          <a:solidFill>
                            <a:srgbClr val="FFFFFF"/>
                          </a:solidFill>
                          <a:latin typeface="Calibri"/>
                        </a:rPr>
                        <a:t>Señal de alarma</a:t>
                      </a:r>
                    </a:p>
                  </a:txBody>
                  <a:tcPr>
                    <a:solidFill>
                      <a:srgbClr val="0F5F6B"/>
                    </a:solidFill>
                  </a:tcPr>
                </a:tc>
              </a:tr>
              <a:tr h="457200">
                <a:tc>
                  <a:txBody>
                    <a:bodyPr/>
                    <a:lstStyle/>
                    <a:p>
                      <a:r>
                        <a:rPr sz="1600">
                          <a:solidFill>
                            <a:srgbClr val="263238"/>
                          </a:solidFill>
                          <a:latin typeface="Calibri"/>
                        </a:rPr>
                        <a:t>Dedos</a:t>
                      </a:r>
                    </a:p>
                  </a:txBody>
                  <a:tcPr>
                    <a:solidFill>
                      <a:srgbClr val="EEF3F4"/>
                    </a:solidFill>
                  </a:tcPr>
                </a:tc>
                <a:tc>
                  <a:txBody>
                    <a:bodyPr/>
                    <a:lstStyle/>
                    <a:p>
                      <a:r>
                        <a:rPr sz="1600">
                          <a:solidFill>
                            <a:srgbClr val="263238"/>
                          </a:solidFill>
                          <a:latin typeface="Calibri"/>
                        </a:rPr>
                        <a:t>Color, temperatura, llenado capilar, movilidad y sensibilidad, comparados con el lado sano</a:t>
                      </a:r>
                    </a:p>
                  </a:txBody>
                  <a:tcPr>
                    <a:solidFill>
                      <a:srgbClr val="EEF3F4"/>
                    </a:solidFill>
                  </a:tcPr>
                </a:tc>
                <a:tc>
                  <a:txBody>
                    <a:bodyPr/>
                    <a:lstStyle/>
                    <a:p>
                      <a:r>
                        <a:rPr sz="1600">
                          <a:solidFill>
                            <a:srgbClr val="263238"/>
                          </a:solidFill>
                          <a:latin typeface="Calibri"/>
                        </a:rPr>
                        <a:t>Pálidos, fríos, oscuros, llenado lento, no los mueve</a:t>
                      </a:r>
                    </a:p>
                  </a:txBody>
                  <a:tcPr>
                    <a:solidFill>
                      <a:srgbClr val="EEF3F4"/>
                    </a:solidFill>
                  </a:tcPr>
                </a:tc>
              </a:tr>
              <a:tr h="457200">
                <a:tc>
                  <a:txBody>
                    <a:bodyPr/>
                    <a:lstStyle/>
                    <a:p>
                      <a:r>
                        <a:rPr sz="1600">
                          <a:solidFill>
                            <a:srgbClr val="263238"/>
                          </a:solidFill>
                          <a:latin typeface="Calibri"/>
                        </a:rPr>
                        <a:t>Posición de los dedos respecto al borde</a:t>
                      </a:r>
                    </a:p>
                  </a:txBody>
                  <a:tcPr>
                    <a:solidFill>
                      <a:srgbClr val="FFFFFF"/>
                    </a:solidFill>
                  </a:tcPr>
                </a:tc>
                <a:tc>
                  <a:txBody>
                    <a:bodyPr/>
                    <a:lstStyle/>
                    <a:p>
                      <a:r>
                        <a:rPr sz="1600">
                          <a:solidFill>
                            <a:srgbClr val="263238"/>
                          </a:solidFill>
                          <a:latin typeface="Calibri"/>
                        </a:rPr>
                        <a:t>Preguntar si asoman igual que al inicio</a:t>
                      </a:r>
                    </a:p>
                  </a:txBody>
                  <a:tcPr>
                    <a:solidFill>
                      <a:srgbClr val="FFFFFF"/>
                    </a:solidFill>
                  </a:tcPr>
                </a:tc>
                <a:tc>
                  <a:txBody>
                    <a:bodyPr/>
                    <a:lstStyle/>
                    <a:p>
                      <a:r>
                        <a:rPr sz="1600">
                          <a:solidFill>
                            <a:srgbClr val="263238"/>
                          </a:solidFill>
                          <a:latin typeface="Calibri"/>
                        </a:rPr>
                        <a:t>Asoman menos: el yeso y el miembro se movieron entre sí</a:t>
                      </a:r>
                    </a:p>
                  </a:txBody>
                  <a:tcPr>
                    <a:solidFill>
                      <a:srgbClr val="FFFFFF"/>
                    </a:solidFill>
                  </a:tcPr>
                </a:tc>
              </a:tr>
              <a:tr h="457200">
                <a:tc>
                  <a:txBody>
                    <a:bodyPr/>
                    <a:lstStyle/>
                    <a:p>
                      <a:r>
                        <a:rPr sz="1600">
                          <a:solidFill>
                            <a:srgbClr val="263238"/>
                          </a:solidFill>
                          <a:latin typeface="Calibri"/>
                        </a:rPr>
                        <a:t>Dolor</a:t>
                      </a:r>
                    </a:p>
                  </a:txBody>
                  <a:tcPr>
                    <a:solidFill>
                      <a:srgbClr val="EEF3F4"/>
                    </a:solidFill>
                  </a:tcPr>
                </a:tc>
                <a:tc>
                  <a:txBody>
                    <a:bodyPr/>
                    <a:lstStyle/>
                    <a:p>
                      <a:r>
                        <a:rPr sz="1600">
                          <a:solidFill>
                            <a:srgbClr val="263238"/>
                          </a:solidFill>
                          <a:latin typeface="Calibri"/>
                        </a:rPr>
                        <a:t>Debe disminuir con elevación y tiempo</a:t>
                      </a:r>
                    </a:p>
                  </a:txBody>
                  <a:tcPr>
                    <a:solidFill>
                      <a:srgbClr val="EEF3F4"/>
                    </a:solidFill>
                  </a:tcPr>
                </a:tc>
                <a:tc>
                  <a:txBody>
                    <a:bodyPr/>
                    <a:lstStyle/>
                    <a:p>
                      <a:r>
                        <a:rPr sz="1600">
                          <a:solidFill>
                            <a:srgbClr val="263238"/>
                          </a:solidFill>
                          <a:latin typeface="Calibri"/>
                        </a:rPr>
                        <a:t>Aumento, o necesidad creciente de analgésicos; en niños, ansiedad y agitación</a:t>
                      </a:r>
                    </a:p>
                  </a:txBody>
                  <a:tcPr>
                    <a:solidFill>
                      <a:srgbClr val="EEF3F4"/>
                    </a:solidFill>
                  </a:tcPr>
                </a:tc>
              </a:tr>
              <a:tr h="457200">
                <a:tc>
                  <a:txBody>
                    <a:bodyPr/>
                    <a:lstStyle/>
                    <a:p>
                      <a:r>
                        <a:rPr sz="1600">
                          <a:solidFill>
                            <a:srgbClr val="263238"/>
                          </a:solidFill>
                          <a:latin typeface="Calibri"/>
                        </a:rPr>
                        <a:t>Bordes y prominencias</a:t>
                      </a:r>
                    </a:p>
                  </a:txBody>
                  <a:tcPr>
                    <a:solidFill>
                      <a:srgbClr val="FFFFFF"/>
                    </a:solidFill>
                  </a:tcPr>
                </a:tc>
                <a:tc>
                  <a:txBody>
                    <a:bodyPr/>
                    <a:lstStyle/>
                    <a:p>
                      <a:r>
                        <a:rPr sz="1600">
                          <a:solidFill>
                            <a:srgbClr val="263238"/>
                          </a:solidFill>
                          <a:latin typeface="Calibri"/>
                        </a:rPr>
                        <a:t>Palpar bordes, talón, maléolos, codo</a:t>
                      </a:r>
                    </a:p>
                  </a:txBody>
                  <a:tcPr>
                    <a:solidFill>
                      <a:srgbClr val="FFFFFF"/>
                    </a:solidFill>
                  </a:tcPr>
                </a:tc>
                <a:tc>
                  <a:txBody>
                    <a:bodyPr/>
                    <a:lstStyle/>
                    <a:p>
                      <a:r>
                        <a:rPr sz="1600">
                          <a:solidFill>
                            <a:srgbClr val="263238"/>
                          </a:solidFill>
                          <a:latin typeface="Calibri"/>
                        </a:rPr>
                        <a:t>Dolor localizado, ardor, sensación de roce</a:t>
                      </a:r>
                    </a:p>
                  </a:txBody>
                  <a:tcPr>
                    <a:solidFill>
                      <a:srgbClr val="FFFFFF"/>
                    </a:solidFill>
                  </a:tcPr>
                </a:tc>
              </a:tr>
              <a:tr h="457200">
                <a:tc>
                  <a:txBody>
                    <a:bodyPr/>
                    <a:lstStyle/>
                    <a:p>
                      <a:r>
                        <a:rPr sz="1600">
                          <a:solidFill>
                            <a:srgbClr val="263238"/>
                          </a:solidFill>
                          <a:latin typeface="Calibri"/>
                        </a:rPr>
                        <a:t>Humedad y olor</a:t>
                      </a:r>
                    </a:p>
                  </a:txBody>
                  <a:tcPr>
                    <a:solidFill>
                      <a:srgbClr val="EEF3F4"/>
                    </a:solidFill>
                  </a:tcPr>
                </a:tc>
                <a:tc>
                  <a:txBody>
                    <a:bodyPr/>
                    <a:lstStyle/>
                    <a:p>
                      <a:r>
                        <a:rPr sz="1600">
                          <a:solidFill>
                            <a:srgbClr val="263238"/>
                          </a:solidFill>
                          <a:latin typeface="Calibri"/>
                        </a:rPr>
                        <a:t>Preguntar si se mojó o si cayó algo adentro</a:t>
                      </a:r>
                    </a:p>
                  </a:txBody>
                  <a:tcPr>
                    <a:solidFill>
                      <a:srgbClr val="EEF3F4"/>
                    </a:solidFill>
                  </a:tcPr>
                </a:tc>
                <a:tc>
                  <a:txBody>
                    <a:bodyPr/>
                    <a:lstStyle/>
                    <a:p>
                      <a:r>
                        <a:rPr sz="1600">
                          <a:solidFill>
                            <a:srgbClr val="263238"/>
                          </a:solidFill>
                          <a:latin typeface="Calibri"/>
                        </a:rPr>
                        <a:t>Yeso mojado, mal olor, objeto dentro</a:t>
                      </a:r>
                    </a:p>
                  </a:txBody>
                  <a:tcPr>
                    <a:solidFill>
                      <a:srgbClr val="EEF3F4"/>
                    </a:solidFill>
                  </a:tcPr>
                </a:tc>
              </a:tr>
              <a:tr h="457200">
                <a:tc>
                  <a:txBody>
                    <a:bodyPr/>
                    <a:lstStyle/>
                    <a:p>
                      <a:r>
                        <a:rPr sz="1600">
                          <a:solidFill>
                            <a:srgbClr val="263238"/>
                          </a:solidFill>
                          <a:latin typeface="Calibri"/>
                        </a:rPr>
                        <a:t>Vendaje elástico</a:t>
                      </a:r>
                    </a:p>
                  </a:txBody>
                  <a:tcPr>
                    <a:solidFill>
                      <a:srgbClr val="FFFFFF"/>
                    </a:solidFill>
                  </a:tcPr>
                </a:tc>
                <a:tc>
                  <a:txBody>
                    <a:bodyPr/>
                    <a:lstStyle/>
                    <a:p>
                      <a:r>
                        <a:rPr sz="1600">
                          <a:solidFill>
                            <a:srgbClr val="263238"/>
                          </a:solidFill>
                          <a:latin typeface="Calibri"/>
                        </a:rPr>
                        <a:t>Comprobar la tensión</a:t>
                      </a:r>
                    </a:p>
                  </a:txBody>
                  <a:tcPr>
                    <a:solidFill>
                      <a:srgbClr val="FFFFFF"/>
                    </a:solidFill>
                  </a:tcPr>
                </a:tc>
                <a:tc>
                  <a:txBody>
                    <a:bodyPr/>
                    <a:lstStyle/>
                    <a:p>
                      <a:r>
                        <a:rPr sz="1600">
                          <a:solidFill>
                            <a:srgbClr val="263238"/>
                          </a:solidFill>
                          <a:latin typeface="Calibri"/>
                        </a:rPr>
                        <a:t>Apretado: aflojar o retirar</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71</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medir la calidad del yeso con la radiografía (índices de yeso)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Kamat AS et al. J Pediatr Orthop. 2012. doi:10.1097/BPO.0b013e318272474d</a:t>
            </a:r>
          </a:p>
          <a:p>
            <a:r>
              <a:rPr sz="800">
                <a:solidFill>
                  <a:srgbClr val="5A6469"/>
                </a:solidFill>
                <a:latin typeface="Calibri"/>
              </a:rPr>
              <a:t>[r10] Bhatia M et al. Injury. 2006. doi:10.1016/j.injury.2005.10.002</a:t>
            </a:r>
          </a:p>
          <a:p>
            <a:r>
              <a:rPr sz="800">
                <a:solidFill>
                  <a:srgbClr val="5A6469"/>
                </a:solidFill>
                <a:latin typeface="Calibri"/>
              </a:rPr>
              <a:t>[r13] Hang JR et al. J Pediatr Orthop. 2011. doi:10.1097/BPO.0b013e31821fffc3</a:t>
            </a:r>
          </a:p>
          <a:p>
            <a:r>
              <a:rPr sz="800">
                <a:solidFill>
                  <a:srgbClr val="5A6469"/>
                </a:solidFill>
                <a:latin typeface="Calibri"/>
              </a:rPr>
              <a:t>[r14] McQuinn AG et al. J Pediatr Orthop. 2012. doi:10.1097/BPO.0b013e31824b7525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Los índices de yeso miden, en la radiografía posterior a la reducción, qué tan bien está moldeado y acolchado el yeso.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71</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Índices de yeso para predecir el redesplazamiento: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Alemdaroğlu KB et al. J Bone Joint Surg Am. 2008. doi:10.2106/JBJS.G.00624</a:t>
            </a:r>
          </a:p>
          <a:p>
            <a:r>
              <a:rPr sz="1000">
                <a:solidFill>
                  <a:srgbClr val="5A6469"/>
                </a:solidFill>
                <a:latin typeface="Calibri"/>
              </a:rPr>
              <a:t>[r35] Alemdaroğlu KB et al. Injury. 2010. doi:10.1016/j.injury.2009.08.021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71</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Redesplazamiento según el cast index (1001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Kamat AS et al. J Pediatr Orthop. 2012. doi:10.1097/BPO.0b013e318272474d</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71</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¿vendaje, férula o yeso circular?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[r2] Boyd AS et al. Am Fam Physician. 2009. PMID 19145960</a:t>
            </a:r>
          </a:p>
          <a:p>
            <a:r>
              <a:rPr sz="800">
                <a:solidFill>
                  <a:srgbClr val="5A6469"/>
                </a:solidFill>
                <a:latin typeface="Calibri"/>
              </a:rPr>
              <a:t>[r5] McGraw-Heinrich JA et al. J Pediatr Soc North Am. 2025. doi:10.1016/j.jposna.2025.100244</a:t>
            </a:r>
          </a:p>
          <a:p>
            <a:r>
              <a:rPr sz="800">
                <a:solidFill>
                  <a:srgbClr val="5A6469"/>
                </a:solidFill>
                <a:latin typeface="Calibri"/>
              </a:rPr>
              <a:t>[r6] Kamat AS et al. J Pediatr Orthop. 2012. doi:10.1097/BPO.0b013e318272474d</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algoritmo resume la lógica de las secciones anteriores.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71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Elección de la inmovilización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Boyd AS et al. Am Fam Physician. 2009. PMID 19145960</a:t>
            </a:r>
          </a:p>
          <a:p>
            <a:r>
              <a:rPr sz="800">
                <a:solidFill>
                  <a:srgbClr val="5A6469"/>
                </a:solidFill>
                <a:latin typeface="Calibri"/>
              </a:rPr>
              <a:t>[r42] National Institute for Health and Care Excellence. NICE guideline NG38. 2016.</a:t>
            </a:r>
          </a:p>
          <a:p>
            <a:r>
              <a:rPr sz="800">
                <a:solidFill>
                  <a:srgbClr val="5A6469"/>
                </a:solidFill>
                <a:latin typeface="Calibri"/>
              </a:rPr>
              <a:t>[r43] Perry DC et al. Lancet. 2022. doi:10.1016/S0140-6736(22)01015-7</a:t>
            </a:r>
          </a:p>
          <a:p>
            <a:r>
              <a:rPr sz="800">
                <a:solidFill>
                  <a:srgbClr val="5A6469"/>
                </a:solidFill>
                <a:latin typeface="Calibri"/>
              </a:rPr>
              <a:t>[r8] Grabau JD et al. J Pediatr Soc North Am. 2025. doi:10.1016/j.jposna.2025.100239</a:t>
            </a:r>
          </a:p>
          <a:p>
            <a:r>
              <a:rPr sz="800">
                <a:solidFill>
                  <a:srgbClr val="5A6469"/>
                </a:solidFill>
                <a:latin typeface="Calibri"/>
              </a:rPr>
              <a:t>[r12] Shihab W et al. J Pediatr Soc North Am. 2025. doi:10.1016/j.jposna.2025.100248</a:t>
            </a:r>
          </a:p>
          <a:p>
            <a:r>
              <a:rPr sz="800">
                <a:solidFill>
                  <a:srgbClr val="5A6469"/>
                </a:solidFill>
                <a:latin typeface="Calibri"/>
              </a:rPr>
              <a:t>(+7 referencias más en las láminas finales)</a:t>
            </a:r>
          </a:p>
        </p:txBody>
      </p:sp>
      <p:sp>
        <p:nvSpPr>
          <p:cNvPr id="6" name="Rounded Rectangle 5"/>
          <p:cNvSpPr/>
          <p:nvPr/>
        </p:nvSpPr>
        <p:spPr>
          <a:xfrm>
            <a:off x="4754880" y="1508760"/>
            <a:ext cx="2743200" cy="28421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con indicación de inmovilizar; piel, pulsos, sensibilidad y movilidad revisados y documentados [r2]</a:t>
            </a:r>
          </a:p>
        </p:txBody>
      </p:sp>
      <p:sp>
        <p:nvSpPr>
          <p:cNvPr id="7" name="Decision 6"/>
          <p:cNvSpPr/>
          <p:nvPr/>
        </p:nvSpPr>
        <p:spPr>
          <a:xfrm>
            <a:off x="4572000" y="1902705"/>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¿Torus de radio distal en un niño, estable y sin reducción?</a:t>
            </a:r>
          </a:p>
        </p:txBody>
      </p:sp>
      <p:sp>
        <p:nvSpPr>
          <p:cNvPr id="8" name="Rectangle 7"/>
          <p:cNvSpPr/>
          <p:nvPr/>
        </p:nvSpPr>
        <p:spPr>
          <a:xfrm>
            <a:off x="2987040" y="2447929"/>
            <a:ext cx="2743200" cy="435495"/>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Vendaje blando o férula removible y alta con instrucciones; la guía NICE desaconseja el yeso rígido en torus [r42, r43]</a:t>
            </a:r>
          </a:p>
        </p:txBody>
      </p:sp>
      <p:sp>
        <p:nvSpPr>
          <p:cNvPr id="9" name="Decision 8"/>
          <p:cNvSpPr/>
          <p:nvPr/>
        </p:nvSpPr>
        <p:spPr>
          <a:xfrm>
            <a:off x="6339839" y="2447929"/>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¿Edema esperado, reducción reciente, cirugía o herida por revisar, o lesión inestable?</a:t>
            </a:r>
          </a:p>
        </p:txBody>
      </p:sp>
      <p:sp>
        <p:nvSpPr>
          <p:cNvPr id="10" name="Rectangle 9"/>
          <p:cNvSpPr/>
          <p:nvPr/>
        </p:nvSpPr>
        <p:spPr>
          <a:xfrm>
            <a:off x="4754880" y="2993152"/>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Férula de yeso: 3 a 4 capas de algodón, no más de 10 capas de yeso en miembro superior (10 a 12 en la pierna) y elástico flojo sobre una capa de algodón [r8, r12]</a:t>
            </a:r>
          </a:p>
        </p:txBody>
      </p:sp>
      <p:sp>
        <p:nvSpPr>
          <p:cNvPr id="11" name="Rectangle 10"/>
          <p:cNvSpPr/>
          <p:nvPr/>
        </p:nvSpPr>
        <p:spPr>
          <a:xfrm>
            <a:off x="4754880" y="3387098"/>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 precoz; la pinza de azúcar se reaprieta a los 3 a 5 días, y la férula se convierte en yeso cuando cede el edema [r8]</a:t>
            </a:r>
          </a:p>
        </p:txBody>
      </p:sp>
      <p:sp>
        <p:nvSpPr>
          <p:cNvPr id="12" name="Decision 11"/>
          <p:cNvSpPr/>
          <p:nvPr/>
        </p:nvSpPr>
        <p:spPr>
          <a:xfrm>
            <a:off x="4572000" y="3781044"/>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¿Edema controlado y lesión estable?</a:t>
            </a:r>
          </a:p>
        </p:txBody>
      </p:sp>
      <p:sp>
        <p:nvSpPr>
          <p:cNvPr id="13" name="Rectangle 12"/>
          <p:cNvSpPr/>
          <p:nvPr/>
        </p:nvSpPr>
        <p:spPr>
          <a:xfrm>
            <a:off x="4754880" y="4326267"/>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Yeso circular: fibra de vidrio como opción general y yeso de París si prima el moldeado; valvular si hubo reducción o cirugía reciente [r1, r19]</a:t>
            </a:r>
          </a:p>
        </p:txBody>
      </p:sp>
      <p:sp>
        <p:nvSpPr>
          <p:cNvPr id="14" name="Decision 13"/>
          <p:cNvSpPr/>
          <p:nvPr/>
        </p:nvSpPr>
        <p:spPr>
          <a:xfrm>
            <a:off x="4572000" y="4720213"/>
            <a:ext cx="3108960" cy="435495"/>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En un niño con reducción de radio distal: ¿cast index de 0,8 o menos en la radiografía? [r6]</a:t>
            </a:r>
          </a:p>
        </p:txBody>
      </p:sp>
      <p:sp>
        <p:nvSpPr>
          <p:cNvPr id="15" name="Rectangle 14"/>
          <p:cNvSpPr/>
          <p:nvPr/>
        </p:nvSpPr>
        <p:spPr>
          <a:xfrm>
            <a:off x="4754880" y="5265436"/>
            <a:ext cx="2743200" cy="28421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Revisar el molde antes de aceptarlo y rehacerlo si es pobre, mientras todavía es posible [r38, r10]</a:t>
            </a:r>
          </a:p>
        </p:txBody>
      </p:sp>
      <p:sp>
        <p:nvSpPr>
          <p:cNvPr id="16" name="Rounded Rectangle 15"/>
          <p:cNvSpPr/>
          <p:nvPr/>
        </p:nvSpPr>
        <p:spPr>
          <a:xfrm>
            <a:off x="4754880" y="5659382"/>
            <a:ext cx="2743200" cy="28421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Instrucciones por escrito y control programado; el dolor creciente se examina y se abre [r11, r5]</a:t>
            </a:r>
          </a:p>
        </p:txBody>
      </p:sp>
      <p:cxnSp>
        <p:nvCxnSpPr>
          <p:cNvPr id="17" name="Connector 16"/>
          <p:cNvCxnSpPr>
            <a:stCxn id="6" idx="2"/>
            <a:endCxn id="7" idx="0"/>
          </p:cNvCxnSpPr>
          <p:nvPr/>
        </p:nvCxnSpPr>
        <p:spPr>
          <a:xfrm flipH="1">
            <a:off x="6126480" y="179297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338200"/>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33088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7" idx="2"/>
            <a:endCxn id="9" idx="0"/>
          </p:cNvCxnSpPr>
          <p:nvPr/>
        </p:nvCxnSpPr>
        <p:spPr>
          <a:xfrm>
            <a:off x="6126480" y="2338200"/>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33088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8" idx="2"/>
            <a:endCxn id="16" idx="0"/>
          </p:cNvCxnSpPr>
          <p:nvPr/>
        </p:nvCxnSpPr>
        <p:spPr>
          <a:xfrm>
            <a:off x="4358640" y="2883424"/>
            <a:ext cx="1767840" cy="277595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9" idx="2"/>
            <a:endCxn id="10" idx="0"/>
          </p:cNvCxnSpPr>
          <p:nvPr/>
        </p:nvCxnSpPr>
        <p:spPr>
          <a:xfrm flipH="1">
            <a:off x="6126480" y="2883424"/>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772655" y="287610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2" idx="0"/>
          </p:cNvCxnSpPr>
          <p:nvPr/>
        </p:nvCxnSpPr>
        <p:spPr>
          <a:xfrm flipH="1">
            <a:off x="6126480" y="2883424"/>
            <a:ext cx="1767839" cy="89762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772655" y="315187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0" idx="2"/>
            <a:endCxn id="11" idx="0"/>
          </p:cNvCxnSpPr>
          <p:nvPr/>
        </p:nvCxnSpPr>
        <p:spPr>
          <a:xfrm flipH="1">
            <a:off x="6126480" y="327736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1" idx="2"/>
            <a:endCxn id="12" idx="0"/>
          </p:cNvCxnSpPr>
          <p:nvPr/>
        </p:nvCxnSpPr>
        <p:spPr>
          <a:xfrm flipH="1">
            <a:off x="6126480" y="367131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2" idx="2"/>
            <a:endCxn id="13" idx="0"/>
          </p:cNvCxnSpPr>
          <p:nvPr/>
        </p:nvCxnSpPr>
        <p:spPr>
          <a:xfrm flipH="1">
            <a:off x="6126480" y="421653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420922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1" name="Connector 30"/>
          <p:cNvCxnSpPr>
            <a:stCxn id="12" idx="2"/>
            <a:endCxn id="11" idx="0"/>
          </p:cNvCxnSpPr>
          <p:nvPr/>
        </p:nvCxnSpPr>
        <p:spPr>
          <a:xfrm flipH="1" flipV="1">
            <a:off x="6126480" y="3387098"/>
            <a:ext cx="0" cy="829441"/>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181344" y="388051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3" name="Connector 32"/>
          <p:cNvCxnSpPr>
            <a:stCxn id="13" idx="2"/>
            <a:endCxn id="14" idx="0"/>
          </p:cNvCxnSpPr>
          <p:nvPr/>
        </p:nvCxnSpPr>
        <p:spPr>
          <a:xfrm flipH="1">
            <a:off x="6126480" y="461048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4" idx="2"/>
            <a:endCxn id="16" idx="0"/>
          </p:cNvCxnSpPr>
          <p:nvPr/>
        </p:nvCxnSpPr>
        <p:spPr>
          <a:xfrm flipH="1">
            <a:off x="6126480" y="5155708"/>
            <a:ext cx="0" cy="50367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52862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6" name="Connector 35"/>
          <p:cNvCxnSpPr>
            <a:stCxn id="14" idx="2"/>
            <a:endCxn id="15" idx="0"/>
          </p:cNvCxnSpPr>
          <p:nvPr/>
        </p:nvCxnSpPr>
        <p:spPr>
          <a:xfrm flipH="1">
            <a:off x="6126480" y="515570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181344" y="514839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8" name="Connector 37"/>
          <p:cNvCxnSpPr>
            <a:stCxn id="15" idx="2"/>
            <a:endCxn id="16" idx="0"/>
          </p:cNvCxnSpPr>
          <p:nvPr/>
        </p:nvCxnSpPr>
        <p:spPr>
          <a:xfrm flipH="1">
            <a:off x="6126480" y="554965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71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qué dice la evidencia al elegir dispositivo, extensión y material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Adapa N et al. Hand (N Y). 2019. doi:10.1177/1558944718799391</a:t>
            </a:r>
          </a:p>
          <a:p>
            <a:r>
              <a:rPr sz="800">
                <a:solidFill>
                  <a:srgbClr val="5A6469"/>
                </a:solidFill>
                <a:latin typeface="Calibri"/>
              </a:rPr>
              <a:t>[r5] McGraw-Heinrich JA et al. J Pediatr Soc North Am. 2025. doi:10.1016/j.jposna.2025.100244</a:t>
            </a:r>
          </a:p>
          <a:p>
            <a:r>
              <a:rPr sz="800">
                <a:solidFill>
                  <a:srgbClr val="5A6469"/>
                </a:solidFill>
                <a:latin typeface="Calibri"/>
              </a:rPr>
              <a:t>[r8] Grabau JD et al. J Pediatr Soc North Am. 2025. doi:10.1016/j.jposna.2025.100239</a:t>
            </a:r>
          </a:p>
          <a:p>
            <a:r>
              <a:rPr sz="800">
                <a:solidFill>
                  <a:srgbClr val="5A6469"/>
                </a:solidFill>
                <a:latin typeface="Calibri"/>
              </a:rPr>
              <a:t>[r34] Raittio L et al. PLoS One. 2020. doi:10.1371/journal.pone.0232153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 ensayo grande que diga cuál férula o yeso es el mejor para todo.</a:t>
            </a:r>
          </a:p>
          <a:p>
            <a:pPr marL="347472" indent="-347472">
              <a:spcAft>
                <a:spcPts val="1400"/>
              </a:spcAft>
              <a:buChar char="•"/>
            </a:pPr>
            <a:r>
              <a:rPr sz="2400">
                <a:solidFill>
                  <a:srgbClr val="263238"/>
                </a:solidFill>
                <a:latin typeface="Calibri"/>
              </a:rPr>
              <a:t>Hay respuestas por tipo de lesión, y muchas son de calidad baja.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71</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FORCE: dolor a los 3 días en torus de radio distal (escala de caras de Wong-Baker)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Perry DC et al. Lancet. 2022. doi:10.1016/S0140-6736(22)01015-7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71</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Torus: cuánto más dolía la férula que el yeso (diferencia de medias)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Pakarinen O et al. Sci Rep. 2024. doi:10.1038/s41598-024-71970-7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71</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pasos generales, fibra de vidrio y errores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[r2] Boyd AS et al. Am Fam Physician. 2009. PMID 19145960</a:t>
            </a:r>
          </a:p>
          <a:p>
            <a:r>
              <a:rPr sz="800">
                <a:solidFill>
                  <a:srgbClr val="5A6469"/>
                </a:solidFill>
                <a:latin typeface="Calibri"/>
              </a:rPr>
              <a:t>[r3] Halanski MA et al. J Bone Joint Surg Am. 2007. doi:10.2106/JBJS.F.01208</a:t>
            </a:r>
          </a:p>
          <a:p>
            <a:r>
              <a:rPr sz="800">
                <a:solidFill>
                  <a:srgbClr val="5A6469"/>
                </a:solidFill>
                <a:latin typeface="Calibri"/>
              </a:rPr>
              <a:t>[r5] McGraw-Heinrich JA et al. J Pediatr Soc North Am. 2025. doi:10.1016/j.jposna.2025.100244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 técnica es apoyo de estudio, escrita de colega a colega.</a:t>
            </a:r>
          </a:p>
          <a:p>
            <a:pPr marL="347472" indent="-347472">
              <a:spcAft>
                <a:spcPts val="1400"/>
              </a:spcAft>
              <a:buChar char="•"/>
            </a:pPr>
            <a:r>
              <a:rPr sz="2400">
                <a:solidFill>
                  <a:srgbClr val="263238"/>
                </a:solidFill>
                <a:latin typeface="Calibri"/>
              </a:rPr>
              <a:t>No reemplaza el manual de tu servicio ni la supervisión del tutor.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71</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Cuánto baja la presión anterior del tobillo al retirar el algodón anterior después de fijar la férula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Walley KC et al. Foot Ankle Orthop. 2023. doi:10.1177/24730114231160115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71</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al inmovilizar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[r7] Abzug JM et al. J Pediatr Orthop. 2019. doi:10.1097/BPO.0000000000000932</a:t>
            </a:r>
          </a:p>
          <a:p>
            <a:r>
              <a:rPr sz="800">
                <a:solidFill>
                  <a:srgbClr val="5A6469"/>
                </a:solidFill>
                <a:latin typeface="Calibri"/>
              </a:rPr>
              <a:t>[r9] Walley KC et al. Foot Ankle Orthop. 2023. doi:10.1177/24730114231160115</a:t>
            </a:r>
          </a:p>
          <a:p>
            <a:r>
              <a:rPr sz="800">
                <a:solidFill>
                  <a:srgbClr val="5A6469"/>
                </a:solidFill>
                <a:latin typeface="Calibri"/>
              </a:rPr>
              <a:t>[r3] Halanski MA et al. J Bone Joint Surg Am. 2007. doi:10.2106/JBJS.F.01208</a:t>
            </a:r>
          </a:p>
          <a:p>
            <a:r>
              <a:rPr sz="800">
                <a:solidFill>
                  <a:srgbClr val="5A6469"/>
                </a:solidFill>
                <a:latin typeface="Calibri"/>
              </a:rPr>
              <a:t>[r8] Grabau JD et al. J Pediatr Soc North Am. 2025. doi:10.1016/j.jposna.2025.100239</a:t>
            </a:r>
          </a:p>
          <a:p>
            <a:r>
              <a:rPr sz="800">
                <a:solidFill>
                  <a:srgbClr val="5A6469"/>
                </a:solidFill>
                <a:latin typeface="Calibri"/>
              </a:rPr>
              <a:t>[r23] Hutchinson MJ et al. J Orthop Surg Res. 2008. doi:10.1186/1749-799X-3-10</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Consecuencia</a:t>
                      </a:r>
                    </a:p>
                  </a:txBody>
                  <a:tcPr>
                    <a:solidFill>
                      <a:srgbClr val="0F5F6B"/>
                    </a:solidFill>
                  </a:tcPr>
                </a:tc>
                <a:tc>
                  <a:txBody>
                    <a:bodyPr/>
                    <a:lstStyle/>
                    <a:p>
                      <a:r>
                        <a:rPr sz="1600" b="1">
                          <a:solidFill>
                            <a:srgbClr val="FFFFFF"/>
                          </a:solidFill>
                          <a:latin typeface="Calibri"/>
                        </a:rPr>
                        <a:t>Cómo evitarlo</a:t>
                      </a:r>
                    </a:p>
                  </a:txBody>
                  <a:tcPr>
                    <a:solidFill>
                      <a:srgbClr val="0F5F6B"/>
                    </a:solidFill>
                  </a:tcPr>
                </a:tc>
              </a:tr>
              <a:tr h="457200">
                <a:tc>
                  <a:txBody>
                    <a:bodyPr/>
                    <a:lstStyle/>
                    <a:p>
                      <a:r>
                        <a:rPr sz="1600">
                          <a:solidFill>
                            <a:srgbClr val="263238"/>
                          </a:solidFill>
                          <a:latin typeface="Calibri"/>
                        </a:rPr>
                        <a:t>Vendaje elástico directo sobre la piel</a:t>
                      </a:r>
                    </a:p>
                  </a:txBody>
                  <a:tcPr>
                    <a:solidFill>
                      <a:srgbClr val="EEF3F4"/>
                    </a:solidFill>
                  </a:tcPr>
                </a:tc>
                <a:tc>
                  <a:txBody>
                    <a:bodyPr/>
                    <a:lstStyle/>
                    <a:p>
                      <a:r>
                        <a:rPr sz="1600">
                          <a:solidFill>
                            <a:srgbClr val="263238"/>
                          </a:solidFill>
                          <a:latin typeface="Calibri"/>
                        </a:rPr>
                        <a:t>Edema y lesión de piel; fue el error más frecuente en la serie de urgencias (77 %)</a:t>
                      </a:r>
                    </a:p>
                  </a:txBody>
                  <a:tcPr>
                    <a:solidFill>
                      <a:srgbClr val="EEF3F4"/>
                    </a:solidFill>
                  </a:tcPr>
                </a:tc>
                <a:tc>
                  <a:txBody>
                    <a:bodyPr/>
                    <a:lstStyle/>
                    <a:p>
                      <a:r>
                        <a:rPr sz="1600">
                          <a:solidFill>
                            <a:srgbClr val="263238"/>
                          </a:solidFill>
                          <a:latin typeface="Calibri"/>
                        </a:rPr>
                        <a:t>Elástico flojo sobre una capa de algodón</a:t>
                      </a:r>
                    </a:p>
                  </a:txBody>
                  <a:tcPr>
                    <a:solidFill>
                      <a:srgbClr val="EEF3F4"/>
                    </a:solidFill>
                  </a:tcPr>
                </a:tc>
              </a:tr>
              <a:tr h="457200">
                <a:tc>
                  <a:txBody>
                    <a:bodyPr/>
                    <a:lstStyle/>
                    <a:p>
                      <a:r>
                        <a:rPr sz="1600">
                          <a:solidFill>
                            <a:srgbClr val="263238"/>
                          </a:solidFill>
                          <a:latin typeface="Calibri"/>
                        </a:rPr>
                        <a:t>Acolchar con el tobillo en equino y luego pasar a neutro</a:t>
                      </a:r>
                    </a:p>
                  </a:txBody>
                  <a:tcPr>
                    <a:solidFill>
                      <a:srgbClr val="FFFFFF"/>
                    </a:solidFill>
                  </a:tcPr>
                </a:tc>
                <a:tc>
                  <a:txBody>
                    <a:bodyPr/>
                    <a:lstStyle/>
                    <a:p>
                      <a:r>
                        <a:rPr sz="1600">
                          <a:solidFill>
                            <a:srgbClr val="263238"/>
                          </a:solidFill>
                          <a:latin typeface="Calibri"/>
                        </a:rPr>
                        <a:t>Presión anterior multiplicada al menos por 2</a:t>
                      </a:r>
                    </a:p>
                  </a:txBody>
                  <a:tcPr>
                    <a:solidFill>
                      <a:srgbClr val="FFFFFF"/>
                    </a:solidFill>
                  </a:tcPr>
                </a:tc>
                <a:tc>
                  <a:txBody>
                    <a:bodyPr/>
                    <a:lstStyle/>
                    <a:p>
                      <a:r>
                        <a:rPr sz="1600">
                          <a:solidFill>
                            <a:srgbClr val="263238"/>
                          </a:solidFill>
                          <a:latin typeface="Calibri"/>
                        </a:rPr>
                        <a:t>Acolchar en la posición final y quitar el algodón anterior al terminar</a:t>
                      </a:r>
                    </a:p>
                  </a:txBody>
                  <a:tcPr>
                    <a:solidFill>
                      <a:srgbClr val="FFFFFF"/>
                    </a:solidFill>
                  </a:tcPr>
                </a:tc>
              </a:tr>
              <a:tr h="457200">
                <a:tc>
                  <a:txBody>
                    <a:bodyPr/>
                    <a:lstStyle/>
                    <a:p>
                      <a:r>
                        <a:rPr sz="1600">
                          <a:solidFill>
                            <a:srgbClr val="263238"/>
                          </a:solidFill>
                          <a:latin typeface="Calibri"/>
                        </a:rPr>
                        <a:t>Doblar los bordes de la férula</a:t>
                      </a:r>
                    </a:p>
                  </a:txBody>
                  <a:tcPr>
                    <a:solidFill>
                      <a:srgbClr val="EEF3F4"/>
                    </a:solidFill>
                  </a:tcPr>
                </a:tc>
                <a:tc>
                  <a:txBody>
                    <a:bodyPr/>
                    <a:lstStyle/>
                    <a:p>
                      <a:r>
                        <a:rPr sz="1600">
                          <a:solidFill>
                            <a:srgbClr val="263238"/>
                          </a:solidFill>
                          <a:latin typeface="Calibri"/>
                        </a:rPr>
                        <a:t>Calor local; riesgo significativo de lesión térmica</a:t>
                      </a:r>
                    </a:p>
                  </a:txBody>
                  <a:tcPr>
                    <a:solidFill>
                      <a:srgbClr val="EEF3F4"/>
                    </a:solidFill>
                  </a:tcPr>
                </a:tc>
                <a:tc>
                  <a:txBody>
                    <a:bodyPr/>
                    <a:lstStyle/>
                    <a:p>
                      <a:r>
                        <a:rPr sz="1600">
                          <a:solidFill>
                            <a:srgbClr val="263238"/>
                          </a:solidFill>
                          <a:latin typeface="Calibri"/>
                        </a:rPr>
                        <a:t>Cortar a la medida; no más de 10 capas en miembro superior</a:t>
                      </a:r>
                    </a:p>
                  </a:txBody>
                  <a:tcPr>
                    <a:solidFill>
                      <a:srgbClr val="EEF3F4"/>
                    </a:solidFill>
                  </a:tcPr>
                </a:tc>
              </a:tr>
              <a:tr h="457200">
                <a:tc>
                  <a:txBody>
                    <a:bodyPr/>
                    <a:lstStyle/>
                    <a:p>
                      <a:r>
                        <a:rPr sz="1600">
                          <a:solidFill>
                            <a:srgbClr val="263238"/>
                          </a:solidFill>
                          <a:latin typeface="Calibri"/>
                        </a:rPr>
                        <a:t>Apoyar el yeso fresco sobre una almohada</a:t>
                      </a:r>
                    </a:p>
                  </a:txBody>
                  <a:tcPr>
                    <a:solidFill>
                      <a:srgbClr val="FFFFFF"/>
                    </a:solidFill>
                  </a:tcPr>
                </a:tc>
                <a:tc>
                  <a:txBody>
                    <a:bodyPr/>
                    <a:lstStyle/>
                    <a:p>
                      <a:r>
                        <a:rPr sz="1600">
                          <a:solidFill>
                            <a:srgbClr val="263238"/>
                          </a:solidFill>
                          <a:latin typeface="Calibri"/>
                        </a:rPr>
                        <a:t>Calor atrapado; más de 50 °C durante más de 20 min en un modelo</a:t>
                      </a:r>
                    </a:p>
                  </a:txBody>
                  <a:tcPr>
                    <a:solidFill>
                      <a:srgbClr val="FFFFFF"/>
                    </a:solidFill>
                  </a:tcPr>
                </a:tc>
                <a:tc>
                  <a:txBody>
                    <a:bodyPr/>
                    <a:lstStyle/>
                    <a:p>
                      <a:r>
                        <a:rPr sz="1600">
                          <a:solidFill>
                            <a:srgbClr val="263238"/>
                          </a:solidFill>
                          <a:latin typeface="Calibri"/>
                        </a:rPr>
                        <a:t>Apoyar sobre toallas o mantas de tela</a:t>
                      </a:r>
                    </a:p>
                  </a:txBody>
                  <a:tcPr>
                    <a:solidFill>
                      <a:srgbClr val="FFFFFF"/>
                    </a:solidFill>
                  </a:tcPr>
                </a:tc>
              </a:tr>
              <a:tr h="457200">
                <a:tc>
                  <a:txBody>
                    <a:bodyPr/>
                    <a:lstStyle/>
                    <a:p>
                      <a:r>
                        <a:rPr sz="1600">
                          <a:solidFill>
                            <a:srgbClr val="263238"/>
                          </a:solidFill>
                          <a:latin typeface="Calibri"/>
                        </a:rPr>
                        <a:t>Sujetar el yeso con las yemas</a:t>
                      </a:r>
                    </a:p>
                  </a:txBody>
                  <a:tcPr>
                    <a:solidFill>
                      <a:srgbClr val="EEF3F4"/>
                    </a:solidFill>
                  </a:tcPr>
                </a:tc>
                <a:tc>
                  <a:txBody>
                    <a:bodyPr/>
                    <a:lstStyle/>
                    <a:p>
                      <a:r>
                        <a:rPr sz="1600">
                          <a:solidFill>
                            <a:srgbClr val="263238"/>
                          </a:solidFill>
                          <a:latin typeface="Calibri"/>
                        </a:rPr>
                        <a:t>Hundimientos que se vuelven úlceras</a:t>
                      </a:r>
                    </a:p>
                  </a:txBody>
                  <a:tcPr>
                    <a:solidFill>
                      <a:srgbClr val="EEF3F4"/>
                    </a:solidFill>
                  </a:tcPr>
                </a:tc>
                <a:tc>
                  <a:txBody>
                    <a:bodyPr/>
                    <a:lstStyle/>
                    <a:p>
                      <a:r>
                        <a:rPr sz="1600">
                          <a:solidFill>
                            <a:srgbClr val="263238"/>
                          </a:solidFill>
                          <a:latin typeface="Calibri"/>
                        </a:rPr>
                        <a:t>Sostener con palmas planas</a:t>
                      </a:r>
                    </a:p>
                  </a:txBody>
                  <a:tcPr>
                    <a:solidFill>
                      <a:srgbClr val="EEF3F4"/>
                    </a:solidFill>
                  </a:tcPr>
                </a:tc>
              </a:tr>
              <a:tr h="457200">
                <a:tc>
                  <a:txBody>
                    <a:bodyPr/>
                    <a:lstStyle/>
                    <a:p>
                      <a:r>
                        <a:rPr sz="1600">
                          <a:solidFill>
                            <a:srgbClr val="263238"/>
                          </a:solidFill>
                          <a:latin typeface="Calibri"/>
                        </a:rPr>
                        <a:t>Mover la articulación mientras fragua</a:t>
                      </a:r>
                    </a:p>
                  </a:txBody>
                  <a:tcPr>
                    <a:solidFill>
                      <a:srgbClr val="FFFFFF"/>
                    </a:solidFill>
                  </a:tcPr>
                </a:tc>
                <a:tc>
                  <a:txBody>
                    <a:bodyPr/>
                    <a:lstStyle/>
                    <a:p>
                      <a:r>
                        <a:rPr sz="1600">
                          <a:solidFill>
                            <a:srgbClr val="263238"/>
                          </a:solidFill>
                          <a:latin typeface="Calibri"/>
                        </a:rPr>
                        <a:t>Arrugas del material y úlceras</a:t>
                      </a:r>
                    </a:p>
                  </a:txBody>
                  <a:tcPr>
                    <a:solidFill>
                      <a:srgbClr val="FFFFFF"/>
                    </a:solidFill>
                  </a:tcPr>
                </a:tc>
                <a:tc>
                  <a:txBody>
                    <a:bodyPr/>
                    <a:lstStyle/>
                    <a:p>
                      <a:r>
                        <a:rPr sz="1600">
                          <a:solidFill>
                            <a:srgbClr val="263238"/>
                          </a:solidFill>
                          <a:latin typeface="Calibri"/>
                        </a:rPr>
                        <a:t>Ayudante que mantenga la posición</a:t>
                      </a:r>
                    </a:p>
                  </a:txBody>
                  <a:tcPr>
                    <a:solidFill>
                      <a:srgbClr val="FFFFFF"/>
                    </a:solidFill>
                  </a:tcPr>
                </a:tc>
              </a:tr>
              <a:tr h="457200">
                <a:tc>
                  <a:txBody>
                    <a:bodyPr/>
                    <a:lstStyle/>
                    <a:p>
                      <a:r>
                        <a:rPr sz="1600">
                          <a:solidFill>
                            <a:srgbClr val="263238"/>
                          </a:solidFill>
                          <a:latin typeface="Calibri"/>
                        </a:rPr>
                        <a:t>Más de 4 capas de algodón en un yeso pediátrico</a:t>
                      </a:r>
                    </a:p>
                  </a:txBody>
                  <a:tcPr>
                    <a:solidFill>
                      <a:srgbClr val="EEF3F4"/>
                    </a:solidFill>
                  </a:tcPr>
                </a:tc>
                <a:tc>
                  <a:txBody>
                    <a:bodyPr/>
                    <a:lstStyle/>
                    <a:p>
                      <a:r>
                        <a:rPr sz="1600">
                          <a:solidFill>
                            <a:srgbClr val="263238"/>
                          </a:solidFill>
                          <a:latin typeface="Calibri"/>
                        </a:rPr>
                        <a:t>Se pierde el molde y la reducción</a:t>
                      </a:r>
                    </a:p>
                  </a:txBody>
                  <a:tcPr>
                    <a:solidFill>
                      <a:srgbClr val="EEF3F4"/>
                    </a:solidFill>
                  </a:tcPr>
                </a:tc>
                <a:tc>
                  <a:txBody>
                    <a:bodyPr/>
                    <a:lstStyle/>
                    <a:p>
                      <a:r>
                        <a:rPr sz="1600">
                          <a:solidFill>
                            <a:srgbClr val="263238"/>
                          </a:solidFill>
                          <a:latin typeface="Calibri"/>
                        </a:rPr>
                        <a:t>Entre 3 y 4 capas en el antebrazo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71</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miembro superior: antebraquial, pinza de azúcar, braquiopalmar, pulgar y mano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Grabau JD et al. J Pediatr Soc North Am. 2025. doi:10.1016/j.jposna.2025.100239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Férula antebraquial (volar corta)</a:t>
            </a:r>
          </a:p>
          <a:p>
            <a:pPr marL="347472" indent="-347472">
              <a:spcAft>
                <a:spcPts val="1400"/>
              </a:spcAft>
              <a:buChar char="•"/>
            </a:pPr>
            <a:r>
              <a:rPr sz="2800">
                <a:solidFill>
                  <a:srgbClr val="263238"/>
                </a:solidFill>
                <a:latin typeface="Calibri"/>
              </a:rPr>
              <a:t>Sirve para lesiones de la muñeca y del radio distal cuando hay edema o se espera cirugía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71</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miembro superior: antebraquial, pinza de azúcar, braquiopalmar, pulgar y mano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Boyd AS et al. Am Fam Physician. 2009. PMID 19725490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pinza de azúcar simple limita la pronosupinación sin eliminarla; la doble la controla mejor y se indica en fracturas agudas del codo y del antebrazo [r20].</a:t>
            </a:r>
          </a:p>
          <a:p>
            <a:pPr marL="347472" indent="-347472">
              <a:spcAft>
                <a:spcPts val="1400"/>
              </a:spcAft>
              <a:buChar char="•"/>
            </a:pPr>
            <a:r>
              <a:rPr sz="2400">
                <a:solidFill>
                  <a:srgbClr val="263238"/>
                </a:solidFill>
                <a:latin typeface="Calibri"/>
              </a:rPr>
              <a:t>Braquiopalmar (posterior de brazo largo)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71</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miembro superior: antebraquial, pinza de azúcar, braquiopalmar, pulgar y mano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[r54] Siotos C et al. J Plast Surg Hand Surg. 2023. doi:10.1080/2000656X.2021.2024439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metaanálisis de 7 estudios halló no unión en 10,3 % con inmovilización del pulgar y 10,1 % sin ella… [r54]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71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miembro inferior: férula posterior de tobillo con estribo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Shihab W et al. J Pediatr Soc North Am. 2025. doi:10.1016/j.jposna.2025.100248</a:t>
            </a:r>
          </a:p>
          <a:p>
            <a:r>
              <a:rPr sz="1000">
                <a:solidFill>
                  <a:srgbClr val="5A6469"/>
                </a:solidFill>
                <a:latin typeface="Calibri"/>
              </a:rPr>
              <a:t>[r20] Boyd AS et al. Am Fam Physician. 2009. PMID 19725490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la férula de tobillo del residente: sirve para fracturas maleolares, esguinces graves, fracturas del pie y como inmovilización temporal antes de cirugía [r12,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71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miembro inferior: férula posterior de tobillo con estribo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Shihab W et al. J Pediatr Soc North Am. 2025. doi:10.1016/j.jposna.2025.100248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Yeso: la lámina va al agua a temperatura ambiente (22 a 25 °C) y sale cuando ya no burbujea; se escurre pasándola entre los dedos…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71</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de miembro inferior: férula posterior de tobillo con estribo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Shihab W et al. J Pediatr Soc North Am. 2025. doi:10.1016/j.jposna.2025.100248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Edema: la revisión lo sitúa alrededor de los 2 a 3 días (para la férula corta dice que empeora a los 2 a 3 días; para la larga…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71</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calor, piel, compartimental y retiro del yeso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Halanski MA et al. J Bone Joint Surg Am. 2007. doi:10.2106/JBJS.F.01208</a:t>
            </a:r>
          </a:p>
          <a:p>
            <a:r>
              <a:rPr sz="800">
                <a:solidFill>
                  <a:srgbClr val="5A6469"/>
                </a:solidFill>
                <a:latin typeface="Calibri"/>
              </a:rPr>
              <a:t>[r4] Adapa N et al. Hand (N Y). 2019. doi:10.1177/1558944718799391</a:t>
            </a:r>
          </a:p>
          <a:p>
            <a:r>
              <a:rPr sz="800">
                <a:solidFill>
                  <a:srgbClr val="5A6469"/>
                </a:solidFill>
                <a:latin typeface="Calibri"/>
              </a:rPr>
              <a:t>[r5] McGraw-Heinrich JA et al. J Pediatr Soc North Am. 2025. doi:10.1016/j.jposna.2025.100244</a:t>
            </a:r>
          </a:p>
          <a:p>
            <a:r>
              <a:rPr sz="800">
                <a:solidFill>
                  <a:srgbClr val="5A6469"/>
                </a:solidFill>
                <a:latin typeface="Calibri"/>
              </a:rPr>
              <a:t>[r8] Grabau JD et al. J Pediatr Soc North Am. 2025. doi:10.1016/j.jposna.2025.100239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4 familias que importan en un yeso o una férula: térmicas, de piel y presión, compartimentales y las que ocurren al retirar el molde.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71</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 piel del yeso en niños, por causa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Callahan W et al. Ann Med Surg (Lond). 2026. doi:10.1097/MS9.0000000000004942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71</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Descenso máximo de la presión bajo el apósito al abrirlo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Adapa N et al. Hand (N Y). 2019. doi:10.1177/1558944718799391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71</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pérdida de la reducción y qué la predice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Kamat AS et al. J Pediatr Orthop. 2012. doi:10.1097/BPO.0b013e318272474d</a:t>
            </a:r>
          </a:p>
          <a:p>
            <a:r>
              <a:rPr sz="800">
                <a:solidFill>
                  <a:srgbClr val="5A6469"/>
                </a:solidFill>
                <a:latin typeface="Calibri"/>
              </a:rPr>
              <a:t>[r10] Bhatia M et al. Injury. 2006. doi:10.1016/j.injury.2005.10.002</a:t>
            </a:r>
          </a:p>
          <a:p>
            <a:r>
              <a:rPr sz="800">
                <a:solidFill>
                  <a:srgbClr val="5A6469"/>
                </a:solidFill>
                <a:latin typeface="Calibri"/>
              </a:rPr>
              <a:t>[r13] Hang JR et al. J Pediatr Orthop. 2011. doi:10.1097/BPO.0b013e31821fffc3</a:t>
            </a:r>
          </a:p>
          <a:p>
            <a:r>
              <a:rPr sz="800">
                <a:solidFill>
                  <a:srgbClr val="5A6469"/>
                </a:solidFill>
                <a:latin typeface="Calibri"/>
              </a:rPr>
              <a:t>[r14] McQuinn AG et al. J Pediatr Orthop. 2012. doi:10.1097/BPO.0b013e31824b7525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complicación que más se mide es la pérdida de la reducción.</a:t>
            </a:r>
          </a:p>
          <a:p>
            <a:pPr marL="347472" indent="-347472">
              <a:spcAft>
                <a:spcPts val="1400"/>
              </a:spcAft>
              <a:buChar char="•"/>
            </a:pPr>
            <a:r>
              <a:rPr sz="2400">
                <a:solidFill>
                  <a:srgbClr val="263238"/>
                </a:solidFill>
                <a:latin typeface="Calibri"/>
              </a:rPr>
              <a:t>Los números cambian según cómo se defina y a quién se estudie, así que se dan por cohorte.</a:t>
            </a:r>
          </a:p>
          <a:p>
            <a:pPr marL="347472" indent="-347472">
              <a:spcAft>
                <a:spcPts val="1400"/>
              </a:spcAft>
              <a:buChar char="•"/>
            </a:pPr>
            <a:r>
              <a:rPr sz="2400">
                <a:solidFill>
                  <a:srgbClr val="263238"/>
                </a:solidFill>
                <a:latin typeface="Calibri"/>
              </a:rPr>
              <a:t>Cuánto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71</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Redesplazamiento tras reducción y yeso en niños, por cohorte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[r6] Kamat AS et al. J Pediatr Orthop. 2012. doi:10.1097/BPO.0b013e318272474d</a:t>
            </a:r>
          </a:p>
          <a:p>
            <a:r>
              <a:rPr sz="800">
                <a:solidFill>
                  <a:srgbClr val="5A6469"/>
                </a:solidFill>
                <a:latin typeface="Calibri"/>
              </a:rPr>
              <a:t>[r14] McQuinn AG et al. J Pediatr Orthop. 2012. doi:10.1097/BPO.0b013e31824b7525</a:t>
            </a:r>
          </a:p>
          <a:p>
            <a:r>
              <a:rPr sz="800">
                <a:solidFill>
                  <a:srgbClr val="5A6469"/>
                </a:solidFill>
                <a:latin typeface="Calibri"/>
              </a:rPr>
              <a:t>[r10] Bhatia M et al. Injury. 2006. doi:10.1016/j.injury.2005.10.002</a:t>
            </a:r>
          </a:p>
          <a:p>
            <a:r>
              <a:rPr sz="800">
                <a:solidFill>
                  <a:srgbClr val="5A6469"/>
                </a:solidFill>
                <a:latin typeface="Calibri"/>
              </a:rPr>
              <a:t>[r13] Hang JR et al. J Pediatr Orthop. 2011. doi:10.1097/BPO.0b013e31821fffc3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71</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asociados al redesplazamiento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Alemdaroğlu KB et al. J Bone Joint Surg Am. 2008. doi:10.2106/JBJS.G.00624</a:t>
            </a:r>
          </a:p>
          <a:p>
            <a:r>
              <a:rPr sz="1000">
                <a:solidFill>
                  <a:srgbClr val="5A6469"/>
                </a:solidFill>
                <a:latin typeface="Calibri"/>
              </a:rPr>
              <a:t>[r14] McQuinn AG et al. J Pediatr Orthop. 2012. doi:10.1097/BPO.0b013e31824b7525</a:t>
            </a:r>
          </a:p>
          <a:p>
            <a:r>
              <a:rPr sz="1000">
                <a:solidFill>
                  <a:srgbClr val="5A6469"/>
                </a:solidFill>
                <a:latin typeface="Calibri"/>
              </a:rPr>
              <a:t>[r32] Ravier D et al. 2020. doi:10.1097/BPB.0000000000000678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71</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Educación del paciente, controles y retiro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Miller KJ et al. J Pediatr Soc North Am. 2025. doi:10.1016/j.jposna.2025.100243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Dar instrucciones forma parte del procedimiento.</a:t>
            </a:r>
          </a:p>
          <a:p>
            <a:pPr marL="347472" indent="-347472">
              <a:spcAft>
                <a:spcPts val="1400"/>
              </a:spcAft>
              <a:buChar char="•"/>
            </a:pPr>
            <a:r>
              <a:rPr sz="2400">
                <a:solidFill>
                  <a:srgbClr val="263238"/>
                </a:solidFill>
                <a:latin typeface="Calibri"/>
              </a:rPr>
              <a:t>Van de palabra y por escrito, porque en ese momento la familia atiende al niño y a mil cosas más y retiene poco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71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Educación del paciente, controles y retiro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Boyd AS et al. Am Fam Physician. 2009. PMID 19145960</a:t>
            </a:r>
          </a:p>
          <a:p>
            <a:r>
              <a:rPr sz="1000">
                <a:solidFill>
                  <a:srgbClr val="5A6469"/>
                </a:solidFill>
                <a:latin typeface="Calibri"/>
              </a:rPr>
              <a:t>[r42] National Institute for Health and Care Excellence. NICE guideline NG38.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Duración total: la misma revisión recoge que las guías de fracturas suelen calcular 4 a 8 semanas hasta consolidar; el sitio… [r2] [r42]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71</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decirle al paciente al salir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Miller KJ et al. J Pediatr Soc North Am. 2025. doi:10.1016/j.jposna.2025.100243</a:t>
            </a:r>
          </a:p>
          <a:p>
            <a:r>
              <a:rPr sz="800">
                <a:solidFill>
                  <a:srgbClr val="5A6469"/>
                </a:solidFill>
                <a:latin typeface="Calibri"/>
              </a:rPr>
              <a:t>[r2] Boyd AS et al. Am Fam Physician. 2009. PMID 19145960</a:t>
            </a:r>
          </a:p>
          <a:p>
            <a:r>
              <a:rPr sz="800">
                <a:solidFill>
                  <a:srgbClr val="5A6469"/>
                </a:solidFill>
                <a:latin typeface="Calibri"/>
              </a:rPr>
              <a:t>[r5] McGraw-Heinrich JA et al. J Pediatr Soc North Am. 2025. doi:10.1016/j.jposna.2025.100244</a:t>
            </a:r>
          </a:p>
          <a:p>
            <a:r>
              <a:rPr sz="800">
                <a:solidFill>
                  <a:srgbClr val="5A6469"/>
                </a:solidFill>
                <a:latin typeface="Calibri"/>
              </a:rPr>
              <a:t>[r21] Callahan W et al. Ann Med Surg (Lond). 2026. doi:10.1097/MS9.0000000000004942</a:t>
            </a:r>
          </a:p>
          <a:p>
            <a:r>
              <a:rPr sz="800">
                <a:solidFill>
                  <a:srgbClr val="5A6469"/>
                </a:solidFill>
                <a:latin typeface="Calibri"/>
              </a:rPr>
              <a:t>[r4] Adapa N et al. Hand (N Y). 2019. doi:10.1177/1558944718799391</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Tema</a:t>
                      </a:r>
                    </a:p>
                  </a:txBody>
                  <a:tcPr>
                    <a:solidFill>
                      <a:srgbClr val="0F5F6B"/>
                    </a:solidFill>
                  </a:tcPr>
                </a:tc>
                <a:tc>
                  <a:txBody>
                    <a:bodyPr/>
                    <a:lstStyle/>
                    <a:p>
                      <a:r>
                        <a:rPr sz="1600" b="1">
                          <a:solidFill>
                            <a:srgbClr val="FFFFFF"/>
                          </a:solidFill>
                          <a:latin typeface="Calibri"/>
                        </a:rPr>
                        <a:t>Instrucción</a:t>
                      </a:r>
                    </a:p>
                  </a:txBody>
                  <a:tcPr>
                    <a:solidFill>
                      <a:srgbClr val="0F5F6B"/>
                    </a:solidFill>
                  </a:tcPr>
                </a:tc>
                <a:tc>
                  <a:txBody>
                    <a:bodyPr/>
                    <a:lstStyle/>
                    <a:p>
                      <a:r>
                        <a:rPr sz="1600" b="1">
                          <a:solidFill>
                            <a:srgbClr val="FFFFFF"/>
                          </a:solidFill>
                          <a:latin typeface="Calibri"/>
                        </a:rPr>
                        <a:t>Por qué</a:t>
                      </a:r>
                    </a:p>
                  </a:txBody>
                  <a:tcPr>
                    <a:solidFill>
                      <a:srgbClr val="0F5F6B"/>
                    </a:solidFill>
                  </a:tcPr>
                </a:tc>
              </a:tr>
              <a:tr h="457200">
                <a:tc>
                  <a:txBody>
                    <a:bodyPr/>
                    <a:lstStyle/>
                    <a:p>
                      <a:r>
                        <a:rPr sz="1600">
                          <a:solidFill>
                            <a:srgbClr val="263238"/>
                          </a:solidFill>
                          <a:latin typeface="Calibri"/>
                        </a:rPr>
                        <a:t>Seco y limpio</a:t>
                      </a:r>
                    </a:p>
                  </a:txBody>
                  <a:tcPr>
                    <a:solidFill>
                      <a:srgbClr val="EEF3F4"/>
                    </a:solidFill>
                  </a:tcPr>
                </a:tc>
                <a:tc>
                  <a:txBody>
                    <a:bodyPr/>
                    <a:lstStyle/>
                    <a:p>
                      <a:r>
                        <a:rPr sz="1600">
                          <a:solidFill>
                            <a:srgbClr val="263238"/>
                          </a:solidFill>
                          <a:latin typeface="Calibri"/>
                        </a:rPr>
                        <a:t>No mojar el molde; si se moja, consultar</a:t>
                      </a:r>
                    </a:p>
                  </a:txBody>
                  <a:tcPr>
                    <a:solidFill>
                      <a:srgbClr val="EEF3F4"/>
                    </a:solidFill>
                  </a:tcPr>
                </a:tc>
                <a:tc>
                  <a:txBody>
                    <a:bodyPr/>
                    <a:lstStyle/>
                    <a:p>
                      <a:r>
                        <a:rPr sz="1600">
                          <a:solidFill>
                            <a:srgbClr val="263238"/>
                          </a:solidFill>
                          <a:latin typeface="Calibri"/>
                        </a:rPr>
                        <a:t>El yeso mojado es una de las causas más frecuentes de complicación de la piel</a:t>
                      </a:r>
                    </a:p>
                  </a:txBody>
                  <a:tcPr>
                    <a:solidFill>
                      <a:srgbClr val="EEF3F4"/>
                    </a:solidFill>
                  </a:tcPr>
                </a:tc>
              </a:tr>
              <a:tr h="457200">
                <a:tc>
                  <a:txBody>
                    <a:bodyPr/>
                    <a:lstStyle/>
                    <a:p>
                      <a:r>
                        <a:rPr sz="1600">
                          <a:solidFill>
                            <a:srgbClr val="263238"/>
                          </a:solidFill>
                          <a:latin typeface="Calibri"/>
                        </a:rPr>
                        <a:t>Nada adentro</a:t>
                      </a:r>
                    </a:p>
                  </a:txBody>
                  <a:tcPr>
                    <a:solidFill>
                      <a:srgbClr val="FFFFFF"/>
                    </a:solidFill>
                  </a:tcPr>
                </a:tc>
                <a:tc>
                  <a:txBody>
                    <a:bodyPr/>
                    <a:lstStyle/>
                    <a:p>
                      <a:r>
                        <a:rPr sz="1600">
                          <a:solidFill>
                            <a:srgbClr val="263238"/>
                          </a:solidFill>
                          <a:latin typeface="Calibri"/>
                        </a:rPr>
                        <a:t>No meter objetos para rascar</a:t>
                      </a:r>
                    </a:p>
                  </a:txBody>
                  <a:tcPr>
                    <a:solidFill>
                      <a:srgbClr val="FFFFFF"/>
                    </a:solidFill>
                  </a:tcPr>
                </a:tc>
                <a:tc>
                  <a:txBody>
                    <a:bodyPr/>
                    <a:lstStyle/>
                    <a:p>
                      <a:r>
                        <a:rPr sz="1600">
                          <a:solidFill>
                            <a:srgbClr val="263238"/>
                          </a:solidFill>
                          <a:latin typeface="Calibri"/>
                        </a:rPr>
                        <a:t>Los objetos producen úlceras bajo el molde</a:t>
                      </a:r>
                    </a:p>
                  </a:txBody>
                  <a:tcPr>
                    <a:solidFill>
                      <a:srgbClr val="FFFFFF"/>
                    </a:solidFill>
                  </a:tcPr>
                </a:tc>
              </a:tr>
              <a:tr h="457200">
                <a:tc>
                  <a:txBody>
                    <a:bodyPr/>
                    <a:lstStyle/>
                    <a:p>
                      <a:r>
                        <a:rPr sz="1600">
                          <a:solidFill>
                            <a:srgbClr val="263238"/>
                          </a:solidFill>
                          <a:latin typeface="Calibri"/>
                        </a:rPr>
                        <a:t>Elevar y frío</a:t>
                      </a:r>
                    </a:p>
                  </a:txBody>
                  <a:tcPr>
                    <a:solidFill>
                      <a:srgbClr val="EEF3F4"/>
                    </a:solidFill>
                  </a:tcPr>
                </a:tc>
                <a:tc>
                  <a:txBody>
                    <a:bodyPr/>
                    <a:lstStyle/>
                    <a:p>
                      <a:r>
                        <a:rPr sz="1600">
                          <a:solidFill>
                            <a:srgbClr val="263238"/>
                          </a:solidFill>
                          <a:latin typeface="Calibri"/>
                        </a:rPr>
                        <a:t>Miembro por encima del corazón; compresas frías sobre el molde</a:t>
                      </a:r>
                    </a:p>
                  </a:txBody>
                  <a:tcPr>
                    <a:solidFill>
                      <a:srgbClr val="EEF3F4"/>
                    </a:solidFill>
                  </a:tcPr>
                </a:tc>
                <a:tc>
                  <a:txBody>
                    <a:bodyPr/>
                    <a:lstStyle/>
                    <a:p>
                      <a:r>
                        <a:rPr sz="1600">
                          <a:solidFill>
                            <a:srgbClr val="263238"/>
                          </a:solidFill>
                          <a:latin typeface="Calibri"/>
                        </a:rPr>
                        <a:t>Reducen el edema</a:t>
                      </a:r>
                    </a:p>
                  </a:txBody>
                  <a:tcPr>
                    <a:solidFill>
                      <a:srgbClr val="EEF3F4"/>
                    </a:solidFill>
                  </a:tcPr>
                </a:tc>
              </a:tr>
              <a:tr h="457200">
                <a:tc>
                  <a:txBody>
                    <a:bodyPr/>
                    <a:lstStyle/>
                    <a:p>
                      <a:r>
                        <a:rPr sz="1600">
                          <a:solidFill>
                            <a:srgbClr val="263238"/>
                          </a:solidFill>
                          <a:latin typeface="Calibri"/>
                        </a:rPr>
                        <a:t>Dedos</a:t>
                      </a:r>
                    </a:p>
                  </a:txBody>
                  <a:tcPr>
                    <a:solidFill>
                      <a:srgbClr val="FFFFFF"/>
                    </a:solidFill>
                  </a:tcPr>
                </a:tc>
                <a:tc>
                  <a:txBody>
                    <a:bodyPr/>
                    <a:lstStyle/>
                    <a:p>
                      <a:r>
                        <a:rPr sz="1600">
                          <a:solidFill>
                            <a:srgbClr val="263238"/>
                          </a:solidFill>
                          <a:latin typeface="Calibri"/>
                        </a:rPr>
                        <a:t>Mirar color, movilidad y cuántos dedos asoman por el borde</a:t>
                      </a:r>
                    </a:p>
                  </a:txBody>
                  <a:tcPr>
                    <a:solidFill>
                      <a:srgbClr val="FFFFFF"/>
                    </a:solidFill>
                  </a:tcPr>
                </a:tc>
                <a:tc>
                  <a:txBody>
                    <a:bodyPr/>
                    <a:lstStyle/>
                    <a:p>
                      <a:r>
                        <a:rPr sz="1600">
                          <a:solidFill>
                            <a:srgbClr val="263238"/>
                          </a:solidFill>
                          <a:latin typeface="Calibri"/>
                        </a:rPr>
                        <a:t>Si asoman menos, el yeso y el miembro se movieron entre sí</a:t>
                      </a:r>
                    </a:p>
                  </a:txBody>
                  <a:tcPr>
                    <a:solidFill>
                      <a:srgbClr val="FFFFFF"/>
                    </a:solidFill>
                  </a:tcPr>
                </a:tc>
              </a:tr>
              <a:tr h="457200">
                <a:tc>
                  <a:txBody>
                    <a:bodyPr/>
                    <a:lstStyle/>
                    <a:p>
                      <a:r>
                        <a:rPr sz="1600">
                          <a:solidFill>
                            <a:srgbClr val="263238"/>
                          </a:solidFill>
                          <a:latin typeface="Calibri"/>
                        </a:rPr>
                        <a:t>Dolor</a:t>
                      </a:r>
                    </a:p>
                  </a:txBody>
                  <a:tcPr>
                    <a:solidFill>
                      <a:srgbClr val="EEF3F4"/>
                    </a:solidFill>
                  </a:tcPr>
                </a:tc>
                <a:tc>
                  <a:txBody>
                    <a:bodyPr/>
                    <a:lstStyle/>
                    <a:p>
                      <a:r>
                        <a:rPr sz="1600">
                          <a:solidFill>
                            <a:srgbClr val="263238"/>
                          </a:solidFill>
                          <a:latin typeface="Calibri"/>
                        </a:rPr>
                        <a:t>Debe ser cada vez menor</a:t>
                      </a:r>
                    </a:p>
                  </a:txBody>
                  <a:tcPr>
                    <a:solidFill>
                      <a:srgbClr val="EEF3F4"/>
                    </a:solidFill>
                  </a:tcPr>
                </a:tc>
                <a:tc>
                  <a:txBody>
                    <a:bodyPr/>
                    <a:lstStyle/>
                    <a:p>
                      <a:r>
                        <a:rPr sz="1600">
                          <a:solidFill>
                            <a:srgbClr val="263238"/>
                          </a:solidFill>
                          <a:latin typeface="Calibri"/>
                        </a:rPr>
                        <a:t>Dolor creciente exige revisión; no se tapa con analgésicos</a:t>
                      </a:r>
                    </a:p>
                  </a:txBody>
                  <a:tcPr>
                    <a:solidFill>
                      <a:srgbClr val="EEF3F4"/>
                    </a:solidFill>
                  </a:tcPr>
                </a:tc>
              </a:tr>
              <a:tr h="457200">
                <a:tc>
                  <a:txBody>
                    <a:bodyPr/>
                    <a:lstStyle/>
                    <a:p>
                      <a:r>
                        <a:rPr sz="1600">
                          <a:solidFill>
                            <a:srgbClr val="263238"/>
                          </a:solidFill>
                          <a:latin typeface="Calibri"/>
                        </a:rPr>
                        <a:t>Cuándo volver</a:t>
                      </a:r>
                    </a:p>
                  </a:txBody>
                  <a:tcPr>
                    <a:solidFill>
                      <a:srgbClr val="FFFFFF"/>
                    </a:solidFill>
                  </a:tcPr>
                </a:tc>
                <a:tc>
                  <a:txBody>
                    <a:bodyPr/>
                    <a:lstStyle/>
                    <a:p>
                      <a:r>
                        <a:rPr sz="1600">
                          <a:solidFill>
                            <a:srgbClr val="263238"/>
                          </a:solidFill>
                          <a:latin typeface="Calibri"/>
                        </a:rPr>
                        <a:t>Dolor que empeora, hormigueo, entumecimiento, hinchazón intensa, dedos oscuros o fríos, molde flojo</a:t>
                      </a:r>
                    </a:p>
                  </a:txBody>
                  <a:tcPr>
                    <a:solidFill>
                      <a:srgbClr val="FFFFFF"/>
                    </a:solidFill>
                  </a:tcPr>
                </a:tc>
                <a:tc>
                  <a:txBody>
                    <a:bodyPr/>
                    <a:lstStyle/>
                    <a:p>
                      <a:r>
                        <a:rPr sz="1600">
                          <a:solidFill>
                            <a:srgbClr val="263238"/>
                          </a:solidFill>
                          <a:latin typeface="Calibri"/>
                        </a:rPr>
                        <a:t>Pueden ser signos de compromiso vascular o de síndrome compartimental</a:t>
                      </a:r>
                    </a:p>
                  </a:txBody>
                  <a:tcPr>
                    <a:solidFill>
                      <a:srgbClr val="FFFFFF"/>
                    </a:solidFill>
                  </a:tcPr>
                </a:tc>
              </a:tr>
              <a:tr h="457200">
                <a:tc>
                  <a:txBody>
                    <a:bodyPr/>
                    <a:lstStyle/>
                    <a:p>
                      <a:r>
                        <a:rPr sz="1600">
                          <a:solidFill>
                            <a:srgbClr val="263238"/>
                          </a:solidFill>
                          <a:latin typeface="Calibri"/>
                        </a:rPr>
                        <a:t>Elástico</a:t>
                      </a:r>
                    </a:p>
                  </a:txBody>
                  <a:tcPr>
                    <a:solidFill>
                      <a:srgbClr val="EEF3F4"/>
                    </a:solidFill>
                  </a:tcPr>
                </a:tc>
                <a:tc>
                  <a:txBody>
                    <a:bodyPr/>
                    <a:lstStyle/>
                    <a:p>
                      <a:r>
                        <a:rPr sz="1600">
                          <a:solidFill>
                            <a:srgbClr val="263238"/>
                          </a:solidFill>
                          <a:latin typeface="Calibri"/>
                        </a:rPr>
                        <a:t>Si se aprieta, aflojarlo</a:t>
                      </a:r>
                    </a:p>
                  </a:txBody>
                  <a:tcPr>
                    <a:solidFill>
                      <a:srgbClr val="EEF3F4"/>
                    </a:solidFill>
                  </a:tcPr>
                </a:tc>
                <a:tc>
                  <a:txBody>
                    <a:bodyPr/>
                    <a:lstStyle/>
                    <a:p>
                      <a:r>
                        <a:rPr sz="1600">
                          <a:solidFill>
                            <a:srgbClr val="263238"/>
                          </a:solidFill>
                          <a:latin typeface="Calibri"/>
                        </a:rPr>
                        <a:t>Un elástico apretado sube la presión bajo el molde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71</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Boyd AS et al. Am Fam Physician. 2009. PMID 19145960</a:t>
            </a:r>
          </a:p>
          <a:p>
            <a:r>
              <a:rPr sz="1000">
                <a:solidFill>
                  <a:srgbClr val="5A6469"/>
                </a:solidFill>
                <a:latin typeface="Calibri"/>
              </a:rPr>
              <a:t>[r8] Grabau JD et al. J Pediatr Soc North Am. 2025. doi:10.1016/j.jposna.2025.100239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Elegir primero el tipo de inmovilización (férula o yeso circular) según el edema esperado y la estabilidad de la lesión, y después el material [r2,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71</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Boyd AS et al. Am Fam Physician. 2009. PMID 19145960</a:t>
            </a:r>
          </a:p>
          <a:p>
            <a:r>
              <a:rPr sz="1000">
                <a:solidFill>
                  <a:srgbClr val="5A6469"/>
                </a:solidFill>
                <a:latin typeface="Calibri"/>
              </a:rPr>
              <a:t>[r5] McGraw-Heinrich JA et al. J Pediatr Soc North Am. 2025. doi:10.1016/j.jposna.2025.100244</a:t>
            </a:r>
          </a:p>
          <a:p>
            <a:r>
              <a:rPr sz="1000">
                <a:solidFill>
                  <a:srgbClr val="5A6469"/>
                </a:solidFill>
                <a:latin typeface="Calibri"/>
              </a:rPr>
              <a:t>[r12] Shihab W et al. J Pediatr Soc North Am. 2025. doi:10.1016/j.jposna.2025.100248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inmovilizar: retirar anillos y objetos, revisar la piel y documentar pulsos, sensibilidad y movilidad; repetir y documentar después [r2, r5].</a:t>
            </a:r>
          </a:p>
          <a:p>
            <a:pPr marL="347472" indent="-347472">
              <a:spcAft>
                <a:spcPts val="1400"/>
              </a:spcAft>
              <a:buChar char="•"/>
            </a:pPr>
            <a:r>
              <a:rPr sz="2400">
                <a:solidFill>
                  <a:srgbClr val="263238"/>
                </a:solidFill>
                <a:latin typeface="Calibri"/>
              </a:rPr>
              <a:t>Dolor creciente bajo el yeso se examina y se abre; no se resuelve con analgésicos por teléfono [r12,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71</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Mitchell BC et al. J Pediatr Soc North Am. 2025. doi:10.1016/j.jposna.2025.100234</a:t>
            </a:r>
          </a:p>
          <a:p>
            <a:r>
              <a:rPr sz="800">
                <a:solidFill>
                  <a:srgbClr val="5A6469"/>
                </a:solidFill>
                <a:latin typeface="Calibri"/>
              </a:rPr>
              <a:t>[r3] Halanski MA et al. J Bone Joint Surg Am. 2007. doi:10.2106/JBJS.F.01208</a:t>
            </a:r>
          </a:p>
          <a:p>
            <a:r>
              <a:rPr sz="800">
                <a:solidFill>
                  <a:srgbClr val="5A6469"/>
                </a:solidFill>
                <a:latin typeface="Calibri"/>
              </a:rPr>
              <a:t>[r9] Walley KC et al. Foot Ankle Orthop. 2023. doi:10.1177/24730114231160115</a:t>
            </a:r>
          </a:p>
          <a:p>
            <a:r>
              <a:rPr sz="800">
                <a:solidFill>
                  <a:srgbClr val="5A6469"/>
                </a:solidFill>
                <a:latin typeface="Calibri"/>
              </a:rPr>
              <a:t>[r4] Adapa N et al. Hand (N Y). 2019. doi:10.1177/1558944718799391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molde hace dos trabajos a la vez: sostener el hueso y no dañar la piel [r1].</a:t>
            </a:r>
          </a:p>
          <a:p>
            <a:pPr marL="347472" indent="-347472">
              <a:spcAft>
                <a:spcPts val="1400"/>
              </a:spcAft>
              <a:buChar char="•"/>
            </a:pPr>
            <a:r>
              <a:rPr sz="2400">
                <a:solidFill>
                  <a:srgbClr val="263238"/>
                </a:solidFill>
                <a:latin typeface="Calibri"/>
              </a:rPr>
              <a:t>El calor, la presión y el edema se previenen con técnica: agua a temperatura ambiente, algodón parejo en posición final y elástico flojo [r3, r9,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71</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yeso de París · fibra de vidrio · stockinette · férula (splint) · pinza de azúcar (sugar-tong) · férula volar corta · braquiopalmar (posterior de brazo largo) · coaptación · espica de pulgar · gutter…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71</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Grabau JD et al. J Pediatr Soc North Am. 2025. doi:10.1016/j.jposna.2025.100239</a:t>
            </a:r>
          </a:p>
          <a:p>
            <a:r>
              <a:rPr sz="1000">
                <a:solidFill>
                  <a:srgbClr val="5A6469"/>
                </a:solidFill>
                <a:latin typeface="Calibri"/>
              </a:rPr>
              <a:t>[r19] Liu DS et al. J Pediatr Soc North Am. 2025. doi:10.1016/j.jposna.2025.100240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inmoviliza lo lesionado y nada más: la articulación sana queda libre y no se rigidiza [r8].</a:t>
            </a:r>
          </a:p>
          <a:p>
            <a:pPr marL="347472" indent="-347472">
              <a:spcAft>
                <a:spcPts val="1400"/>
              </a:spcAft>
              <a:buChar char="•"/>
            </a:pPr>
            <a:r>
              <a:rPr sz="2400">
                <a:solidFill>
                  <a:srgbClr val="263238"/>
                </a:solidFill>
                <a:latin typeface="Calibri"/>
              </a:rPr>
              <a:t>El yeso conserva la alineación, no la fabrica: primero se reduce, después el molde guarda el resultado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71</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el dolor que no cede bajo la férula (caso sintético)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Varón de 34 años, diestro, que cae de una escalera apoyando la mano en extensión.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71</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se hace primero: subir el analgésico, o examinar al paciente? ¿Qué se busca?</a:t>
            </a:r>
          </a:p>
          <a:p>
            <a:pPr marL="347472" indent="-347472">
              <a:spcAft>
                <a:spcPts val="1400"/>
              </a:spcAft>
              <a:buChar char="•"/>
            </a:pPr>
            <a:r>
              <a:rPr sz="2400">
                <a:solidFill>
                  <a:srgbClr val="263238"/>
                </a:solidFill>
                <a:latin typeface="Calibri"/>
              </a:rPr>
              <a:t>2. ¿Qué dos detalles de la técnica pudieron causar la compresión?</a:t>
            </a:r>
          </a:p>
          <a:p>
            <a:pPr marL="347472" indent="-347472">
              <a:spcAft>
                <a:spcPts val="1400"/>
              </a:spcAft>
              <a:buChar char="•"/>
            </a:pPr>
            <a:r>
              <a:rPr sz="2400">
                <a:solidFill>
                  <a:srgbClr val="263238"/>
                </a:solidFill>
                <a:latin typeface="Calibri"/>
              </a:rPr>
              <a:t>3. ¿Qué se hace con el molde y en qué orden se abre?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71</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Se examina en persona.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71</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Mitchell BC, Baldwin K. Properties and Pitfalls of Various Casting Materials. J Pediatr Soc North Am. 2025;12:100234. https://doi.org/10.1016/j.jposna.2025.100234</a:t>
            </a:r>
          </a:p>
          <a:p>
            <a:pPr>
              <a:spcAft>
                <a:spcPts val="800"/>
              </a:spcAft>
            </a:pPr>
            <a:r>
              <a:rPr sz="1200">
                <a:solidFill>
                  <a:srgbClr val="263238"/>
                </a:solidFill>
                <a:latin typeface="Calibri"/>
              </a:rPr>
              <a:t>[r2] Boyd AS, Benjamin HJ, Asplund C. Principles of casting and splinting. Am Fam Physician. 2009;79(1):16-22. https://www.aafp.org/pubs/afp/issues/2009/0101/p16.html</a:t>
            </a:r>
          </a:p>
          <a:p>
            <a:pPr>
              <a:spcAft>
                <a:spcPts val="800"/>
              </a:spcAft>
            </a:pPr>
            <a:r>
              <a:rPr sz="1200">
                <a:solidFill>
                  <a:srgbClr val="263238"/>
                </a:solidFill>
                <a:latin typeface="Calibri"/>
              </a:rPr>
              <a:t>[r3] Halanski MA, Halanski AD, Oza A, Vanderby R, Munoz A, Noonan KJ. Thermal injury with contemporary cast-application techniques and methods to circumvent morbidity. J Bone Joint Surg Am. 2007;89(11):2369-77. https://doi.org/10.2106/JBJS.F.01208</a:t>
            </a:r>
          </a:p>
          <a:p>
            <a:pPr>
              <a:spcAft>
                <a:spcPts val="800"/>
              </a:spcAft>
            </a:pPr>
            <a:r>
              <a:rPr sz="1200">
                <a:solidFill>
                  <a:srgbClr val="263238"/>
                </a:solidFill>
                <a:latin typeface="Calibri"/>
              </a:rPr>
              <a:t>[r4] Adapa N, Goyal KS. Impact of Casting and Splinting Manipulations on Below-Dressing Pressures: An Experimental Model. Hand (N Y). 2019;14(1):48-55. https://doi.org/10.1177/1558944718799391</a:t>
            </a:r>
          </a:p>
          <a:p>
            <a:pPr>
              <a:spcAft>
                <a:spcPts val="800"/>
              </a:spcAft>
            </a:pPr>
            <a:r>
              <a:rPr sz="1200">
                <a:solidFill>
                  <a:srgbClr val="263238"/>
                </a:solidFill>
                <a:latin typeface="Calibri"/>
              </a:rPr>
              <a:t>[r5] McGraw-Heinrich JA, Wall JC, Rosenfeld SB. Common Cast Complications. J Pediatr Soc North Am. 2025;12:100244. https://doi.org/10.1016/j.jposna.2025.100244</a:t>
            </a:r>
          </a:p>
          <a:p>
            <a:pPr>
              <a:spcAft>
                <a:spcPts val="800"/>
              </a:spcAft>
            </a:pPr>
            <a:r>
              <a:rPr sz="1200">
                <a:solidFill>
                  <a:srgbClr val="263238"/>
                </a:solidFill>
                <a:latin typeface="Calibri"/>
              </a:rPr>
              <a:t>[r6] Kamat AS, Pierse N, Devane P, Mutimer J, Horne G. Redefining the cast index: the optimum technique to reduce redisplacement in pediatric distal forearm fractures. J Pediatr Orthop. 2012;32(8):787-91. https://doi.org/10.1097/BPO.0b013e318272474d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71</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Abzug JM, Schwartz BS, Johnson AJ. Assessment of Splints Applied for Pediatric Fractures in an Emergency Department/Urgent Care Environment. J Pediatr Orthop. 2019;39(2):76-84. https://doi.org/10.1097/BPO.0000000000000932</a:t>
            </a:r>
          </a:p>
          <a:p>
            <a:pPr>
              <a:spcAft>
                <a:spcPts val="800"/>
              </a:spcAft>
            </a:pPr>
            <a:r>
              <a:rPr sz="1200">
                <a:solidFill>
                  <a:srgbClr val="263238"/>
                </a:solidFill>
                <a:latin typeface="Calibri"/>
              </a:rPr>
              <a:t>[r8] Grabau JD, Hoopes HT, Ho C. Upper Extremity Splint Application. J Pediatr Soc North Am. 2025;12:100239. https://doi.org/10.1016/j.jposna.2025.100239</a:t>
            </a:r>
          </a:p>
          <a:p>
            <a:pPr>
              <a:spcAft>
                <a:spcPts val="800"/>
              </a:spcAft>
            </a:pPr>
            <a:r>
              <a:rPr sz="1200">
                <a:solidFill>
                  <a:srgbClr val="263238"/>
                </a:solidFill>
                <a:latin typeface="Calibri"/>
              </a:rPr>
              <a:t>[r9] Walley KC, Farrar N, Shams K, Anastasio AT, Gong D, Mell K, et al. Surface Pressures in Lower Extremity Splints: A Biomechanical Study. Foot Ankle Orthop. 2023;8(1):24730114231160115. https://doi.org/10.1177/24730114231160115</a:t>
            </a:r>
          </a:p>
          <a:p>
            <a:pPr>
              <a:spcAft>
                <a:spcPts val="800"/>
              </a:spcAft>
            </a:pPr>
            <a:r>
              <a:rPr sz="1200">
                <a:solidFill>
                  <a:srgbClr val="263238"/>
                </a:solidFill>
                <a:latin typeface="Calibri"/>
              </a:rPr>
              <a:t>[r10] Bhatia M, Housden PH. Re-displacement of paediatric forearm fractures: role of plaster moulding and padding. Injury. 2006;37(3):259-68. https://doi.org/10.1016/j.injury.2005.10.002</a:t>
            </a:r>
          </a:p>
          <a:p>
            <a:pPr>
              <a:spcAft>
                <a:spcPts val="800"/>
              </a:spcAft>
            </a:pPr>
            <a:r>
              <a:rPr sz="1200">
                <a:solidFill>
                  <a:srgbClr val="263238"/>
                </a:solidFill>
                <a:latin typeface="Calibri"/>
              </a:rPr>
              <a:t>[r11] Miller KJ, Georgiadis AG, Laine JC. Educating and Preparing Families and Distracting Patients for Cast/Splint Applications. J Pediatr Soc North Am. 2025;12:100243. https://doi.org/10.1016/j.jposna.2025.100243</a:t>
            </a:r>
          </a:p>
          <a:p>
            <a:pPr>
              <a:spcAft>
                <a:spcPts val="800"/>
              </a:spcAft>
            </a:pPr>
            <a:r>
              <a:rPr sz="1200">
                <a:solidFill>
                  <a:srgbClr val="263238"/>
                </a:solidFill>
                <a:latin typeface="Calibri"/>
              </a:rPr>
              <a:t>[r12] Shihab W, Denning J. Lower Extremity Splint Application. J Pediatr Soc North Am. 2025;12:100248. https://doi.org/10.1016/j.jposna.2025.100248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71</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Hang JR, Hutchinson AF, Hau RC. Risk factors associated with loss of position after closed reduction of distal radial fractures in children. J Pediatr Orthop. 2011;31(5):501-6. https://doi.org/10.1097/BPO.0b013e31821fffc3</a:t>
            </a:r>
          </a:p>
          <a:p>
            <a:pPr>
              <a:spcAft>
                <a:spcPts val="800"/>
              </a:spcAft>
            </a:pPr>
            <a:r>
              <a:rPr sz="1200">
                <a:solidFill>
                  <a:srgbClr val="263238"/>
                </a:solidFill>
                <a:latin typeface="Calibri"/>
              </a:rPr>
              <a:t>[r14] McQuinn AG, Jaarsma RL. Risk factors for redisplacement of pediatric distal forearm and distal radius fractures. J Pediatr Orthop. 2012;32(7):687-92. https://doi.org/10.1097/BPO.0b013e31824b7525</a:t>
            </a:r>
          </a:p>
          <a:p>
            <a:pPr>
              <a:spcAft>
                <a:spcPts val="800"/>
              </a:spcAft>
            </a:pPr>
            <a:r>
              <a:rPr sz="1200">
                <a:solidFill>
                  <a:srgbClr val="263238"/>
                </a:solidFill>
                <a:latin typeface="Calibri"/>
              </a:rPr>
              <a:t>[r15] Althoff AD, Reeves RA. Splinting. In: StatPearls [Internet]. Treasure Island (FL): StatPearls Publishing; 2023. https://www.ncbi.nlm.nih.gov/books/NBK557673/</a:t>
            </a:r>
          </a:p>
          <a:p>
            <a:pPr>
              <a:spcAft>
                <a:spcPts val="800"/>
              </a:spcAft>
            </a:pPr>
            <a:r>
              <a:rPr sz="1200">
                <a:solidFill>
                  <a:srgbClr val="263238"/>
                </a:solidFill>
                <a:latin typeface="Calibri"/>
              </a:rPr>
              <a:t>[r16] Steiner SRH, Gendi K, Halanski MA, Noonan KJ. Efficiency and Safety: The Best Time to Valve a Plaster Cast. J Bone Joint Surg Am. 2018;100(8):e49. https://doi.org/10.2106/JBJS.17.00389</a:t>
            </a:r>
          </a:p>
          <a:p>
            <a:pPr>
              <a:spcAft>
                <a:spcPts val="800"/>
              </a:spcAft>
            </a:pPr>
            <a:r>
              <a:rPr sz="1200">
                <a:solidFill>
                  <a:srgbClr val="263238"/>
                </a:solidFill>
                <a:latin typeface="Calibri"/>
              </a:rPr>
              <a:t>[r17] Nakken ER, Walley KC, Janney CA, Gong DC, Patel VD, Walton DM, et al. Can Simple Changes in Splinting Technique Reduce Posterior Heel Contact Pressure? Clin Orthop Relat Res. 2025;483(12):2218-2226. https://doi.org/10.1097/CORR.0000000000003662</a:t>
            </a:r>
          </a:p>
          <a:p>
            <a:pPr>
              <a:spcAft>
                <a:spcPts val="800"/>
              </a:spcAft>
            </a:pPr>
            <a:r>
              <a:rPr sz="1200">
                <a:solidFill>
                  <a:srgbClr val="263238"/>
                </a:solidFill>
                <a:latin typeface="Calibri"/>
              </a:rPr>
              <a:t>[r18] Roberts A, Shaw KA, Boomsma SE, Cameron CD. Effect of Casting Material on the Cast Pressure After Sequential Cast Splitting. J Pediatr Orthop. 2017;37(1):74-77. https://doi.org/10.1097/BPO.0000000000000574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71</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Liu DS, Bauer AS. Upper Extremity Cast Application. J Pediatr Soc North Am. 2025;12:100240. https://doi.org/10.1016/j.jposna.2025.100240</a:t>
            </a:r>
          </a:p>
          <a:p>
            <a:pPr>
              <a:spcAft>
                <a:spcPts val="800"/>
              </a:spcAft>
            </a:pPr>
            <a:r>
              <a:rPr sz="1200">
                <a:solidFill>
                  <a:srgbClr val="263238"/>
                </a:solidFill>
                <a:latin typeface="Calibri"/>
              </a:rPr>
              <a:t>[r20] Boyd AS, Benjamin HJ, Asplund C. Splints and casts: indications and methods. Am Fam Physician. 2009;80(5):491-9. https://www.aafp.org/pubs/afp/issues/2009/0901/p491.html</a:t>
            </a:r>
          </a:p>
          <a:p>
            <a:pPr>
              <a:spcAft>
                <a:spcPts val="800"/>
              </a:spcAft>
            </a:pPr>
            <a:r>
              <a:rPr sz="1200">
                <a:solidFill>
                  <a:srgbClr val="263238"/>
                </a:solidFill>
                <a:latin typeface="Calibri"/>
              </a:rPr>
              <a:t>[r21] Callahan W, Raju S, Jayawardena R, Silva-Mendoza D, Fallahi S, Suresh A, et al. Skin-related complications of casting in children: a systematic review. Ann Med Surg (Lond). 2026;88(8):5080-5087. https://doi.org/10.1097/MS9.0000000000004942</a:t>
            </a:r>
          </a:p>
          <a:p>
            <a:pPr>
              <a:spcAft>
                <a:spcPts val="800"/>
              </a:spcAft>
            </a:pPr>
            <a:r>
              <a:rPr sz="1200">
                <a:solidFill>
                  <a:srgbClr val="263238"/>
                </a:solidFill>
                <a:latin typeface="Calibri"/>
              </a:rPr>
              <a:t>[r22] Difazio RL, Harris M, Feldman L, Mahan ST. Reducing the Incidence of Cast-related Skin Complications in Children Treated With Cast Immobilization. J Pediatr Orthop. 2017;37(8):526-531. https://doi.org/10.1097/BPO.0000000000000713</a:t>
            </a:r>
          </a:p>
          <a:p>
            <a:pPr>
              <a:spcAft>
                <a:spcPts val="800"/>
              </a:spcAft>
            </a:pPr>
            <a:r>
              <a:rPr sz="1200">
                <a:solidFill>
                  <a:srgbClr val="263238"/>
                </a:solidFill>
                <a:latin typeface="Calibri"/>
              </a:rPr>
              <a:t>[r23] Hutchinson MJ, Hutchinson MR. Factors contributing to the temperature beneath plaster or fiberglass cast material. J Orthop Surg Res. 2008;3:10. https://doi.org/10.1186/1749-799X-3-10</a:t>
            </a:r>
          </a:p>
          <a:p>
            <a:pPr>
              <a:spcAft>
                <a:spcPts val="800"/>
              </a:spcAft>
            </a:pPr>
            <a:r>
              <a:rPr sz="1200">
                <a:solidFill>
                  <a:srgbClr val="263238"/>
                </a:solidFill>
                <a:latin typeface="Calibri"/>
              </a:rPr>
              <a:t>[r24] Deignan BJ, Iaquinto JM, Eskildsen SM, Woodcock CA, Owen JR, Wayne JS, et al. Effect of pressure applied during casting on temperatures beneath casts. J Pediatr Orthop. 2011;31(7):791-7. https://doi.org/10.1097/BPO.0b013e31822d3897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71</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Ahmed SS, Carmichael KD. Plaster and synthetic cast temperatures in a clinical setting: an in vivo study. Orthopedics. 2011;34(2):99. https://doi.org/10.3928/01477447-20101221-11</a:t>
            </a:r>
          </a:p>
          <a:p>
            <a:pPr>
              <a:spcAft>
                <a:spcPts val="800"/>
              </a:spcAft>
            </a:pPr>
            <a:r>
              <a:rPr sz="1200">
                <a:solidFill>
                  <a:srgbClr val="263238"/>
                </a:solidFill>
                <a:latin typeface="Calibri"/>
              </a:rPr>
              <a:t>[r26] Byrd JJ, Leonard AK, Samson KK, Larson JE, Shaw J, Halanski MA. Optimal Timing for Safe Bivalving of Fiberglass Casts Is Before the Exothermic Peak. J Am Acad Orthop Surg. 2025;33(9):e480-e490. https://doi.org/10.5435/JAAOS-D-24-00729</a:t>
            </a:r>
          </a:p>
          <a:p>
            <a:pPr>
              <a:spcAft>
                <a:spcPts val="800"/>
              </a:spcAft>
            </a:pPr>
            <a:r>
              <a:rPr sz="1200">
                <a:solidFill>
                  <a:srgbClr val="263238"/>
                </a:solidFill>
                <a:latin typeface="Calibri"/>
              </a:rPr>
              <a:t>[r27] Ekanayake C, Gamage JCPH, Mendis P, Weerasinghe P. Revolution in orthopedic immobilization materials: A comprehensive review. Heliyon. 2023;9(3):e13640. https://doi.org/10.1016/j.heliyon.2023.e13640</a:t>
            </a:r>
          </a:p>
          <a:p>
            <a:pPr>
              <a:spcAft>
                <a:spcPts val="800"/>
              </a:spcAft>
            </a:pPr>
            <a:r>
              <a:rPr sz="1200">
                <a:solidFill>
                  <a:srgbClr val="263238"/>
                </a:solidFill>
                <a:latin typeface="Calibri"/>
              </a:rPr>
              <a:t>[r28] Inglis M, McClelland B, Sutherland LM, Cundy PJ. Synthetic versus plaster of Paris casts in the treatment of fractures of the forearm in children: a randomised trial of clinical outcomes and patient satisfaction. Bone Joint J. 2013;95-B(9):1285-9. https://doi.org/10.1302/0301-620X.95B9.30666</a:t>
            </a:r>
          </a:p>
          <a:p>
            <a:pPr>
              <a:spcAft>
                <a:spcPts val="800"/>
              </a:spcAft>
            </a:pPr>
            <a:r>
              <a:rPr sz="1200">
                <a:solidFill>
                  <a:srgbClr val="263238"/>
                </a:solidFill>
                <a:latin typeface="Calibri"/>
              </a:rPr>
              <a:t>[r29] Kowalski KL, Pitcher JD Jr, Bickley B. Evaluation of fiberglass versus plaster of Paris for immobilization of fractures of the arm and leg. Mil Med. 2002;167(8):657-61. https://pubmed.ncbi.nlm.nih.gov/12188237/</a:t>
            </a:r>
          </a:p>
          <a:p>
            <a:pPr>
              <a:spcAft>
                <a:spcPts val="800"/>
              </a:spcAft>
            </a:pPr>
            <a:r>
              <a:rPr sz="1200">
                <a:solidFill>
                  <a:srgbClr val="263238"/>
                </a:solidFill>
                <a:latin typeface="Calibri"/>
              </a:rPr>
              <a:t>[r30] Constantino DMC, Machado L, Carvalho M, Cabral J, Sá Cardoso P, Balacó I, et al. Redisplacement of paediatric distal radius fractures: what is the problem? J Child Orthop. 2021;15(6):532-539. https://doi.org/10.1302/1863-2548.15.210111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71</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Shuler FD, Grisafi FN. Cast-saw burns: evaluation of skin, cast, and blade temperatures generated during cast removal. J Bone Joint Surg Am. 2008;90(12):2626-30. https://doi.org/10.2106/JBJS.H.00119</a:t>
            </a:r>
          </a:p>
          <a:p>
            <a:pPr>
              <a:spcAft>
                <a:spcPts val="800"/>
              </a:spcAft>
            </a:pPr>
            <a:r>
              <a:rPr sz="1200">
                <a:solidFill>
                  <a:srgbClr val="263238"/>
                </a:solidFill>
                <a:latin typeface="Calibri"/>
              </a:rPr>
              <a:t>[r32] Ravier D, Morelli I, Buscarino V, Mattiuz C, Sconfienza LM, Spreafico AA, et al. Plaster cast treatment for distal forearm fractures in children: which index best predicts the loss of reduction? J Pediatr Orthop B. 2020;29(2):179-186. https://doi.org/10.1097/BPB.0000000000000678</a:t>
            </a:r>
          </a:p>
          <a:p>
            <a:pPr>
              <a:spcAft>
                <a:spcPts val="800"/>
              </a:spcAft>
            </a:pPr>
            <a:r>
              <a:rPr sz="1200">
                <a:solidFill>
                  <a:srgbClr val="263238"/>
                </a:solidFill>
                <a:latin typeface="Calibri"/>
              </a:rPr>
              <a:t>[r33] Montgomery BK, Perrone KH, Yang S, Segovia NA, Rinsky L, Pugh CM, et al. Does the location of short-arm cast univalve effect pressure of the three-point mould? J Child Orthop. 2020;14(3):236-240. https://doi.org/10.1302/1863-2548.14.200034</a:t>
            </a:r>
          </a:p>
          <a:p>
            <a:pPr>
              <a:spcAft>
                <a:spcPts val="800"/>
              </a:spcAft>
            </a:pPr>
            <a:r>
              <a:rPr sz="1200">
                <a:solidFill>
                  <a:srgbClr val="263238"/>
                </a:solidFill>
                <a:latin typeface="Calibri"/>
              </a:rPr>
              <a:t>[r34] Raittio L, Launonen AP, Hevonkorpi T, Luokkala T, Kukkonen J, Reito A, et al. Two casting methods compared in patients with Colles' fracture: A pragmatic, randomized controlled trial. PLoS One. 2020;15(5):e0232153. https://doi.org/10.1371/journal.pone.0232153</a:t>
            </a:r>
          </a:p>
          <a:p>
            <a:pPr>
              <a:spcAft>
                <a:spcPts val="800"/>
              </a:spcAft>
            </a:pPr>
            <a:r>
              <a:rPr sz="1200">
                <a:solidFill>
                  <a:srgbClr val="263238"/>
                </a:solidFill>
                <a:latin typeface="Calibri"/>
              </a:rPr>
              <a:t>[r35] Alemdaroğlu KB, Iltar S, Aydoğan NH, Say F, Kilinç CY, Tiftikçi U. Three-point index in predicting redisplacement of extra-articular distal radial fractures in adults. Injury. 2010;41(2):197-203. https://doi.org/10.1016/j.injury.2009.08.021</a:t>
            </a:r>
          </a:p>
          <a:p>
            <a:pPr>
              <a:spcAft>
                <a:spcPts val="800"/>
              </a:spcAft>
            </a:pPr>
            <a:r>
              <a:rPr sz="1200">
                <a:solidFill>
                  <a:srgbClr val="263238"/>
                </a:solidFill>
                <a:latin typeface="Calibri"/>
              </a:rPr>
              <a:t>[r36] Livingston KS, Glotzbecker MP, Shore BJ. Pediatric Acute Compartment Syndrome. J Am Acad Orthop Surg. 2017;25(5):358-364. https://doi.org/10.5435/JAAOS-D-15-00655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71</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Chess DG, Hyndman JC, Leahey JL, Brown DC, Sinclair AM. Short arm plaster cast for distal pediatric forearm fractures. J Pediatr Orthop. 1994;14(2):211-3. https://doi.org/10.1097/01241398-199403000-00015</a:t>
            </a:r>
          </a:p>
          <a:p>
            <a:pPr>
              <a:spcAft>
                <a:spcPts val="800"/>
              </a:spcAft>
            </a:pPr>
            <a:r>
              <a:rPr sz="1200">
                <a:solidFill>
                  <a:srgbClr val="263238"/>
                </a:solidFill>
                <a:latin typeface="Calibri"/>
              </a:rPr>
              <a:t>[r38] Malviya A, Tsintzas D, Mahawar K, Bache CE, Glithero PR. Gap index: a good predictor of failure of plaster cast in distal third radius fractures. J Pediatr Orthop B. 2007;16(1):48-52. https://doi.org/10.1097/01.bpb.0000236232.57269.ec</a:t>
            </a:r>
          </a:p>
          <a:p>
            <a:pPr>
              <a:spcAft>
                <a:spcPts val="800"/>
              </a:spcAft>
            </a:pPr>
            <a:r>
              <a:rPr sz="1200">
                <a:solidFill>
                  <a:srgbClr val="263238"/>
                </a:solidFill>
                <a:latin typeface="Calibri"/>
              </a:rPr>
              <a:t>[r39] Alemdaroğlu KB, Iltar S, Cimen O, Uysal M, Alagöz E, Atlihan D. Risk factors in redisplacement of distal radial fractures in children. J Bone Joint Surg Am. 2008;90(6):1224-30. https://doi.org/10.2106/JBJS.G.00624</a:t>
            </a:r>
          </a:p>
          <a:p>
            <a:pPr>
              <a:spcAft>
                <a:spcPts val="800"/>
              </a:spcAft>
            </a:pPr>
            <a:r>
              <a:rPr sz="1200">
                <a:solidFill>
                  <a:srgbClr val="263238"/>
                </a:solidFill>
                <a:latin typeface="Calibri"/>
              </a:rPr>
              <a:t>[r40] Labronici PJ, Ferreira LT, Dos Santos Filho FC, Pires RE, Gomes DC, da Silva LH, et al. Objective assessment of plaster cast quality in pediatric distal forearm fractures: Is there an optimal index? Injury. 2017;48(2):552-556. https://doi.org/10.1016/j.injury.2016.12.007</a:t>
            </a:r>
          </a:p>
          <a:p>
            <a:pPr>
              <a:spcAft>
                <a:spcPts val="800"/>
              </a:spcAft>
            </a:pPr>
            <a:r>
              <a:rPr sz="1200">
                <a:solidFill>
                  <a:srgbClr val="263238"/>
                </a:solidFill>
                <a:latin typeface="Calibri"/>
              </a:rPr>
              <a:t>[r41] Williams ND, Rush JK, Schmitz MR, Johnson AE. Reliability of Casting Indices Among Members of an Orthopaedic Surgery Residency. J Pediatr Orthop. 2017;37(4):e238-e242. https://doi.org/10.1097/BPO.0000000000000908</a:t>
            </a:r>
          </a:p>
          <a:p>
            <a:pPr>
              <a:spcAft>
                <a:spcPts val="800"/>
              </a:spcAft>
            </a:pPr>
            <a:r>
              <a:rPr sz="1200">
                <a:solidFill>
                  <a:srgbClr val="263238"/>
                </a:solidFill>
                <a:latin typeface="Calibri"/>
              </a:rPr>
              <a:t>[r42] National Institute for Health and Care Excellence. Fractures (non-complex): assessment and management. NICE guideline NG38. London: NICE; 2016. https://www.nice.org.uk/guidance/ng38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71</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Perry DC, Achten J, Knight R, Appelbe D, Dutton SJ, Dritsaki M, et al. Immobilisation of torus fractures of the wrist in children (FORCE): a randomised controlled equivalence trial in the UK. Lancet. 2022;400(10345):39-47. https://doi.org/10.1016/S0140-6736(22)01015-7</a:t>
            </a:r>
          </a:p>
          <a:p>
            <a:pPr>
              <a:spcAft>
                <a:spcPts val="800"/>
              </a:spcAft>
            </a:pPr>
            <a:r>
              <a:rPr sz="1200">
                <a:solidFill>
                  <a:srgbClr val="263238"/>
                </a:solidFill>
                <a:latin typeface="Calibri"/>
              </a:rPr>
              <a:t>[r44] Pakarinen O, Saarinen AJ, Ponkilainen VT, Uimonen M, Helenius I, Kuitunen I. Soft bandage, splint or cast as the treatment of distal forearm torus fracture in children: a systematic review and meta-analysis. Sci Rep. 2024;14(1):21052. https://doi.org/10.1038/s41598-024-71970-7</a:t>
            </a:r>
          </a:p>
          <a:p>
            <a:pPr>
              <a:spcAft>
                <a:spcPts val="800"/>
              </a:spcAft>
            </a:pPr>
            <a:r>
              <a:rPr sz="1200">
                <a:solidFill>
                  <a:srgbClr val="263238"/>
                </a:solidFill>
                <a:latin typeface="Calibri"/>
              </a:rPr>
              <a:t>[r45] Handoll HH, Elliott J, Iheozor-Ejiofor Z, Hunter J, Karantana A. Interventions for treating wrist fractures in children. Cochrane Database Syst Rev. 2018;12(12):CD012470. https://doi.org/10.1002/14651858.CD012470.pub2</a:t>
            </a:r>
          </a:p>
          <a:p>
            <a:pPr>
              <a:spcAft>
                <a:spcPts val="800"/>
              </a:spcAft>
            </a:pPr>
            <a:r>
              <a:rPr sz="1200">
                <a:solidFill>
                  <a:srgbClr val="263238"/>
                </a:solidFill>
                <a:latin typeface="Calibri"/>
              </a:rPr>
              <a:t>[r46] Hendrickx RP, Campo MM, van Lieshout AP, Struijs PA, van den Bekerom MP. Above- or below-elbow casts for distal third forearm fractures in children? A meta-analysis of the literature. Arch Orthop Trauma Surg. 2011;131(12):1663-71. https://doi.org/10.1007/s00402-011-1363-9</a:t>
            </a:r>
          </a:p>
          <a:p>
            <a:pPr>
              <a:spcAft>
                <a:spcPts val="800"/>
              </a:spcAft>
            </a:pPr>
            <a:r>
              <a:rPr sz="1200">
                <a:solidFill>
                  <a:srgbClr val="263238"/>
                </a:solidFill>
                <a:latin typeface="Calibri"/>
              </a:rPr>
              <a:t>[r47] Levy J, Ernat J, Song D, Cook JB, Judd D, Shaha S. Outcomes of long-arm casting versus double-sugar-tong splinting of acute pediatric distal forearm fractures. J Pediatr Orthop. 2015;35(1):11-7. https://doi.org/10.1097/BPO.0000000000000196</a:t>
            </a:r>
          </a:p>
          <a:p>
            <a:pPr>
              <a:spcAft>
                <a:spcPts val="800"/>
              </a:spcAft>
            </a:pPr>
            <a:r>
              <a:rPr sz="1200">
                <a:solidFill>
                  <a:srgbClr val="263238"/>
                </a:solidFill>
                <a:latin typeface="Calibri"/>
              </a:rPr>
              <a:t>[r48] Saka N, Hoshika S, Inoue M, Watanabe J, Banno M. Below- or above-elbow immobilization in conservative treatment of distal radius fractures: a systematic review and meta-analysis. Injury. 2022;53(2):250-258. https://doi.org/10.1016/j.injury.2021.12.021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71</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Jackson T, Maulsby E, Wilson D, Lalka A, Scott F. A comparison of sugar-tong and volar-dorsal splints for provisional immobilization of distal radius fractures in the adult population. Eur J Orthop Surg Traumatol. 2021;31(2):229-234. https://doi.org/10.1007/s00590-020-02760-w</a:t>
            </a:r>
          </a:p>
          <a:p>
            <a:pPr>
              <a:spcAft>
                <a:spcPts val="800"/>
              </a:spcAft>
            </a:pPr>
            <a:r>
              <a:rPr sz="1200">
                <a:solidFill>
                  <a:srgbClr val="263238"/>
                </a:solidFill>
                <a:latin typeface="Calibri"/>
              </a:rPr>
              <a:t>[r50] Adıgüzel İF, Bayrak HÇ, Demir M, Catma MF, Öztürk NB. Management of undisplaced or minimally displaced distal radius fractures in adults: immobilization with circumferential casting versus plaster splinting. Ulus Travma Acil Cerrahi Derg. 2026;32(3):359-366. https://doi.org/10.14744/tjtes.2025.69568</a:t>
            </a:r>
          </a:p>
          <a:p>
            <a:pPr>
              <a:spcAft>
                <a:spcPts val="800"/>
              </a:spcAft>
            </a:pPr>
            <a:r>
              <a:rPr sz="1200">
                <a:solidFill>
                  <a:srgbClr val="263238"/>
                </a:solidFill>
                <a:latin typeface="Calibri"/>
              </a:rPr>
              <a:t>[r51] Schulte D, Habernig S, Zuzak T, Staubli G, Altermatt S, Horst M, et al. Forearm fractures in children: split opinions about splitting the cast. Eur J Pediatr Surg. 2014;24(2):163-7. https://doi.org/10.1055/s-0033-1341412</a:t>
            </a:r>
          </a:p>
          <a:p>
            <a:pPr>
              <a:spcAft>
                <a:spcPts val="800"/>
              </a:spcAft>
            </a:pPr>
            <a:r>
              <a:rPr sz="1200">
                <a:solidFill>
                  <a:srgbClr val="263238"/>
                </a:solidFill>
                <a:latin typeface="Calibri"/>
              </a:rPr>
              <a:t>[r52] Alam J, Ponnarasu S, Sina RE, Varacallo MA. Thumb Spica Splinting. In: StatPearls [Internet]. Treasure Island (FL): StatPearls Publishing; 2024. https://www.ncbi.nlm.nih.gov/books/NBK538525/</a:t>
            </a:r>
          </a:p>
          <a:p>
            <a:pPr>
              <a:spcAft>
                <a:spcPts val="800"/>
              </a:spcAft>
            </a:pPr>
            <a:r>
              <a:rPr sz="1200">
                <a:solidFill>
                  <a:srgbClr val="263238"/>
                </a:solidFill>
                <a:latin typeface="Calibri"/>
              </a:rPr>
              <a:t>[r53] Buijze GA, Goslings JC, Rhemrev SJ, Weening AA, Van Dijkman B, Doornberg JN, et al. Cast immobilization with and without immobilization of the thumb for nondisplaced and minimally displaced scaphoid waist fractures: a multicenter, randomized, controlled trial. J Hand Surg Am. 2014;39(4):621-7. https://doi.org/10.1016/j.jhsa.2013.12.039</a:t>
            </a:r>
          </a:p>
          <a:p>
            <a:pPr>
              <a:spcAft>
                <a:spcPts val="800"/>
              </a:spcAft>
            </a:pPr>
            <a:r>
              <a:rPr sz="1200">
                <a:solidFill>
                  <a:srgbClr val="263238"/>
                </a:solidFill>
                <a:latin typeface="Calibri"/>
              </a:rPr>
              <a:t>[r54] Siotos C, Asif M, Lee J, Horen SR, Seal SM, Derman GH, et al. Cast selection and non-union rates for acute scaphoid fractures treated conservatively: a systematic review and meta-analysis. J Plast Surg Hand Surg. 2023;57(1-6):16-21. https://doi.org/10.1080/2000656X.2021.2024439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71</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Jordan D, Leow JM, Stirling PHC, Lam WL. Revisiting the dogma of the Edinburgh position for safe immobilization. J Hand Surg Eur Vol. 2021;46(1):37-44. https://doi.org/10.1177/1753193420966233</a:t>
            </a:r>
          </a:p>
          <a:p>
            <a:pPr>
              <a:spcAft>
                <a:spcPts val="800"/>
              </a:spcAft>
            </a:pPr>
            <a:r>
              <a:rPr sz="1200">
                <a:solidFill>
                  <a:srgbClr val="263238"/>
                </a:solidFill>
                <a:latin typeface="Calibri"/>
              </a:rPr>
              <a:t>[r56] Kearney L, Thompson J, Zychowicz M, Shaw R, Keyes S. The Role of Patient and Parent Education in Pediatric Cast Complications. Orthop Nurs. 2022;41(5):318-323. https://doi.org/10.1097/NOR.0000000000000878</a:t>
            </a:r>
          </a:p>
          <a:p>
            <a:pPr>
              <a:spcAft>
                <a:spcPts val="800"/>
              </a:spcAft>
            </a:pPr>
            <a:r>
              <a:rPr sz="1200">
                <a:solidFill>
                  <a:srgbClr val="263238"/>
                </a:solidFill>
                <a:latin typeface="Calibri"/>
              </a:rPr>
              <a:t>[r57] Barvelink B, Reijman M, Smidt S, Miranda Afonso P, Verhaar JAN, Colaris JW. Redisplacement of reduced distal radius fractures in adults: does the type of casting play a role? The CAST study, a multicentre cluster randomized controlled trial. Bone Joint J. 2024;106-B(7):696-704. https://doi.org/10.1302/0301-620X.106B7.BJJ-2024-0014.R1</a:t>
            </a:r>
          </a:p>
          <a:p>
            <a:pPr>
              <a:spcAft>
                <a:spcPts val="800"/>
              </a:spcAft>
            </a:pPr>
            <a:r>
              <a:rPr sz="1200">
                <a:solidFill>
                  <a:srgbClr val="263238"/>
                </a:solidFill>
                <a:latin typeface="Calibri"/>
              </a:rPr>
              <a:t>[r58] de Bruijn MAN, Boersma EZ, van Silfhout L, van Ginkel LA, Tromp TN, van de Krol E, et al. Cast-OFF 2: One Week Versus 3-5 Weeks of Plaster Cast Immobilization for Non- or Minimally Displaced Distal Radius Fractures: A Stepped Wedge Cluster Randomized Controlled Trial. J Orthop Trauma. 2025;39(2):82-89. https://doi.org/10.1097/BOT.0000000000002930</a:t>
            </a:r>
          </a:p>
          <a:p>
            <a:pPr>
              <a:spcAft>
                <a:spcPts val="800"/>
              </a:spcAft>
            </a:pPr>
            <a:r>
              <a:rPr sz="1200">
                <a:solidFill>
                  <a:srgbClr val="263238"/>
                </a:solidFill>
                <a:latin typeface="Calibri"/>
              </a:rPr>
              <a:t>[r59] de Bruijn MAN, van Ginkel LA, Boersma EZ, van Silfhout L, Tromp TN, van de Krol E, et al. Cast immobilization duration for distal radius fractures, a systematic review. Eur J Trauma Emerg Surg. 2024;50(4):1621-1636. https://doi.org/10.1007/s00068-024-02494-y</a:t>
            </a:r>
          </a:p>
          <a:p>
            <a:pPr>
              <a:spcAft>
                <a:spcPts val="800"/>
              </a:spcAft>
            </a:pPr>
            <a:r>
              <a:rPr sz="1200">
                <a:solidFill>
                  <a:srgbClr val="263238"/>
                </a:solidFill>
                <a:latin typeface="Calibri"/>
              </a:rPr>
              <a:t>[r60] Boutin A, Colaco K, Stimec J, Camp M, Narayanan U, Bhatt M, et al. Removable Boot vs Casting of Toddler's Fractures: A Randomized Clinical Trial. JAMA Pediatr. 2025;179(7):713. https://doi.org/10.1001/jamapediatrics.2025.0560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71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Una férula que protege la piel y mantiene la reducción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