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Herida, placebo</c:v>
                </c:pt>
                <c:pt idx="1">
                  <c:v>Herida, ceftriaxona</c:v>
                </c:pt>
                <c:pt idx="2">
                  <c:v>Nosocomial, placebo</c:v>
                </c:pt>
                <c:pt idx="3">
                  <c:v>Nosocomial, ceftriaxona</c:v>
                </c:pt>
              </c:strCache>
            </c:strRef>
          </c:cat>
          <c:val>
            <c:numRef>
              <c:f>Sheet1!$B$2:$B$5</c:f>
              <c:numCache>
                <c:formatCode>General</c:formatCode>
                <c:ptCount val="4"/>
                <c:pt idx="0">
                  <c:v>8.3</c:v>
                </c:pt>
                <c:pt idx="1">
                  <c:v>3.6</c:v>
                </c:pt>
                <c:pt idx="2">
                  <c:v>10.2</c:v>
                </c:pt>
                <c:pt idx="3">
                  <c:v>2.3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Sheet1!$A$2:$A$5</c:f>
              <c:strCache>
                <c:ptCount val="4"/>
                <c:pt idx="0">
                  <c:v>Infección profunda, alérgicos (Tan)</c:v>
                </c:pt>
                <c:pt idx="1">
                  <c:v>Infección protésica (Kheir)</c:v>
                </c:pt>
                <c:pt idx="2">
                  <c:v>Infección ortopédica (veteranos)</c:v>
                </c:pt>
                <c:pt idx="3">
                  <c:v>Infección por S. aureus sensible (vigilancia australiana)</c:v>
                </c:pt>
              </c:strCache>
            </c:strRef>
          </c:cat>
          <c:val>
            <c:numRef>
              <c:f>Sheet1!$B$2:$B$5</c:f>
              <c:numCache>
                <c:formatCode>General</c:formatCode>
                <c:ptCount val="4"/>
                <c:pt idx="0">
                  <c:v>0.98</c:v>
                </c:pt>
                <c:pt idx="1">
                  <c:v>1.587</c:v>
                </c:pt>
                <c:pt idx="2">
                  <c:v>1.75</c:v>
                </c:pt>
                <c:pt idx="3">
                  <c:v>2.79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Preoperatorio (2 h previas)</c:v>
                </c:pt>
                <c:pt idx="1">
                  <c:v>Perioperatorio (3 h tras incisión)</c:v>
                </c:pt>
                <c:pt idx="2">
                  <c:v>Posoperatorio</c:v>
                </c:pt>
                <c:pt idx="3">
                  <c:v>Temprano (2 a 24 h antes)</c:v>
                </c:pt>
              </c:strCache>
            </c:strRef>
          </c:cat>
          <c:val>
            <c:numRef>
              <c:f>Sheet1!$B$2:$B$5</c:f>
              <c:numCache>
                <c:formatCode>General</c:formatCode>
                <c:ptCount val="4"/>
                <c:pt idx="0">
                  <c:v>0.6</c:v>
                </c:pt>
                <c:pt idx="1">
                  <c:v>1.4</c:v>
                </c:pt>
                <c:pt idx="2">
                  <c:v>3.3</c:v>
                </c:pt>
                <c:pt idx="3">
                  <c:v>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Más de 120 kg</c:v>
                </c:pt>
                <c:pt idx="1">
                  <c:v>Menos de 120 kg</c:v>
                </c:pt>
                <c:pt idx="2">
                  <c:v>Subdosis</c:v>
                </c:pt>
                <c:pt idx="3">
                  <c:v>Dosis adecuada</c:v>
                </c:pt>
              </c:strCache>
            </c:strRef>
          </c:cat>
          <c:val>
            <c:numRef>
              <c:f>Sheet1!$B$2:$B$5</c:f>
              <c:numCache>
                <c:formatCode>General</c:formatCode>
                <c:ptCount val="4"/>
                <c:pt idx="0">
                  <c:v>3.25</c:v>
                </c:pt>
                <c:pt idx="1">
                  <c:v>0.83</c:v>
                </c:pt>
                <c:pt idx="2">
                  <c:v>1.51</c:v>
                </c:pt>
                <c:pt idx="3">
                  <c:v>0.86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1 dosis</c:v>
                </c:pt>
                <c:pt idx="1">
                  <c:v>2 dosis</c:v>
                </c:pt>
                <c:pt idx="2">
                  <c:v>3 dosis</c:v>
                </c:pt>
                <c:pt idx="3">
                  <c:v>4 dosis</c:v>
                </c:pt>
              </c:strCache>
            </c:strRef>
          </c:cat>
          <c:val>
            <c:numRef>
              <c:f>Sheet1!$B$2:$B$5</c:f>
              <c:numCache>
                <c:formatCode>General</c:formatCode>
                <c:ptCount val="4"/>
                <c:pt idx="0">
                  <c:v>1.0</c:v>
                </c:pt>
                <c:pt idx="1">
                  <c:v>0.9</c:v>
                </c:pt>
                <c:pt idx="2">
                  <c:v>0.9</c:v>
                </c:pt>
                <c:pt idx="3">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Cerrada, yodo-alcohol</c:v>
                </c:pt>
                <c:pt idx="1">
                  <c:v>Cerrada, clorhexidina-alcohol</c:v>
                </c:pt>
                <c:pt idx="2">
                  <c:v>Abierta, yodo-alcohol</c:v>
                </c:pt>
                <c:pt idx="3">
                  <c:v>Abierta, clorhexidina-alcohol</c:v>
                </c:pt>
              </c:strCache>
            </c:strRef>
          </c:cat>
          <c:val>
            <c:numRef>
              <c:f>Sheet1!$B$2:$B$5</c:f>
              <c:numCache>
                <c:formatCode>General</c:formatCode>
                <c:ptCount val="4"/>
                <c:pt idx="0">
                  <c:v>2.4</c:v>
                </c:pt>
                <c:pt idx="1">
                  <c:v>3.3</c:v>
                </c:pt>
                <c:pt idx="2">
                  <c:v>6.5</c:v>
                </c:pt>
                <c:pt idx="3">
                  <c:v>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Antes de inflar el torniquete</c:v>
                </c:pt>
                <c:pt idx="1">
                  <c:v>Antes de iniciar, 291 rodillas del registro</c:v>
                </c:pt>
                <c:pt idx="2">
                  <c:v>Antes de iniciar, 114 casos en Lund</c:v>
                </c:pt>
              </c:strCache>
            </c:strRef>
          </c:cat>
          <c:val>
            <c:numRef>
              <c:f>Sheet1!$B$2:$B$4</c:f>
              <c:numCache>
                <c:formatCode>General</c:formatCode>
                <c:ptCount val="3"/>
                <c:pt idx="0">
                  <c:v>53</c:v>
                </c:pt>
                <c:pt idx="1">
                  <c:v>57</c:v>
                </c:pt>
                <c:pt idx="2">
                  <c:v>45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Vancomicina 1 g fija: subdosificados</c:v>
                </c:pt>
                <c:pt idx="1">
                  <c:v>Cefazolina, 120 kg o más (base neozelandesa)</c:v>
                </c:pt>
                <c:pt idx="2">
                  <c:v>Cefazolina, más de 120 kg (cohorte de 17 393)</c:v>
                </c:pt>
              </c:strCache>
            </c:strRef>
          </c:cat>
          <c:val>
            <c:numRef>
              <c:f>Sheet1!$B$2:$B$4</c:f>
              <c:numCache>
                <c:formatCode>General</c:formatCode>
                <c:ptCount val="3"/>
                <c:pt idx="0">
                  <c:v>64</c:v>
                </c:pt>
                <c:pt idx="1">
                  <c:v>73</c:v>
                </c:pt>
                <c:pt idx="2">
                  <c:v>95.9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Cohorte: cefazolina sola</c:v>
                </c:pt>
                <c:pt idx="1">
                  <c:v>Cohorte: cefazolina más vancomicina</c:v>
                </c:pt>
                <c:pt idx="2">
                  <c:v>ECA: cefazolina más placebo</c:v>
                </c:pt>
                <c:pt idx="3">
                  <c:v>ECA: cefazolina más vancomicina</c:v>
                </c:pt>
              </c:strCache>
            </c:strRef>
          </c:cat>
          <c:val>
            <c:numRef>
              <c:f>Sheet1!$B$2:$B$5</c:f>
              <c:numCache>
                <c:formatCode>General</c:formatCode>
                <c:ptCount val="4"/>
                <c:pt idx="0">
                  <c:v>8</c:v>
                </c:pt>
                <c:pt idx="1">
                  <c:v>13</c:v>
                </c:pt>
                <c:pt idx="2">
                  <c:v>3.6</c:v>
                </c:pt>
                <c:pt idx="3">
                  <c:v>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5 años, aséptica</c:v>
                </c:pt>
                <c:pt idx="1">
                  <c:v>5 años, infección</c:v>
                </c:pt>
                <c:pt idx="2">
                  <c:v>1 año, aséptica</c:v>
                </c:pt>
                <c:pt idx="3">
                  <c:v>1 año, infección</c:v>
                </c:pt>
              </c:strCache>
            </c:strRef>
          </c:cat>
          <c:val>
            <c:numRef>
              <c:f>Sheet1!$B$2:$B$5</c:f>
              <c:numCache>
                <c:formatCode>General</c:formatCode>
                <c:ptCount val="4"/>
                <c:pt idx="0">
                  <c:v>12.9</c:v>
                </c:pt>
                <c:pt idx="1">
                  <c:v>25.9</c:v>
                </c:pt>
                <c:pt idx="2">
                  <c:v>2.0</c:v>
                </c:pt>
                <c:pt idx="3">
                  <c:v>10.6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Profilaxis antibiótica en cirugía ortopédica.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alcance; Epidemiología: cuánta infección evita la profilaxis; Mecanismo: por qué funciona y por qué falla; Quién necesita profilaxis: clasificación práctica; Algoritmo de decisión antes de la incisión; El esquema en una página (adulto, cirugía con implante); Elección del fármaco: cefazolina, alternativas y el papel de la vancomicina; Momento de la primera dosis: incisión y torniquete; Dosis por peso y redosificación; Duración: una dosis, 24 horas o más; Piel, pelo y nariz: lo que acompaña al antibiótico; Cemento con antibiótico y antibiótico local en polvo; Técnica: cómo se ejecuta bien en quirófano, y errores frecuentes; Complicaciones: de la profilaxis y de su falla; Pronóstico: lo que está en juego si la profilaxis falla; Guías vigentes: qué dice cada una. Estructura sugerida por el autor para diez minutos: Lámina 1 (0:00-0:45) · Caso didáctico inventado: mujer obesa con «alergia a penicilina» de la infancia y artroplastia de rodilla con torniquete; cinco decisiones: indicación, fármaco, dosis, momento y duración [r1]. Lámina 2 (0:45-1:45) · Por qué importa: infección de herida de 8,3 % con placebo frente a 3,6 % con ceftriaxona en fractura cerrada [r27]; Cochrane con RR 0,40 de infección profunda con dosis única [r3]. Lámina 3 (1:45-2:45) · Indicación: con implante, sí; cirugía limpia sin implante, no de rutina (fuerza C en contra en ASHP) [r1][r4][r2]. Si no se sabe si habrá implante, se trata como con implante [r1]. La fractura abierta tiene su protocolo [r14]. Lámina 4 (2:45-4:00) · Fármaco: cefazolina; la vancomicina añadida de rutina no superó al placebo en un ECA de 4239 pacientes con artroplastia (4,5 % frente a 3,5 %) [r9] y sola se asoció a más infección por S. aureus sensible (OR 2,79) [r17]. Con MRSA conocido se añade [r10]. Lámina 5 (4:00-5:00) · Alergia: 11 % refería alergia a penicilina y su infección fue mayor (OR 1,51) por el antibiótico alternativo [r12]; la alergia doble a cefazolina fue de 0,7 % [r11]. Lámina 6 (5:00-6:00) · Dosis por peso: 2 g, y 3 g si pesa más de 120 kg [r1]; la subdosis se asoció a infección (OR 2,19) [r13] y la vancomicina se calcula a 15 mg/kg, no 1 g fijo [r24]. Lámina 7 (6:00-7:15) · Momento: dentro de 60 min (120 min la vancomicina) [r1]; después de la incisión, infección de 5,3 % frente a 2,1 % en TRAPE [r1]. Torniquete: NICE pide adelantar la dosis [r2] y un ECA de 908 rodillas no halló inferioridad al darla antes de desinflar [r42]. Lámina 8 (7:15-8:15) · Redosis y duración: redosificar a las 2 vidas medias (cefazolina cada 4 h) o con sangrado mayor de 1500 mL [r1]; sin dosis tras el cierre [r5][r4]; en 301 204 artroplastias, 4 dosis no redujeron la infección frente a 1 a 3 [r8]. Lámina 9 (8:15-9:15) · Lo que acompaña: sin rasurar y piel alcohólica [r4]; en fractura cerrada, yodo-alcohol 2,4 % frente a clorhexidina-alcohol 3,3 % [r20]; mupirocina en portadores [r4]; cemento con antibiótico no sustituye la vía intravenosa [r1]. Lámina 10 (9:15-10:00) · Cierre: los errores de proceso se miden: solo 45 % recibió el antibiótico 15-45 min antes de iniciar en una auditoría [r16], y 95,9 % de los de más de 120 kg recibió subdosis [r15]. Lista de verificación y registro de hora [r16].</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profilaxis antibiótica es una dosis preventiva, no un tratamiento: el antibiótico tiene que estar en el tejido cuando se corta la piel. El fármaco base en ortopedia es la cefazolina (fuente: Bratzler DW y colaboradores, 2013) (fuente: National Institute for Health and Care Excellence, 2020). Se indica cuando se deja implante o material: fijación de fractura cerrada y artroplastia. En fractura cerrada, una dosis única redujo la infección profunda (RR 0,40) en la revisión Cochrane (fuente: Gillespie WJ y colaboradores, 2010). En cirugía limpia sin implante (artroscopia, mano, pie) las guías no la recomiendan de rutina (fuente: Bratzler DW y colaboradores, 2013) (fuente: World Health Organization, 2016) (fuente: National Institute for Health and Care Excellence, 2020). La primera dosis empieza dentro de los 60 min previos a la incisión (120 min la vancomicina) (fuente: Bratzler DW y colaboradores, 2013) (fuente: World Health Organization, 2016). Con torniquete, NICE pide adelantar la dosis (fuente: National Institute for Health and Care Excellence, 2020) y ASHP considera intuitivo completarla antes de inflarlo (fuente: Bratzler DW y colaboradores, 2013). La dosis va por peso: 2 g de cefazolina y 3 g si pesa más de 120 kg (fuente: Bratzler DW y colaboradores, 2013). No se prolonga tras el cierre: la OMS y los CDC lo desaconsejan (fuente: World Health Organization, 2016) (fuente: Berríos-Torres SI y colaboradores, 2017). En artroplastia la evidencia comparativa es de calidad baja y hay discrepancias entre cohortes (fuente: Siddiqi A y colaboradores, 2019) (fuente: Dasari SP y colaboradores, 2024) (fuente: Lutro O y colaboradores, 2025). La vancomicina no reemplaza a la cefazolina de rutina: en un ECA de 4239 pacientes con artroplastia, añadirla no superó al placebo (fuente: Peel TN y colaboradores, 2023). Se reserva para MRSA conocido o alergia grave (fuente: Bratzler DW y colaboradores, 2013) (fuente: Righi E y colaboradores, 2024). Alergia a penicilina referida no equivale a alergia a cefazolina: la alergia doble fue de 0,7 % (fuente: Sousa-Pinto B y colaboradores, 2021), y la etiqueta de alergia subió la infección (OR 1,51) por el uso de antibióticos alternativos (fuente: Blumenthal KG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alcance. La profilaxis antibiótica quirúrgica es dar un antibiótico antes de la incisión, con límite de duración, para reducir la infección del sitio operatorio. No trata una infección que ya existe: previene la que podría sembrarse durante la cirugía. Por eso se piensa como una dosis que debe estar en el tejido en el momento justo, no como un «curso» de antibiótico. La idea central La meta es lograr una concentración bactericida en suero y tejidos cuando se hace la incisión (fuente: Berríos-Torres SI y colaboradores, 2017). Y no basta con un pico: el nivel en el sitio quirúrgico tiene que quedar por encima de la CIM de los gérmenes esperables durante toda la herida abierta, de la piel abierta a la piel cerrada (fuente: Bratzler DW y colaboradores, 2013). No reemplaza a la asepsia, al desbridamiento ni a la cobertura de partes blandas. Es una capa dentro de un conjunto: preparación de la piel, descolonización cuando corresponde y técnica quirúrgica (fuente: World Health Organization, 2016) (fuente: National Institute for Health and Care Excellence, 2020).</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ortopedia el material cambia el juego: S. aureus y S. epidermidis se pegan al metal o al polietileno y arman un biofilm, y dentro de esa capa el antibiótico entra mal; por eso la artroplastia se infecta con más facilidad (fuente: Bratzler DW y colaboradores, 2013). Alcance de este capítulo Cubre la cirugía ortopédica con implante o material (fijación de fractura cerrada, artroplastia) y la cirugía limpia sin implante. La fractura abierta tiene otro protocolo, con plazos de antibiótico, desbridamiento y cobertura: ver el tema «Fracturas abiertas: principios de manejo». La guía de la AAOS sobre infección tras trauma mayor de extremidades incluye fracturas abiertas y cerradas de alta energía, con 14 recomendaciones y 6 opciones con evidencia baja, ausente o contradictoria (fuente: Goldman AH y colaboradores, 2023). Una infección ya establecida se trata (cultivos profundos, desbridamiento, antibiótico dirigido): es otra situación. Tampoco se trata aquí la profilaxis antitetánica ni la antitrombótica, que corresponden a otros temas de la biblioteca.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es una infección para los estudios Durante años cada ensayo de fracturas definió la infección a su manera, y la mayoría no usaba una definición estandarizada (fuente: Metsemakers WJ y colaboradores, 2018). El consenso internacional sobre infección relacionada con la fractura fijó 4 criterios confirmatorios (fuente: Metsemakers WJ y colaboradores, 2018): pus (drenaje purulento o visto en cirugía); comunicación de la fractura con el exterior (fístula, trayecto o dehiscencia de la herida); cultivo con el mismo germen en al menos 2 muestras profundas; y microorganismos en tejido profundo confirmados por histopatología (fuente: Metsemakers WJ y colaboradores, 2018). Los estudios de profilaxis que se citan abajo usan definiciones de su época, y eso explica parte de las diferencias entre cifras. Con esto cerramos definición y alcance. Sigamos con epidemiología: cuánta infección evita la profilaxis.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cuánta infección evita la profilaxis. Qué se gana con la profilaxis. Una sola dosis bastó para bajar a menos de la mitad la infección de la herida en fractura cerrada: en el Dutch Trauma Trial (2195 adultos, 14 centros) fue de 3,6 % con ceftriaxona 2 g y de 8,3 % con placebo, y la infección nosocomial del primer mes pasó de 10,2 % a 2,3 % (fuente: Boxma H y colaboradores, 1996). Sumando 23 estudios y 8447 participantes con fijación de fractura de cadera o hueso largo cerrado, la revisión Cochrane confirma la dirección del efecto: infección profunda con RR 0,40 (IC 95 % 0,24 a 0,67) tras una dosis y con RR 0,35 (IC 95 % 0,19 a 0,62) tras dosis múltiples (fuente: Gillespie WJ y colaboradores, 2010). En artroplastia total, la guía ASHP cita un metaanálisis (7 estudios, 3065 pacientes) que estimó una reducción relativa del riesgo de infección de 81 % frente a placebo (fuente: Bratzler DW y colaboradores, 2013). Aun así, la infección protésica no desaparece. En el registro noruego (301 204 artroplastias primarias, 2005-2023), 3388 casos (1,1 %) acabaron en reoperación por infección protésica durante el primer año (fuente: Lutro O y colaboradores, 2025). En 14 registros de 13 países, la revisión por infección protésica al año tras artroplastia primaria de rodilla quedó por debajo de 1 % (fuente: Leta TH y colaboradores, 2024). Quién tiene más riesgo (asociaciones observadas, no causas probadas): En artroplastia: edad avanzada, obesidad, diabetes, corticoides, artritis reumatoide, artroplastia previa de la misma articulación y artroplastia hecha por una fractura (fuente: Bratzler DW y colaboradores, 2013). En fractura cerrada fijada: en un ECA (227 aleatorizados, 160 seguidos hasta la consolidación), quien tenía diabetes tuvo 4,33 veces más riesgo de infección (IC 95 % 1,30 a 14,38) (fuente: Crist BD y colaboradores, 2018). Por peso: en 17 393 artroplastias, la infección protésica al año fue de 3,25 % entre quienes pesaban más de 120 kg y de 0,83 % entre quienes pesaban menos (fuente: Rondon AJ y colaboradores, 2018). Dos factores que sí controlamos, la subdosis de cefazolina y la etiqueta de alergia a penicilina, se asociaron a más infección; se desarrollan en el bloque de fármaco y dosis (fuente: Morris AJ y colaboradores, 2020) (fuente: Blumenthal KG y colaboradores, 2018). Qué gérmenes. En el Dutch Trauma Trial, 74,5 % de las infecciones de herida tuvo grampositivos (fuente: Boxma H y colaboradores, 1996). En una serie de 2067 episodios de infección protésica de cadera o rodilla, el grupo más frecuente fue Staphylococcus coagulasa negativo (37 %); 25 % fue polimicrobiana y 5 % tuvo cultivo negativo (fuente: Tai DBG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cerrada: infección con placebo y con ceftriaxona 2 g (Dutch Trauma Trial)» muestra lo siguiente. Herida, placebo: 8.3 por ciento (fuente: Boxma H y colaboradores, 1996). Herida, ceftriaxona: 3.6 por ciento (fuente: Boxma H y colaboradores, 1996). Nosocomial, placebo: 10.2 por ciento (fuente: Boxma H y colaboradores, 1996). Nosocomial, ceftriaxona: 2.3 por ciento (fuente: Boxma H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«Infección con y sin profilaxis: estudios y metaanálisis clave» tiene 3 columnas: Estudio, Población, Resultado. Fila 1: Estudio, Dutch Trauma Trial (fuente: Boxma H y colaboradores, 1996); Población, 2195 adultos, fractura cerrada; ceftriaxona 2 g única frente a placebo; Resultado, Infección de herida 3,6 % frente a 8,3 %; nosocomial 2,3 % frente a 10,2 %. Fila 2: Estudio, Cochrane (Gillespie y Walenkamp) (fuente: Gillespie WJ y colaboradores, 2010); Población, 23 estudios, 8447 participantes, fijación de fractura; Resultado, Infección profunda: RR 0,40 con dosis única; RR 0,35 con dosis múltiples. Fila 3: Estudio, Metaanálisis citado por ASHP (fuente: Bratzler DW y colaboradores, 2013); Población, 7 estudios, 3065 pacientes, artroplastia total; Resultado, Reducción relativa del riesgo de infección 81 %. Fila 4: Estudio, Registro noruego (fuente: Lutro O y colaboradores, 2025); Población, 301 204 artroplastias primarias con profilaxis; Resultado, Reoperación por infección protésica al año: 1,1 % (3388 casos). (fuente: Bratzler DW y colaboradores, 2013) (fuente: Gillespie WJ y colaboradores, 2010) (fuente: Lutro O y colaboradores, 2025) (fuente: Boxma H y colaboradores, 1996). Con esto cerramos epidemiología: cuánta infección evita la profilaxis. Sigamos con mecanismo: por qué funciona y por qué falla.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por qué funciona y por qué falla. De dónde viene el germen. La piel del paciente es el primer reservorio en una cirugía limpia (razonamiento habitual que sustenta la antisepsia), y la nariz es un reservorio de S. aureus que se puede cribar: en un ensayo con 6771 pacientes cribados al ingreso, 1251 tuvieron S. aureus nasal (fuente: Bode LG y colaboradores, 2010). Esa idea explica tres medidas que se ven más adelante: preparar la piel, descolonizar al portador y poner el antibiótico en el tejido antes de abrirlo. Por qué importa el momento. Razonamiento habitual: el antibiótico protege mientras la herida está abierta, y si llega después de la incisión falta justo cuando más se necesita. Lo respalda el estudio prospectivo TRAPE (4472 pacientes de cirugía cardíaca, histerectomía y artroplastia de cadera o rodilla): la infección fue de 5,3 % si la primera dosis se dio después de la incisión, frente a 2,1 % en el grupo más cercano a la incisión (cefalosporina en los 30 min previos o vancomicina en la hora previa) (fuente: Bratzler DW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qué falla. Concentración baja en el sitio: la cefazolina llega al tejido en menor concentración que al suero, y el torniquete la reduce más. Medir el tejido explica el problema: en un ECA de 59 artroplastias de rodilla, sin torniquete la cefazolina alcanzó 17,7 µg/g en hueso cuando el suero tenía 71,9 µg/mL, y con torniquete bajó a 13,0 µg/g (fuente: Montreuil J y colaboradores, 2024). Los autores advierten que los niveles periarticulares con la dosis actual podrían ser insuficientes (fuente: Montreuil J y colaboradores, 2024). Dosis insuficiente por peso: ver el bloque de dosis (fuente: Rondon AJ y colaboradores, 2018) (fuente: Morris AJ y colaboradores, 2020). Fármaco que no cubre el germen: la vancomicina sola cubre peor al S. aureus sensible a meticilina que la cefazolina (fuente: Bratzler DW y colaboradores, 2013) (fuente: Bull AL y colaboradores, 2012). Biofilm: sobre el implante el germen se adhiere y es menos accesible al antibiótico (fuente: Bratzler DW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Fallas de proceso: dosis tardía, sin registrar la hora, o sin redosis (ver técnica) (fuente: Stefánsdóttir A y colaboradores, 2009). Lo que la profilaxis no hace. Reduce un riesgo, no lo elimina: aun con profilaxis, 1,1 % de las artroplastias primarias del registro noruego se reoperó por infección protésica en el primer año (fuente: Lutro O y colaboradores, 2025). No reemplaza a la antisepsia, a la técnica ni a vigilar el tiempo quirúrgico. Con esto cerramos mecanismo: por qué funciona y por qué falla. Sigamos con quién necesita profilaxis: clasificación práctica.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quién necesita profilaxis: clasificación práctica. No existe una «clasificación» numerada de la indicación; lo que sirve en la práctica es separar las cirugías en tres grupos según si hay implante y si hay una herida abierta que pide otro protocolo. Regla de oro: ante la duda de si habrá implante, se actúa como si lo hubiera (fuente: Bratzler DW y colaboradores, 2013). Cirugía limpia sin implante. Para ASHP, la ortopedia limpia que no deja material (artroscopia y cirugías de rodilla, mano o pie sin instrumentar) va sin profilaxis, con fuerza de evidencia C en contra (fuente: Bratzler DW y colaboradores, 2013). La OMS pone como ejemplo de operaciones que no requieren profilaxis las ortopédicas limpias sin implante de material extraño (fuente: World Health Organization, 2016), y NICE la desaconseja de rutina en cirugía limpia sin prótesis y sin complicaciones (fuente: National Institute for Health and Care Excellence, 2020).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Cuando no hay hueso ni implante tampoco se ha podido mostrar un efecto: en cirugía limpia de partes blandas de mano y miembro superior, 10 estudios (la mayoría no aleatorizados) dieron RR 1,13 (IC 95 % 0,91 a 1,40) con profilaxis, una diferencia no significativa y de calidad baja (fuente: Negri GA y colaboradores, 2024). Cirugía con implante o material. Para NICE, toda cirugía limpia que deja prótesis o implante lleva profilaxis (fuente: National Institute for Health and Care Excellence, 2020). La conclusión de la revisión Cochrane es directa: la fijación de una fractura cerrada lleva profilaxis (fuente: Gillespie WJ y colaboradores, 2010). En artroplastia, ASHP da fuerza de evidencia A (fuente: Bratzler DW y colaboradores, 2013). Fractura abierta y trauma mayor. Tiene guía propia (fuente: Goldman AH y colaboradores, 2023) y un tema aparte.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«Indicación según la guía, por tipo de procedimiento» tiene 3 columnas: Procedimiento, ¿Profilaxis?, Guía. Fila 1: Procedimiento, Cirugía limpia sin implante (artroscopia, mano, pie); ¿Profilaxis?, No de rutina; si puede haber implante, se trata como con implante; Guía, ASHP, fuerza C en contra (fuente: Bratzler DW y colaboradores, 2013); OMS (fuente: World Health Organization, 2016); NICE (fuente: National Institute for Health and Care Excellence, 2020). Fila 2: Procedimiento, Fijación de fractura cerrada o de cadera; ¿Profilaxis?, Sí; cefazolina; Guía, ASHP, fuerza A (fuente: Bratzler DW y colaboradores, 2013); Cochrane (fuente: Gillespie WJ y colaboradores, 2010); NICE (fuente: National Institute for Health and Care Excellence, 2020). Fila 3: Procedimiento, Artroplastia; ¿Profilaxis?, Sí; cefazolina; Guía, ASHP, fuerza A (fuente: Bratzler DW y colaboradores, 2013); NICE (fuente: National Institute for Health and Care Excellence, 2020). Fila 4: Procedimiento, Columna con o sin instrumentación; ¿Profilaxis?, Sí; cefazolina; Guía, ASHP, fuerza A (fuente: Bratzler DW y colaboradores, 2013). Fila 5: Procedimiento, Fractura abierta o trauma mayor; ¿Profilaxis?, Protocolo propio; Guía, AAOS (fuente: Goldman AH y colaboradores, 2023). (fuente: Bratzler DW y colaboradores, 2013) (fuente: National Institute for Health and Care Excellence, 2020) (fuente: Gillespie WJ y colaboradores, 2010) (fuente: World Health Organization, 2016) (fuente: Goldman AH y colaboradores, 2023). Con esto cerramos quién necesita profilaxis: clasificación práctica. Sigamos con algoritmo de decisión antes de la incisión.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antes de la incisión. Una lectura de arriba abajo: indicación, alergia, colonización, dosis, momento, redosis y cierre. Cada recuadro lleva la cita de la que sale.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«Profilaxis antibiótica ortopédica: de la indicación al cierre» se lee de arriba hacia abajo. Se parte de: Cirugía ortopédica programada o de urgencia. Se decide: ¿Fractura abierta o trauma mayor? Si la respuesta es sí, protocolo propio de fractura abierta (otro tema) (fuente: Goldman AH y colaboradores, 2023). Si la respuesta es no, ¿se colocará implante o material, o es posible que sí?. Termina en: Protocolo propio de fractura abierta (otro tema) (fuente: Goldman AH y colaboradores, 2023). Se decide: ¿Se colocará implante o material, o es posible que sí? Si la respuesta es no, cirugía limpia sin implante: sin profilaxis de rutina (fuente: Bratzler DW y colaboradores, 2013) (fuente: National Institute for Health and Care Excellence, 2020). Si la respuesta es sí, ¿alergia a betalactámicos? interrogar tipo y gravedad (fuente: Blumenthal KG y colaboradores, 2018). Termina en: Cirugía limpia sin implante: sin profilaxis de rutina (fuente: Bratzler DW y colaboradores, 2013) (fuente: National Institute for Health and Care Excellence, 2020). Se decide: ¿Alergia a betalactámicos? Interrogar tipo y gravedad (fuente: Blumenthal KG y colaboradores, 2018)? Si la respuesta es no o leve, sin reacción grave: cefazolina; la alergia doble fue de 0,7 % (fuente: Sousa-Pinto B y colaboradores, 2021). Si la respuesta es grave, alergia grave o confirmada: clindamicina o vancomicina (fuente: Bratzler DW y colaboradores, 2013); en la alergia confirmada, la cefazolina exige más cuidado (fuente: Sousa-Pinto B y colaboradores, 2021). Se hace: Sin reacción grave: cefazolina; la alergia doble fue de 0,7 % (fuente: Sousa-Pinto B y colaboradores, 2021). Se hace: Alergia grave o confirmada: clindamicina o vancomicina (fuente: Bratzler DW y colaboradores, 2013); en la alergia confirmada, la cefazolina exige más cuidado (fuente: Sousa-Pinto B y colaboradores, 2021). Se decide: ¿Colonización conocida por MRSA o brote local? Si la respuesta es sí, añadir vancomicina a la cefazolina o usarla como alternativa (fuente: Bratzler DW y colaboradores, 2013) (fuente: Righi E y colaboradores, 2024). Si la respuesta es no, dosis por peso: cefazolina 2 g, 3 g si pesa más de 120 kg; vancomicina 15 mg/kg (fuente: Bratzler DW y colaboradores, 2013). Se hace: Añadir vancomicina a la cefazolina o usarla como alternativa (fuente: Bratzler DW y colaboradores, 2013) (fuente: Righi E y colaboradores, 2024). Se hace: Dosis por peso: cefazolina 2 g, 3 g si pesa más de 120 kg; vancomicina 15 mg/kg (fuente: Bratzler DW y colaboradores, 2013). Se hace: Primera dosis en los 60 min previos (120 min vancomicina); con torniquete, antes de inflar (fuente: Bratzler DW y colaboradores, 2013) (fuente: National Institute for Health and Care Excellence, 2020). Se hace: Redosificar si la cirugía supera 2 vidas medias (cefazolina cada 4 h) o el sangrado supera 1500 mL (fuente: Bratzler DW y colaboradores, 2013). Termina en: Cerrar la herida: ninguna dosis adicional, ni por el drenaje (fuente: Berríos-Torres SI y colaboradores, 2017) (fuente: World Health Organization, 2016). Con esto cerramos algoritmo de decisión antes de la incisión. Sigamos con el esquema en una página (adulto, cirugía con implante).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el esquema en una página (adulto, cirugía con implante). Esta es la versión de bolsillo. Cada punto se desarrolla en los bloques siguientes (fármaco, momento, dosis, duración) con su evidencia y sus discrepancias. Fármaco: cefazolina. Clindamicina o vancomicina quedan como alternativas ante alergia grave o MRSA (fuente: Bratzler DW y colaboradores, 2013). Dosis: cefazolina 2 g, y 3 g si pesa más de 120 kg; vancomicina 15 mg/kg; clindamicina 900 mg (fuente: Bratzler DW y colaboradores, 2013). Momento: primera dosis dentro de los 60 min previos a la incisión; vancomicina dentro de los 120 min (fuente: Bratzler DW y colaboradores, 2013) (fuente: World Health Organization, 2016). Con torniquete, la dosis completa antes de inflarlo (fuente: Bratzler DW y colaboradores, 2013) (fuente: National Institute for Health and Care Excellence, 2020). Redosis: si la cirugía dura más de 2 vidas medias o el sangrado supera 1500 mL, contando desde la dosis preoperatoria (fuente: Bratzler DW y colaboradores, 2013). Cefazolina cada 4 h y clindamicina cada 6 h (fuente: Bratzler DW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Duración: sin dosis tras el cierre de la herida (fuente: Berríos-Torres SI y colaboradores, 2017) (fuente: World Health Organization, 2016); ASHP acepta como máximo 24 h en fractura y artroplastia (fuente: Bratzler DW y colaboradores, 2013). Lo que acompaña: piel con antiséptico alcohólico, sin rasurar, y mupirocina nasal en portadores de S. aureus (fuente: World Health Organization, 2016) (fuente: National Institute for Health and Care Excellence, 2020). Dos advertencias. Esto es apoyo de estudio: el protocolo institucional y el antibiograma local mandan, y al elegir pesa más qué gérmenes, con qué resistencias, causan las infecciones de ese procedimiento que el antibiograma general del hospital (fuente: Bratzler DW y colaboradores, 2013). Y la dosificación pediátrica es distinta (cefazolina 30 mg/kg) y no se desarrolla aquí (fuente: Bratzler DW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dar según la situación del paciente (adulto)» tiene 3 columnas: Situación, Esquema, Fuente. Fila 1: Situación, Sin alergia relevante y sin MRSA conocido; Esquema, Cefazolina 2 g (3 g si pesa más de 120 kg); Fuente, ASHP (fuente: Bratzler DW y colaboradores, 2013). Fila 2: Situación, Alergia a penicilina referida, sin reacción grave; Esquema, Cefazolina; la alergia doble a penicilina y cefazolina fue de 0,7 %; Fuente, Sousa-Pinto (fuente: Sousa-Pinto B y colaboradores, 2021); ASHP (fuente: Bratzler DW y colaboradores, 2013). Fila 3: Situación, Alergia confirmada o reacción grave; Esquema, Clindamicina 900 mg o vancomicina 15 mg/kg; si la vigilancia local muestra gramnegativos, asociar aztreonam, gentamicina o una dosis de fluoroquinolona; Fuente, ASHP (fuente: Bratzler DW y colaboradores, 2013). Fila 4: Situación, Colonización conocida por MRSA; Esquema, Vancomicina añadida a la cefazolina, o como alternativa si hay alergia; mupirocina nasal si hay colonización por S. aureus documentada; Fuente, ASHP (fuente: Bratzler DW y colaboradores, 2013); ESCMID/EUCIC (fuente: Righi E y colaboradores, 2024). Fila 5: Situación, Cirugía limpia sin implante; Esquema, Sin profilaxis de rutina; si puede haber implante, tratar como con implante; Fuente, ASHP (fuente: Bratzler DW y colaboradores, 2013). (fuente: Bratzler DW y colaboradores, 2013) (fuente: Righi E y colaboradores, 2024) (fuente: Sousa-Pinto B y colaboradores, 2021). Con esto cerramos el esquema en una página (adulto, cirugía con implante). Sigamos con elección del fármaco: cefazolina, alternativas y el papel de la vancomicina.</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elección del fármaco: cefazolina, alternativas y el papel de la vancomicina. Cefazolina: la base. Las cefalosporinas de primera generación son las más estudiadas en ortopedia. Subir a segunda o tercera generación no aporta beneficio demostrado y sí trae problemas (costo, selección de resistencias, diarrea por C. difficile), por eso ASHP no las usa de rutina (fuente: Bratzler DW y colaboradores, 2013). El registro noruego (301 204 artroplastias primarias) comparó 5 antibióticos y dejó a la cefazolina mejor ubicada: cefalotina (razón de riesgos instantáneos ajustada 1,4; IC 1,2 a 1,5) y cloxacilina (1,2; IC 1,0 a 1,6) tuvieron más reoperaciones por infección protésica, mientras que cefuroxima y clindamicina quedaron a la par (fuente: Lutro O y colaboradores, 2025). Sus autores subrayan que la cefazolina es la de primera generación con vida media más larga (fuente: Lutro O y colaboradores, 2025). Una dosis de ceftriaxona de 2 g también funcionó en fractura cerrada (infección de herida de 3,6 % frente a 8,3 % con placebo) (fuente: Boxma H y colaboradores, 1996). Eso respalda la profilaxis en sí; no cambia el esquema de las guías (fuente: Bratzler DW y colaboradores, 2013). El ECA clásico de 1354 artroplastias comparó cefuroxima 1 día con cefazolina 3 días (9 dosis) y las infecciones profundas fueron bajas en ambos brazos: 0,5 % y 1,2 % en cadera primaria, 0,6 % y 1,4 % en rodilla primaria (fuente: Mauerhan DR y colaboradores, 1994). Como cambian a la vez el fármaco y la duración, no sirve para elegir entre fármacos ni para acortar (fuente: Mauerhan DR y colaboradores, 1994). Vancomicina: cuándo sí y cuándo no. Frente al S. aureus sensible, la vancomicina previene peor que la cefazolina; de ahí que algunos centros con MRSA y sensible las combinen. ASHP la deja fuera de la rutina en cualquier cirugía y la guarda para el portador conocido de MRSA o el paciente de alto riesgo (fuente: Bratzler DW y colaboradores, 2013). Sola, frente a betalactámicos (sobre todo cefazolina), los estudios observacionales apuntan en la misma dirección (gráfico): más infección por S. aureus sensible en 22 549 procedimientos australianos (OR ajustado 2,79, con menos MRSA: OR 0,44) (fuente: Bull AL y colaboradores, 2012), más infección en los procedimientos ortopédicos de una cohorte de 32 459 operaciones de veteranos (OR ajustado 1,75) (fuente: Hawn MT y colaboradores, 2013) y más infección protésica en 1828 artroplastias con vancomicina frente a 5810 con cefazolina (OR ajustado 1,587; IC 1,004 a 2,508) (fuente: Kheir MM y colaboradores, 2017). La excepción fue un estudio de 10 391 artroplastias que comparó a alérgicos con vancomicina sola frente a no alérgicos con cefazolina: no cambió la infección profunda (OR ajustado 0,98) (fuente: Tan TL y colaboradores, 2016). El problema de fondo suele ser la dosis. En la cohorte de Kheir, 94 % recibió 1 g fijo y 64 % de ellos quedó por debajo de lo que corresponde (15 mg/kg); con la dosificación real, 26 % de los 1828 tenía niveles calculados menores de 15 mg/L al incidir, y un protocolo por peso los habría llevado a 0 % (cálculo farmacocinético, no medición), y nadie con dosis adecuada o mayor tuvo infección protésica por MRSA (fuente: Kheir MM y colaboradores, 2017). Añadirla a la cefazolina tampoco ayudó en el ensayo más grande (Peel): 4239 pacientes sin MRSA conocido aleatorizados y 4113 analizados; infección a 90 días de 4,5 % con vancomicina y 3,5 % con placebo (RR 1,28; IC 0,94 a 1,73; p = 0,11), con el exceso en rodilla (5,7 % frente a 3,7 %; RR 1,52) y no en cadera (3,0 % frente a 3,1 %) (fuente: Peel TN y colaboradores, 2023). No fue superior al placebo (fuente: Peel TN y colaboradores, 2023). Un metaanálisis de 2026 resume el dilema: con la doble profilaxis sube la infección del sitio operatorio (OR 1,39) pero baja la infección protésica (OR 0,64; IC 0,46 a 0,91) (fuente: Yang C y colaboradores, 2026). Sobre 8 estudios y 1 041 058 pacientes, sus autores prefieren una estrategia selectiva por riesgo y no la doble profilaxis para todos (fuente: Yang C y colaboradores, 2026). Con MRSA conocido la lógica cambia. ESCMID/EUCIC sugiere sumar vancomicina a la profilaxis estándar en ortopedia (fuente: Righi E y colaboradores, 2024). Un paquete aplicado en 20 hospitales (cribado nasal, mupirocina con clorhexidina para portadores, y vancomicina con cefazolina o cefuroxima para los portadores de MRSA) se asoció a menos infecciones complejas por S. aureus tras artroplastia (RR 0,48; IC 0,29 a 0,80), aunque fue un estudio de antes y después, no aleatorizado (fuente: Schweizer ML y colaboradores, 2015). El riesgo renal tiene datos que chocan. En una cohorte retrospectiva, la lesión renal aguda fue de 13 % con vancomicina más cefazolina y de 8 % con cefazolina sola (fuente: Courtney PM y colaboradores, 2015); en el ECA de Peel fue de 2,1 % con vancomicina y de 3,6 % con placebo (RR 0,57) (fuente: Peel TN y colaboradores, 2023). Alergia a betalactámicos: pesa más la etiqueta que la alergia. Según un metaanálisis bayesiano (77 estudios, 6147 pacientes), quien tiene alergia a penicilina reacciona también a cefazolina en 0,7 % (intervalo creíble 95 % 0,1 a 1,7): 0,6 % si la alergia no estaba confirmada y 3,0 % si lo estaba (fuente: Sousa-Pinto B y colaboradores, 2021). Sus autores concluyen que casi todos pueden recibir cefazolina, con más cuidado si la alergia está confirmada (fuente: Sousa-Pinto B y colaboradores, 2021). El costo de la etiqueta se midió en 8385 pacientes (9004 procedimientos: artroplastia de cadera y rodilla, histerectomía, cirugía de colon y bypass coronario): 11 % refería alergia y tuvo más infección (OR ajustado 1,51; IC 1,02 a 2,22) (fuente: Blumenthal KG y colaboradores, 2018). Solo 12 % recibió cefazolina (92 % en el resto), y más clindamicina (49 % frente a 3 %) y vancomicina (35 % frente a 3 %) (fuente: Blumenthal KG y colaboradores, 2018). El exceso de riesgo pasó por completo por el antibiótico alternativo, y evaluar la alergia de 112 a 124 pacientes evitaría 1 infección (fuente: Blumenthal KG y colaboradores, 2018). Dar cefazolina fue seguro: en 49 842 artroplastias primarias, 4938 de los 5508 pacientes con alergia referida la recibieron; hubo 5 reacciones (0,1 %), todas leves, y la infección profunda a 90 días fue de 0,3 % frente a 0,4 % con alternativas (fuente: Bukowski BR y colaboradores, 2024). La clindamicina como alternativa sale mal parada en hombro: en 7140 artroplastias, solo ella se asoció a más infección profunda que la cefazolina (HR 3,45; IC 1,84 a 6,47), y el germen más común fue Cutibacterium acnes (39,4 %) (fuente: Yian EH y colaboradores, 2020). Los autores del estudio de vancomicina sola en alérgicos la limitan a quienes la requieren, por ejemplo por anafilaxia a penicilina (fuente: Tan TL y colaboradores, 2016). Cómo se resuelve en la práctica (interpretación del redactor, apoyada en lo anterior): preguntar qué reacción tuvo y cuándo. Si no hubo reacción grave ni hay alergia confirmada, cefazolina. Si la hay, clindamicina o vancomicina con dosis por peso, y gramnegativos cubiertos si la vigilancia local lo pide (fuente: Bratzler DW y colaboradores, 2013) (fuente: Sousa-Pinto B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«Vancomicina sola frente a betalactámicos (sobre todo cefazolina): OR ajustado en estudios observacionales (más de 1 = más infección con vancomicina)» muestra lo siguiente. Infección por S. aureus sensible (vigilancia australiana): 2.8 OR (fuente: Bull AL y colaboradores, 2012). Infección ortopédica (veteranos): 1.8 OR (fuente: Hawn MT y colaboradores, 2013). Infección protésica (Kheir): 1.6 OR (fuente: Kheir MM y colaboradores, 2017). Infección profunda, alérgicos (Tan): 1 OR (fuente: Tan TL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«Vancomicina añadida a cefazolina: qué muestra cada estudio» tiene 3 columnas: Estudio, Diseño y población, Resultado principal. Fila 1: Estudio, Peel (fuente: Peel TN y colaboradores, 2023); Diseño y población, ECA doble ciego, 4239 pacientes sin MRSA conocido; Resultado principal, Infección a 90 días 4,5 % frente a 3,5 %; RR 1,28; no superior al placebo. Fila 2: Estudio, Yang (fuente: Yang C y colaboradores, 2026); Diseño y población, Metaanálisis, 8 estudios, 1 041 058 pacientes; Resultado principal, Infección del sitio operatorio OR 1,39; infección protésica OR 0,64; lesión renal OR 1,30. Fila 3: Estudio, Courtney (fuente: Courtney PM y colaboradores, 2015); Diseño y población, Cohorte retrospectiva, 1828 pacientes; Resultado principal, Lesión renal aguda 13 % frente a 8 %. Fila 4: Estudio, Schweizer (fuente: Schweizer ML y colaboradores, 2015); Diseño y población, Paquete antes y después, 20 hospitales; Resultado principal, Infección compleja por S. aureus en artroplastia RR 0,48. Fila 5: Estudio, ESCMID/EUCIC (fuente: Righi E y colaboradores, 2024); Diseño y población, Guía 2024; Resultado principal, Se sugiere añadirla en portadores de MRSA en cirugía ortopédica. (fuente: Peel TN y colaboradores, 2023) (fuente: Righi E y colaboradores, 2024) (fuente: Courtney PM y colaboradores, 2015) (fuente: Yang C y colaboradores, 2026) (fuente: Schweizer ML y colaboradores, 2015). Con esto cerramos elección del fármaco: cefazolina, alternativas y el papel de la vancomicina. Sigamos con momento de la primera dosis: incisión y torniquete.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momento de la primera dosis: incisión y torniquete. La ventana. ASHP pide empezar la primera dosis en los 60 min previos a la incisión, y en los 120 min para vancomicina y fluoroquinolonas, porque su infusión es lenta (fuente: Bratzler DW y colaboradores, 2013). La OMS da 120 min en general, con la precaución de acercarse más (menos de 60 min) cuando la vida media es corta, como en cefazolina (fuente: World Health Organization, 2016). Los CDC lo resumen en una condición: concentración bactericida en suero y tejido cuando se hace la incisión (fuente: Berríos-Torres SI y colaboradores, 2017). Qué dice la evidencia (casi toda observacional). Classen, el estudio clásico, ordena el riesgo según cuándo se dio el antibiótico en 2847 pacientes de cirugía electiva limpia o limpia-contaminada: infección de herida de 0,6 % si se dio en las 2 h previas, 1,4 % si fue hasta 3 h tras la incisión (p = 0,12), 3,3 % si fue posoperatorio (RR 5,8) y 3,8 % si fue de 2 a 24 h antes (RR 6,7) (fuente: Classen DC y colaboradores, 1992). TRAPE, citado por ASHP, dibuja una escalera: infección de 2,1 % con la cefalosporina a 30 min o menos (o vancomicina en la hora previa), 2,4 % con la cefalosporina entre 31 y 60 min (o vancomicina entre 61 y 120 min), 2,8 % si se dio antes de lo recomendado y 5,3 % si se dio después de la incisión (fuente: Bratzler DW y colaboradores, 2013). Aun así, ASHP no considera esos datos suficientes para estrechar la ventana a 1-30 min (fuente: Bratzler DW y colaboradores, 2013). En 1838 artroplastias australianas, iniciar la cefalosporina dentro de los 60 min previos se asoció a menos infección profunda que iniciarla en o después de la incisión (OR ajustado 0,29; IC 0,15 a 0,59); empezarla 60 min o más antes también (OR ajustado 0,27; IC 0,09 a 0,83) (fuente: Badge H y colaboradores, 2022). En 66 292 procedimientos de Nueva Zelanda (artroplastia de cadera y rodilla y cirugía cardíaca), la tasa más baja fue con la dosis a 21-30 min de la incisión; tras ajustar, el exceso de riesgo solo fue significativo cuando se dio 51-60 min antes (OR 1,7) o antes aún (OR 2,01) (fuente: Morris AJ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contraste, en 32 459 operaciones de veteranos el momento no se asoció de forma significativa a la infección tras ajustar por paciente, procedimiento y antibiótico (fuente: Hawn MT y colaboradores, 2013). Lectura: lo seguro es evitar los extremos (después de la incisión, o demasiado temprano); la precisión fina del momento no está demostrada. Torniquete. NICE indica dar la profilaxis antes cuando se usa torniquete (fuente: National Institute for Health and Care Excellence, 2020), y ASHP considera intuitivo infundir toda la dosis antes de inflarlo (fuente: Bratzler DW y colaboradores, 2013). Pero un ECA de 908 artroplastias de rodilla comparó cefuroxima 10-30 min antes de inflar con cefuroxima 10 min antes de desinflar (todos recibieron además una dosis posoperatoria a las 6 h): la infección profunda fue de 3,4 % y 1,9 % a los 3 meses (p = 0,21) y de 3,6 % y 2,6 % a los 12 meses (p = 0,44), y la dosis justo antes de liberar no fue inferior (fuente: Soriano A y colaboradores, 2008). El torniquete, además, redujo la cefazolina en hueso a los 60 min (11,8 frente a 19,4 µg/g; p = 0,007) en un ECA de 59 rodillas (fuente: Montreuil J y colaboradores, 2024). La práctica prudente (opinión experta) es completar la dosis antes de inflar (fuente: Bratzler DW y colaboradores, 2013) (fuente: National Institute for Health and Care Excellence, 2020). En la práctica se cumple poco. Una auditoría sueca encontró que solo 45 % de 114 casos en Lund y 57 % de 291 rodillas del registro recibió el antibiótico 15-45 min antes de iniciar, y 53 % lo recibió 15-45 min antes de inflar el torniquete (fuente: Stefánsdóttir A y colaboradores, 2009). Sus autores proponen una lista de verificación sencilla (fuente: Stefánsdóttir A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de herida según el momento del antibiótico (Classen, 2847 pacientes)» muestra lo siguiente. Preoperatorio (2 h previas): 0.6 por ciento (fuente: Classen DC y colaboradores, 1992). Perioperatorio (3 h tras incisión): 1.4 por ciento (fuente: Classen DC y colaboradores, 1992). Posoperatorio: 3.3 por ciento (fuente: Classen DC y colaboradores, 1992). Temprano (2 a 24 h antes): 3.8 por ciento (fuente: Classen DC y colaboradores, 1992). Con esto cerramos momento de la primera dosis: incisión y torniquete. Sigamos con dosis por peso y redosificación.</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dosis por peso y redosificación. Por peso. ASHP fija la dosis habitual de cefazolina en 2 g y considera fácil de justificar 2 g si el paciente pesa más de 80 kg y 3 g si pesa más de 120 kg; algunos hospitales dan 2 g a todos los adultos por simplicidad (fuente: Bratzler DW y colaboradores, 2013). La vancomicina es de 15 mg/kg y la clindamicina de 900 mg (fuente: Bratzler DW y colaboradores, 2013). Qué dicen los estudios (observacionales). La base neozelandesa de 38 288 artroplastias muestra el problema: de 2011 pacientes de 120 kg o más, 1464 (73 %) recibieron dosis insuficiente, y la subdosis se asoció a más infección (OR 2,19; IC 1,61 a 2,99) (fuente: Morris AJ y colaboradores, 2020). Los autores estimaron que habría que tratar a 83 pacientes pesados con la dosis correcta para evitar 1 infección (fuente: Morris AJ y colaboradores, 2020). Queda sin responder si hace falta 4 g o más (fuente: Morris AJ y colaboradores, 2020). Otra cohorte, de 17 393 artroplastias, ve lo mismo: la subdosis alcanzó a 95,9 % de quienes pesaban más de 120 kg, y la infección protésica al año fue de 1,51 % con subdosis frente a 0,86 % con dosis adecuada (p = 0,002) (fuente: Rondon AJ y colaboradores, 2018). En Australia, la dosis ajustada al peso se asoció a menos infección (OR ajustado 0,68; IC 0,47 a 0,99) y cambiar la dosis de cefalosporina se asoció a más (OR ajustado 1,76) (fuente: Badge H y colaboradores, 2022). Voz discrepante. Una revisión farmacocinética (opinión, no ensayo) sostiene que no hay estudios comparativos de dosis altas en obesos y que la cefazolina, hidrosoluble, no penetra el tejido adiposo ni sube allí con dosis mayores (fuente: Blum S y colaboradores, 2019). Lectura: la subdosis se asoció de forma consistente a más infección, subir la dosis es barato y el único contrapunto es teórico (fuente: Morris AJ y colaboradores, 2020) (fuente: Rondon AJ y colaboradores, 2018) (fuente: Blum S y colaboradores, 2019). Lo que no se sabe es si más de 3 g ayuda (fuente: Morris AJ y colaboradores, 2020). Redosificación. Dos disparadores para ASHP: que pasen 2 vidas medias del fármaco o que se pierdan más de 1500 mL de sangre (fuente: Bratzler DW y colaboradores, 2013). El reloj arranca con la dosis preoperatoria, no con la incisión; y en quien elimina lento el fármaco (insuficiencia renal) la redosis puede sobrar (fuente: Bratzler DW y colaboradores, 2013). Para cefazolina el intervalo es de 4 h (vida media 1,2-2,2 h), para clindamicina de 6 h (2-4 h), y para la vancomicina (vida media 4-8 h) ASHP no fija intervalo porque no suele hacer falta en una cirugía de duración habitual, aunque una cirugía inusualmente larga puede requerirlo (fuente: Bratzler DW y colaboradores, 2013). NICE indica repetir la dosis cuando la operación dura más que la vida media del antibiótico (fuente: National Institute for Health and Care Excellence, 2020). La OMS no pudo emitir recomendación, porque los estudios no abordaron la duración de la cirugía ni la redosis (fuente: World Health Organization, 2016). En ortopedia no hay un ensayo que la pruebe. La evidencia indirecta viene de cirugía cardíaca: en las de más de 240 min la infección fue igual con y sin redosis de cefazolina (9,4 % frente a 9,3 %), pero en las de más de 400 min redosificar se asoció a menos infección (7,7 % frente a 16,0 %; OR ajustado 0,44) (fuente: Zanetti G y colaboradores, 2001). Por ser de otra especialidad, es evidencia indirecta (fuente: Zanetti G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protésica al año según dosis y peso (cohorte de 17 393 artroplastias)» muestra lo siguiente. Dosis adecuada: 0.9 por ciento (fuente: Rondon AJ y colaboradores, 2018). Subdosis: 1.5 por ciento (fuente: Rondon AJ y colaboradores, 2018). Menos de 120 kg: 0.8 por ciento (fuente: Rondon AJ y colaboradores, 2018). Más de 120 kg: 3.2 por ciento (fuente: Rondon AJ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«Fármacos de uso ortopédico: dosis, vida media y redosis en adultos con función renal normal» tiene 4 columnas: Fármaco, Dosis, Vida media, Redosis. Fila 1: Fármaco, Cefazolina; Dosis, 2 g; 3 g si pesa más de 120 kg (pediátrica 30 mg/kg); Vida media, 1,2-2,2 h; Redosis, Cada 4 h. Fila 2: Fármaco, Clindamicina; Dosis, 900 mg (pediátrica 10 mg/kg); Vida media, 2-4 h; Redosis, Cada 6 h. Fila 3: Fármaco, Vancomicina; Dosis, 15 mg/kg; Vida media, 4-8 h; Redosis, Sin intervalo fijo (puede hacer falta si la cirugía es inusualmente larga). (fuente: Bratzler DW y colaboradores, 2013). Con esto cerramos dosis por peso y redosificación. Sigamos con duración: una dosis, 24 horas o más.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duración: una dosis, 24 horas o más. Lo que dicen las guías. ASHP pide una duración menor de 24 h (fuente: Bratzler DW y colaboradores, 2013). En fractura de cadera y de hueso largo, varias dosis perioperatorias no superaron a una dosis preoperatoria única, y se respalda 24 h; en artroplastia, los datos y las guías recientes no apoyan pasar de 24 h (fuente: Bratzler DW y colaboradores, 2013). Seguir hasta retirar drenajes o catéteres no tiene beneficio (fuente: Bratzler DW y colaboradores, 2013). La OMS se pronuncia en contra de seguir con la profilaxis una vez terminada la operación (fuerte, evidencia moderada): su metaanálisis, con 44 estudios, no encontró ventaja sobre la dosis única (fuente: World Health Organization, 2016). Un drenaje tampoco justifica continuarla (sugerencia) (fuente: World Health Organization, 2016). Los CDC: en cirugía limpia y limpia-contaminada, la profilaxis termina con el cierre de la herida en quirófano, aunque quede un drenaje (fuente: Berríos-Torres SI y colaboradores, 2017). NICE: por defecto, 1 dosis intravenosa en la inducción; otra más solo si la operación se alarga más allá de la vida media del fármaco (fuente: National Institute for Health and Care Excellence, 2020). Lo que dicen los estudios. Fractura cerrada. En la Cochrane, ambos esquemas redujeron la infección profunda frente a no dar profilaxis, con efectos de tamaño similar (RR 0,40 con dosis única y 0,35 con dosis múltiple) (fuente: Gillespie WJ y colaboradores, 2010). En el metaanálisis de Slobogean (7 ensayos, 3808 pacientes), la dosis única frente a la múltiple dio RR 1,24 (IC 0,60 a 2,60), no significativo y con un intervalo tan ancho que sus autores no pudieron recomendar un esquema de forma definitiva (fuente: Slobogean GP y colaboradores, 2008). En un ECA doble ciego de 227 pacientes aleatorizados tras fijación de fractura cerrada, 23 h de cefazolina posoperatoria frente a placebo no mostraron diferencia significativa en 15 infecciones (9,4 %), con una tendencia favorable a la cefazolina que no alcanzó significancia (fuente: Crist BD y colaboradores, 2018). Con tan pocos eventos, el ensayo tenía poco poder para descartar una diferencia (interpretación del redactor). Artroplastia. La revisión de Siddiqi (23 ECA, 2 cohortes prospectivas, 3 retrospectivas y 4 estudios de casos y controles; 51 627 pacientes) dio 0,96 (IC 0,73 a 1,26) para una dosis preoperatoria única frente a dosis continuadas: sin diferencia, pero con un intervalo que no descarta una reducción cercana a 27 % en cualquiera de los grupos y con calidad GRADE baja (fuente: Siddiqi A y colaboradores, 2019). Esa revisión recuerda que la recomendación de los CDC 2017 de no continuar el antibiótico tras artroplastia se apoyó en solo 6 estudios ortopédicos, 5 de ellos de 1987-1991 (fuente: Siddiqi A y colaboradores, 2019). Un ECA de 1354 artroplastias comparó cefuroxima 1 día con cefazolina 3 días: infecciones profundas de 0,5 % y 1,2 % en cadera primaria, aunque cambian dos cosas a la vez (fuente: Mauerhan DR y colaboradores, 1994). En el registro noruego de 301 204 artroplastias, 4 dosis no redujeron la reoperación por infección protésica frente a 1 a 3 (1 dosis frente a 4: razón de riesgos instantáneos ajustada 1,0; IC 0,8 a 1,2) (fuente: Lutro O y colaboradores, 2025). En 1838 artroplastias australianas, la infección fue igual con profilaxis de 24 h o menos y con más de 24 h (fuente: Badge H y colaboradores, 2022). En sentido contrario, un estudio observacional del registro noruego de 22 170 prótesis de cadera cementadas obtuvo mejores resultados con 4 dosis el día de la cirugía que con 1, 2 o 3, y sin más mejora al seguir 2 o 3 días (fuente: Engesaeter LB y colaboradores, 2003). Un metaanálisis de 18 estudios (19 153 pacientes) halló 35 % menos infección protésica con profilaxis extendida (más de 24 h) que con la estándar (p = 0,0004), no significativo en rodilla primaria (p = 0,17) y con protocolos muy variables (fuente: Dasari SP y colaboradores, 2024). Cómo se lee todo junto. Las guías convergen en no dar dosis tras el cierre o, como máximo, hasta 24 h (fuente: Bratzler DW y colaboradores, 2013) (fuente: World Health Organization, 2016) (fuente: Berríos-Torres SI y colaboradores, 2017). La evidencia comparativa es débil en ambos sentidos: los registros recientes grandes no muestran ventaja de más dosis (fuente: Lutro O y colaboradores, 2025) (fuente: Badge H y colaboradores, 2022), y los metaanálisis que sí la sugieren mezclan estudios observacionales heterogéneos (fuente: Dasari SP y colaboradores, 2024) (fuente: Engesaeter LB y colaboradores, 2003). La conducta prudente (opinión experta): una dosis preoperatoria más redosis por tiempo o sangrado, y si el protocolo del hospital usa hasta 24 h, no pasar de ahí (fuente: Bratzler DW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«Reoperación por infección protésica al año según número de dosis (registro noruego, 301 204 artroplastias)» muestra lo siguiente. 1 dosis: 1 por ciento (fuente: Lutro O y colaboradores, 2025). 2 dosis: 0.9 por ciento (fuente: Lutro O y colaboradores, 2025). 3 dosis: 0.9 por ciento (fuente: Lutro O y colaboradores, 2025). 4 dosis: 1 por ciento (fuente: Lutro O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«Duración de la profilaxis: estudios y metaanálisis comparativos» tiene 4 columnas: Estudio, Diseño, Comparación, Resultado. Fila 1: Estudio, Slobogean (fuente: Slobogean GP y colaboradores, 2008); Diseño, Metaanálisis, 7 ensayos, 3808 pacientes; Comparación, Dosis única frente a múltiple, fractura cerrada; Resultado, RR 1,24 (IC 0,60 a 2,60), no significativo. Fila 2: Estudio, Crist (fuente: Crist BD y colaboradores, 2018); Diseño, ECA, 227 aleatorizados; Comparación, Cefazolina 23 h frente a placebo tras fijación de fractura cerrada; Resultado, Infección 9,4 % global, sin diferencia entre grupos. Fila 3: Estudio, Siddiqi (fuente: Siddiqi A y colaboradores, 2019); Diseño, RS-MA, 51 627 pacientes; Comparación, Dosis única frente a continuada, artroplastia; Resultado, 0,96 (IC 0,73 a 1,26); evidencia de calidad baja. Fila 4: Estudio, Lutro (fuente: Lutro O y colaboradores, 2025); Diseño, Registro, 301 204 artroplastias; Comparación, 1, 2, 3 o 4 dosis; Resultado, Reoperación por infección a 1 año: 1,0 %, 0,9 %, 0,9 % y 1,0 %. Fila 5: Estudio, Dasari (fuente: Dasari SP y colaboradores, 2024); Diseño, Metaanálisis, 18 estudios, 19 153 pacientes; Comparación, Más de 24 h frente a 24 h o menos; Resultado, 35 % menos infección protésica con la extendida; no significativo en rodilla primaria. Fila 6: Estudio, Engesæter (fuente: Engesaeter LB y colaboradores, 2003); Diseño, Registro observacional, 22 170 prótesis de cadera; Comparación, 1 a 4 dosis el día de la cirugía; 2 o 3 días; Resultado, Mejor con 4 dosis en un día; sin mejora con 2 o 3 días. (fuente: Siddiqi A y colaboradores, 2019) (fuente: Dasari SP y colaboradores, 2024) (fuente: Lutro O y colaboradores, 2025) (fuente: Crist BD y colaboradores, 2018) (fuente: Slobogean GP y colaboradores, 2008) (fuente: Engesaeter LB y colaboradores, 2003). Con esto cerramos duración: una dosis, 24 horas o más. Sigamos con piel, pelo y nariz: lo que acompaña al antibiótico.</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piel, pelo y nariz: lo que acompaña al antibiótico. El antibiótico es una capa; estas medidas son otras capas con evidencia propia. Pelo. Lo mejor, para la OMS, es dejarlo; si estorba, solo cortadora, y la navaja queda fuera tanto en la sala como en quirófano (fuente: World Health Organization, 2016). NICE precisa el detalle: máquina eléctrica de cabezal descartable, usada el mismo día de la cirugía, porque la navaja sube la infección (fuente: National Institute for Health and Care Excellence, 2020). Baño previo. Para los CDC, el paciente debe lavarse todo el cuerpo (con jabón común o con antiséptico) como mínimo la noche anterior (fuente: Berríos-Torres SI y colaboradores, 2017); NICE se conforma con agua y jabón el día antes o el mismo día (fuente: National Institute for Health and Care Excellence, 2020). La evidencia es floja: en la revisión Cochrane (7 ensayos, 10 157 participantes), la clorhexidina frente a placebo no redujo la infección de forma significativa (RR 0,91; IC 0,80 a 1,04) ni mostró ventaja clara sobre otros jabones (fuente: Webster J y colaboradores, 2015). Antisepsia de la piel en quirófano. La OMS recomienda soluciones alcohólicas con clorhexidina (fuerte, evidencia baja a moderada) (fuente: World Health Organization, 2016); los CDC, un agente a base de alcohol salvo contraindicación (fuente: Berríos-Torres SI y colaboradores, 2017); NICE pone la clorhexidina alcohólica como primera elección y la povidona yodada alcohólica si la clorhexidina está contraindicada (fuente: National Institute for Health and Care Excellence, 2020). Con electrobisturí, hay que esperar a que el antiséptico se evapore del todo y no dejar alcohol acumulado bajo el paciente (fuente: National Institute for Health and Care Excellence, 2020). El ensayo clásico de clorhexidina-alcohol frente a povidona yodada no es ortopédico (849 adultos con cirugía limpia-contaminada): la infección fue de 9,5 % con clorhexidina-alcohol y de 16,1 % con povidona yodada (RR 0,59; IC 0,41 a 0,85) (fuente: Darouiche RO y colaboradores, 2010). PREPARE (2024) es el ensayo propio de fracturas. Comparó, en 25 hospitales, yodopovacrilex 0,7 % en alcohol isopropílico 74 % con clorhexidina 2 % en alcohol 70 %, en 6785 fracturas cerradas y 1700 abiertas (fuente: PREP-IT Investigators, 2024). En fractura cerrada el yodo tuvo menos infección, 2,4 % frente a 3,3 % (OR 0,74; IC 0,55 a 1,00; p = 0,049); en fractura abierta no hubo diferencia, 6,5 % frente a 7,3 % (OR 0,86; IC 0,58 a 1,27; p = 0,45) (fuente: PREP-IT Investigators, 2024). Las guías de la OMS, los CDC y NICE son anteriores y no lo incorporan (fuente: World Health Organization, 2016) (fuente: Berríos-Torres SI y colaboradores, 2017) (fuente: National Institute for Health and Care Excellence, 2020) (fuente: PREP-IT Investigators, 2024); la guía AAOS de trauma ubica las preparaciones de piel entre sus opciones con evidencia baja o contradictoria (fuente: Goldman AH y colaboradores, 2023). Descolonización nasal. En el portador nasal conocido de S. aureus que va a cirugía ortopédica o cardiotorácica, la OMS da recomendación fuerte (evidencia moderada) a la pomada nasal de mupirocina al 2 %, sola o junto con baño de clorhexidina (fuente: World Health Organization, 2016). NICE sugiere considerarla con lavado de clorhexidina cuando S. aureus es causa probable (fuente: National Institute for Health and Care Excellence, 2020). ASHP la indica en pacientes con colonización documentada (fuente: Bratzler DW y colaboradores, 2013), y ESCMID/EUCIC recomienda cribar S. aureus y descolonizar antes de cirugía ortopédica (fuente: Righi E y colaboradores, 2024). El ensayo de Bode (mupirocina nasal más jabón de clorhexidina; 917 portadores analizados, 808 operados; no solo ortopedia) redujo la infección por S. aureus a 3,4 % frente a 7,7 % con placebo (RR 0,42; IC 0,23 a 0,75), con un efecto aún mayor sobre la infección profunda del sitio operatorio (RR 0,21; IC 0,07 a 0,62) (fuente: Bode LG y colaboradores, 2010). En ortopedia, un metaanálisis de 2026 (19 estudios, 64 796 pacientes, 5 ECA) separa las estrategias: nasal sola OR 0,65 (IC 0,34 a 1,22; no significativo), cutánea sola OR 0,43 (IC 0,29 a 0,64) y combinada OR 0,48 (IC 0,33 a 0,69) (fuente: Henkelmann R y colaboradores, 2026). De esos 19 estudios, 17 fueron de artroplastia electiva y solo 2 de fractura, y en fractura la evidencia sigue siendo insuficiente e inconsistente (fuente: Henkelmann R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«PREPARE: infección según antiséptico y tipo de fractura» muestra lo siguiente. Cerrada, yodo-alcohol: 2.4 por ciento (fuente: PREP-IT Investigators, 2024). Cerrada, clorhexidina-alcohol: 3.3 por ciento (fuente: PREP-IT Investigators, 2024). Abierta, yodo-alcohol: 6.5 por ciento (fuente: PREP-IT Investigators, 2024). Abierta, clorhexidina-alcohol: 7.3 por ciento (fuente: PREP-IT Investigators, 2024).</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«Medidas asociadas: qué respaldan las guías y la evidencia» tiene 3 columnas: Medida, Qué recomiendan, Evidencia citada. Fila 1: Medida, Pelo; Qué recomiendan, No depilar; si hace falta, cortadora, nunca rasurar; Evidencia citada, OMS (fuente: World Health Organization, 2016); NICE (fuente: National Institute for Health and Care Excellence, 2020). Fila 2: Medida, Baño previo; Qué recomiendan, Ducha con jabón antes de la cirugía; Evidencia citada, CDC (fuente: Berríos-Torres SI y colaboradores, 2017); NICE (fuente: National Institute for Health and Care Excellence, 2020); Cochrane: sin beneficio claro de clorhexidina (RR 0,91) (fuente: Webster J y colaboradores, 2015). Fila 3: Medida, Antisepsia de piel; Qué recomiendan, Solución alcohólica; clorhexidina primera elección; Evidencia citada, OMS (fuente: World Health Organization, 2016); CDC (fuente: Berríos-Torres SI y colaboradores, 2017); NICE (fuente: National Institute for Health and Care Excellence, 2020); en fractura cerrada, yodo-alcohol 2,4 % frente a 3,3 % (fuente: PREP-IT Investigators, 2024). Fila 4: Medida, Descolonización nasal; Qué recomiendan, Mupirocina nasal (con o sin clorhexidina) en portadores; Evidencia citada, OMS fuerte (fuente: World Health Organization, 2016); ESCMID/EUCIC (fuente: Righi E y colaboradores, 2024); en fractura, evidencia insuficiente (fuente: Henkelmann R y colaboradores, 2026). (fuente: National Institute for Health and Care Excellence, 2020) (fuente: World Health Organization, 2016) (fuente: Berríos-Torres SI y colaboradores, 2017) (fuente: Righi E y colaboradores, 2024) (fuente: PREP-IT Investigators, 2024) (fuente: Webster J y colaboradores, 2015) (fuente: Henkelmann R y colaboradores, 2026). Con esto cerramos piel, pelo y nariz: lo que acompaña al antibiótico. Sigamos con cemento con antibiótico y antibiótico local en polvo.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cemento con antibiótico y antibiótico local en polvo. Cemento con antibiótico (ALBC). ASHP: el cemento no reemplaza al antibiótico intravenoso (nunca le ganó) y lo razonable es sumarlo a la profilaxis sistémica. En Estados Unidos, los cementos que traen aminoglucósido de fábrica tienen aprobación de la FDA solo para el segundo tiempo de una revisión, no como profilaxis en la artroplastia primaria (fuente: Bratzler DW y colaboradores, 2013). Los datos observacionales favorecen la combinación: en 22 170 prótesis de cadera cementadas del registro noruego, el menor riesgo de revisión se vio con antibiótico sistémico más cemento con antibiótico, y quienes solo tuvieron profilaxis sistémica tuvieron 1,8 veces más revisión por infección (p = 0,01); los propios autores aclaran que es un estudio observacional (fuente: Engesaeter LB y colaboradores, 2003). En rodilla la señal desaparece: con 2 168 924 artroplastias de 14 registros de 13 países (93 % con cemento con antibiótico), la revisión por infección protésica al año no difirió entre cemento con antibiótico y cemento simple en el análisis ajustado de 1 917 190 artroplastias (razón de riesgos instantáneos 1,16; IC 0,89 a 1,52) (fuente: Leta TH y colaboradores, 2024). La revisión paraguas de 10 metaanálisis (3 de calidad críticamente baja según AMSTAR 2) cierra en contra: en artroplastia primaria, sus autores no ven al cemento con antibiótico mejor que el simple para evitar la infección protésica. La infección profunda salió más baja (OR 0,53; IC 0,39 a 0,70), pero con resultados de baja calidad (fuente: Cao Y y colaboradores, 2025). El ensayo grande en fractura de cadera es WHiTE 8 (4936 pacientes de 60 años o más, hemiartroplastia cementada, 26 hospitales británicos): comparó cemento de dosis alta con 2 antibióticos y cemento estándar con 1, y la infección profunda a 90 días fue de 1,2 % (27 de 2214) frente a 1,7 % (38 de 2183) (OR ajustado 1,43; IC 0,87 a 2,35; p = 0,16) (fuente: Agni NR y colaboradores, 2023). No redujo la infección profunda (fuente: Agni NR y colaboradores, 2023). Como ambos grupos recibieron cemento con antibiótico, no responde si este supera al cemento simple (fuente: Agni NR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Antibiótico local en polvo (fractura). Dentro de la herida, la vancomicina en polvo se probó en fractura de meseta o pilón tibial. VANCO (980 pacientes de alto riesgo, 36 centros; 1000 mg de vancomicina frente a protocolo estándar) bajó la infección profunda a 182 días de 9,8 % a 6,4 % sin llegar a la significancia (diferencia -3,4 %; IC -6,9 a 0,1; p = 0,06) (fuente: Major Extremity Trauma Research Consortium (METRC) y colaboradores, 2021). El análisis posterior atribuyó la reducción a las infecciones por grampositivos (-3,7 %; IC -6,7 a -0,8) (fuente: Major Extremity Trauma Research Consortium (METRC) y colaboradores, 2021). TOBRA (2026; 1660 aleatorizados y 1528 analizados con fractura tibial periarticular de alto riesgo) probó sumar tobramicina a la vancomicina en polvo: la infección profunda fue de 7,4 % (51 de 753) con la combinación y de 6,6 % (47 de 775) con vancomicina sola (HR 1,11; intervalo creíble bayesiano 0,75 a 1,66) (fuente: Major Extremity Trauma Research Consortium (METRC) y colaboradores, 2026). Añadir tobramicina no redujo la infección (fuente: Major Extremity Trauma Research Consortium (METRC) y colaboradores, 2026). El antibiótico local complementa a la profilaxis sistémica y no la reemplaza (fuente: Major Extremity Trauma Research Consortium (METRC) y colaboradores, 2021) (fuente: Bratzler DW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«Antibiótico local: cemento y polvo intraherida» tiene 3 columnas: Estudio, Población, Resultado. Fila 1: Estudio, WHiTE 8 (fuente: Agni NR y colaboradores, 2023); Población, Hemiartroplastia por fractura de cadera, 4936 pacientes; Resultado, Infección profunda 1,2 % (2 antibióticos, dosis alta) frente a 1,7 % (1 antibiótico); OR 1,43; p = 0,16. Fila 2: Estudio, Registros de rodilla (fuente: Leta TH y colaboradores, 2024); Población, 2 168 924 artroplastias de rodilla; Resultado, Revisión por infección protésica: razón de tasas 1,16, sin diferencia. Fila 3: Estudio, Revisión paraguas (fuente: Cao Y y colaboradores, 2025); Población, 10 metaanálisis; Resultado, Infección profunda OR 0,53, evidencia de baja calidad. Fila 4: Estudio, VANCO (fuente: Major Extremity Trauma Research Consortium (METRC) y colaboradores, 2021); Población, Fractura de meseta o pilón tibial de alto riesgo, 980 pacientes; Resultado, Infección profunda 6,4 % frente a 9,8 %; p = 0,06. Fila 5: Estudio, TOBRA (fuente: Major Extremity Trauma Research Consortium (METRC) y colaboradores, 2026); Población, Fractura tibial periarticular de alto riesgo, 1528 pacientes; Resultado, 7,4 % (tobramicina más vancomicina) frente a 6,6 % (vancomicina sola). (fuente: Agni NR y colaboradores, 2023) (fuente: Major Extremity Trauma Research Consortium (METRC) y colaboradores, 2021) (fuente: Major Extremity Trauma Research Consortium (METRC) y colaboradores, 2026) (fuente: Leta TH y colaboradores, 2024) (fuente: Cao Y y colaboradores, 2025). Con esto cerramos cemento con antibiótico y antibiótico local en polvo. Sigamos con técnica: cómo se ejecuta bien en quirófano, y errores frecuentes.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cómo se ejecuta bien en quirófano, y errores frecuentes. La profilaxis falla más por proceso que por fármaco: dosis que llega tarde, que no se pesó o que no se registró. Este bloque convierte lo anterior en una rutina de quirófano. Es apoyo de estudio: sirve para entender qué se comprueba y cuándo, no reemplaza el protocolo del hospital ni al tutor. Errores frecuentes medidos (no son anécdotas) Momento: solo 45 % de 114 casos en Lund y 57 % de 291 rodillas del registro sueco recibió el antibiótico 15-45 min antes de iniciar, y 53 % lo recibió 15-45 min antes de inflar el torniquete (fuente: Stefánsdóttir A y colaboradores, 2009). Dosis de cefazolina: 95,9 % de los pacientes de más de 120 kg recibió subdosis en una cohorte de 17 393 artroplastias (fuente: Rondon AJ y colaboradores, 2018), y 73 % de los de 120 kg o más en una base neozelandesa de 38 288 artroplastias (fuente: Morris AJ y colaboradores, 2020). Dosis de vancomicina: 94 % recibió 1 g fijo y 64 % de ellos quedó subdosificado (fuente: Kheir MM y colaboradores, 2017). Alergia: la etiqueta de alergia a penicilina cambió el antibiótico y subió la infección (OR ajustado 1,51) (fuente: Blumenthal KG y colaboradores, 2018). Duración: seguir con antibiótico por el drenaje, sin beneficio (fuente: Bratzler DW y colaboradores, 2013) (fuente: World Health Organization, 2016). Qué hacer con un error ya cometido (opinión experta, sin ensayo que lo pruebe): si el antibiótico se dio tarde o se olvidó antes de inflar el torniquete, se anota y se decide con el equipo. Un dato a favor de no dramatizar: en el ECA de Soriano, darlo justo antes de desinflar no fue inferior (fuente: Soriano A y colaboradores, 2008). Lo que no se hace es repetirlo por días «para compensar» (fuente: World Health Organization, 2016) (fuente: Berríos-Torres SI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«Antibiótico dado en el momento recomendado (15-45 min antes) en auditorías suecas» muestra lo siguiente. Antes de iniciar, 114 casos en Lund: 45 por ciento (fuente: Stefánsdóttir A y colaboradores, 2009). Antes de iniciar, 291 rodillas del registro: 57 por ciento (fuente: Stefánsdóttir A y colaboradores, 2009). Antes de inflar el torniquete: 53 por ciento (fuente: Stefánsdóttir A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«Pacientes con dosis insuficiente en estudios de práctica real» muestra lo siguiente. Cefazolina, más de 120 kg (cohorte de 17 393): 95.9 por ciento (fuente: Rondon AJ y colaboradores, 2018). Cefazolina, 120 kg o más (base neozelandesa): 73 por ciento (fuente: Morris AJ y colaboradores, 2020). Vancomicina 1 g fija: subdosificados: 64 por ciento (fuente: Kheir MM y colaboradores, 2017). Con esto cerramos técnica: cómo se ejecuta bien en quirófano, y errores frecuentes. Sigamos con complicaciones: de la profilaxis y de su falla.</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de la profilaxis y de su falla. Efectos adversos del antibiótico. Alergia. La cefazolina fue bien tolerada en quienes referían alergia a penicilina: 5 reacciones leves (0,1 %) entre 4938 pacientes de artroplastia (fuente: Bukowski BR y colaboradores, 2024). Con vancomicina añadida, en cambio, la hipersensibilidad fue más del doble que con placebo en el ECA de Peel (1,2 % frente a 0,5 %; RR 2,20; IC 1,08 a 4,49) (fuente: Peel TN y colaboradores, 2023). Lesión renal aguda. Es donde chocan los diseños: la cohorte retrospectiva de 1828 artroplastias dio 13 % con cefazolina más vancomicina frente a 8 % con cefazolina sola (OR ajustado 1,82; IC 1,25 a 2,64) (fuente: Courtney PM y colaboradores, 2015); el ECA de Peel dio lo contrario, 2,1 % con vancomicina y 3,6 % con placebo (RR 0,57; IC 0,39 a 0,83) (fuente: Peel TN y colaboradores, 2023); y el metaanálisis de 8 estudios no halló diferencia (OR 1,30; IC 0,76 a 2,20), con heterogeneidad importante (fuente: Yang C y colaboradores, 2026). La discrepancia entre diseños no se ha resuelto. Resistencia y C. difficile. Las cefalosporinas de segunda y tercera generación quedan fuera de la rutina en ASHP justamente por estos riesgos: seleccionan resistencias y se asocian a diarrea por C. difficile (fuente: Bratzler DW y colaboradores, 2013). Los datos de efectos adversos de la revisión Cochrane de fractura fueron muy limitados (fuente: Gillespie WJ y colaboradores, 2010). La falla de la profilaxis: la infección. Aun con profilaxis, 1,1 % de 301 204 artroplastias primarias se reoperó por infección protésica en el primer año (fuente: Lutro O y colaboradores, 2025). En poblaciones de alto riesgo la cifra sube: en fracturas de meseta o pilón tibial de alto riesgo, la infección profunda a 182 días fue de 9,8 % sin vancomicina local y de 6,4 % con ella (fuente: Major Extremity Trauma Research Consortium (METRC) y colaboradores, 2021), y en el ECA de fijación de fractura cerrada hubo 15 infecciones (9,4 %) (fuente: Crist BD y colaboradores, 2018). Para reconocerla se usan criterios confirmatorios: fístula o dehiscencia, pus, el mismo germen en al menos 2 muestras profundas e histopatología (fuente: Metsemakers WJ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renal aguda: la discrepancia entre un ECA y una cohorte» muestra lo siguiente. Cohorte: cefazolina sola: 8 por ciento (fuente: Courtney PM y colaboradores, 2015). Cohorte: cefazolina más vancomicina: 13 por ciento (fuente: Courtney PM y colaboradores, 2015). ECA: cefazolina más placebo: 3.6 por ciento (fuente: Peel TN y colaboradores, 2023). ECA: cefazolina más vancomicina: 2.1 por ciento (fuente: Peel TN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«Riesgos de la profilaxis en los estudios citados» tiene 3 columnas: Riesgo, Dato, Fuente. Fila 1: Riesgo, Reacción alérgica a cefazolina en alergia a penicilina referida; Dato, 0,1 % (5 de 4938), todas leves; Fuente, Bukowski (fuente: Bukowski BR y colaboradores, 2024). Fila 2: Riesgo, Hipersensibilidad con vancomicina añadida; Dato, 1,2 % frente a 0,5 % con placebo (RR 2,20); Fuente, Peel (fuente: Peel TN y colaboradores, 2023). Fila 3: Riesgo, Lesión renal aguda con cefazolina más vancomicina; Dato, 13 % frente a 8 % (cohorte); Fuente, Courtney (fuente: Courtney PM y colaboradores, 2015). Fila 4: Riesgo, Lesión renal aguda con vancomicina en ensayo; Dato, 2,1 % frente a 3,6 % con placebo (RR 0,57); Fuente, Peel (fuente: Peel TN y colaboradores, 2023). Fila 5: Riesgo, Infección protésica pese a profilaxis; Dato, 1,1 % al año; Fuente, Lutro (fuente: Lutro O y colaboradores, 2025). (fuente: Lutro O y colaboradores, 2025) (fuente: Peel TN y colaboradores, 2023) (fuente: Courtney PM y colaboradores, 2015) (fuente: Bukowski BR y colaboradores, 2024). Con esto cerramos complicaciones: de la profilaxis y de su falla. Sigamos con pronóstico: lo que está en juego si la profilaxis falla.</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lo que está en juego si la profilaxis falla. Mortalidad. La infección protésica pesa en la sobrevida: al comparar 436 pacientes revisados por infección con 2342 revisados por falla aséptica, murió 10,6 % de los primeros al año (frente a 2,0 %) y 25,9 % a los 5 años (frente a 12,9 %); a los 90 días y a los 2 años fue de 3,7 % frente a 0,8 % y de 13,6 % frente a 3,9 % (fuente: Zmistowski B y colaboradores, 2013). Tras ajustar, revisar por infección se asoció a un aumento de 5 veces en la mortalidad (fuente: Zmistowski B y colaboradores, 2013). Costos y desenlaces. ASHP cita un impacto económico estimado de una infección profunda de USD 100 000 en costos hospitalarios tras artroplastia de cadera y USD 60 000 tras artroplastia de rodilla (fuente: Bratzler DW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 una prótesis infectada rara vez se resuelve con antibiótico solo: a menudo hay que sacarla, tratar semanas y volver a implantar en 1 o 2 tiempos, y el paciente puede quedar con discapacidad permanente (fuente: Bratzler DW y colaboradores, 2013). Lectura para el residente. La profilaxis cuesta poco comparada con lo que previene. Pero el pronóstico de una infección depende también de quién la sufre: en el estudio de mortalidad, los predictores fueron la edad, la comorbilidad y la infección polimicrobiana, entre otros (fuente: Zmistowski B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tras revisión: infección protésica frente a falla aséptica» muestra lo siguiente. 1 año, infección: 10.6 por ciento (fuente: Zmistowski B y colaboradores, 2013). 1 año, aséptica: 2 por ciento (fuente: Zmistowski B y colaboradores, 2013). 5 años, infección: 25.9 por ciento (fuente: Zmistowski B y colaboradores, 2013). 5 años, aséptica: 12.9 por ciento (fuente: Zmistowski B y colaboradores, 2013). Con esto cerramos pronóstico: lo que está en juego si la profilaxis falla. Sigamos con guías vigentes: qué dice cada una.</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vigentes: qué dice cada una. Las guías convergen en lo esencial (indicar con implante, no prolongar, piel alcohólica) y difieren en el detalle de la duración y de la redosis. Conviene saber de qué año es cada una: ASHP/IDSA/SIS/SHEA es de 2013; OMS de 2016; CDC de 2017; NICE de 2019 con actualización de 2020; AAOS (resumen publicado en 2023); ESCMID/EUCIC de 2024 (fuente: Bratzler DW y colaboradores, 2013) (fuente: World Health Organization, 2016) (fuente: Berríos-Torres SI y colaboradores, 2017) (fuente: National Institute for Health and Care Excellence, 2020) (fuente: Goldman AH y colaboradores, 2023) (fuente: Righi 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guía de los CDC revisó 170 estudios en total (fuente: Berríos-Torres SI y colaboradores, 2017), pero su recomendación de no continuar el antibiótico tras artroplastia se apoyó en solo 6 estudios ortopédicos, 5 de ellos de 1987-1991, según la revisión de Siddiqi (fuente: Siddiqi A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«Comparación de guías sobre profilaxis ortopédica» tiene 5 columnas: Guía, Indicación, Momento, Duración, Otros puntos. Fila 1: Guía, ASHP/IDSA/SIS/SHEA 2013 (fuente: Bratzler DW y colaboradores, 2013); Indicación, Con implante sí (fuerza A); limpia sin implante no (fuerza C en contra); Momento, 60 min; 120 min para vancomicina; Duración, Hasta 24 h; sin beneficio por drenajes; Otros puntos, Cefazolina; vancomicina si MRSA; mupirocina si S. aureus documentado. Fila 2: Guía, OMS 2016 (fuente: World Health Organization, 2016); Indicación, Según el tipo de operación; limpia ortopédica sin implante como ejemplo de no necesaria; Momento, Dentro de 120 min, considerando la vida media; Duración, No prolongar tras la operación (fuerte); Otros puntos, Mupirocina en cirugía ortopédica con portación (fuerte); clorhexidina-alcohol. Fila 3: Guía, CDC 2017 (fuente: Berríos-Torres SI y colaboradores, 2017); Indicación, Solo cuando esté indicada por guías publicadas; Momento, Concentración bactericida al incidir; Duración, Sin dosis tras cerrar, ni con drenaje; Otros puntos, Piel con agente alcohólico. Fila 4: Guía, NICE NG125 2019-2020 (fuente: National Institute for Health and Care Excellence, 2020); Indicación, Con prótesis o implante sí; limpia sin prótesis no de rutina; Momento, Al iniciar la anestesia; antes si hay torniquete; Duración, Una dosis; repetir si la operación excede la vida media; Otros puntos, Clorhexidina alcohólica; mupirocina con clorhexidina. Fila 5: Guía, AAOS trauma mayor 2023 (fuente: Goldman AH y colaboradores, 2023); Indicación, Trauma mayor de extremidades (abiertas y alta energía); Momento, Véase la guía; Duración, Véase la guía; Otros puntos, 14 recomendaciones y 6 opciones con evidencia baja o contradictoria. Fila 6: Guía, ESCMID/EUCIC 2024 (fuente: Righi E y colaboradores, 2024); Indicación, Portadores de gérmenes grampositivos resistentes; Momento, No aplica; Duración, No aplica; Otros puntos, Cribado de S. aureus en cirugía ortopédica; vancomicina añadida en MRSA. (fuente: Bratzler DW y colaboradores, 2013) (fuente: National Institute for Health and Care Excellence, 2020) (fuente: World Health Organization, 2016) (fuente: Berríos-Torres SI y colaboradores, 2017) (fuente: Righi E y colaboradores, 2024) (fuente: Goldman AH y colaboradores, 2023). Con esto cerramos guías vigentes: qué dice cada una.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Indicación clara: con implante o material, sí; cirugía limpia sin implante, no de rutina. Si no se sabe si habrá implante, se trata como si lo hubiera (fuente: Bratzler DW y colaboradores, 2013) (fuente: National Institute for Health and Care Excellence, 2020). Fármaco y dosis por peso: cefazolina como base; la subdosis de cefazolina se asoció a más infección (OR 2,19) en artroplastia (fuente: Bratzler DW y colaboradores, 2013) (fuente: Morris AJ y colaboradores, 2020). Momento correcto: concentración bactericida en suero y tejido al hacer la incisión; ventana de 60 min (120 min para vancomicina) y, con torniquete, antes de inflarlo (fuente: Berríos-Torres SI y colaboradores, 2017) (fuente: Bratzler DW y colaboradores, 2013) (fuente: National Institute for Health and Care Excellence, 2020). Duración corta: una dosis preoperatoria, redosificar durante la cirugía si dura más de 2 vidas medias o el sangrado es grande, y ninguna dosis adicional tras el cierre (fuente: Bratzler DW y colaboradores, 2013) (fuente: Berríos-Torres SI y colaboradores, 2017) (fuente: World Health Organization, 2016). La profilaxis no corrige lo demás: piel con antiséptico alcohólico, descolonización del portador de S. aureus y técnica aséptica; y la fractura abierta tiene su propio protocolo (fuente: World Health Organization, 2016) (fuente: National Institute for Health and Care Excellence, 2020) (fuente: Goldman AH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Preguntar y confirmar la alergia antes de cambiar el fármaco: quienes refirieron alergia a penicilina recibieron cefazolina en 12 % frente a 92 % y su exceso de infección se explicó por esa sustitución (fuente: Blumenthal KG y colaboradores, 2018). Pesar al paciente y calcular la dosis: en una cohorte de 17 393 artroplastias, 95,9 % de los pacientes de más de 120 kg recibió subdosis de cefazolina (fuente: Rondon AJ y colaboradores, 2018). Anotar la hora de la dosis y la de la incisión: en una auditoría sueca solo 45 % (Lund) y 57 % (registro de rodilla) recibió el antibiótico 15-45 min antes de iniciar (fuente: Stefánsdóttir A y colaboradores, 2009). No continuar el antibiótico por la presencia de drenajes o catéteres (fuente: Bratzler DW y colaboradores, 2013) (fuente: World Health Organization, 2016). Fractura abierta: no es este esquema; se maneja con su protocolo (ver el tema «Fracturas abiertas: principios de manejo») (fuente: Goldman AH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Con implante hay profilaxis; sin implante no de rutina; la fractura abierta tiene su protocolo (fuente: Bratzler DW y colaboradores, 2013) (fuente: World Health Organization, 2016) (fuente: National Institute for Health and Care Excellence, 2020) (fuente: Goldman AH y colaboradores, 2023). Cefazolina por peso, dentro de los 60 min previos y antes de inflar el torniquete, sin dosis tras el cierre (fuente: Bratzler DW y colaboradores, 2013) (fuente: National Institute for Health and Care Excellence, 2020) (fuente: Berríos-Torres SI y colaboradores, 2017). La vancomicina de rutina no mejora la infección: en un ECA de 4239 pacientes con artroplastia no superó al placebo (fuente: Peel TN y colaboradores, 2023). Los errores de proceso (hora, peso, alergia) son los que más se miden y los que más se corrigen (fuente: Stefánsdóttir A y colaboradores, 2009) (fuente: Rondon AJ y colaboradores, 2018) (fuente: Blumenthal KG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profilaxis antibiótica quirúrgica · infección del sitio operatorio · infección articular protésica · cefazolina · vancomicina · MRSA · alergia a penicilina · dosis ajustada al peso · redosificación intraoperatoria · torniquete · dosis única · duración 24 horas · mupirocina nasal · descolonización · clorhexidina-alcohol · yodopovacrilex · cemento con antibiótico · vancomicina en polvo intraherida · fractura cerrada · artroplastia · ASHP/IDSA/SIS/SHEA · OMS · CDC · NICE NG125 · AAOS · cirugía limpia sin implante · Cutibacterium acnes · Staphylococcus aureus.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Con implante, profilaxis; cirugía limpia sin implante, no de rutina (fuente: Bratzler DW y colaboradores, 2013) (fuente: National Institute for Health and Care Excellence, 2020). Cefazolina primero: 2 g, y 3 g si pesa más de 120 kg (fuente: Bratzler DW y colaboradores, 2013). Primera dosis dentro de 60 min antes de incidir; vancomicina, 120 min (fuente: Bratzler DW y colaboradores, 2013) (fuente: World Health Organization, 2016). Con torniquete, la dosis se adelanta y, por prudencia, se completa antes de inflarlo (fuente: National Institute for Health and Care Excellence, 2020) (fuente: Bratzler DW y colaboradores, 2013). Redosificar cefazolina cada 4 h o si el sangrado supera 1500 mL (fuente: Bratzler DW y colaboradores, 2013). Cerrada la herida, no hay más dosis; tampoco por el drenaje (fuente: Berríos-Torres SI y colaboradores, 2017) (fuente: Bratzler DW y colaboradores, 2013). Alergia a penicilina referida casi nunca es alergia a cefazolina (0,7 %) (fuente: Sousa-Pinto B y colaboradores, 2021). Vancomicina de rutina no: solo con MRSA conocido o alergia grave (fuente: Bratzler DW y colaboradores, 2013) (fuente: Peel TN y colaboradores, 2023). Fractura abierta: protocolo propio, no este esquema (fuente: Goldman AH y colaboradores, 2023). Anote siempre la hora de la dosis y la de la incisión (fuente: Stefánsdóttir A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inventado para estudio, sin datos de pacientes reales. Mujer de 66 años, 130 kg, hipertensa y diabética, programada para artroplastia total de rodilla con torniquete. En la historia dice «alergia a penicilina» desde la infancia: «me salieron ronchas». No ha tenido cirugías con antibiótico desde entonces. El cribado nasal de MRSA fue negativo. En el pre-quirófano, la residente propone vancomicina 1 g fija en el momento de entrar a quirófano, «porque es alérgica», y 3 dosis posoperatorias «por ser diabética y pesada».</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¿Está indicada la profilaxis antibiótica en esta cirugía?. ¿Qué haces con la «alergia a penicilina» y qué fármaco eliges?. ¿Qué dosis, a qué hora respecto de la incisión y qué haces con el torniquete?. ¿Qué opinas de la vancomicina fija de 1 g que propone la residente?. ¿Cuántas dosis y qué haces con el riesgo extra por diabetes y peso?.</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1) Sí: hay implante (fuente: Bratzler DW y colaboradores, 2013) (fuente: National Institute for Health and Care Excellence, 2020). 2) Se interroga la reacción: ronchas en la infancia, sin gravedad ni confirmación. La alergia doble a cefazolina y penicilinas naturales fue de 0,7 % y de 0,6 % si la alergia no estaba confirmada (fuente: Sousa-Pinto B y colaboradores, 2021); en 4938 pacientes con alergia referida que recibieron cefazolina hubo reacciones en 5 (0,1 %), todas leves (fuente: Bukowski BR y colaboradores, 2024). La etiqueta de alergia se asoció a más infección (OR ajustado 1,51) por el uso de alternativas (fuente: Blumenthal KG y colaboradores, 2018). Se usa cefazolina. 3) Pesa más de 120 kg: 3 g (fuente: Bratzler DW y colaboradores, 2013); la subdosis se asoció a OR de infección de 2,19 (fuente: Morris AJ y colaboradores, 2020). Se empieza dentro de los 60 min previos a la incisión (fuente: Bratzler DW y colaboradores, 2013), y con torniquete se completa antes de inflar (fuente: Bratzler DW y colaboradores, 2013) (fuente: National Institute for Health and Care Excellence, 2020); si la cirugía pasa de 4 h desde la dosis, se redosifica (fuente: Bratzler DW y colaboradores, 2013). 4) El 1 g fijo es el error medido: la vancomicina se calcula a 15 mg/kg, y 94 % recibió 1 g fijo con 64 % de ellos subdosificado (fuente: Kheir MM y colaboradores, 2017). Sin MRSA conocido, añadir vancomicina no superó al placebo (fuente: Peel TN y colaboradores, 2023) y sola se asoció a más infección por S. aureus sensible (OR 2,79) (fuente: Bull AL y colaboradores, 2012). 5) Una dosis preoperatoria más redosis por tiempo o sangrado; sin dosis tras el cierre ni por el drenaje (fuente: Berríos-Torres SI y colaboradores, 2017) (fuente: World Health Organization, 2016). En 301 204 artroplastias, 4 dosis no redujeron la infección frente a 1 a 3 (fuente: Lutro O y colaboradores, 2025). La diabetes y el peso elevan el riesgo (infección protésica de 3,25 % en más de 120 kg) (fuente: Rondon AJ y colaboradores, 2018); se compensa con dosis, momento y técnica, no con más días de antibiótico. La profilaxis se gana con peso, hora y alergia bien resueltos, no con más antibiótico (fuente: Kheir MM y colaboradores, 2017) (fuente: Morris AJ y colaboradores, 2020) (fuente: Blumenthal KG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chart" Target="../charts/char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Profilaxis antibiótica en ortopedia: cinco decisiones antes de la incisión</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principios · perioperatorio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alcance</a:t>
            </a:r>
          </a:p>
          <a:p>
            <a:pPr marL="347472" indent="-347472">
              <a:spcAft>
                <a:spcPts val="1400"/>
              </a:spcAft>
              <a:buChar char="•"/>
            </a:pPr>
            <a:r>
              <a:rPr sz="2200">
                <a:solidFill>
                  <a:srgbClr val="263238"/>
                </a:solidFill>
                <a:latin typeface="Calibri"/>
              </a:rPr>
              <a:t>2. Epidemiología: cuánta infección evita la profilaxis</a:t>
            </a:r>
          </a:p>
          <a:p>
            <a:pPr marL="347472" indent="-347472">
              <a:spcAft>
                <a:spcPts val="1400"/>
              </a:spcAft>
              <a:buChar char="•"/>
            </a:pPr>
            <a:r>
              <a:rPr sz="2200">
                <a:solidFill>
                  <a:srgbClr val="263238"/>
                </a:solidFill>
                <a:latin typeface="Calibri"/>
              </a:rPr>
              <a:t>3. Mecanismo: por qué funciona y por qué falla</a:t>
            </a:r>
          </a:p>
          <a:p>
            <a:pPr marL="347472" indent="-347472">
              <a:spcAft>
                <a:spcPts val="1400"/>
              </a:spcAft>
              <a:buChar char="•"/>
            </a:pPr>
            <a:r>
              <a:rPr sz="2200">
                <a:solidFill>
                  <a:srgbClr val="263238"/>
                </a:solidFill>
                <a:latin typeface="Calibri"/>
              </a:rPr>
              <a:t>4. Quién necesita profilaxis: clasificación práctica</a:t>
            </a:r>
          </a:p>
          <a:p>
            <a:pPr marL="347472" indent="-347472">
              <a:spcAft>
                <a:spcPts val="1400"/>
              </a:spcAft>
              <a:buChar char="•"/>
            </a:pPr>
            <a:r>
              <a:rPr sz="2200">
                <a:solidFill>
                  <a:srgbClr val="263238"/>
                </a:solidFill>
                <a:latin typeface="Calibri"/>
              </a:rPr>
              <a:t>5. Algoritmo de decisión antes de la incisión</a:t>
            </a:r>
          </a:p>
          <a:p>
            <a:pPr marL="347472" indent="-347472">
              <a:spcAft>
                <a:spcPts val="1400"/>
              </a:spcAft>
              <a:buChar char="•"/>
            </a:pPr>
            <a:r>
              <a:rPr sz="2200">
                <a:solidFill>
                  <a:srgbClr val="263238"/>
                </a:solidFill>
                <a:latin typeface="Calibri"/>
              </a:rPr>
              <a:t>6. El esquema en una página (adulto, cirugía con implante)</a:t>
            </a:r>
          </a:p>
          <a:p>
            <a:pPr marL="347472" indent="-347472">
              <a:spcAft>
                <a:spcPts val="1400"/>
              </a:spcAft>
              <a:buChar char="•"/>
            </a:pPr>
            <a:r>
              <a:rPr sz="2200">
                <a:solidFill>
                  <a:srgbClr val="263238"/>
                </a:solidFill>
                <a:latin typeface="Calibri"/>
              </a:rPr>
              <a:t>7. Elección del fármaco: cefazolina, alternativas y el papel de la vancomicina</a:t>
            </a:r>
          </a:p>
          <a:p>
            <a:pPr marL="347472" indent="-347472">
              <a:spcAft>
                <a:spcPts val="1400"/>
              </a:spcAft>
              <a:buChar char="•"/>
            </a:pPr>
            <a:r>
              <a:rPr sz="2200">
                <a:solidFill>
                  <a:srgbClr val="263238"/>
                </a:solidFill>
                <a:latin typeface="Calibri"/>
              </a:rPr>
              <a:t>8. Momento de la primera dosis: incisión y torniquete</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Dosis por peso y redosificación</a:t>
            </a:r>
          </a:p>
          <a:p>
            <a:pPr marL="347472" indent="-347472">
              <a:spcAft>
                <a:spcPts val="1400"/>
              </a:spcAft>
              <a:buChar char="•"/>
            </a:pPr>
            <a:r>
              <a:rPr sz="2200">
                <a:solidFill>
                  <a:srgbClr val="263238"/>
                </a:solidFill>
                <a:latin typeface="Calibri"/>
              </a:rPr>
              <a:t>10. Duración: una dosis, 24 horas o más</a:t>
            </a:r>
          </a:p>
          <a:p>
            <a:pPr marL="347472" indent="-347472">
              <a:spcAft>
                <a:spcPts val="1400"/>
              </a:spcAft>
              <a:buChar char="•"/>
            </a:pPr>
            <a:r>
              <a:rPr sz="2200">
                <a:solidFill>
                  <a:srgbClr val="263238"/>
                </a:solidFill>
                <a:latin typeface="Calibri"/>
              </a:rPr>
              <a:t>11. Piel, pelo y nariz: lo que acompaña al antibiótico</a:t>
            </a:r>
          </a:p>
          <a:p>
            <a:pPr marL="347472" indent="-347472">
              <a:spcAft>
                <a:spcPts val="1400"/>
              </a:spcAft>
              <a:buChar char="•"/>
            </a:pPr>
            <a:r>
              <a:rPr sz="2200">
                <a:solidFill>
                  <a:srgbClr val="263238"/>
                </a:solidFill>
                <a:latin typeface="Calibri"/>
              </a:rPr>
              <a:t>12. Cemento con antibiótico y antibiótico local en polvo</a:t>
            </a:r>
          </a:p>
          <a:p>
            <a:pPr marL="347472" indent="-347472">
              <a:spcAft>
                <a:spcPts val="1400"/>
              </a:spcAft>
              <a:buChar char="•"/>
            </a:pPr>
            <a:r>
              <a:rPr sz="2200">
                <a:solidFill>
                  <a:srgbClr val="263238"/>
                </a:solidFill>
                <a:latin typeface="Calibri"/>
              </a:rPr>
              <a:t>13. Técnica: cómo se ejecuta bien en quirófano, y errores frecuentes</a:t>
            </a:r>
          </a:p>
          <a:p>
            <a:pPr marL="347472" indent="-347472">
              <a:spcAft>
                <a:spcPts val="1400"/>
              </a:spcAft>
              <a:buChar char="•"/>
            </a:pPr>
            <a:r>
              <a:rPr sz="2200">
                <a:solidFill>
                  <a:srgbClr val="263238"/>
                </a:solidFill>
                <a:latin typeface="Calibri"/>
              </a:rPr>
              <a:t>14. Complicaciones: de la profilaxis y de su falla</a:t>
            </a:r>
          </a:p>
          <a:p>
            <a:pPr marL="347472" indent="-347472">
              <a:spcAft>
                <a:spcPts val="1400"/>
              </a:spcAft>
              <a:buChar char="•"/>
            </a:pPr>
            <a:r>
              <a:rPr sz="2200">
                <a:solidFill>
                  <a:srgbClr val="263238"/>
                </a:solidFill>
                <a:latin typeface="Calibri"/>
              </a:rPr>
              <a:t>15. Pronóstico: lo que está en juego si la profilaxis falla</a:t>
            </a:r>
          </a:p>
          <a:p>
            <a:pPr marL="347472" indent="-347472">
              <a:spcAft>
                <a:spcPts val="1400"/>
              </a:spcAft>
              <a:buChar char="•"/>
            </a:pPr>
            <a:r>
              <a:rPr sz="2200">
                <a:solidFill>
                  <a:srgbClr val="263238"/>
                </a:solidFill>
                <a:latin typeface="Calibri"/>
              </a:rPr>
              <a:t>16. Guías vigentes: qué dice cada una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Bratzler DW et al. Am J Health Syst Pharm. 2013. doi:10.2146/ajhp120568</a:t>
            </a:r>
          </a:p>
          <a:p>
            <a:r>
              <a:rPr sz="1000">
                <a:solidFill>
                  <a:srgbClr val="5A6469"/>
                </a:solidFill>
                <a:latin typeface="Calibri"/>
              </a:rPr>
              <a:t>[r2] National Institute for Health and Care Excellence. NICE guideline NG125 [Internet].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profilaxis antibiótica es una dosis preventiva, no un tratamiento: el antibiótico tiene que estar en el tejido cuando se corta la piel. El fármaco base en ortopedia es la cefazolina [r1][r2].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[r4] World Health Organization. Ginebra: OMS;. 2016.</a:t>
            </a:r>
          </a:p>
          <a:p>
            <a:r>
              <a:rPr sz="800">
                <a:solidFill>
                  <a:srgbClr val="5A6469"/>
                </a:solidFill>
                <a:latin typeface="Calibri"/>
              </a:rPr>
              <a:t>[r5] Berríos-Torres SI et al. JAMA Surg. 2017. doi:10.1001/jamasurg.2017.0904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profilaxis antibiótica quirúrgica es dar un antibiótico antes de la incisión, con límite de duración, para reducir la infección del sitio operatorio.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Bratzler DW et al. Am J Health Syst Pharm. 2013. doi:10.2146/ajhp120568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ortopedia el material cambia el juego: S. aureus y S. epidermidis se pegan al metal o al polietileno y arman un biofilm… [r1]</a:t>
            </a:r>
          </a:p>
          <a:p>
            <a:pPr marL="347472" indent="-347472">
              <a:spcAft>
                <a:spcPts val="1400"/>
              </a:spcAft>
              <a:buChar char="•"/>
            </a:pPr>
            <a:r>
              <a:rPr sz="2400">
                <a:solidFill>
                  <a:srgbClr val="263238"/>
                </a:solidFill>
                <a:latin typeface="Calibri"/>
              </a:rPr>
              <a:t>Alcance de este capítulo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Metsemakers WJ et al. Injury. 2018. doi:10.1016/j.injury.2017.08.040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es una infección para los estudios</a:t>
            </a:r>
          </a:p>
          <a:p>
            <a:pPr marL="347472" indent="-347472">
              <a:spcAft>
                <a:spcPts val="1400"/>
              </a:spcAft>
              <a:buChar char="•"/>
            </a:pPr>
            <a:r>
              <a:rPr sz="2400">
                <a:solidFill>
                  <a:srgbClr val="263238"/>
                </a:solidFill>
                <a:latin typeface="Calibri"/>
              </a:rPr>
              <a:t>Durante años cada ensayo de fracturas definió la infección a su manera, y la mayoría no usaba una definición estandarizada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cuánta infección evita la profilaxis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[r3] Gillespie WJ et al. Cochrane Database Syst Rev. 2010. doi:10.1002/14651858.CD000244.pub2</a:t>
            </a:r>
          </a:p>
          <a:p>
            <a:r>
              <a:rPr sz="800">
                <a:solidFill>
                  <a:srgbClr val="5A6469"/>
                </a:solidFill>
                <a:latin typeface="Calibri"/>
              </a:rPr>
              <a:t>[r8] Lutro O et al. Acta Orthop. 2025. doi:10.2340/17453674.2025.43003</a:t>
            </a:r>
          </a:p>
          <a:p>
            <a:r>
              <a:rPr sz="800">
                <a:solidFill>
                  <a:srgbClr val="5A6469"/>
                </a:solidFill>
                <a:latin typeface="Calibri"/>
              </a:rPr>
              <a:t>[r12] Blumenthal KG et al. Clin Infect Dis. 2018. doi:10.1093/cid/cix794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se gana con la profilaxis.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cerrada: infección con placebo y con ceftriaxona 2 g (Dutch Trauma Trial)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Boxma H et al. Lancet. 1996. doi:10.1016/s0140-6736(96)90606-6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con y sin profilaxis: estudios y metaanálisis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[r3] Gillespie WJ et al. Cochrane Database Syst Rev. 2010. doi:10.1002/14651858.CD000244.pub2</a:t>
            </a:r>
          </a:p>
          <a:p>
            <a:r>
              <a:rPr sz="800">
                <a:solidFill>
                  <a:srgbClr val="5A6469"/>
                </a:solidFill>
                <a:latin typeface="Calibri"/>
              </a:rPr>
              <a:t>[r8] Lutro O et al. Acta Orthop. 2025. doi:10.2340/17453674.2025.43003</a:t>
            </a:r>
          </a:p>
          <a:p>
            <a:r>
              <a:rPr sz="800">
                <a:solidFill>
                  <a:srgbClr val="5A6469"/>
                </a:solidFill>
                <a:latin typeface="Calibri"/>
              </a:rPr>
              <a:t>[r27] Boxma H et al. Lancet. 1996. doi:10.1016/s0140-6736(96)90606-6</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Población</a:t>
                      </a:r>
                    </a:p>
                  </a:txBody>
                  <a:tcPr>
                    <a:solidFill>
                      <a:srgbClr val="0F5F6B"/>
                    </a:solidFill>
                  </a:tcPr>
                </a:tc>
                <a:tc>
                  <a:txBody>
                    <a:bodyPr/>
                    <a:lstStyle/>
                    <a:p>
                      <a:r>
                        <a:rPr sz="1600" b="1">
                          <a:solidFill>
                            <a:srgbClr val="FFFFFF"/>
                          </a:solidFill>
                          <a:latin typeface="Calibri"/>
                        </a:rPr>
                        <a:t>Resultado</a:t>
                      </a:r>
                    </a:p>
                  </a:txBody>
                  <a:tcPr>
                    <a:solidFill>
                      <a:srgbClr val="0F5F6B"/>
                    </a:solidFill>
                  </a:tcPr>
                </a:tc>
              </a:tr>
              <a:tr h="457200">
                <a:tc>
                  <a:txBody>
                    <a:bodyPr/>
                    <a:lstStyle/>
                    <a:p>
                      <a:r>
                        <a:rPr sz="1600">
                          <a:solidFill>
                            <a:srgbClr val="263238"/>
                          </a:solidFill>
                          <a:latin typeface="Calibri"/>
                        </a:rPr>
                        <a:t>Dutch Trauma Trial [r27]</a:t>
                      </a:r>
                    </a:p>
                  </a:txBody>
                  <a:tcPr>
                    <a:solidFill>
                      <a:srgbClr val="EEF3F4"/>
                    </a:solidFill>
                  </a:tcPr>
                </a:tc>
                <a:tc>
                  <a:txBody>
                    <a:bodyPr/>
                    <a:lstStyle/>
                    <a:p>
                      <a:r>
                        <a:rPr sz="1600">
                          <a:solidFill>
                            <a:srgbClr val="263238"/>
                          </a:solidFill>
                          <a:latin typeface="Calibri"/>
                        </a:rPr>
                        <a:t>2195 adultos, fractura cerrada; ceftriaxona 2 g única frente a placebo</a:t>
                      </a:r>
                    </a:p>
                  </a:txBody>
                  <a:tcPr>
                    <a:solidFill>
                      <a:srgbClr val="EEF3F4"/>
                    </a:solidFill>
                  </a:tcPr>
                </a:tc>
                <a:tc>
                  <a:txBody>
                    <a:bodyPr/>
                    <a:lstStyle/>
                    <a:p>
                      <a:r>
                        <a:rPr sz="1600">
                          <a:solidFill>
                            <a:srgbClr val="263238"/>
                          </a:solidFill>
                          <a:latin typeface="Calibri"/>
                        </a:rPr>
                        <a:t>Infección de herida 3,6 % frente a 8,3 %; nosocomial 2,3 % frente a 10,2 %</a:t>
                      </a:r>
                    </a:p>
                  </a:txBody>
                  <a:tcPr>
                    <a:solidFill>
                      <a:srgbClr val="EEF3F4"/>
                    </a:solidFill>
                  </a:tcPr>
                </a:tc>
              </a:tr>
              <a:tr h="457200">
                <a:tc>
                  <a:txBody>
                    <a:bodyPr/>
                    <a:lstStyle/>
                    <a:p>
                      <a:r>
                        <a:rPr sz="1600">
                          <a:solidFill>
                            <a:srgbClr val="263238"/>
                          </a:solidFill>
                          <a:latin typeface="Calibri"/>
                        </a:rPr>
                        <a:t>Cochrane (Gillespie y Walenkamp) [r3]</a:t>
                      </a:r>
                    </a:p>
                  </a:txBody>
                  <a:tcPr>
                    <a:solidFill>
                      <a:srgbClr val="FFFFFF"/>
                    </a:solidFill>
                  </a:tcPr>
                </a:tc>
                <a:tc>
                  <a:txBody>
                    <a:bodyPr/>
                    <a:lstStyle/>
                    <a:p>
                      <a:r>
                        <a:rPr sz="1600">
                          <a:solidFill>
                            <a:srgbClr val="263238"/>
                          </a:solidFill>
                          <a:latin typeface="Calibri"/>
                        </a:rPr>
                        <a:t>23 estudios, 8447 participantes, fijación de fractura</a:t>
                      </a:r>
                    </a:p>
                  </a:txBody>
                  <a:tcPr>
                    <a:solidFill>
                      <a:srgbClr val="FFFFFF"/>
                    </a:solidFill>
                  </a:tcPr>
                </a:tc>
                <a:tc>
                  <a:txBody>
                    <a:bodyPr/>
                    <a:lstStyle/>
                    <a:p>
                      <a:r>
                        <a:rPr sz="1600">
                          <a:solidFill>
                            <a:srgbClr val="263238"/>
                          </a:solidFill>
                          <a:latin typeface="Calibri"/>
                        </a:rPr>
                        <a:t>Infección profunda: RR 0,40 con dosis única; RR 0,35 con dosis múltiples</a:t>
                      </a:r>
                    </a:p>
                  </a:txBody>
                  <a:tcPr>
                    <a:solidFill>
                      <a:srgbClr val="FFFFFF"/>
                    </a:solidFill>
                  </a:tcPr>
                </a:tc>
              </a:tr>
              <a:tr h="457200">
                <a:tc>
                  <a:txBody>
                    <a:bodyPr/>
                    <a:lstStyle/>
                    <a:p>
                      <a:r>
                        <a:rPr sz="1600">
                          <a:solidFill>
                            <a:srgbClr val="263238"/>
                          </a:solidFill>
                          <a:latin typeface="Calibri"/>
                        </a:rPr>
                        <a:t>Metaanálisis citado por ASHP [r1]</a:t>
                      </a:r>
                    </a:p>
                  </a:txBody>
                  <a:tcPr>
                    <a:solidFill>
                      <a:srgbClr val="EEF3F4"/>
                    </a:solidFill>
                  </a:tcPr>
                </a:tc>
                <a:tc>
                  <a:txBody>
                    <a:bodyPr/>
                    <a:lstStyle/>
                    <a:p>
                      <a:r>
                        <a:rPr sz="1600">
                          <a:solidFill>
                            <a:srgbClr val="263238"/>
                          </a:solidFill>
                          <a:latin typeface="Calibri"/>
                        </a:rPr>
                        <a:t>7 estudios, 3065 pacientes, artroplastia total</a:t>
                      </a:r>
                    </a:p>
                  </a:txBody>
                  <a:tcPr>
                    <a:solidFill>
                      <a:srgbClr val="EEF3F4"/>
                    </a:solidFill>
                  </a:tcPr>
                </a:tc>
                <a:tc>
                  <a:txBody>
                    <a:bodyPr/>
                    <a:lstStyle/>
                    <a:p>
                      <a:r>
                        <a:rPr sz="1600">
                          <a:solidFill>
                            <a:srgbClr val="263238"/>
                          </a:solidFill>
                          <a:latin typeface="Calibri"/>
                        </a:rPr>
                        <a:t>Reducción relativa del riesgo de infección 81 %</a:t>
                      </a:r>
                    </a:p>
                  </a:txBody>
                  <a:tcPr>
                    <a:solidFill>
                      <a:srgbClr val="EEF3F4"/>
                    </a:solidFill>
                  </a:tcPr>
                </a:tc>
              </a:tr>
              <a:tr h="457200">
                <a:tc>
                  <a:txBody>
                    <a:bodyPr/>
                    <a:lstStyle/>
                    <a:p>
                      <a:r>
                        <a:rPr sz="1600">
                          <a:solidFill>
                            <a:srgbClr val="263238"/>
                          </a:solidFill>
                          <a:latin typeface="Calibri"/>
                        </a:rPr>
                        <a:t>Registro noruego [r8]</a:t>
                      </a:r>
                    </a:p>
                  </a:txBody>
                  <a:tcPr>
                    <a:solidFill>
                      <a:srgbClr val="FFFFFF"/>
                    </a:solidFill>
                  </a:tcPr>
                </a:tc>
                <a:tc>
                  <a:txBody>
                    <a:bodyPr/>
                    <a:lstStyle/>
                    <a:p>
                      <a:r>
                        <a:rPr sz="1600">
                          <a:solidFill>
                            <a:srgbClr val="263238"/>
                          </a:solidFill>
                          <a:latin typeface="Calibri"/>
                        </a:rPr>
                        <a:t>301 204 artroplastias primarias con profilaxis</a:t>
                      </a:r>
                    </a:p>
                  </a:txBody>
                  <a:tcPr>
                    <a:solidFill>
                      <a:srgbClr val="FFFFFF"/>
                    </a:solidFill>
                  </a:tcPr>
                </a:tc>
                <a:tc>
                  <a:txBody>
                    <a:bodyPr/>
                    <a:lstStyle/>
                    <a:p>
                      <a:r>
                        <a:rPr sz="1600">
                          <a:solidFill>
                            <a:srgbClr val="263238"/>
                          </a:solidFill>
                          <a:latin typeface="Calibri"/>
                        </a:rPr>
                        <a:t>Reoperación por infección protésica al año: 1,1 % (3388 casos)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por qué funciona y por qué falla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[r4] World Health Organization. Ginebra: OMS;. 2016.</a:t>
            </a:r>
          </a:p>
          <a:p>
            <a:r>
              <a:rPr sz="800">
                <a:solidFill>
                  <a:srgbClr val="5A6469"/>
                </a:solidFill>
                <a:latin typeface="Calibri"/>
              </a:rPr>
              <a:t>[r5] Berríos-Torres SI et al. JAMA Surg. 2017. doi:10.1001/jamasurg.2017.0904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 dónde viene el germen.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por qué funciona y por qué falla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[r4] World Health Organization. Ginebra: OMS;. 2016.</a:t>
            </a:r>
          </a:p>
          <a:p>
            <a:r>
              <a:rPr sz="800">
                <a:solidFill>
                  <a:srgbClr val="5A6469"/>
                </a:solidFill>
                <a:latin typeface="Calibri"/>
              </a:rPr>
              <a:t>[r5] Berríos-Torres SI et al. JAMA Surg. 2017. doi:10.1001/jamasurg.2017.0904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qué falla.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por qué funciona y por qué falla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Stefánsdóttir A et al. We can do better. 2009. doi:10.3109/17453670903316868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Fallas de proceso: dosis tardía, sin registrar la hora, o sin redosis (ver técnica) [r16].</a:t>
            </a:r>
          </a:p>
          <a:p>
            <a:pPr marL="347472" indent="-347472">
              <a:spcAft>
                <a:spcPts val="1400"/>
              </a:spcAft>
              <a:buChar char="•"/>
            </a:pPr>
            <a:r>
              <a:rPr sz="2800">
                <a:solidFill>
                  <a:srgbClr val="263238"/>
                </a:solidFill>
                <a:latin typeface="Calibri"/>
              </a:rPr>
              <a:t>Lo que la profilaxis no hace.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Quién necesita profilaxis: clasificación práctica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[r3] Gillespie WJ et al. Cochrane Database Syst Rev. 2010. doi:10.1002/14651858.CD000244.pub2</a:t>
            </a:r>
          </a:p>
          <a:p>
            <a:r>
              <a:rPr sz="800">
                <a:solidFill>
                  <a:srgbClr val="5A6469"/>
                </a:solidFill>
                <a:latin typeface="Calibri"/>
              </a:rPr>
              <a:t>[r4] World Health Organization. Ginebra: OMS;.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existe una «clasificación» numerada de la indicación; lo que sirve en la práctica es separar las cirugías en tres grupos según si hay implante y si hay una herida…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Quién necesita profilaxis: clasificación práctica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Negri GA et al. J Orthop Traumatol. 2024. doi:10.1186/s10195-024-00748-4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no hay hueso ni implante tampoco se ha podido mostrar un efecto: en cirugía limpia de partes blandas de mano y miembro superior… [r32]</a:t>
            </a:r>
          </a:p>
          <a:p>
            <a:pPr marL="347472" indent="-347472">
              <a:spcAft>
                <a:spcPts val="1400"/>
              </a:spcAft>
              <a:buChar char="•"/>
            </a:pPr>
            <a:r>
              <a:rPr sz="2400">
                <a:solidFill>
                  <a:srgbClr val="263238"/>
                </a:solidFill>
                <a:latin typeface="Calibri"/>
              </a:rPr>
              <a:t>Cirugía con implante o material.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Indicación según la guía, por tipo de procedimiento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[r3] Gillespie WJ et al. Cochrane Database Syst Rev. 2010. doi:10.1002/14651858.CD000244.pub2</a:t>
            </a:r>
          </a:p>
          <a:p>
            <a:r>
              <a:rPr sz="800">
                <a:solidFill>
                  <a:srgbClr val="5A6469"/>
                </a:solidFill>
                <a:latin typeface="Calibri"/>
              </a:rPr>
              <a:t>[r4] World Health Organization. Ginebra: OMS;. 2016.</a:t>
            </a:r>
          </a:p>
          <a:p>
            <a:r>
              <a:rPr sz="800">
                <a:solidFill>
                  <a:srgbClr val="5A6469"/>
                </a:solidFill>
                <a:latin typeface="Calibri"/>
              </a:rPr>
              <a:t>[r14] Goldman AH et al. J Am Acad Orthop Surg. 2023. doi:10.5435/JAAOS-D-22-00792</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Procedimiento</a:t>
                      </a:r>
                    </a:p>
                  </a:txBody>
                  <a:tcPr>
                    <a:solidFill>
                      <a:srgbClr val="0F5F6B"/>
                    </a:solidFill>
                  </a:tcPr>
                </a:tc>
                <a:tc>
                  <a:txBody>
                    <a:bodyPr/>
                    <a:lstStyle/>
                    <a:p>
                      <a:r>
                        <a:rPr sz="1600" b="1">
                          <a:solidFill>
                            <a:srgbClr val="FFFFFF"/>
                          </a:solidFill>
                          <a:latin typeface="Calibri"/>
                        </a:rPr>
                        <a:t>¿Profilaxis?</a:t>
                      </a:r>
                    </a:p>
                  </a:txBody>
                  <a:tcPr>
                    <a:solidFill>
                      <a:srgbClr val="0F5F6B"/>
                    </a:solidFill>
                  </a:tcPr>
                </a:tc>
                <a:tc>
                  <a:txBody>
                    <a:bodyPr/>
                    <a:lstStyle/>
                    <a:p>
                      <a:r>
                        <a:rPr sz="1600" b="1">
                          <a:solidFill>
                            <a:srgbClr val="FFFFFF"/>
                          </a:solidFill>
                          <a:latin typeface="Calibri"/>
                        </a:rPr>
                        <a:t>Guía</a:t>
                      </a:r>
                    </a:p>
                  </a:txBody>
                  <a:tcPr>
                    <a:solidFill>
                      <a:srgbClr val="0F5F6B"/>
                    </a:solidFill>
                  </a:tcPr>
                </a:tc>
              </a:tr>
              <a:tr h="457200">
                <a:tc>
                  <a:txBody>
                    <a:bodyPr/>
                    <a:lstStyle/>
                    <a:p>
                      <a:r>
                        <a:rPr sz="1600">
                          <a:solidFill>
                            <a:srgbClr val="263238"/>
                          </a:solidFill>
                          <a:latin typeface="Calibri"/>
                        </a:rPr>
                        <a:t>Cirugía limpia sin implante (artroscopia, mano, pie)</a:t>
                      </a:r>
                    </a:p>
                  </a:txBody>
                  <a:tcPr>
                    <a:solidFill>
                      <a:srgbClr val="EEF3F4"/>
                    </a:solidFill>
                  </a:tcPr>
                </a:tc>
                <a:tc>
                  <a:txBody>
                    <a:bodyPr/>
                    <a:lstStyle/>
                    <a:p>
                      <a:r>
                        <a:rPr sz="1600">
                          <a:solidFill>
                            <a:srgbClr val="263238"/>
                          </a:solidFill>
                          <a:latin typeface="Calibri"/>
                        </a:rPr>
                        <a:t>No de rutina; si puede haber implante, se trata como con implante</a:t>
                      </a:r>
                    </a:p>
                  </a:txBody>
                  <a:tcPr>
                    <a:solidFill>
                      <a:srgbClr val="EEF3F4"/>
                    </a:solidFill>
                  </a:tcPr>
                </a:tc>
                <a:tc>
                  <a:txBody>
                    <a:bodyPr/>
                    <a:lstStyle/>
                    <a:p>
                      <a:r>
                        <a:rPr sz="1600">
                          <a:solidFill>
                            <a:srgbClr val="263238"/>
                          </a:solidFill>
                          <a:latin typeface="Calibri"/>
                        </a:rPr>
                        <a:t>ASHP, fuerza C en contra [r1]; OMS [r4]; NICE [r2]</a:t>
                      </a:r>
                    </a:p>
                  </a:txBody>
                  <a:tcPr>
                    <a:solidFill>
                      <a:srgbClr val="EEF3F4"/>
                    </a:solidFill>
                  </a:tcPr>
                </a:tc>
              </a:tr>
              <a:tr h="457200">
                <a:tc>
                  <a:txBody>
                    <a:bodyPr/>
                    <a:lstStyle/>
                    <a:p>
                      <a:r>
                        <a:rPr sz="1600">
                          <a:solidFill>
                            <a:srgbClr val="263238"/>
                          </a:solidFill>
                          <a:latin typeface="Calibri"/>
                        </a:rPr>
                        <a:t>Fijación de fractura cerrada o de cadera</a:t>
                      </a:r>
                    </a:p>
                  </a:txBody>
                  <a:tcPr>
                    <a:solidFill>
                      <a:srgbClr val="FFFFFF"/>
                    </a:solidFill>
                  </a:tcPr>
                </a:tc>
                <a:tc>
                  <a:txBody>
                    <a:bodyPr/>
                    <a:lstStyle/>
                    <a:p>
                      <a:r>
                        <a:rPr sz="1600">
                          <a:solidFill>
                            <a:srgbClr val="263238"/>
                          </a:solidFill>
                          <a:latin typeface="Calibri"/>
                        </a:rPr>
                        <a:t>Sí; cefazolina</a:t>
                      </a:r>
                    </a:p>
                  </a:txBody>
                  <a:tcPr>
                    <a:solidFill>
                      <a:srgbClr val="FFFFFF"/>
                    </a:solidFill>
                  </a:tcPr>
                </a:tc>
                <a:tc>
                  <a:txBody>
                    <a:bodyPr/>
                    <a:lstStyle/>
                    <a:p>
                      <a:r>
                        <a:rPr sz="1600">
                          <a:solidFill>
                            <a:srgbClr val="263238"/>
                          </a:solidFill>
                          <a:latin typeface="Calibri"/>
                        </a:rPr>
                        <a:t>ASHP, fuerza A [r1]; Cochrane [r3]; NICE [r2]</a:t>
                      </a:r>
                    </a:p>
                  </a:txBody>
                  <a:tcPr>
                    <a:solidFill>
                      <a:srgbClr val="FFFFFF"/>
                    </a:solidFill>
                  </a:tcPr>
                </a:tc>
              </a:tr>
              <a:tr h="457200">
                <a:tc>
                  <a:txBody>
                    <a:bodyPr/>
                    <a:lstStyle/>
                    <a:p>
                      <a:r>
                        <a:rPr sz="1600">
                          <a:solidFill>
                            <a:srgbClr val="263238"/>
                          </a:solidFill>
                          <a:latin typeface="Calibri"/>
                        </a:rPr>
                        <a:t>Artroplastia</a:t>
                      </a:r>
                    </a:p>
                  </a:txBody>
                  <a:tcPr>
                    <a:solidFill>
                      <a:srgbClr val="EEF3F4"/>
                    </a:solidFill>
                  </a:tcPr>
                </a:tc>
                <a:tc>
                  <a:txBody>
                    <a:bodyPr/>
                    <a:lstStyle/>
                    <a:p>
                      <a:r>
                        <a:rPr sz="1600">
                          <a:solidFill>
                            <a:srgbClr val="263238"/>
                          </a:solidFill>
                          <a:latin typeface="Calibri"/>
                        </a:rPr>
                        <a:t>Sí; cefazolina</a:t>
                      </a:r>
                    </a:p>
                  </a:txBody>
                  <a:tcPr>
                    <a:solidFill>
                      <a:srgbClr val="EEF3F4"/>
                    </a:solidFill>
                  </a:tcPr>
                </a:tc>
                <a:tc>
                  <a:txBody>
                    <a:bodyPr/>
                    <a:lstStyle/>
                    <a:p>
                      <a:r>
                        <a:rPr sz="1600">
                          <a:solidFill>
                            <a:srgbClr val="263238"/>
                          </a:solidFill>
                          <a:latin typeface="Calibri"/>
                        </a:rPr>
                        <a:t>ASHP, fuerza A [r1]; NICE [r2]</a:t>
                      </a:r>
                    </a:p>
                  </a:txBody>
                  <a:tcPr>
                    <a:solidFill>
                      <a:srgbClr val="EEF3F4"/>
                    </a:solidFill>
                  </a:tcPr>
                </a:tc>
              </a:tr>
              <a:tr h="457200">
                <a:tc>
                  <a:txBody>
                    <a:bodyPr/>
                    <a:lstStyle/>
                    <a:p>
                      <a:r>
                        <a:rPr sz="1600">
                          <a:solidFill>
                            <a:srgbClr val="263238"/>
                          </a:solidFill>
                          <a:latin typeface="Calibri"/>
                        </a:rPr>
                        <a:t>Columna con o sin instrumentación</a:t>
                      </a:r>
                    </a:p>
                  </a:txBody>
                  <a:tcPr>
                    <a:solidFill>
                      <a:srgbClr val="FFFFFF"/>
                    </a:solidFill>
                  </a:tcPr>
                </a:tc>
                <a:tc>
                  <a:txBody>
                    <a:bodyPr/>
                    <a:lstStyle/>
                    <a:p>
                      <a:r>
                        <a:rPr sz="1600">
                          <a:solidFill>
                            <a:srgbClr val="263238"/>
                          </a:solidFill>
                          <a:latin typeface="Calibri"/>
                        </a:rPr>
                        <a:t>Sí; cefazolina</a:t>
                      </a:r>
                    </a:p>
                  </a:txBody>
                  <a:tcPr>
                    <a:solidFill>
                      <a:srgbClr val="FFFFFF"/>
                    </a:solidFill>
                  </a:tcPr>
                </a:tc>
                <a:tc>
                  <a:txBody>
                    <a:bodyPr/>
                    <a:lstStyle/>
                    <a:p>
                      <a:r>
                        <a:rPr sz="1600">
                          <a:solidFill>
                            <a:srgbClr val="263238"/>
                          </a:solidFill>
                          <a:latin typeface="Calibri"/>
                        </a:rPr>
                        <a:t>ASHP, fuerza A [r1]</a:t>
                      </a:r>
                    </a:p>
                  </a:txBody>
                  <a:tcPr>
                    <a:solidFill>
                      <a:srgbClr val="FFFFFF"/>
                    </a:solidFill>
                  </a:tcPr>
                </a:tc>
              </a:tr>
              <a:tr h="457200">
                <a:tc>
                  <a:txBody>
                    <a:bodyPr/>
                    <a:lstStyle/>
                    <a:p>
                      <a:r>
                        <a:rPr sz="1600">
                          <a:solidFill>
                            <a:srgbClr val="263238"/>
                          </a:solidFill>
                          <a:latin typeface="Calibri"/>
                        </a:rPr>
                        <a:t>Fractura abierta o trauma mayor</a:t>
                      </a:r>
                    </a:p>
                  </a:txBody>
                  <a:tcPr>
                    <a:solidFill>
                      <a:srgbClr val="EEF3F4"/>
                    </a:solidFill>
                  </a:tcPr>
                </a:tc>
                <a:tc>
                  <a:txBody>
                    <a:bodyPr/>
                    <a:lstStyle/>
                    <a:p>
                      <a:r>
                        <a:rPr sz="1600">
                          <a:solidFill>
                            <a:srgbClr val="263238"/>
                          </a:solidFill>
                          <a:latin typeface="Calibri"/>
                        </a:rPr>
                        <a:t>Protocolo propio</a:t>
                      </a:r>
                    </a:p>
                  </a:txBody>
                  <a:tcPr>
                    <a:solidFill>
                      <a:srgbClr val="EEF3F4"/>
                    </a:solidFill>
                  </a:tcPr>
                </a:tc>
                <a:tc>
                  <a:txBody>
                    <a:bodyPr/>
                    <a:lstStyle/>
                    <a:p>
                      <a:r>
                        <a:rPr sz="1600">
                          <a:solidFill>
                            <a:srgbClr val="263238"/>
                          </a:solidFill>
                          <a:latin typeface="Calibri"/>
                        </a:rPr>
                        <a:t>AAOS [r14]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 antes de la incisión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[r4] World Health Organization. Ginebra: OMS;. 2016.</a:t>
            </a:r>
          </a:p>
          <a:p>
            <a:r>
              <a:rPr sz="800">
                <a:solidFill>
                  <a:srgbClr val="5A6469"/>
                </a:solidFill>
                <a:latin typeface="Calibri"/>
              </a:rPr>
              <a:t>[r5] Berríos-Torres SI et al. JAMA Surg. 2017. doi:10.1001/jamasurg.2017.0904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lectura de arriba abajo: indicación, alergia, colonización, dosis, momento, redosis y cierre.</a:t>
            </a:r>
          </a:p>
          <a:p>
            <a:pPr marL="347472" indent="-347472">
              <a:spcAft>
                <a:spcPts val="1400"/>
              </a:spcAft>
              <a:buChar char="•"/>
            </a:pPr>
            <a:r>
              <a:rPr sz="2800">
                <a:solidFill>
                  <a:srgbClr val="263238"/>
                </a:solidFill>
                <a:latin typeface="Calibri"/>
              </a:rPr>
              <a:t>Cada recuadro lleva la cita de la que sale.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Profilaxis antibiótica ortopédica: de la indicación al cierre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Goldman AH et al. J Am Acad Orthop Surg. 2023. doi:10.5435/JAAOS-D-22-00792</a:t>
            </a:r>
          </a:p>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[r12] Blumenthal KG et al. Clin Infect Dis. 2018. doi:10.1093/cid/cix794</a:t>
            </a:r>
          </a:p>
          <a:p>
            <a:r>
              <a:rPr sz="800">
                <a:solidFill>
                  <a:srgbClr val="5A6469"/>
                </a:solidFill>
                <a:latin typeface="Calibri"/>
              </a:rPr>
              <a:t>[r11] Sousa-Pinto B et al. JAMA Surg. 2021. doi:10.1001/jamasurg.2021.0021</a:t>
            </a:r>
          </a:p>
          <a:p>
            <a:r>
              <a:rPr sz="800">
                <a:solidFill>
                  <a:srgbClr val="5A6469"/>
                </a:solidFill>
                <a:latin typeface="Calibri"/>
              </a:rPr>
              <a:t>(+3 referencias más en las láminas finales)</a:t>
            </a:r>
          </a:p>
        </p:txBody>
      </p:sp>
      <p:sp>
        <p:nvSpPr>
          <p:cNvPr id="6" name="Rounded Rectangle 5"/>
          <p:cNvSpPr/>
          <p:nvPr/>
        </p:nvSpPr>
        <p:spPr>
          <a:xfrm>
            <a:off x="4754880" y="1508760"/>
            <a:ext cx="2743200" cy="254212"/>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Cirugía ortopédica programada o de urgencia</a:t>
            </a:r>
          </a:p>
        </p:txBody>
      </p:sp>
      <p:sp>
        <p:nvSpPr>
          <p:cNvPr id="7" name="Decision 6"/>
          <p:cNvSpPr/>
          <p:nvPr/>
        </p:nvSpPr>
        <p:spPr>
          <a:xfrm>
            <a:off x="4572000" y="1872700"/>
            <a:ext cx="3108960" cy="389518"/>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abierta o trauma mayor?</a:t>
            </a:r>
          </a:p>
        </p:txBody>
      </p:sp>
      <p:sp>
        <p:nvSpPr>
          <p:cNvPr id="8" name="Rounded Rectangle 7"/>
          <p:cNvSpPr/>
          <p:nvPr/>
        </p:nvSpPr>
        <p:spPr>
          <a:xfrm>
            <a:off x="2987040" y="2371946"/>
            <a:ext cx="2743200" cy="389518"/>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Protocolo propio de fractura abierta (otro tema) [r14]</a:t>
            </a:r>
          </a:p>
        </p:txBody>
      </p:sp>
      <p:sp>
        <p:nvSpPr>
          <p:cNvPr id="9" name="Decision 8"/>
          <p:cNvSpPr/>
          <p:nvPr/>
        </p:nvSpPr>
        <p:spPr>
          <a:xfrm>
            <a:off x="6339839" y="2371946"/>
            <a:ext cx="3108960" cy="389518"/>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¿Se colocará implante o material, o es posible que sí?</a:t>
            </a:r>
          </a:p>
        </p:txBody>
      </p:sp>
      <p:sp>
        <p:nvSpPr>
          <p:cNvPr id="10" name="Rounded Rectangle 9"/>
          <p:cNvSpPr/>
          <p:nvPr/>
        </p:nvSpPr>
        <p:spPr>
          <a:xfrm>
            <a:off x="2987040" y="2871193"/>
            <a:ext cx="2743200" cy="389518"/>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Cirugía limpia sin implante: sin profilaxis de rutina [r1][r2]</a:t>
            </a:r>
          </a:p>
        </p:txBody>
      </p:sp>
      <p:sp>
        <p:nvSpPr>
          <p:cNvPr id="11" name="Decision 10"/>
          <p:cNvSpPr/>
          <p:nvPr/>
        </p:nvSpPr>
        <p:spPr>
          <a:xfrm>
            <a:off x="6339839" y="2871193"/>
            <a:ext cx="3108960" cy="389518"/>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¿Alergia a betalactámicos? Interrogar tipo y gravedad [r12]</a:t>
            </a:r>
          </a:p>
        </p:txBody>
      </p:sp>
      <p:sp>
        <p:nvSpPr>
          <p:cNvPr id="12" name="Rectangle 11"/>
          <p:cNvSpPr/>
          <p:nvPr/>
        </p:nvSpPr>
        <p:spPr>
          <a:xfrm>
            <a:off x="2987040" y="3370440"/>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Sin reacción grave: cefazolina; la alergia doble fue de 0,7 % [r11]</a:t>
            </a:r>
          </a:p>
        </p:txBody>
      </p:sp>
      <p:sp>
        <p:nvSpPr>
          <p:cNvPr id="13" name="Rectangle 12"/>
          <p:cNvSpPr/>
          <p:nvPr/>
        </p:nvSpPr>
        <p:spPr>
          <a:xfrm>
            <a:off x="6522720" y="3370440"/>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Alergia grave o confirmada: clindamicina o vancomicina [r1]; en la alergia confirmada, la cefazolina exige más cuidado [r11]</a:t>
            </a:r>
          </a:p>
        </p:txBody>
      </p:sp>
      <p:sp>
        <p:nvSpPr>
          <p:cNvPr id="14" name="Decision 13"/>
          <p:cNvSpPr/>
          <p:nvPr/>
        </p:nvSpPr>
        <p:spPr>
          <a:xfrm>
            <a:off x="4572000" y="3734380"/>
            <a:ext cx="3108960" cy="389518"/>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¿Colonización conocida por MRSA o brote local?</a:t>
            </a:r>
          </a:p>
        </p:txBody>
      </p:sp>
      <p:sp>
        <p:nvSpPr>
          <p:cNvPr id="15" name="Rectangle 14"/>
          <p:cNvSpPr/>
          <p:nvPr/>
        </p:nvSpPr>
        <p:spPr>
          <a:xfrm>
            <a:off x="4754880" y="4233627"/>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Añadir vancomicina a la cefazolina o usarla como alternativa [r1][r10]</a:t>
            </a:r>
          </a:p>
        </p:txBody>
      </p:sp>
      <p:sp>
        <p:nvSpPr>
          <p:cNvPr id="16" name="Rectangle 15"/>
          <p:cNvSpPr/>
          <p:nvPr/>
        </p:nvSpPr>
        <p:spPr>
          <a:xfrm>
            <a:off x="4754880" y="4597567"/>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Dosis por peso: cefazolina 2 g, 3 g si pesa más de 120 kg; vancomicina 15 mg/kg [r1]</a:t>
            </a:r>
          </a:p>
        </p:txBody>
      </p:sp>
      <p:sp>
        <p:nvSpPr>
          <p:cNvPr id="17" name="Rectangle 16"/>
          <p:cNvSpPr/>
          <p:nvPr/>
        </p:nvSpPr>
        <p:spPr>
          <a:xfrm>
            <a:off x="4754880" y="4961507"/>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Primera dosis en los 60 min previos (120 min vancomicina); con torniquete, antes de inflar [r1][r2]</a:t>
            </a:r>
          </a:p>
        </p:txBody>
      </p:sp>
      <p:sp>
        <p:nvSpPr>
          <p:cNvPr id="18" name="Rectangle 17"/>
          <p:cNvSpPr/>
          <p:nvPr/>
        </p:nvSpPr>
        <p:spPr>
          <a:xfrm>
            <a:off x="4754880" y="5325447"/>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Redosificar si la cirugía supera 2 vidas medias (cefazolina cada 4 h) o el sangrado supera 1500 mL [r1]</a:t>
            </a:r>
          </a:p>
        </p:txBody>
      </p:sp>
      <p:sp>
        <p:nvSpPr>
          <p:cNvPr id="19" name="Rounded Rectangle 18"/>
          <p:cNvSpPr/>
          <p:nvPr/>
        </p:nvSpPr>
        <p:spPr>
          <a:xfrm>
            <a:off x="4754880" y="5689387"/>
            <a:ext cx="2743200" cy="25421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Cerrar la herida: ninguna dosis adicional, ni por el drenaje [r5][r4]</a:t>
            </a:r>
          </a:p>
        </p:txBody>
      </p:sp>
      <p:cxnSp>
        <p:nvCxnSpPr>
          <p:cNvPr id="20" name="Connector 19"/>
          <p:cNvCxnSpPr>
            <a:stCxn id="6" idx="2"/>
            <a:endCxn id="7" idx="0"/>
          </p:cNvCxnSpPr>
          <p:nvPr/>
        </p:nvCxnSpPr>
        <p:spPr>
          <a:xfrm flipH="1">
            <a:off x="6126480" y="176297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7" idx="2"/>
            <a:endCxn id="8" idx="0"/>
          </p:cNvCxnSpPr>
          <p:nvPr/>
        </p:nvCxnSpPr>
        <p:spPr>
          <a:xfrm flipH="1">
            <a:off x="4358640" y="226221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004816" y="225490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3" name="Connector 22"/>
          <p:cNvCxnSpPr>
            <a:stCxn id="7" idx="2"/>
            <a:endCxn id="9" idx="0"/>
          </p:cNvCxnSpPr>
          <p:nvPr/>
        </p:nvCxnSpPr>
        <p:spPr>
          <a:xfrm>
            <a:off x="6126480" y="2262218"/>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800087" y="2254902"/>
            <a:ext cx="457200" cy="274320"/>
          </a:xfrm>
          <a:prstGeom prst="rect">
            <a:avLst/>
          </a:prstGeom>
          <a:noFill/>
        </p:spPr>
        <p:txBody>
          <a:bodyPr wrap="square">
            <a:spAutoFit/>
          </a:bodyPr>
          <a:lstStyle/>
          <a:p>
            <a:r>
              <a:rPr sz="1200" b="1">
                <a:solidFill>
                  <a:srgbClr val="D97706"/>
                </a:solidFill>
                <a:latin typeface="Calibri"/>
              </a:rPr>
              <a:t>no</a:t>
            </a:r>
          </a:p>
        </p:txBody>
      </p:sp>
      <p:cxnSp>
        <p:nvCxnSpPr>
          <p:cNvPr id="25" name="Connector 24"/>
          <p:cNvCxnSpPr>
            <a:stCxn id="9" idx="2"/>
            <a:endCxn id="10" idx="0"/>
          </p:cNvCxnSpPr>
          <p:nvPr/>
        </p:nvCxnSpPr>
        <p:spPr>
          <a:xfrm flipH="1">
            <a:off x="4358640" y="2761464"/>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53911" y="275414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9" idx="2"/>
            <a:endCxn id="11" idx="0"/>
          </p:cNvCxnSpPr>
          <p:nvPr/>
        </p:nvCxnSpPr>
        <p:spPr>
          <a:xfrm flipH="1">
            <a:off x="7894319" y="276146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7949183" y="275414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1" idx="2"/>
            <a:endCxn id="12" idx="0"/>
          </p:cNvCxnSpPr>
          <p:nvPr/>
        </p:nvCxnSpPr>
        <p:spPr>
          <a:xfrm flipH="1">
            <a:off x="4358640" y="3260711"/>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53911" y="3253396"/>
            <a:ext cx="457200" cy="274320"/>
          </a:xfrm>
          <a:prstGeom prst="rect">
            <a:avLst/>
          </a:prstGeom>
          <a:noFill/>
        </p:spPr>
        <p:txBody>
          <a:bodyPr wrap="square">
            <a:spAutoFit/>
          </a:bodyPr>
          <a:lstStyle/>
          <a:p>
            <a:r>
              <a:rPr sz="1200" b="1">
                <a:solidFill>
                  <a:srgbClr val="D97706"/>
                </a:solidFill>
                <a:latin typeface="Calibri"/>
              </a:rPr>
              <a:t>no o leve</a:t>
            </a:r>
          </a:p>
        </p:txBody>
      </p:sp>
      <p:cxnSp>
        <p:nvCxnSpPr>
          <p:cNvPr id="31" name="Connector 30"/>
          <p:cNvCxnSpPr>
            <a:stCxn id="11" idx="2"/>
            <a:endCxn id="13" idx="0"/>
          </p:cNvCxnSpPr>
          <p:nvPr/>
        </p:nvCxnSpPr>
        <p:spPr>
          <a:xfrm>
            <a:off x="7894319" y="3260711"/>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949183" y="3253396"/>
            <a:ext cx="457200" cy="274320"/>
          </a:xfrm>
          <a:prstGeom prst="rect">
            <a:avLst/>
          </a:prstGeom>
          <a:noFill/>
        </p:spPr>
        <p:txBody>
          <a:bodyPr wrap="square">
            <a:spAutoFit/>
          </a:bodyPr>
          <a:lstStyle/>
          <a:p>
            <a:r>
              <a:rPr sz="1200" b="1">
                <a:solidFill>
                  <a:srgbClr val="D97706"/>
                </a:solidFill>
                <a:latin typeface="Calibri"/>
              </a:rPr>
              <a:t>grave</a:t>
            </a:r>
          </a:p>
        </p:txBody>
      </p:sp>
      <p:cxnSp>
        <p:nvCxnSpPr>
          <p:cNvPr id="33" name="Connector 32"/>
          <p:cNvCxnSpPr>
            <a:stCxn id="12" idx="2"/>
            <a:endCxn id="14" idx="0"/>
          </p:cNvCxnSpPr>
          <p:nvPr/>
        </p:nvCxnSpPr>
        <p:spPr>
          <a:xfrm>
            <a:off x="4358640" y="362465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3" idx="2"/>
            <a:endCxn id="14" idx="0"/>
          </p:cNvCxnSpPr>
          <p:nvPr/>
        </p:nvCxnSpPr>
        <p:spPr>
          <a:xfrm flipH="1">
            <a:off x="6126480" y="362465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4" idx="2"/>
            <a:endCxn id="15" idx="0"/>
          </p:cNvCxnSpPr>
          <p:nvPr/>
        </p:nvCxnSpPr>
        <p:spPr>
          <a:xfrm flipH="1">
            <a:off x="6126480" y="412389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181344" y="411658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4" idx="2"/>
            <a:endCxn id="16" idx="0"/>
          </p:cNvCxnSpPr>
          <p:nvPr/>
        </p:nvCxnSpPr>
        <p:spPr>
          <a:xfrm flipH="1">
            <a:off x="6126480" y="4123898"/>
            <a:ext cx="0" cy="47366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181344" y="4243962"/>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15" idx="2"/>
            <a:endCxn id="16" idx="0"/>
          </p:cNvCxnSpPr>
          <p:nvPr/>
        </p:nvCxnSpPr>
        <p:spPr>
          <a:xfrm flipH="1">
            <a:off x="6126480" y="448783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6" idx="2"/>
            <a:endCxn id="17" idx="0"/>
          </p:cNvCxnSpPr>
          <p:nvPr/>
        </p:nvCxnSpPr>
        <p:spPr>
          <a:xfrm flipH="1">
            <a:off x="6126480" y="485177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7" idx="2"/>
            <a:endCxn id="18" idx="0"/>
          </p:cNvCxnSpPr>
          <p:nvPr/>
        </p:nvCxnSpPr>
        <p:spPr>
          <a:xfrm flipH="1">
            <a:off x="6126480" y="521571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8" idx="2"/>
            <a:endCxn id="19" idx="0"/>
          </p:cNvCxnSpPr>
          <p:nvPr/>
        </p:nvCxnSpPr>
        <p:spPr>
          <a:xfrm flipH="1">
            <a:off x="6126480" y="557965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 esquema en una página (adulto, cirugía con implante)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[r4] World Health Organization. Ginebra: OMS;. 2016.</a:t>
            </a:r>
          </a:p>
          <a:p>
            <a:r>
              <a:rPr sz="800">
                <a:solidFill>
                  <a:srgbClr val="5A6469"/>
                </a:solidFill>
                <a:latin typeface="Calibri"/>
              </a:rPr>
              <a:t>[r5] Berríos-Torres SI et al. JAMA Surg. 2017. doi:10.1001/jamasurg.2017.0904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es la versión de bolsillo.</a:t>
            </a:r>
          </a:p>
          <a:p>
            <a:pPr marL="347472" indent="-347472">
              <a:spcAft>
                <a:spcPts val="1400"/>
              </a:spcAft>
              <a:buChar char="•"/>
            </a:pPr>
            <a:r>
              <a:rPr sz="2400">
                <a:solidFill>
                  <a:srgbClr val="263238"/>
                </a:solidFill>
                <a:latin typeface="Calibri"/>
              </a:rPr>
              <a:t>Cada punto se desarrolla en los bloques siguientes (fármaco, momento, dosis, duración) con su evidencia y sus discrepancias.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 esquema en una página (adulto, cirugía con implante)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Berríos-Torres SI et al. JAMA Surg. 2017. doi:10.1001/jamasurg.2017.0904</a:t>
            </a:r>
          </a:p>
          <a:p>
            <a:r>
              <a:rPr sz="1000">
                <a:solidFill>
                  <a:srgbClr val="5A6469"/>
                </a:solidFill>
                <a:latin typeface="Calibri"/>
              </a:rPr>
              <a:t>[r4] World Health Organization. Ginebra: OMS;. 2016.</a:t>
            </a:r>
          </a:p>
          <a:p>
            <a:r>
              <a:rPr sz="1000">
                <a:solidFill>
                  <a:srgbClr val="5A6469"/>
                </a:solidFill>
                <a:latin typeface="Calibri"/>
              </a:rPr>
              <a:t>[r1] Bratzler DW et al. Am J Health Syst Pharm. 2013. doi:10.2146/ajhp120568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Duración: sin dosis tras el cierre de la herida [r5][r4]; ASHP acepta como máximo 24 h en fractura y artroplastia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dar según la situación del paciente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Bratzler DW et al. Am J Health Syst Pharm. 2013. doi:10.2146/ajhp120568</a:t>
            </a:r>
          </a:p>
          <a:p>
            <a:r>
              <a:rPr sz="1000">
                <a:solidFill>
                  <a:srgbClr val="5A6469"/>
                </a:solidFill>
                <a:latin typeface="Calibri"/>
              </a:rPr>
              <a:t>[r10] Righi E et al. Clin Microbiol Infect. 2024. doi:10.1016/j.cmi.2024.07.012</a:t>
            </a:r>
          </a:p>
          <a:p>
            <a:r>
              <a:rPr sz="1000">
                <a:solidFill>
                  <a:srgbClr val="5A6469"/>
                </a:solidFill>
                <a:latin typeface="Calibri"/>
              </a:rPr>
              <a:t>[r11] Sousa-Pinto B et al. JAMA Surg. 2021. doi:10.1001/jamasurg.2021.0021</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Esquema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Sin alergia relevante y sin MRSA conocido</a:t>
                      </a:r>
                    </a:p>
                  </a:txBody>
                  <a:tcPr>
                    <a:solidFill>
                      <a:srgbClr val="EEF3F4"/>
                    </a:solidFill>
                  </a:tcPr>
                </a:tc>
                <a:tc>
                  <a:txBody>
                    <a:bodyPr/>
                    <a:lstStyle/>
                    <a:p>
                      <a:r>
                        <a:rPr sz="1600">
                          <a:solidFill>
                            <a:srgbClr val="263238"/>
                          </a:solidFill>
                          <a:latin typeface="Calibri"/>
                        </a:rPr>
                        <a:t>Cefazolina 2 g (3 g si pesa más de 120 kg)</a:t>
                      </a:r>
                    </a:p>
                  </a:txBody>
                  <a:tcPr>
                    <a:solidFill>
                      <a:srgbClr val="EEF3F4"/>
                    </a:solidFill>
                  </a:tcPr>
                </a:tc>
                <a:tc>
                  <a:txBody>
                    <a:bodyPr/>
                    <a:lstStyle/>
                    <a:p>
                      <a:r>
                        <a:rPr sz="1600">
                          <a:solidFill>
                            <a:srgbClr val="263238"/>
                          </a:solidFill>
                          <a:latin typeface="Calibri"/>
                        </a:rPr>
                        <a:t>ASHP [r1]</a:t>
                      </a:r>
                    </a:p>
                  </a:txBody>
                  <a:tcPr>
                    <a:solidFill>
                      <a:srgbClr val="EEF3F4"/>
                    </a:solidFill>
                  </a:tcPr>
                </a:tc>
              </a:tr>
              <a:tr h="457200">
                <a:tc>
                  <a:txBody>
                    <a:bodyPr/>
                    <a:lstStyle/>
                    <a:p>
                      <a:r>
                        <a:rPr sz="1600">
                          <a:solidFill>
                            <a:srgbClr val="263238"/>
                          </a:solidFill>
                          <a:latin typeface="Calibri"/>
                        </a:rPr>
                        <a:t>Alergia a penicilina referida, sin reacción grave</a:t>
                      </a:r>
                    </a:p>
                  </a:txBody>
                  <a:tcPr>
                    <a:solidFill>
                      <a:srgbClr val="FFFFFF"/>
                    </a:solidFill>
                  </a:tcPr>
                </a:tc>
                <a:tc>
                  <a:txBody>
                    <a:bodyPr/>
                    <a:lstStyle/>
                    <a:p>
                      <a:r>
                        <a:rPr sz="1600">
                          <a:solidFill>
                            <a:srgbClr val="263238"/>
                          </a:solidFill>
                          <a:latin typeface="Calibri"/>
                        </a:rPr>
                        <a:t>Cefazolina; la alergia doble a penicilina y cefazolina fue de 0,7 %</a:t>
                      </a:r>
                    </a:p>
                  </a:txBody>
                  <a:tcPr>
                    <a:solidFill>
                      <a:srgbClr val="FFFFFF"/>
                    </a:solidFill>
                  </a:tcPr>
                </a:tc>
                <a:tc>
                  <a:txBody>
                    <a:bodyPr/>
                    <a:lstStyle/>
                    <a:p>
                      <a:r>
                        <a:rPr sz="1600">
                          <a:solidFill>
                            <a:srgbClr val="263238"/>
                          </a:solidFill>
                          <a:latin typeface="Calibri"/>
                        </a:rPr>
                        <a:t>Sousa-Pinto [r11]; ASHP [r1]</a:t>
                      </a:r>
                    </a:p>
                  </a:txBody>
                  <a:tcPr>
                    <a:solidFill>
                      <a:srgbClr val="FFFFFF"/>
                    </a:solidFill>
                  </a:tcPr>
                </a:tc>
              </a:tr>
              <a:tr h="457200">
                <a:tc>
                  <a:txBody>
                    <a:bodyPr/>
                    <a:lstStyle/>
                    <a:p>
                      <a:r>
                        <a:rPr sz="1600">
                          <a:solidFill>
                            <a:srgbClr val="263238"/>
                          </a:solidFill>
                          <a:latin typeface="Calibri"/>
                        </a:rPr>
                        <a:t>Alergia confirmada o reacción grave</a:t>
                      </a:r>
                    </a:p>
                  </a:txBody>
                  <a:tcPr>
                    <a:solidFill>
                      <a:srgbClr val="EEF3F4"/>
                    </a:solidFill>
                  </a:tcPr>
                </a:tc>
                <a:tc>
                  <a:txBody>
                    <a:bodyPr/>
                    <a:lstStyle/>
                    <a:p>
                      <a:r>
                        <a:rPr sz="1600">
                          <a:solidFill>
                            <a:srgbClr val="263238"/>
                          </a:solidFill>
                          <a:latin typeface="Calibri"/>
                        </a:rPr>
                        <a:t>Clindamicina 900 mg o vancomicina 15 mg/kg; si la vigilancia local muestra gramnegativos, asociar aztreonam, gentamicina o una dosis de fluoroquinolona</a:t>
                      </a:r>
                    </a:p>
                  </a:txBody>
                  <a:tcPr>
                    <a:solidFill>
                      <a:srgbClr val="EEF3F4"/>
                    </a:solidFill>
                  </a:tcPr>
                </a:tc>
                <a:tc>
                  <a:txBody>
                    <a:bodyPr/>
                    <a:lstStyle/>
                    <a:p>
                      <a:r>
                        <a:rPr sz="1600">
                          <a:solidFill>
                            <a:srgbClr val="263238"/>
                          </a:solidFill>
                          <a:latin typeface="Calibri"/>
                        </a:rPr>
                        <a:t>ASHP [r1]</a:t>
                      </a:r>
                    </a:p>
                  </a:txBody>
                  <a:tcPr>
                    <a:solidFill>
                      <a:srgbClr val="EEF3F4"/>
                    </a:solidFill>
                  </a:tcPr>
                </a:tc>
              </a:tr>
              <a:tr h="457200">
                <a:tc>
                  <a:txBody>
                    <a:bodyPr/>
                    <a:lstStyle/>
                    <a:p>
                      <a:r>
                        <a:rPr sz="1600">
                          <a:solidFill>
                            <a:srgbClr val="263238"/>
                          </a:solidFill>
                          <a:latin typeface="Calibri"/>
                        </a:rPr>
                        <a:t>Colonización conocida por MRSA</a:t>
                      </a:r>
                    </a:p>
                  </a:txBody>
                  <a:tcPr>
                    <a:solidFill>
                      <a:srgbClr val="FFFFFF"/>
                    </a:solidFill>
                  </a:tcPr>
                </a:tc>
                <a:tc>
                  <a:txBody>
                    <a:bodyPr/>
                    <a:lstStyle/>
                    <a:p>
                      <a:r>
                        <a:rPr sz="1600">
                          <a:solidFill>
                            <a:srgbClr val="263238"/>
                          </a:solidFill>
                          <a:latin typeface="Calibri"/>
                        </a:rPr>
                        <a:t>Vancomicina añadida a la cefazolina, o como alternativa si hay alergia; mupirocina nasal si hay colonización por S. aureus documentada</a:t>
                      </a:r>
                    </a:p>
                  </a:txBody>
                  <a:tcPr>
                    <a:solidFill>
                      <a:srgbClr val="FFFFFF"/>
                    </a:solidFill>
                  </a:tcPr>
                </a:tc>
                <a:tc>
                  <a:txBody>
                    <a:bodyPr/>
                    <a:lstStyle/>
                    <a:p>
                      <a:r>
                        <a:rPr sz="1600">
                          <a:solidFill>
                            <a:srgbClr val="263238"/>
                          </a:solidFill>
                          <a:latin typeface="Calibri"/>
                        </a:rPr>
                        <a:t>ASHP [r1]; ESCMID/EUCIC [r10]</a:t>
                      </a:r>
                    </a:p>
                  </a:txBody>
                  <a:tcPr>
                    <a:solidFill>
                      <a:srgbClr val="FFFFFF"/>
                    </a:solidFill>
                  </a:tcPr>
                </a:tc>
              </a:tr>
              <a:tr h="457200">
                <a:tc>
                  <a:txBody>
                    <a:bodyPr/>
                    <a:lstStyle/>
                    <a:p>
                      <a:r>
                        <a:rPr sz="1600">
                          <a:solidFill>
                            <a:srgbClr val="263238"/>
                          </a:solidFill>
                          <a:latin typeface="Calibri"/>
                        </a:rPr>
                        <a:t>Cirugía limpia sin implante</a:t>
                      </a:r>
                    </a:p>
                  </a:txBody>
                  <a:tcPr>
                    <a:solidFill>
                      <a:srgbClr val="EEF3F4"/>
                    </a:solidFill>
                  </a:tcPr>
                </a:tc>
                <a:tc>
                  <a:txBody>
                    <a:bodyPr/>
                    <a:lstStyle/>
                    <a:p>
                      <a:r>
                        <a:rPr sz="1600">
                          <a:solidFill>
                            <a:srgbClr val="263238"/>
                          </a:solidFill>
                          <a:latin typeface="Calibri"/>
                        </a:rPr>
                        <a:t>Sin profilaxis de rutina; si puede haber implante, tratar como con implante</a:t>
                      </a:r>
                    </a:p>
                  </a:txBody>
                  <a:tcPr>
                    <a:solidFill>
                      <a:srgbClr val="EEF3F4"/>
                    </a:solidFill>
                  </a:tcPr>
                </a:tc>
                <a:tc>
                  <a:txBody>
                    <a:bodyPr/>
                    <a:lstStyle/>
                    <a:p>
                      <a:r>
                        <a:rPr sz="1600">
                          <a:solidFill>
                            <a:srgbClr val="263238"/>
                          </a:solidFill>
                          <a:latin typeface="Calibri"/>
                        </a:rPr>
                        <a:t>ASHP [r1]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Elección del fármaco: cefazolina, alternativas y el papel de la vancomicina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[r8] Lutro O et al. Acta Orthop. 2025. doi:10.2340/17453674.2025.43003</a:t>
            </a:r>
          </a:p>
          <a:p>
            <a:r>
              <a:rPr sz="800">
                <a:solidFill>
                  <a:srgbClr val="5A6469"/>
                </a:solidFill>
                <a:latin typeface="Calibri"/>
              </a:rPr>
              <a:t>[r9] Peel TN et al. N Engl J Med. 2023. doi:10.1056/NEJMoa2301401</a:t>
            </a:r>
          </a:p>
          <a:p>
            <a:r>
              <a:rPr sz="800">
                <a:solidFill>
                  <a:srgbClr val="5A6469"/>
                </a:solidFill>
                <a:latin typeface="Calibri"/>
              </a:rPr>
              <a:t>[r10] Righi E et al. Clin Microbiol Infect. 2024. doi:10.1016/j.cmi.2024.07.012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Cefazolina: la base.</a:t>
            </a:r>
          </a:p>
          <a:p>
            <a:pPr marL="347472" indent="-347472">
              <a:spcAft>
                <a:spcPts val="1400"/>
              </a:spcAft>
              <a:buChar char="•"/>
            </a:pPr>
            <a:r>
              <a:rPr sz="2800">
                <a:solidFill>
                  <a:srgbClr val="263238"/>
                </a:solidFill>
                <a:latin typeface="Calibri"/>
              </a:rPr>
              <a:t>Las cefalosporinas de primera generación son las más estudiadas en ortopedia.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Vancomicina sola frente a betalactámicos (sobre todo cefazolina): OR ajustado en estudios observacionales (más de 1 = más infección con vancomicina)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Bull AL et al. Ann Surg. 2012. doi:10.1097/SLA.0b013e31825fa398</a:t>
            </a:r>
          </a:p>
          <a:p>
            <a:r>
              <a:rPr sz="800">
                <a:solidFill>
                  <a:srgbClr val="5A6469"/>
                </a:solidFill>
                <a:latin typeface="Calibri"/>
              </a:rPr>
              <a:t>[r18] Hawn MT et al. JAMA Surg. 2013. doi:10.1001/jamasurg.2013.134</a:t>
            </a:r>
          </a:p>
          <a:p>
            <a:r>
              <a:rPr sz="800">
                <a:solidFill>
                  <a:srgbClr val="5A6469"/>
                </a:solidFill>
                <a:latin typeface="Calibri"/>
              </a:rPr>
              <a:t>[r24] Kheir MM et al. Clin Orthop Relat Res. 2017. doi:10.1007/s11999-017-5302-0</a:t>
            </a:r>
          </a:p>
          <a:p>
            <a:r>
              <a:rPr sz="800">
                <a:solidFill>
                  <a:srgbClr val="5A6469"/>
                </a:solidFill>
                <a:latin typeface="Calibri"/>
              </a:rPr>
              <a:t>[r34] Tan TL et al. Clin Orthop Relat Res. 2016. doi:10.1007/s11999-015-4672-4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Vancomicina añadida a cefazolina: qué muestra cada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Peel TN et al. N Engl J Med. 2023. doi:10.1056/NEJMoa2301401</a:t>
            </a:r>
          </a:p>
          <a:p>
            <a:r>
              <a:rPr sz="800">
                <a:solidFill>
                  <a:srgbClr val="5A6469"/>
                </a:solidFill>
                <a:latin typeface="Calibri"/>
              </a:rPr>
              <a:t>[r10] Righi E et al. Clin Microbiol Infect. 2024. doi:10.1016/j.cmi.2024.07.012</a:t>
            </a:r>
          </a:p>
          <a:p>
            <a:r>
              <a:rPr sz="800">
                <a:solidFill>
                  <a:srgbClr val="5A6469"/>
                </a:solidFill>
                <a:latin typeface="Calibri"/>
              </a:rPr>
              <a:t>[r25] Courtney PM et al. Clin Orthop Relat Res. 2015. doi:10.1007/s11999-014-4062-3</a:t>
            </a:r>
          </a:p>
          <a:p>
            <a:r>
              <a:rPr sz="800">
                <a:solidFill>
                  <a:srgbClr val="5A6469"/>
                </a:solidFill>
                <a:latin typeface="Calibri"/>
              </a:rPr>
              <a:t>[r35] Yang C et al. J Arthroplasty. 2026. doi:10.1016/j.arth.2026.04.060</a:t>
            </a:r>
          </a:p>
          <a:p>
            <a:r>
              <a:rPr sz="800">
                <a:solidFill>
                  <a:srgbClr val="5A6469"/>
                </a:solidFill>
                <a:latin typeface="Calibri"/>
              </a:rPr>
              <a:t>[r36] Schweizer ML et al. JAMA. 2015. doi:10.1001/jama.2015.5387</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Diseño y población</a:t>
                      </a:r>
                    </a:p>
                  </a:txBody>
                  <a:tcPr>
                    <a:solidFill>
                      <a:srgbClr val="0F5F6B"/>
                    </a:solidFill>
                  </a:tcPr>
                </a:tc>
                <a:tc>
                  <a:txBody>
                    <a:bodyPr/>
                    <a:lstStyle/>
                    <a:p>
                      <a:r>
                        <a:rPr sz="1600" b="1">
                          <a:solidFill>
                            <a:srgbClr val="FFFFFF"/>
                          </a:solidFill>
                          <a:latin typeface="Calibri"/>
                        </a:rPr>
                        <a:t>Resultado principal</a:t>
                      </a:r>
                    </a:p>
                  </a:txBody>
                  <a:tcPr>
                    <a:solidFill>
                      <a:srgbClr val="0F5F6B"/>
                    </a:solidFill>
                  </a:tcPr>
                </a:tc>
              </a:tr>
              <a:tr h="457200">
                <a:tc>
                  <a:txBody>
                    <a:bodyPr/>
                    <a:lstStyle/>
                    <a:p>
                      <a:r>
                        <a:rPr sz="1600">
                          <a:solidFill>
                            <a:srgbClr val="263238"/>
                          </a:solidFill>
                          <a:latin typeface="Calibri"/>
                        </a:rPr>
                        <a:t>Peel [r9]</a:t>
                      </a:r>
                    </a:p>
                  </a:txBody>
                  <a:tcPr>
                    <a:solidFill>
                      <a:srgbClr val="EEF3F4"/>
                    </a:solidFill>
                  </a:tcPr>
                </a:tc>
                <a:tc>
                  <a:txBody>
                    <a:bodyPr/>
                    <a:lstStyle/>
                    <a:p>
                      <a:r>
                        <a:rPr sz="1600">
                          <a:solidFill>
                            <a:srgbClr val="263238"/>
                          </a:solidFill>
                          <a:latin typeface="Calibri"/>
                        </a:rPr>
                        <a:t>ECA doble ciego, 4239 pacientes sin MRSA conocido</a:t>
                      </a:r>
                    </a:p>
                  </a:txBody>
                  <a:tcPr>
                    <a:solidFill>
                      <a:srgbClr val="EEF3F4"/>
                    </a:solidFill>
                  </a:tcPr>
                </a:tc>
                <a:tc>
                  <a:txBody>
                    <a:bodyPr/>
                    <a:lstStyle/>
                    <a:p>
                      <a:r>
                        <a:rPr sz="1600">
                          <a:solidFill>
                            <a:srgbClr val="263238"/>
                          </a:solidFill>
                          <a:latin typeface="Calibri"/>
                        </a:rPr>
                        <a:t>Infección a 90 días 4,5 % frente a 3,5 %; RR 1,28; no superior al placebo</a:t>
                      </a:r>
                    </a:p>
                  </a:txBody>
                  <a:tcPr>
                    <a:solidFill>
                      <a:srgbClr val="EEF3F4"/>
                    </a:solidFill>
                  </a:tcPr>
                </a:tc>
              </a:tr>
              <a:tr h="457200">
                <a:tc>
                  <a:txBody>
                    <a:bodyPr/>
                    <a:lstStyle/>
                    <a:p>
                      <a:r>
                        <a:rPr sz="1600">
                          <a:solidFill>
                            <a:srgbClr val="263238"/>
                          </a:solidFill>
                          <a:latin typeface="Calibri"/>
                        </a:rPr>
                        <a:t>Yang [r35]</a:t>
                      </a:r>
                    </a:p>
                  </a:txBody>
                  <a:tcPr>
                    <a:solidFill>
                      <a:srgbClr val="FFFFFF"/>
                    </a:solidFill>
                  </a:tcPr>
                </a:tc>
                <a:tc>
                  <a:txBody>
                    <a:bodyPr/>
                    <a:lstStyle/>
                    <a:p>
                      <a:r>
                        <a:rPr sz="1600">
                          <a:solidFill>
                            <a:srgbClr val="263238"/>
                          </a:solidFill>
                          <a:latin typeface="Calibri"/>
                        </a:rPr>
                        <a:t>Metaanálisis, 8 estudios, 1 041 058 pacientes</a:t>
                      </a:r>
                    </a:p>
                  </a:txBody>
                  <a:tcPr>
                    <a:solidFill>
                      <a:srgbClr val="FFFFFF"/>
                    </a:solidFill>
                  </a:tcPr>
                </a:tc>
                <a:tc>
                  <a:txBody>
                    <a:bodyPr/>
                    <a:lstStyle/>
                    <a:p>
                      <a:r>
                        <a:rPr sz="1600">
                          <a:solidFill>
                            <a:srgbClr val="263238"/>
                          </a:solidFill>
                          <a:latin typeface="Calibri"/>
                        </a:rPr>
                        <a:t>Infección del sitio operatorio OR 1,39; infección protésica OR 0,64; lesión renal OR 1,30</a:t>
                      </a:r>
                    </a:p>
                  </a:txBody>
                  <a:tcPr>
                    <a:solidFill>
                      <a:srgbClr val="FFFFFF"/>
                    </a:solidFill>
                  </a:tcPr>
                </a:tc>
              </a:tr>
              <a:tr h="457200">
                <a:tc>
                  <a:txBody>
                    <a:bodyPr/>
                    <a:lstStyle/>
                    <a:p>
                      <a:r>
                        <a:rPr sz="1600">
                          <a:solidFill>
                            <a:srgbClr val="263238"/>
                          </a:solidFill>
                          <a:latin typeface="Calibri"/>
                        </a:rPr>
                        <a:t>Courtney [r25]</a:t>
                      </a:r>
                    </a:p>
                  </a:txBody>
                  <a:tcPr>
                    <a:solidFill>
                      <a:srgbClr val="EEF3F4"/>
                    </a:solidFill>
                  </a:tcPr>
                </a:tc>
                <a:tc>
                  <a:txBody>
                    <a:bodyPr/>
                    <a:lstStyle/>
                    <a:p>
                      <a:r>
                        <a:rPr sz="1600">
                          <a:solidFill>
                            <a:srgbClr val="263238"/>
                          </a:solidFill>
                          <a:latin typeface="Calibri"/>
                        </a:rPr>
                        <a:t>Cohorte retrospectiva, 1828 pacientes</a:t>
                      </a:r>
                    </a:p>
                  </a:txBody>
                  <a:tcPr>
                    <a:solidFill>
                      <a:srgbClr val="EEF3F4"/>
                    </a:solidFill>
                  </a:tcPr>
                </a:tc>
                <a:tc>
                  <a:txBody>
                    <a:bodyPr/>
                    <a:lstStyle/>
                    <a:p>
                      <a:r>
                        <a:rPr sz="1600">
                          <a:solidFill>
                            <a:srgbClr val="263238"/>
                          </a:solidFill>
                          <a:latin typeface="Calibri"/>
                        </a:rPr>
                        <a:t>Lesión renal aguda 13 % frente a 8 %</a:t>
                      </a:r>
                    </a:p>
                  </a:txBody>
                  <a:tcPr>
                    <a:solidFill>
                      <a:srgbClr val="EEF3F4"/>
                    </a:solidFill>
                  </a:tcPr>
                </a:tc>
              </a:tr>
              <a:tr h="457200">
                <a:tc>
                  <a:txBody>
                    <a:bodyPr/>
                    <a:lstStyle/>
                    <a:p>
                      <a:r>
                        <a:rPr sz="1600">
                          <a:solidFill>
                            <a:srgbClr val="263238"/>
                          </a:solidFill>
                          <a:latin typeface="Calibri"/>
                        </a:rPr>
                        <a:t>Schweizer [r36]</a:t>
                      </a:r>
                    </a:p>
                  </a:txBody>
                  <a:tcPr>
                    <a:solidFill>
                      <a:srgbClr val="FFFFFF"/>
                    </a:solidFill>
                  </a:tcPr>
                </a:tc>
                <a:tc>
                  <a:txBody>
                    <a:bodyPr/>
                    <a:lstStyle/>
                    <a:p>
                      <a:r>
                        <a:rPr sz="1600">
                          <a:solidFill>
                            <a:srgbClr val="263238"/>
                          </a:solidFill>
                          <a:latin typeface="Calibri"/>
                        </a:rPr>
                        <a:t>Paquete antes y después, 20 hospitales</a:t>
                      </a:r>
                    </a:p>
                  </a:txBody>
                  <a:tcPr>
                    <a:solidFill>
                      <a:srgbClr val="FFFFFF"/>
                    </a:solidFill>
                  </a:tcPr>
                </a:tc>
                <a:tc>
                  <a:txBody>
                    <a:bodyPr/>
                    <a:lstStyle/>
                    <a:p>
                      <a:r>
                        <a:rPr sz="1600">
                          <a:solidFill>
                            <a:srgbClr val="263238"/>
                          </a:solidFill>
                          <a:latin typeface="Calibri"/>
                        </a:rPr>
                        <a:t>Infección compleja por S. aureus en artroplastia RR 0,48</a:t>
                      </a:r>
                    </a:p>
                  </a:txBody>
                  <a:tcPr>
                    <a:solidFill>
                      <a:srgbClr val="FFFFFF"/>
                    </a:solidFill>
                  </a:tcPr>
                </a:tc>
              </a:tr>
              <a:tr h="457200">
                <a:tc>
                  <a:txBody>
                    <a:bodyPr/>
                    <a:lstStyle/>
                    <a:p>
                      <a:r>
                        <a:rPr sz="1600">
                          <a:solidFill>
                            <a:srgbClr val="263238"/>
                          </a:solidFill>
                          <a:latin typeface="Calibri"/>
                        </a:rPr>
                        <a:t>ESCMID/EUCIC [r10]</a:t>
                      </a:r>
                    </a:p>
                  </a:txBody>
                  <a:tcPr>
                    <a:solidFill>
                      <a:srgbClr val="EEF3F4"/>
                    </a:solidFill>
                  </a:tcPr>
                </a:tc>
                <a:tc>
                  <a:txBody>
                    <a:bodyPr/>
                    <a:lstStyle/>
                    <a:p>
                      <a:r>
                        <a:rPr sz="1600">
                          <a:solidFill>
                            <a:srgbClr val="263238"/>
                          </a:solidFill>
                          <a:latin typeface="Calibri"/>
                        </a:rPr>
                        <a:t>Guía 2024</a:t>
                      </a:r>
                    </a:p>
                  </a:txBody>
                  <a:tcPr>
                    <a:solidFill>
                      <a:srgbClr val="EEF3F4"/>
                    </a:solidFill>
                  </a:tcPr>
                </a:tc>
                <a:tc>
                  <a:txBody>
                    <a:bodyPr/>
                    <a:lstStyle/>
                    <a:p>
                      <a:r>
                        <a:rPr sz="1600">
                          <a:solidFill>
                            <a:srgbClr val="263238"/>
                          </a:solidFill>
                          <a:latin typeface="Calibri"/>
                        </a:rPr>
                        <a:t>Se sugiere añadirla en portadores de MRSA en cirugía ortopédica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Momento de la primera dosis: incisión y torniquete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Bratzler DW et al. Am J Health Syst Pharm. 2013. doi:10.2146/ajhp120568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ventana.</a:t>
            </a:r>
          </a:p>
          <a:p>
            <a:pPr marL="347472" indent="-347472">
              <a:spcAft>
                <a:spcPts val="1400"/>
              </a:spcAft>
              <a:buChar char="•"/>
            </a:pPr>
            <a:r>
              <a:rPr sz="2400">
                <a:solidFill>
                  <a:srgbClr val="263238"/>
                </a:solidFill>
                <a:latin typeface="Calibri"/>
              </a:rPr>
              <a:t>ASHP pide empezar la primera dosis en los 60 min previos a la incisión, y en los 120 min para vancomicina y fluoroquinolonas, porque su infusión es lenta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Momento de la primera dosis: incisión y torniquete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Hawn MT et al. JAMA Surg. 2013. doi:10.1001/jamasurg.2013.134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contraste, en 32 459 operaciones de veteranos el momento no se asoció de forma significativa a la infección tras ajustar por paciente, procedimiento y antibiótico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de herida según el momento del antibiótico (Classen, 2847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Classen DC et al. N Engl J Med. 1992. doi:10.1056/NEJM199201303260501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Dosis por peso y redosificación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[r4] World Health Organization. Ginebra: OMS;. 2016.</a:t>
            </a:r>
          </a:p>
          <a:p>
            <a:r>
              <a:rPr sz="800">
                <a:solidFill>
                  <a:srgbClr val="5A6469"/>
                </a:solidFill>
                <a:latin typeface="Calibri"/>
              </a:rPr>
              <a:t>[r13] Morris AJ et al. Am J Health Syst Pharm. 2020. doi:10.1093/ajhp/zxz344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peso.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protésica al año según dosis y peso (cohorte de 17 393 artroplastias)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Rondon AJ et al. J Arthroplasty. 2018. doi:10.1016/j.arth.2018.06.037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Fármacos de uso ortopédico: dosis, vida media y redosis en adultos con función renal normal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Bratzler DW et al. Am J Health Syst Pharm. 2013. doi:10.2146/ajhp120568</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Fármaco</a:t>
                      </a:r>
                    </a:p>
                  </a:txBody>
                  <a:tcPr>
                    <a:solidFill>
                      <a:srgbClr val="0F5F6B"/>
                    </a:solidFill>
                  </a:tcPr>
                </a:tc>
                <a:tc>
                  <a:txBody>
                    <a:bodyPr/>
                    <a:lstStyle/>
                    <a:p>
                      <a:r>
                        <a:rPr sz="1400" b="1">
                          <a:solidFill>
                            <a:srgbClr val="FFFFFF"/>
                          </a:solidFill>
                          <a:latin typeface="Calibri"/>
                        </a:rPr>
                        <a:t>Dosis</a:t>
                      </a:r>
                    </a:p>
                  </a:txBody>
                  <a:tcPr>
                    <a:solidFill>
                      <a:srgbClr val="0F5F6B"/>
                    </a:solidFill>
                  </a:tcPr>
                </a:tc>
                <a:tc>
                  <a:txBody>
                    <a:bodyPr/>
                    <a:lstStyle/>
                    <a:p>
                      <a:r>
                        <a:rPr sz="1400" b="1">
                          <a:solidFill>
                            <a:srgbClr val="FFFFFF"/>
                          </a:solidFill>
                          <a:latin typeface="Calibri"/>
                        </a:rPr>
                        <a:t>Vida media</a:t>
                      </a:r>
                    </a:p>
                  </a:txBody>
                  <a:tcPr>
                    <a:solidFill>
                      <a:srgbClr val="0F5F6B"/>
                    </a:solidFill>
                  </a:tcPr>
                </a:tc>
                <a:tc>
                  <a:txBody>
                    <a:bodyPr/>
                    <a:lstStyle/>
                    <a:p>
                      <a:r>
                        <a:rPr sz="1400" b="1">
                          <a:solidFill>
                            <a:srgbClr val="FFFFFF"/>
                          </a:solidFill>
                          <a:latin typeface="Calibri"/>
                        </a:rPr>
                        <a:t>Redosis</a:t>
                      </a:r>
                    </a:p>
                  </a:txBody>
                  <a:tcPr>
                    <a:solidFill>
                      <a:srgbClr val="0F5F6B"/>
                    </a:solidFill>
                  </a:tcPr>
                </a:tc>
              </a:tr>
              <a:tr h="457200">
                <a:tc>
                  <a:txBody>
                    <a:bodyPr/>
                    <a:lstStyle/>
                    <a:p>
                      <a:r>
                        <a:rPr sz="1400">
                          <a:solidFill>
                            <a:srgbClr val="263238"/>
                          </a:solidFill>
                          <a:latin typeface="Calibri"/>
                        </a:rPr>
                        <a:t>Cefazolina</a:t>
                      </a:r>
                    </a:p>
                  </a:txBody>
                  <a:tcPr>
                    <a:solidFill>
                      <a:srgbClr val="EEF3F4"/>
                    </a:solidFill>
                  </a:tcPr>
                </a:tc>
                <a:tc>
                  <a:txBody>
                    <a:bodyPr/>
                    <a:lstStyle/>
                    <a:p>
                      <a:r>
                        <a:rPr sz="1400">
                          <a:solidFill>
                            <a:srgbClr val="263238"/>
                          </a:solidFill>
                          <a:latin typeface="Calibri"/>
                        </a:rPr>
                        <a:t>2 g; 3 g si pesa más de 120 kg (pediátrica 30 mg/kg)</a:t>
                      </a:r>
                    </a:p>
                  </a:txBody>
                  <a:tcPr>
                    <a:solidFill>
                      <a:srgbClr val="EEF3F4"/>
                    </a:solidFill>
                  </a:tcPr>
                </a:tc>
                <a:tc>
                  <a:txBody>
                    <a:bodyPr/>
                    <a:lstStyle/>
                    <a:p>
                      <a:r>
                        <a:rPr sz="1400">
                          <a:solidFill>
                            <a:srgbClr val="263238"/>
                          </a:solidFill>
                          <a:latin typeface="Calibri"/>
                        </a:rPr>
                        <a:t>1,2-2,2 h</a:t>
                      </a:r>
                    </a:p>
                  </a:txBody>
                  <a:tcPr>
                    <a:solidFill>
                      <a:srgbClr val="EEF3F4"/>
                    </a:solidFill>
                  </a:tcPr>
                </a:tc>
                <a:tc>
                  <a:txBody>
                    <a:bodyPr/>
                    <a:lstStyle/>
                    <a:p>
                      <a:r>
                        <a:rPr sz="1400">
                          <a:solidFill>
                            <a:srgbClr val="263238"/>
                          </a:solidFill>
                          <a:latin typeface="Calibri"/>
                        </a:rPr>
                        <a:t>Cada 4 h</a:t>
                      </a:r>
                    </a:p>
                  </a:txBody>
                  <a:tcPr>
                    <a:solidFill>
                      <a:srgbClr val="EEF3F4"/>
                    </a:solidFill>
                  </a:tcPr>
                </a:tc>
              </a:tr>
              <a:tr h="457200">
                <a:tc>
                  <a:txBody>
                    <a:bodyPr/>
                    <a:lstStyle/>
                    <a:p>
                      <a:r>
                        <a:rPr sz="1400">
                          <a:solidFill>
                            <a:srgbClr val="263238"/>
                          </a:solidFill>
                          <a:latin typeface="Calibri"/>
                        </a:rPr>
                        <a:t>Clindamicina</a:t>
                      </a:r>
                    </a:p>
                  </a:txBody>
                  <a:tcPr>
                    <a:solidFill>
                      <a:srgbClr val="FFFFFF"/>
                    </a:solidFill>
                  </a:tcPr>
                </a:tc>
                <a:tc>
                  <a:txBody>
                    <a:bodyPr/>
                    <a:lstStyle/>
                    <a:p>
                      <a:r>
                        <a:rPr sz="1400">
                          <a:solidFill>
                            <a:srgbClr val="263238"/>
                          </a:solidFill>
                          <a:latin typeface="Calibri"/>
                        </a:rPr>
                        <a:t>900 mg (pediátrica 10 mg/kg)</a:t>
                      </a:r>
                    </a:p>
                  </a:txBody>
                  <a:tcPr>
                    <a:solidFill>
                      <a:srgbClr val="FFFFFF"/>
                    </a:solidFill>
                  </a:tcPr>
                </a:tc>
                <a:tc>
                  <a:txBody>
                    <a:bodyPr/>
                    <a:lstStyle/>
                    <a:p>
                      <a:r>
                        <a:rPr sz="1400">
                          <a:solidFill>
                            <a:srgbClr val="263238"/>
                          </a:solidFill>
                          <a:latin typeface="Calibri"/>
                        </a:rPr>
                        <a:t>2-4 h</a:t>
                      </a:r>
                    </a:p>
                  </a:txBody>
                  <a:tcPr>
                    <a:solidFill>
                      <a:srgbClr val="FFFFFF"/>
                    </a:solidFill>
                  </a:tcPr>
                </a:tc>
                <a:tc>
                  <a:txBody>
                    <a:bodyPr/>
                    <a:lstStyle/>
                    <a:p>
                      <a:r>
                        <a:rPr sz="1400">
                          <a:solidFill>
                            <a:srgbClr val="263238"/>
                          </a:solidFill>
                          <a:latin typeface="Calibri"/>
                        </a:rPr>
                        <a:t>Cada 6 h</a:t>
                      </a:r>
                    </a:p>
                  </a:txBody>
                  <a:tcPr>
                    <a:solidFill>
                      <a:srgbClr val="FFFFFF"/>
                    </a:solidFill>
                  </a:tcPr>
                </a:tc>
              </a:tr>
              <a:tr h="457200">
                <a:tc>
                  <a:txBody>
                    <a:bodyPr/>
                    <a:lstStyle/>
                    <a:p>
                      <a:r>
                        <a:rPr sz="1400">
                          <a:solidFill>
                            <a:srgbClr val="263238"/>
                          </a:solidFill>
                          <a:latin typeface="Calibri"/>
                        </a:rPr>
                        <a:t>Vancomicina</a:t>
                      </a:r>
                    </a:p>
                  </a:txBody>
                  <a:tcPr>
                    <a:solidFill>
                      <a:srgbClr val="EEF3F4"/>
                    </a:solidFill>
                  </a:tcPr>
                </a:tc>
                <a:tc>
                  <a:txBody>
                    <a:bodyPr/>
                    <a:lstStyle/>
                    <a:p>
                      <a:r>
                        <a:rPr sz="1400">
                          <a:solidFill>
                            <a:srgbClr val="263238"/>
                          </a:solidFill>
                          <a:latin typeface="Calibri"/>
                        </a:rPr>
                        <a:t>15 mg/kg</a:t>
                      </a:r>
                    </a:p>
                  </a:txBody>
                  <a:tcPr>
                    <a:solidFill>
                      <a:srgbClr val="EEF3F4"/>
                    </a:solidFill>
                  </a:tcPr>
                </a:tc>
                <a:tc>
                  <a:txBody>
                    <a:bodyPr/>
                    <a:lstStyle/>
                    <a:p>
                      <a:r>
                        <a:rPr sz="1400">
                          <a:solidFill>
                            <a:srgbClr val="263238"/>
                          </a:solidFill>
                          <a:latin typeface="Calibri"/>
                        </a:rPr>
                        <a:t>4-8 h</a:t>
                      </a:r>
                    </a:p>
                  </a:txBody>
                  <a:tcPr>
                    <a:solidFill>
                      <a:srgbClr val="EEF3F4"/>
                    </a:solidFill>
                  </a:tcPr>
                </a:tc>
                <a:tc>
                  <a:txBody>
                    <a:bodyPr/>
                    <a:lstStyle/>
                    <a:p>
                      <a:r>
                        <a:rPr sz="1400">
                          <a:solidFill>
                            <a:srgbClr val="263238"/>
                          </a:solidFill>
                          <a:latin typeface="Calibri"/>
                        </a:rPr>
                        <a:t>Sin intervalo fijo (puede hacer falta si la cirugía es inusualmente larga)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Duración: una dosis, 24 horas o más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[r3] Gillespie WJ et al. Cochrane Database Syst Rev. 2010. doi:10.1002/14651858.CD000244.pub2</a:t>
            </a:r>
          </a:p>
          <a:p>
            <a:r>
              <a:rPr sz="800">
                <a:solidFill>
                  <a:srgbClr val="5A6469"/>
                </a:solidFill>
                <a:latin typeface="Calibri"/>
              </a:rPr>
              <a:t>[r4] World Health Organization. Ginebra: OMS;.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dicen las guías.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Reoperación por infección protésica al año según número de dosis (registro noruego, 301 204 artroplastias)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Lutro O et al. Acta Orthop. 2025. doi:10.2340/17453674.2025.43003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Duración de la profilaxis: estudios y metaanálisis comparativos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Siddiqi A et al. J Bone Joint Surg Am. 2019. doi:10.2106/JBJS.18.00990</a:t>
            </a:r>
          </a:p>
          <a:p>
            <a:r>
              <a:rPr sz="800">
                <a:solidFill>
                  <a:srgbClr val="5A6469"/>
                </a:solidFill>
                <a:latin typeface="Calibri"/>
              </a:rPr>
              <a:t>[r7] Dasari SP et al. J Arthroplasty. 2024. doi:10.1016/j.arth.2024.01.014</a:t>
            </a:r>
          </a:p>
          <a:p>
            <a:r>
              <a:rPr sz="800">
                <a:solidFill>
                  <a:srgbClr val="5A6469"/>
                </a:solidFill>
                <a:latin typeface="Calibri"/>
              </a:rPr>
              <a:t>[r8] Lutro O et al. Acta Orthop. 2025. doi:10.2340/17453674.2025.43003</a:t>
            </a:r>
          </a:p>
          <a:p>
            <a:r>
              <a:rPr sz="800">
                <a:solidFill>
                  <a:srgbClr val="5A6469"/>
                </a:solidFill>
                <a:latin typeface="Calibri"/>
              </a:rPr>
              <a:t>[r29] Crist BD et al. Surg Infect (Larchmt). 2018. doi:10.1089/sur.2018.018</a:t>
            </a:r>
          </a:p>
          <a:p>
            <a:r>
              <a:rPr sz="800">
                <a:solidFill>
                  <a:srgbClr val="5A6469"/>
                </a:solidFill>
                <a:latin typeface="Calibri"/>
              </a:rPr>
              <a:t>[r45] Slobogean GP et al. J Orthop Trauma. 2008. doi:10.1097/BOT.0b013e31816b7880</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Diseño</a:t>
                      </a:r>
                    </a:p>
                  </a:txBody>
                  <a:tcPr>
                    <a:solidFill>
                      <a:srgbClr val="0F5F6B"/>
                    </a:solidFill>
                  </a:tcPr>
                </a:tc>
                <a:tc>
                  <a:txBody>
                    <a:bodyPr/>
                    <a:lstStyle/>
                    <a:p>
                      <a:r>
                        <a:rPr sz="1400" b="1">
                          <a:solidFill>
                            <a:srgbClr val="FFFFFF"/>
                          </a:solidFill>
                          <a:latin typeface="Calibri"/>
                        </a:rPr>
                        <a:t>Comparación</a:t>
                      </a:r>
                    </a:p>
                  </a:txBody>
                  <a:tcPr>
                    <a:solidFill>
                      <a:srgbClr val="0F5F6B"/>
                    </a:solidFill>
                  </a:tcPr>
                </a:tc>
                <a:tc>
                  <a:txBody>
                    <a:bodyPr/>
                    <a:lstStyle/>
                    <a:p>
                      <a:r>
                        <a:rPr sz="1400" b="1">
                          <a:solidFill>
                            <a:srgbClr val="FFFFFF"/>
                          </a:solidFill>
                          <a:latin typeface="Calibri"/>
                        </a:rPr>
                        <a:t>Resultado</a:t>
                      </a:r>
                    </a:p>
                  </a:txBody>
                  <a:tcPr>
                    <a:solidFill>
                      <a:srgbClr val="0F5F6B"/>
                    </a:solidFill>
                  </a:tcPr>
                </a:tc>
              </a:tr>
              <a:tr h="457200">
                <a:tc>
                  <a:txBody>
                    <a:bodyPr/>
                    <a:lstStyle/>
                    <a:p>
                      <a:r>
                        <a:rPr sz="1400">
                          <a:solidFill>
                            <a:srgbClr val="263238"/>
                          </a:solidFill>
                          <a:latin typeface="Calibri"/>
                        </a:rPr>
                        <a:t>Slobogean [r45]</a:t>
                      </a:r>
                    </a:p>
                  </a:txBody>
                  <a:tcPr>
                    <a:solidFill>
                      <a:srgbClr val="EEF3F4"/>
                    </a:solidFill>
                  </a:tcPr>
                </a:tc>
                <a:tc>
                  <a:txBody>
                    <a:bodyPr/>
                    <a:lstStyle/>
                    <a:p>
                      <a:r>
                        <a:rPr sz="1400">
                          <a:solidFill>
                            <a:srgbClr val="263238"/>
                          </a:solidFill>
                          <a:latin typeface="Calibri"/>
                        </a:rPr>
                        <a:t>Metaanálisis, 7 ensayos, 3808 pacientes</a:t>
                      </a:r>
                    </a:p>
                  </a:txBody>
                  <a:tcPr>
                    <a:solidFill>
                      <a:srgbClr val="EEF3F4"/>
                    </a:solidFill>
                  </a:tcPr>
                </a:tc>
                <a:tc>
                  <a:txBody>
                    <a:bodyPr/>
                    <a:lstStyle/>
                    <a:p>
                      <a:r>
                        <a:rPr sz="1400">
                          <a:solidFill>
                            <a:srgbClr val="263238"/>
                          </a:solidFill>
                          <a:latin typeface="Calibri"/>
                        </a:rPr>
                        <a:t>Dosis única frente a múltiple, fractura cerrada</a:t>
                      </a:r>
                    </a:p>
                  </a:txBody>
                  <a:tcPr>
                    <a:solidFill>
                      <a:srgbClr val="EEF3F4"/>
                    </a:solidFill>
                  </a:tcPr>
                </a:tc>
                <a:tc>
                  <a:txBody>
                    <a:bodyPr/>
                    <a:lstStyle/>
                    <a:p>
                      <a:r>
                        <a:rPr sz="1400">
                          <a:solidFill>
                            <a:srgbClr val="263238"/>
                          </a:solidFill>
                          <a:latin typeface="Calibri"/>
                        </a:rPr>
                        <a:t>RR 1,24 (IC 0,60 a 2,60), no significativo</a:t>
                      </a:r>
                    </a:p>
                  </a:txBody>
                  <a:tcPr>
                    <a:solidFill>
                      <a:srgbClr val="EEF3F4"/>
                    </a:solidFill>
                  </a:tcPr>
                </a:tc>
              </a:tr>
              <a:tr h="457200">
                <a:tc>
                  <a:txBody>
                    <a:bodyPr/>
                    <a:lstStyle/>
                    <a:p>
                      <a:r>
                        <a:rPr sz="1400">
                          <a:solidFill>
                            <a:srgbClr val="263238"/>
                          </a:solidFill>
                          <a:latin typeface="Calibri"/>
                        </a:rPr>
                        <a:t>Crist [r29]</a:t>
                      </a:r>
                    </a:p>
                  </a:txBody>
                  <a:tcPr>
                    <a:solidFill>
                      <a:srgbClr val="FFFFFF"/>
                    </a:solidFill>
                  </a:tcPr>
                </a:tc>
                <a:tc>
                  <a:txBody>
                    <a:bodyPr/>
                    <a:lstStyle/>
                    <a:p>
                      <a:r>
                        <a:rPr sz="1400">
                          <a:solidFill>
                            <a:srgbClr val="263238"/>
                          </a:solidFill>
                          <a:latin typeface="Calibri"/>
                        </a:rPr>
                        <a:t>ECA, 227 aleatorizados</a:t>
                      </a:r>
                    </a:p>
                  </a:txBody>
                  <a:tcPr>
                    <a:solidFill>
                      <a:srgbClr val="FFFFFF"/>
                    </a:solidFill>
                  </a:tcPr>
                </a:tc>
                <a:tc>
                  <a:txBody>
                    <a:bodyPr/>
                    <a:lstStyle/>
                    <a:p>
                      <a:r>
                        <a:rPr sz="1400">
                          <a:solidFill>
                            <a:srgbClr val="263238"/>
                          </a:solidFill>
                          <a:latin typeface="Calibri"/>
                        </a:rPr>
                        <a:t>Cefazolina 23 h frente a placebo tras fijación de fractura cerrada</a:t>
                      </a:r>
                    </a:p>
                  </a:txBody>
                  <a:tcPr>
                    <a:solidFill>
                      <a:srgbClr val="FFFFFF"/>
                    </a:solidFill>
                  </a:tcPr>
                </a:tc>
                <a:tc>
                  <a:txBody>
                    <a:bodyPr/>
                    <a:lstStyle/>
                    <a:p>
                      <a:r>
                        <a:rPr sz="1400">
                          <a:solidFill>
                            <a:srgbClr val="263238"/>
                          </a:solidFill>
                          <a:latin typeface="Calibri"/>
                        </a:rPr>
                        <a:t>Infección 9,4 % global, sin diferencia entre grupos</a:t>
                      </a:r>
                    </a:p>
                  </a:txBody>
                  <a:tcPr>
                    <a:solidFill>
                      <a:srgbClr val="FFFFFF"/>
                    </a:solidFill>
                  </a:tcPr>
                </a:tc>
              </a:tr>
              <a:tr h="457200">
                <a:tc>
                  <a:txBody>
                    <a:bodyPr/>
                    <a:lstStyle/>
                    <a:p>
                      <a:r>
                        <a:rPr sz="1400">
                          <a:solidFill>
                            <a:srgbClr val="263238"/>
                          </a:solidFill>
                          <a:latin typeface="Calibri"/>
                        </a:rPr>
                        <a:t>Siddiqi [r6]</a:t>
                      </a:r>
                    </a:p>
                  </a:txBody>
                  <a:tcPr>
                    <a:solidFill>
                      <a:srgbClr val="EEF3F4"/>
                    </a:solidFill>
                  </a:tcPr>
                </a:tc>
                <a:tc>
                  <a:txBody>
                    <a:bodyPr/>
                    <a:lstStyle/>
                    <a:p>
                      <a:r>
                        <a:rPr sz="1400">
                          <a:solidFill>
                            <a:srgbClr val="263238"/>
                          </a:solidFill>
                          <a:latin typeface="Calibri"/>
                        </a:rPr>
                        <a:t>RS-MA, 51 627 pacientes</a:t>
                      </a:r>
                    </a:p>
                  </a:txBody>
                  <a:tcPr>
                    <a:solidFill>
                      <a:srgbClr val="EEF3F4"/>
                    </a:solidFill>
                  </a:tcPr>
                </a:tc>
                <a:tc>
                  <a:txBody>
                    <a:bodyPr/>
                    <a:lstStyle/>
                    <a:p>
                      <a:r>
                        <a:rPr sz="1400">
                          <a:solidFill>
                            <a:srgbClr val="263238"/>
                          </a:solidFill>
                          <a:latin typeface="Calibri"/>
                        </a:rPr>
                        <a:t>Dosis única frente a continuada, artroplastia</a:t>
                      </a:r>
                    </a:p>
                  </a:txBody>
                  <a:tcPr>
                    <a:solidFill>
                      <a:srgbClr val="EEF3F4"/>
                    </a:solidFill>
                  </a:tcPr>
                </a:tc>
                <a:tc>
                  <a:txBody>
                    <a:bodyPr/>
                    <a:lstStyle/>
                    <a:p>
                      <a:r>
                        <a:rPr sz="1400">
                          <a:solidFill>
                            <a:srgbClr val="263238"/>
                          </a:solidFill>
                          <a:latin typeface="Calibri"/>
                        </a:rPr>
                        <a:t>0,96 (IC 0,73 a 1,26); evidencia de calidad baja</a:t>
                      </a:r>
                    </a:p>
                  </a:txBody>
                  <a:tcPr>
                    <a:solidFill>
                      <a:srgbClr val="EEF3F4"/>
                    </a:solidFill>
                  </a:tcPr>
                </a:tc>
              </a:tr>
              <a:tr h="457200">
                <a:tc>
                  <a:txBody>
                    <a:bodyPr/>
                    <a:lstStyle/>
                    <a:p>
                      <a:r>
                        <a:rPr sz="1400">
                          <a:solidFill>
                            <a:srgbClr val="263238"/>
                          </a:solidFill>
                          <a:latin typeface="Calibri"/>
                        </a:rPr>
                        <a:t>Lutro [r8]</a:t>
                      </a:r>
                    </a:p>
                  </a:txBody>
                  <a:tcPr>
                    <a:solidFill>
                      <a:srgbClr val="FFFFFF"/>
                    </a:solidFill>
                  </a:tcPr>
                </a:tc>
                <a:tc>
                  <a:txBody>
                    <a:bodyPr/>
                    <a:lstStyle/>
                    <a:p>
                      <a:r>
                        <a:rPr sz="1400">
                          <a:solidFill>
                            <a:srgbClr val="263238"/>
                          </a:solidFill>
                          <a:latin typeface="Calibri"/>
                        </a:rPr>
                        <a:t>Registro, 301 204 artroplastias</a:t>
                      </a:r>
                    </a:p>
                  </a:txBody>
                  <a:tcPr>
                    <a:solidFill>
                      <a:srgbClr val="FFFFFF"/>
                    </a:solidFill>
                  </a:tcPr>
                </a:tc>
                <a:tc>
                  <a:txBody>
                    <a:bodyPr/>
                    <a:lstStyle/>
                    <a:p>
                      <a:r>
                        <a:rPr sz="1400">
                          <a:solidFill>
                            <a:srgbClr val="263238"/>
                          </a:solidFill>
                          <a:latin typeface="Calibri"/>
                        </a:rPr>
                        <a:t>1, 2, 3 o 4 dosis</a:t>
                      </a:r>
                    </a:p>
                  </a:txBody>
                  <a:tcPr>
                    <a:solidFill>
                      <a:srgbClr val="FFFFFF"/>
                    </a:solidFill>
                  </a:tcPr>
                </a:tc>
                <a:tc>
                  <a:txBody>
                    <a:bodyPr/>
                    <a:lstStyle/>
                    <a:p>
                      <a:r>
                        <a:rPr sz="1400">
                          <a:solidFill>
                            <a:srgbClr val="263238"/>
                          </a:solidFill>
                          <a:latin typeface="Calibri"/>
                        </a:rPr>
                        <a:t>Reoperación por infección a 1 año: 1,0 %, 0,9 %, 0,9 % y 1,0 %</a:t>
                      </a:r>
                    </a:p>
                  </a:txBody>
                  <a:tcPr>
                    <a:solidFill>
                      <a:srgbClr val="FFFFFF"/>
                    </a:solidFill>
                  </a:tcPr>
                </a:tc>
              </a:tr>
              <a:tr h="457200">
                <a:tc>
                  <a:txBody>
                    <a:bodyPr/>
                    <a:lstStyle/>
                    <a:p>
                      <a:r>
                        <a:rPr sz="1400">
                          <a:solidFill>
                            <a:srgbClr val="263238"/>
                          </a:solidFill>
                          <a:latin typeface="Calibri"/>
                        </a:rPr>
                        <a:t>Dasari [r7]</a:t>
                      </a:r>
                    </a:p>
                  </a:txBody>
                  <a:tcPr>
                    <a:solidFill>
                      <a:srgbClr val="EEF3F4"/>
                    </a:solidFill>
                  </a:tcPr>
                </a:tc>
                <a:tc>
                  <a:txBody>
                    <a:bodyPr/>
                    <a:lstStyle/>
                    <a:p>
                      <a:r>
                        <a:rPr sz="1400">
                          <a:solidFill>
                            <a:srgbClr val="263238"/>
                          </a:solidFill>
                          <a:latin typeface="Calibri"/>
                        </a:rPr>
                        <a:t>Metaanálisis, 18 estudios, 19 153 pacientes</a:t>
                      </a:r>
                    </a:p>
                  </a:txBody>
                  <a:tcPr>
                    <a:solidFill>
                      <a:srgbClr val="EEF3F4"/>
                    </a:solidFill>
                  </a:tcPr>
                </a:tc>
                <a:tc>
                  <a:txBody>
                    <a:bodyPr/>
                    <a:lstStyle/>
                    <a:p>
                      <a:r>
                        <a:rPr sz="1400">
                          <a:solidFill>
                            <a:srgbClr val="263238"/>
                          </a:solidFill>
                          <a:latin typeface="Calibri"/>
                        </a:rPr>
                        <a:t>Más de 24 h frente a 24 h o menos</a:t>
                      </a:r>
                    </a:p>
                  </a:txBody>
                  <a:tcPr>
                    <a:solidFill>
                      <a:srgbClr val="EEF3F4"/>
                    </a:solidFill>
                  </a:tcPr>
                </a:tc>
                <a:tc>
                  <a:txBody>
                    <a:bodyPr/>
                    <a:lstStyle/>
                    <a:p>
                      <a:r>
                        <a:rPr sz="1400">
                          <a:solidFill>
                            <a:srgbClr val="263238"/>
                          </a:solidFill>
                          <a:latin typeface="Calibri"/>
                        </a:rPr>
                        <a:t>35 % menos infección protésica con la extendida; no significativo en rodilla primaria</a:t>
                      </a:r>
                    </a:p>
                  </a:txBody>
                  <a:tcPr>
                    <a:solidFill>
                      <a:srgbClr val="EEF3F4"/>
                    </a:solidFill>
                  </a:tcPr>
                </a:tc>
              </a:tr>
              <a:tr h="457200">
                <a:tc>
                  <a:txBody>
                    <a:bodyPr/>
                    <a:lstStyle/>
                    <a:p>
                      <a:r>
                        <a:rPr sz="1400">
                          <a:solidFill>
                            <a:srgbClr val="263238"/>
                          </a:solidFill>
                          <a:latin typeface="Calibri"/>
                        </a:rPr>
                        <a:t>Engesæter [r46]</a:t>
                      </a:r>
                    </a:p>
                  </a:txBody>
                  <a:tcPr>
                    <a:solidFill>
                      <a:srgbClr val="FFFFFF"/>
                    </a:solidFill>
                  </a:tcPr>
                </a:tc>
                <a:tc>
                  <a:txBody>
                    <a:bodyPr/>
                    <a:lstStyle/>
                    <a:p>
                      <a:r>
                        <a:rPr sz="1400">
                          <a:solidFill>
                            <a:srgbClr val="263238"/>
                          </a:solidFill>
                          <a:latin typeface="Calibri"/>
                        </a:rPr>
                        <a:t>Registro observacional, 22 170 prótesis de cadera</a:t>
                      </a:r>
                    </a:p>
                  </a:txBody>
                  <a:tcPr>
                    <a:solidFill>
                      <a:srgbClr val="FFFFFF"/>
                    </a:solidFill>
                  </a:tcPr>
                </a:tc>
                <a:tc>
                  <a:txBody>
                    <a:bodyPr/>
                    <a:lstStyle/>
                    <a:p>
                      <a:r>
                        <a:rPr sz="1400">
                          <a:solidFill>
                            <a:srgbClr val="263238"/>
                          </a:solidFill>
                          <a:latin typeface="Calibri"/>
                        </a:rPr>
                        <a:t>1 a 4 dosis el día de la cirugía; 2 o 3 días</a:t>
                      </a:r>
                    </a:p>
                  </a:txBody>
                  <a:tcPr>
                    <a:solidFill>
                      <a:srgbClr val="FFFFFF"/>
                    </a:solidFill>
                  </a:tcPr>
                </a:tc>
                <a:tc>
                  <a:txBody>
                    <a:bodyPr/>
                    <a:lstStyle/>
                    <a:p>
                      <a:r>
                        <a:rPr sz="1400">
                          <a:solidFill>
                            <a:srgbClr val="263238"/>
                          </a:solidFill>
                          <a:latin typeface="Calibri"/>
                        </a:rPr>
                        <a:t>Mejor con 4 dosis en un día; sin mejora con 2 o 3 días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Piel, pelo y nariz: lo que acompaña al antibiótico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[r4] World Health Organization. Ginebra: OMS;. 2016.</a:t>
            </a:r>
          </a:p>
          <a:p>
            <a:r>
              <a:rPr sz="800">
                <a:solidFill>
                  <a:srgbClr val="5A6469"/>
                </a:solidFill>
                <a:latin typeface="Calibri"/>
              </a:rPr>
              <a:t>[r5] Berríos-Torres SI et al. JAMA Surg. 2017. doi:10.1001/jamasurg.2017.0904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antibiótico es una capa; estas medidas son otras capas con evidencia propia.</a:t>
            </a:r>
          </a:p>
          <a:p>
            <a:pPr marL="347472" indent="-347472">
              <a:spcAft>
                <a:spcPts val="1400"/>
              </a:spcAft>
              <a:buChar char="•"/>
            </a:pPr>
            <a:r>
              <a:rPr sz="2800">
                <a:solidFill>
                  <a:srgbClr val="263238"/>
                </a:solidFill>
                <a:latin typeface="Calibri"/>
              </a:rPr>
              <a:t>Pelo.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PREPARE: infección según antiséptico y tipo de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PREP-IT Investigators. N Engl J Med. 2024. doi:10.1056/NEJMoa2307679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Medidas asociadas: qué respaldan las guías y la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National Institute for Health and Care Excellence. NICE guideline NG125 [Internet]. 2020.</a:t>
            </a:r>
          </a:p>
          <a:p>
            <a:r>
              <a:rPr sz="800">
                <a:solidFill>
                  <a:srgbClr val="5A6469"/>
                </a:solidFill>
                <a:latin typeface="Calibri"/>
              </a:rPr>
              <a:t>[r4] World Health Organization. Ginebra: OMS;. 2016.</a:t>
            </a:r>
          </a:p>
          <a:p>
            <a:r>
              <a:rPr sz="800">
                <a:solidFill>
                  <a:srgbClr val="5A6469"/>
                </a:solidFill>
                <a:latin typeface="Calibri"/>
              </a:rPr>
              <a:t>[r5] Berríos-Torres SI et al. JAMA Surg. 2017. doi:10.1001/jamasurg.2017.0904</a:t>
            </a:r>
          </a:p>
          <a:p>
            <a:r>
              <a:rPr sz="800">
                <a:solidFill>
                  <a:srgbClr val="5A6469"/>
                </a:solidFill>
                <a:latin typeface="Calibri"/>
              </a:rPr>
              <a:t>[r10] Righi E et al. Clin Microbiol Infect. 2024. doi:10.1016/j.cmi.2024.07.012</a:t>
            </a:r>
          </a:p>
          <a:p>
            <a:r>
              <a:rPr sz="800">
                <a:solidFill>
                  <a:srgbClr val="5A6469"/>
                </a:solidFill>
                <a:latin typeface="Calibri"/>
              </a:rPr>
              <a:t>[r20] PREP-IT Investigators. N Engl J Med. 2024. doi:10.1056/NEJMoa2307679</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Medida</a:t>
                      </a:r>
                    </a:p>
                  </a:txBody>
                  <a:tcPr>
                    <a:solidFill>
                      <a:srgbClr val="0F5F6B"/>
                    </a:solidFill>
                  </a:tcPr>
                </a:tc>
                <a:tc>
                  <a:txBody>
                    <a:bodyPr/>
                    <a:lstStyle/>
                    <a:p>
                      <a:r>
                        <a:rPr sz="1600" b="1">
                          <a:solidFill>
                            <a:srgbClr val="FFFFFF"/>
                          </a:solidFill>
                          <a:latin typeface="Calibri"/>
                        </a:rPr>
                        <a:t>Qué recomiendan</a:t>
                      </a:r>
                    </a:p>
                  </a:txBody>
                  <a:tcPr>
                    <a:solidFill>
                      <a:srgbClr val="0F5F6B"/>
                    </a:solidFill>
                  </a:tcPr>
                </a:tc>
                <a:tc>
                  <a:txBody>
                    <a:bodyPr/>
                    <a:lstStyle/>
                    <a:p>
                      <a:r>
                        <a:rPr sz="1600" b="1">
                          <a:solidFill>
                            <a:srgbClr val="FFFFFF"/>
                          </a:solidFill>
                          <a:latin typeface="Calibri"/>
                        </a:rPr>
                        <a:t>Evidencia citada</a:t>
                      </a:r>
                    </a:p>
                  </a:txBody>
                  <a:tcPr>
                    <a:solidFill>
                      <a:srgbClr val="0F5F6B"/>
                    </a:solidFill>
                  </a:tcPr>
                </a:tc>
              </a:tr>
              <a:tr h="457200">
                <a:tc>
                  <a:txBody>
                    <a:bodyPr/>
                    <a:lstStyle/>
                    <a:p>
                      <a:r>
                        <a:rPr sz="1600">
                          <a:solidFill>
                            <a:srgbClr val="263238"/>
                          </a:solidFill>
                          <a:latin typeface="Calibri"/>
                        </a:rPr>
                        <a:t>Pelo</a:t>
                      </a:r>
                    </a:p>
                  </a:txBody>
                  <a:tcPr>
                    <a:solidFill>
                      <a:srgbClr val="EEF3F4"/>
                    </a:solidFill>
                  </a:tcPr>
                </a:tc>
                <a:tc>
                  <a:txBody>
                    <a:bodyPr/>
                    <a:lstStyle/>
                    <a:p>
                      <a:r>
                        <a:rPr sz="1600">
                          <a:solidFill>
                            <a:srgbClr val="263238"/>
                          </a:solidFill>
                          <a:latin typeface="Calibri"/>
                        </a:rPr>
                        <a:t>No depilar; si hace falta, cortadora, nunca rasurar</a:t>
                      </a:r>
                    </a:p>
                  </a:txBody>
                  <a:tcPr>
                    <a:solidFill>
                      <a:srgbClr val="EEF3F4"/>
                    </a:solidFill>
                  </a:tcPr>
                </a:tc>
                <a:tc>
                  <a:txBody>
                    <a:bodyPr/>
                    <a:lstStyle/>
                    <a:p>
                      <a:r>
                        <a:rPr sz="1600">
                          <a:solidFill>
                            <a:srgbClr val="263238"/>
                          </a:solidFill>
                          <a:latin typeface="Calibri"/>
                        </a:rPr>
                        <a:t>OMS [r4]; NICE [r2]</a:t>
                      </a:r>
                    </a:p>
                  </a:txBody>
                  <a:tcPr>
                    <a:solidFill>
                      <a:srgbClr val="EEF3F4"/>
                    </a:solidFill>
                  </a:tcPr>
                </a:tc>
              </a:tr>
              <a:tr h="457200">
                <a:tc>
                  <a:txBody>
                    <a:bodyPr/>
                    <a:lstStyle/>
                    <a:p>
                      <a:r>
                        <a:rPr sz="1600">
                          <a:solidFill>
                            <a:srgbClr val="263238"/>
                          </a:solidFill>
                          <a:latin typeface="Calibri"/>
                        </a:rPr>
                        <a:t>Baño previo</a:t>
                      </a:r>
                    </a:p>
                  </a:txBody>
                  <a:tcPr>
                    <a:solidFill>
                      <a:srgbClr val="FFFFFF"/>
                    </a:solidFill>
                  </a:tcPr>
                </a:tc>
                <a:tc>
                  <a:txBody>
                    <a:bodyPr/>
                    <a:lstStyle/>
                    <a:p>
                      <a:r>
                        <a:rPr sz="1600">
                          <a:solidFill>
                            <a:srgbClr val="263238"/>
                          </a:solidFill>
                          <a:latin typeface="Calibri"/>
                        </a:rPr>
                        <a:t>Ducha con jabón antes de la cirugía</a:t>
                      </a:r>
                    </a:p>
                  </a:txBody>
                  <a:tcPr>
                    <a:solidFill>
                      <a:srgbClr val="FFFFFF"/>
                    </a:solidFill>
                  </a:tcPr>
                </a:tc>
                <a:tc>
                  <a:txBody>
                    <a:bodyPr/>
                    <a:lstStyle/>
                    <a:p>
                      <a:r>
                        <a:rPr sz="1600">
                          <a:solidFill>
                            <a:srgbClr val="263238"/>
                          </a:solidFill>
                          <a:latin typeface="Calibri"/>
                        </a:rPr>
                        <a:t>CDC [r5]; NICE [r2]; Cochrane: sin beneficio claro de clorhexidina (RR 0,91) [r47]</a:t>
                      </a:r>
                    </a:p>
                  </a:txBody>
                  <a:tcPr>
                    <a:solidFill>
                      <a:srgbClr val="FFFFFF"/>
                    </a:solidFill>
                  </a:tcPr>
                </a:tc>
              </a:tr>
              <a:tr h="457200">
                <a:tc>
                  <a:txBody>
                    <a:bodyPr/>
                    <a:lstStyle/>
                    <a:p>
                      <a:r>
                        <a:rPr sz="1600">
                          <a:solidFill>
                            <a:srgbClr val="263238"/>
                          </a:solidFill>
                          <a:latin typeface="Calibri"/>
                        </a:rPr>
                        <a:t>Antisepsia de piel</a:t>
                      </a:r>
                    </a:p>
                  </a:txBody>
                  <a:tcPr>
                    <a:solidFill>
                      <a:srgbClr val="EEF3F4"/>
                    </a:solidFill>
                  </a:tcPr>
                </a:tc>
                <a:tc>
                  <a:txBody>
                    <a:bodyPr/>
                    <a:lstStyle/>
                    <a:p>
                      <a:r>
                        <a:rPr sz="1600">
                          <a:solidFill>
                            <a:srgbClr val="263238"/>
                          </a:solidFill>
                          <a:latin typeface="Calibri"/>
                        </a:rPr>
                        <a:t>Solución alcohólica; clorhexidina primera elección</a:t>
                      </a:r>
                    </a:p>
                  </a:txBody>
                  <a:tcPr>
                    <a:solidFill>
                      <a:srgbClr val="EEF3F4"/>
                    </a:solidFill>
                  </a:tcPr>
                </a:tc>
                <a:tc>
                  <a:txBody>
                    <a:bodyPr/>
                    <a:lstStyle/>
                    <a:p>
                      <a:r>
                        <a:rPr sz="1600">
                          <a:solidFill>
                            <a:srgbClr val="263238"/>
                          </a:solidFill>
                          <a:latin typeface="Calibri"/>
                        </a:rPr>
                        <a:t>OMS [r4]; CDC [r5]; NICE [r2]; en fractura cerrada, yodo-alcohol 2,4 % frente a 3,3 % [r20]</a:t>
                      </a:r>
                    </a:p>
                  </a:txBody>
                  <a:tcPr>
                    <a:solidFill>
                      <a:srgbClr val="EEF3F4"/>
                    </a:solidFill>
                  </a:tcPr>
                </a:tc>
              </a:tr>
              <a:tr h="457200">
                <a:tc>
                  <a:txBody>
                    <a:bodyPr/>
                    <a:lstStyle/>
                    <a:p>
                      <a:r>
                        <a:rPr sz="1600">
                          <a:solidFill>
                            <a:srgbClr val="263238"/>
                          </a:solidFill>
                          <a:latin typeface="Calibri"/>
                        </a:rPr>
                        <a:t>Descolonización nasal</a:t>
                      </a:r>
                    </a:p>
                  </a:txBody>
                  <a:tcPr>
                    <a:solidFill>
                      <a:srgbClr val="FFFFFF"/>
                    </a:solidFill>
                  </a:tcPr>
                </a:tc>
                <a:tc>
                  <a:txBody>
                    <a:bodyPr/>
                    <a:lstStyle/>
                    <a:p>
                      <a:r>
                        <a:rPr sz="1600">
                          <a:solidFill>
                            <a:srgbClr val="263238"/>
                          </a:solidFill>
                          <a:latin typeface="Calibri"/>
                        </a:rPr>
                        <a:t>Mupirocina nasal (con o sin clorhexidina) en portadores</a:t>
                      </a:r>
                    </a:p>
                  </a:txBody>
                  <a:tcPr>
                    <a:solidFill>
                      <a:srgbClr val="FFFFFF"/>
                    </a:solidFill>
                  </a:tcPr>
                </a:tc>
                <a:tc>
                  <a:txBody>
                    <a:bodyPr/>
                    <a:lstStyle/>
                    <a:p>
                      <a:r>
                        <a:rPr sz="1600">
                          <a:solidFill>
                            <a:srgbClr val="263238"/>
                          </a:solidFill>
                          <a:latin typeface="Calibri"/>
                        </a:rPr>
                        <a:t>OMS fuerte [r4]; ESCMID/EUCIC [r10]; en fractura, evidencia insuficiente [r49]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Cemento con antibiótico y antibiótico local en polvo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[r21] Agni NR et al. Lancet. 2023. doi:10.1016/S0140-6736(23)00962-5</a:t>
            </a:r>
          </a:p>
          <a:p>
            <a:r>
              <a:rPr sz="800">
                <a:solidFill>
                  <a:srgbClr val="5A6469"/>
                </a:solidFill>
                <a:latin typeface="Calibri"/>
              </a:rPr>
              <a:t>[r22] Major Extremity Trauma Research Consortium (METRC) et al. JAMA Surg. 2021. doi:10.1001/jamasurg.2020.7259</a:t>
            </a:r>
          </a:p>
          <a:p>
            <a:r>
              <a:rPr sz="800">
                <a:solidFill>
                  <a:srgbClr val="5A6469"/>
                </a:solidFill>
                <a:latin typeface="Calibri"/>
              </a:rPr>
              <a:t>[r23] Major Extremity Trauma Research Consortium (METRC) et al. JAMA. 2026. doi:10.1001/jama.2026.4023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Cemento con antibiótico (ALBC).</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Cemento con antibiótico y antibiótico local en polvo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[r21] Agni NR et al. Lancet. 2023. doi:10.1016/S0140-6736(23)00962-5</a:t>
            </a:r>
          </a:p>
          <a:p>
            <a:r>
              <a:rPr sz="800">
                <a:solidFill>
                  <a:srgbClr val="5A6469"/>
                </a:solidFill>
                <a:latin typeface="Calibri"/>
              </a:rPr>
              <a:t>[r22] Major Extremity Trauma Research Consortium (METRC) et al. JAMA Surg. 2021. doi:10.1001/jamasurg.2020.7259</a:t>
            </a:r>
          </a:p>
          <a:p>
            <a:r>
              <a:rPr sz="800">
                <a:solidFill>
                  <a:srgbClr val="5A6469"/>
                </a:solidFill>
                <a:latin typeface="Calibri"/>
              </a:rPr>
              <a:t>[r23] Major Extremity Trauma Research Consortium (METRC) et al. JAMA. 2026. doi:10.1001/jama.2026.4023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Antibiótico local en polvo (fractura).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Antibiótico local: cemento y polvo intraherida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[r21] Agni NR et al. Lancet. 2023. doi:10.1016/S0140-6736(23)00962-5</a:t>
            </a:r>
          </a:p>
          <a:p>
            <a:r>
              <a:rPr sz="800">
                <a:solidFill>
                  <a:srgbClr val="5A6469"/>
                </a:solidFill>
                <a:latin typeface="Calibri"/>
              </a:rPr>
              <a:t>[r22] Major Extremity Trauma Research Consortium (METRC) et al. JAMA Surg. 2021. doi:10.1001/jamasurg.2020.7259</a:t>
            </a:r>
          </a:p>
          <a:p>
            <a:r>
              <a:rPr sz="800">
                <a:solidFill>
                  <a:srgbClr val="5A6469"/>
                </a:solidFill>
                <a:latin typeface="Calibri"/>
              </a:rPr>
              <a:t>[r23] Major Extremity Trauma Research Consortium (METRC) et al. JAMA. 2026. doi:10.1001/jama.2026.4023</a:t>
            </a:r>
          </a:p>
          <a:p>
            <a:r>
              <a:rPr sz="800">
                <a:solidFill>
                  <a:srgbClr val="5A6469"/>
                </a:solidFill>
                <a:latin typeface="Calibri"/>
              </a:rPr>
              <a:t>[r28] Leta TH et al. JAMA Netw Open. 2024. doi:10.1001/jamanetworkopen.2024.12898</a:t>
            </a:r>
          </a:p>
          <a:p>
            <a:r>
              <a:rPr sz="800">
                <a:solidFill>
                  <a:srgbClr val="5A6469"/>
                </a:solidFill>
                <a:latin typeface="Calibri"/>
              </a:rPr>
              <a:t>[r50] Cao Y et al. J Orthop Traumatol. 2025. doi:10.1186/s10195-025-00839-w</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Población</a:t>
                      </a:r>
                    </a:p>
                  </a:txBody>
                  <a:tcPr>
                    <a:solidFill>
                      <a:srgbClr val="0F5F6B"/>
                    </a:solidFill>
                  </a:tcPr>
                </a:tc>
                <a:tc>
                  <a:txBody>
                    <a:bodyPr/>
                    <a:lstStyle/>
                    <a:p>
                      <a:r>
                        <a:rPr sz="1600" b="1">
                          <a:solidFill>
                            <a:srgbClr val="FFFFFF"/>
                          </a:solidFill>
                          <a:latin typeface="Calibri"/>
                        </a:rPr>
                        <a:t>Resultado</a:t>
                      </a:r>
                    </a:p>
                  </a:txBody>
                  <a:tcPr>
                    <a:solidFill>
                      <a:srgbClr val="0F5F6B"/>
                    </a:solidFill>
                  </a:tcPr>
                </a:tc>
              </a:tr>
              <a:tr h="457200">
                <a:tc>
                  <a:txBody>
                    <a:bodyPr/>
                    <a:lstStyle/>
                    <a:p>
                      <a:r>
                        <a:rPr sz="1600">
                          <a:solidFill>
                            <a:srgbClr val="263238"/>
                          </a:solidFill>
                          <a:latin typeface="Calibri"/>
                        </a:rPr>
                        <a:t>WHiTE 8 [r21]</a:t>
                      </a:r>
                    </a:p>
                  </a:txBody>
                  <a:tcPr>
                    <a:solidFill>
                      <a:srgbClr val="EEF3F4"/>
                    </a:solidFill>
                  </a:tcPr>
                </a:tc>
                <a:tc>
                  <a:txBody>
                    <a:bodyPr/>
                    <a:lstStyle/>
                    <a:p>
                      <a:r>
                        <a:rPr sz="1600">
                          <a:solidFill>
                            <a:srgbClr val="263238"/>
                          </a:solidFill>
                          <a:latin typeface="Calibri"/>
                        </a:rPr>
                        <a:t>Hemiartroplastia por fractura de cadera, 4936 pacientes</a:t>
                      </a:r>
                    </a:p>
                  </a:txBody>
                  <a:tcPr>
                    <a:solidFill>
                      <a:srgbClr val="EEF3F4"/>
                    </a:solidFill>
                  </a:tcPr>
                </a:tc>
                <a:tc>
                  <a:txBody>
                    <a:bodyPr/>
                    <a:lstStyle/>
                    <a:p>
                      <a:r>
                        <a:rPr sz="1600">
                          <a:solidFill>
                            <a:srgbClr val="263238"/>
                          </a:solidFill>
                          <a:latin typeface="Calibri"/>
                        </a:rPr>
                        <a:t>Infección profunda 1,2 % (2 antibióticos, dosis alta) frente a 1,7 % (1 antibiótico); OR 1,43; p = 0,16</a:t>
                      </a:r>
                    </a:p>
                  </a:txBody>
                  <a:tcPr>
                    <a:solidFill>
                      <a:srgbClr val="EEF3F4"/>
                    </a:solidFill>
                  </a:tcPr>
                </a:tc>
              </a:tr>
              <a:tr h="457200">
                <a:tc>
                  <a:txBody>
                    <a:bodyPr/>
                    <a:lstStyle/>
                    <a:p>
                      <a:r>
                        <a:rPr sz="1600">
                          <a:solidFill>
                            <a:srgbClr val="263238"/>
                          </a:solidFill>
                          <a:latin typeface="Calibri"/>
                        </a:rPr>
                        <a:t>Registros de rodilla [r28]</a:t>
                      </a:r>
                    </a:p>
                  </a:txBody>
                  <a:tcPr>
                    <a:solidFill>
                      <a:srgbClr val="FFFFFF"/>
                    </a:solidFill>
                  </a:tcPr>
                </a:tc>
                <a:tc>
                  <a:txBody>
                    <a:bodyPr/>
                    <a:lstStyle/>
                    <a:p>
                      <a:r>
                        <a:rPr sz="1600">
                          <a:solidFill>
                            <a:srgbClr val="263238"/>
                          </a:solidFill>
                          <a:latin typeface="Calibri"/>
                        </a:rPr>
                        <a:t>2 168 924 artroplastias de rodilla</a:t>
                      </a:r>
                    </a:p>
                  </a:txBody>
                  <a:tcPr>
                    <a:solidFill>
                      <a:srgbClr val="FFFFFF"/>
                    </a:solidFill>
                  </a:tcPr>
                </a:tc>
                <a:tc>
                  <a:txBody>
                    <a:bodyPr/>
                    <a:lstStyle/>
                    <a:p>
                      <a:r>
                        <a:rPr sz="1600">
                          <a:solidFill>
                            <a:srgbClr val="263238"/>
                          </a:solidFill>
                          <a:latin typeface="Calibri"/>
                        </a:rPr>
                        <a:t>Revisión por infección protésica: razón de tasas 1,16, sin diferencia</a:t>
                      </a:r>
                    </a:p>
                  </a:txBody>
                  <a:tcPr>
                    <a:solidFill>
                      <a:srgbClr val="FFFFFF"/>
                    </a:solidFill>
                  </a:tcPr>
                </a:tc>
              </a:tr>
              <a:tr h="457200">
                <a:tc>
                  <a:txBody>
                    <a:bodyPr/>
                    <a:lstStyle/>
                    <a:p>
                      <a:r>
                        <a:rPr sz="1600">
                          <a:solidFill>
                            <a:srgbClr val="263238"/>
                          </a:solidFill>
                          <a:latin typeface="Calibri"/>
                        </a:rPr>
                        <a:t>Revisión paraguas [r50]</a:t>
                      </a:r>
                    </a:p>
                  </a:txBody>
                  <a:tcPr>
                    <a:solidFill>
                      <a:srgbClr val="EEF3F4"/>
                    </a:solidFill>
                  </a:tcPr>
                </a:tc>
                <a:tc>
                  <a:txBody>
                    <a:bodyPr/>
                    <a:lstStyle/>
                    <a:p>
                      <a:r>
                        <a:rPr sz="1600">
                          <a:solidFill>
                            <a:srgbClr val="263238"/>
                          </a:solidFill>
                          <a:latin typeface="Calibri"/>
                        </a:rPr>
                        <a:t>10 metaanálisis</a:t>
                      </a:r>
                    </a:p>
                  </a:txBody>
                  <a:tcPr>
                    <a:solidFill>
                      <a:srgbClr val="EEF3F4"/>
                    </a:solidFill>
                  </a:tcPr>
                </a:tc>
                <a:tc>
                  <a:txBody>
                    <a:bodyPr/>
                    <a:lstStyle/>
                    <a:p>
                      <a:r>
                        <a:rPr sz="1600">
                          <a:solidFill>
                            <a:srgbClr val="263238"/>
                          </a:solidFill>
                          <a:latin typeface="Calibri"/>
                        </a:rPr>
                        <a:t>Infección profunda OR 0,53, evidencia de baja calidad</a:t>
                      </a:r>
                    </a:p>
                  </a:txBody>
                  <a:tcPr>
                    <a:solidFill>
                      <a:srgbClr val="EEF3F4"/>
                    </a:solidFill>
                  </a:tcPr>
                </a:tc>
              </a:tr>
              <a:tr h="457200">
                <a:tc>
                  <a:txBody>
                    <a:bodyPr/>
                    <a:lstStyle/>
                    <a:p>
                      <a:r>
                        <a:rPr sz="1600">
                          <a:solidFill>
                            <a:srgbClr val="263238"/>
                          </a:solidFill>
                          <a:latin typeface="Calibri"/>
                        </a:rPr>
                        <a:t>VANCO [r22]</a:t>
                      </a:r>
                    </a:p>
                  </a:txBody>
                  <a:tcPr>
                    <a:solidFill>
                      <a:srgbClr val="FFFFFF"/>
                    </a:solidFill>
                  </a:tcPr>
                </a:tc>
                <a:tc>
                  <a:txBody>
                    <a:bodyPr/>
                    <a:lstStyle/>
                    <a:p>
                      <a:r>
                        <a:rPr sz="1600">
                          <a:solidFill>
                            <a:srgbClr val="263238"/>
                          </a:solidFill>
                          <a:latin typeface="Calibri"/>
                        </a:rPr>
                        <a:t>Fractura de meseta o pilón tibial de alto riesgo, 980 pacientes</a:t>
                      </a:r>
                    </a:p>
                  </a:txBody>
                  <a:tcPr>
                    <a:solidFill>
                      <a:srgbClr val="FFFFFF"/>
                    </a:solidFill>
                  </a:tcPr>
                </a:tc>
                <a:tc>
                  <a:txBody>
                    <a:bodyPr/>
                    <a:lstStyle/>
                    <a:p>
                      <a:r>
                        <a:rPr sz="1600">
                          <a:solidFill>
                            <a:srgbClr val="263238"/>
                          </a:solidFill>
                          <a:latin typeface="Calibri"/>
                        </a:rPr>
                        <a:t>Infección profunda 6,4 % frente a 9,8 %; p = 0,06</a:t>
                      </a:r>
                    </a:p>
                  </a:txBody>
                  <a:tcPr>
                    <a:solidFill>
                      <a:srgbClr val="FFFFFF"/>
                    </a:solidFill>
                  </a:tcPr>
                </a:tc>
              </a:tr>
              <a:tr h="457200">
                <a:tc>
                  <a:txBody>
                    <a:bodyPr/>
                    <a:lstStyle/>
                    <a:p>
                      <a:r>
                        <a:rPr sz="1600">
                          <a:solidFill>
                            <a:srgbClr val="263238"/>
                          </a:solidFill>
                          <a:latin typeface="Calibri"/>
                        </a:rPr>
                        <a:t>TOBRA [r23]</a:t>
                      </a:r>
                    </a:p>
                  </a:txBody>
                  <a:tcPr>
                    <a:solidFill>
                      <a:srgbClr val="EEF3F4"/>
                    </a:solidFill>
                  </a:tcPr>
                </a:tc>
                <a:tc>
                  <a:txBody>
                    <a:bodyPr/>
                    <a:lstStyle/>
                    <a:p>
                      <a:r>
                        <a:rPr sz="1600">
                          <a:solidFill>
                            <a:srgbClr val="263238"/>
                          </a:solidFill>
                          <a:latin typeface="Calibri"/>
                        </a:rPr>
                        <a:t>Fractura tibial periarticular de alto riesgo, 1528 pacientes</a:t>
                      </a:r>
                    </a:p>
                  </a:txBody>
                  <a:tcPr>
                    <a:solidFill>
                      <a:srgbClr val="EEF3F4"/>
                    </a:solidFill>
                  </a:tcPr>
                </a:tc>
                <a:tc>
                  <a:txBody>
                    <a:bodyPr/>
                    <a:lstStyle/>
                    <a:p>
                      <a:r>
                        <a:rPr sz="1600">
                          <a:solidFill>
                            <a:srgbClr val="263238"/>
                          </a:solidFill>
                          <a:latin typeface="Calibri"/>
                        </a:rPr>
                        <a:t>7,4 % (tobramicina más vancomicina) frente a 6,6 % (vancomicina sola)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cómo se ejecuta bien en quirófano, y errores frecuentes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[r4] World Health Organization. Ginebra: OMS;. 2016.</a:t>
            </a:r>
          </a:p>
          <a:p>
            <a:r>
              <a:rPr sz="800">
                <a:solidFill>
                  <a:srgbClr val="5A6469"/>
                </a:solidFill>
                <a:latin typeface="Calibri"/>
              </a:rPr>
              <a:t>[r5] Berríos-Torres SI et al. JAMA Surg. 2017. doi:10.1001/jamasurg.2017.0904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profilaxis falla más por proceso que por fármaco: dosis que llega tarde, que no se pesó o que no se registró.</a:t>
            </a:r>
          </a:p>
          <a:p>
            <a:pPr marL="347472" indent="-347472">
              <a:spcAft>
                <a:spcPts val="1400"/>
              </a:spcAft>
              <a:buChar char="•"/>
            </a:pPr>
            <a:r>
              <a:rPr sz="2400">
                <a:solidFill>
                  <a:srgbClr val="263238"/>
                </a:solidFill>
                <a:latin typeface="Calibri"/>
              </a:rPr>
              <a:t>Este bloque convierte lo anterior en una rutina de quirófano.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Antibiótico dado en el momento recomendado (15-45 min antes) en auditorías suecas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Stefánsdóttir A et al. We can do better. 2009. doi:10.3109/17453670903316868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Pacientes con dosis insuficiente en estudios de práctica real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Rondon AJ et al. J Arthroplasty. 2018. doi:10.1016/j.arth.2018.06.037</a:t>
            </a:r>
          </a:p>
          <a:p>
            <a:r>
              <a:rPr sz="1000">
                <a:solidFill>
                  <a:srgbClr val="5A6469"/>
                </a:solidFill>
                <a:latin typeface="Calibri"/>
              </a:rPr>
              <a:t>[r13] Morris AJ et al. Am J Health Syst Pharm. 2020. doi:10.1093/ajhp/zxz344</a:t>
            </a:r>
          </a:p>
          <a:p>
            <a:r>
              <a:rPr sz="1000">
                <a:solidFill>
                  <a:srgbClr val="5A6469"/>
                </a:solidFill>
                <a:latin typeface="Calibri"/>
              </a:rPr>
              <a:t>[r24] Kheir MM et al. Clin Orthop Relat Res. 2017. doi:10.1007/s11999-017-5302-0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de la profilaxis y de su falla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[r3] Gillespie WJ et al. Cochrane Database Syst Rev. 2010. doi:10.1002/14651858.CD000244.pub2</a:t>
            </a:r>
          </a:p>
          <a:p>
            <a:r>
              <a:rPr sz="800">
                <a:solidFill>
                  <a:srgbClr val="5A6469"/>
                </a:solidFill>
                <a:latin typeface="Calibri"/>
              </a:rPr>
              <a:t>[r8] Lutro O et al. Acta Orthop. 2025. doi:10.2340/17453674.2025.43003</a:t>
            </a:r>
          </a:p>
          <a:p>
            <a:r>
              <a:rPr sz="800">
                <a:solidFill>
                  <a:srgbClr val="5A6469"/>
                </a:solidFill>
                <a:latin typeface="Calibri"/>
              </a:rPr>
              <a:t>[r9] Peel TN et al. N Engl J Med. 2023. doi:10.1056/NEJMoa2301401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Efectos adversos del antibiótico.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renal aguda: la discrepancia entre un ECA y una cohorte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Courtney PM et al. Clin Orthop Relat Res. 2015. doi:10.1007/s11999-014-4062-3</a:t>
            </a:r>
          </a:p>
          <a:p>
            <a:r>
              <a:rPr sz="1000">
                <a:solidFill>
                  <a:srgbClr val="5A6469"/>
                </a:solidFill>
                <a:latin typeface="Calibri"/>
              </a:rPr>
              <a:t>[r9] Peel TN et al. N Engl J Med. 2023. doi:10.1056/NEJMoa2301401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Riesgos de la profilaxis en los estudios citados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Lutro O et al. Acta Orthop. 2025. doi:10.2340/17453674.2025.43003</a:t>
            </a:r>
          </a:p>
          <a:p>
            <a:r>
              <a:rPr sz="800">
                <a:solidFill>
                  <a:srgbClr val="5A6469"/>
                </a:solidFill>
                <a:latin typeface="Calibri"/>
              </a:rPr>
              <a:t>[r9] Peel TN et al. N Engl J Med. 2023. doi:10.1056/NEJMoa2301401</a:t>
            </a:r>
          </a:p>
          <a:p>
            <a:r>
              <a:rPr sz="800">
                <a:solidFill>
                  <a:srgbClr val="5A6469"/>
                </a:solidFill>
                <a:latin typeface="Calibri"/>
              </a:rPr>
              <a:t>[r25] Courtney PM et al. Clin Orthop Relat Res. 2015. doi:10.1007/s11999-014-4062-3</a:t>
            </a:r>
          </a:p>
          <a:p>
            <a:r>
              <a:rPr sz="800">
                <a:solidFill>
                  <a:srgbClr val="5A6469"/>
                </a:solidFill>
                <a:latin typeface="Calibri"/>
              </a:rPr>
              <a:t>[r37] Bukowski BR et al. J Arthroplasty. 2024. doi:10.1016/j.arth.2024.04.058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Riesgo</a:t>
                      </a:r>
                    </a:p>
                  </a:txBody>
                  <a:tcPr>
                    <a:solidFill>
                      <a:srgbClr val="0F5F6B"/>
                    </a:solidFill>
                  </a:tcPr>
                </a:tc>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Reacción alérgica a cefazolina en alergia a penicilina referida</a:t>
                      </a:r>
                    </a:p>
                  </a:txBody>
                  <a:tcPr>
                    <a:solidFill>
                      <a:srgbClr val="EEF3F4"/>
                    </a:solidFill>
                  </a:tcPr>
                </a:tc>
                <a:tc>
                  <a:txBody>
                    <a:bodyPr/>
                    <a:lstStyle/>
                    <a:p>
                      <a:r>
                        <a:rPr sz="1600">
                          <a:solidFill>
                            <a:srgbClr val="263238"/>
                          </a:solidFill>
                          <a:latin typeface="Calibri"/>
                        </a:rPr>
                        <a:t>0,1 % (5 de 4938), todas leves</a:t>
                      </a:r>
                    </a:p>
                  </a:txBody>
                  <a:tcPr>
                    <a:solidFill>
                      <a:srgbClr val="EEF3F4"/>
                    </a:solidFill>
                  </a:tcPr>
                </a:tc>
                <a:tc>
                  <a:txBody>
                    <a:bodyPr/>
                    <a:lstStyle/>
                    <a:p>
                      <a:r>
                        <a:rPr sz="1600">
                          <a:solidFill>
                            <a:srgbClr val="263238"/>
                          </a:solidFill>
                          <a:latin typeface="Calibri"/>
                        </a:rPr>
                        <a:t>Bukowski [r37]</a:t>
                      </a:r>
                    </a:p>
                  </a:txBody>
                  <a:tcPr>
                    <a:solidFill>
                      <a:srgbClr val="EEF3F4"/>
                    </a:solidFill>
                  </a:tcPr>
                </a:tc>
              </a:tr>
              <a:tr h="457200">
                <a:tc>
                  <a:txBody>
                    <a:bodyPr/>
                    <a:lstStyle/>
                    <a:p>
                      <a:r>
                        <a:rPr sz="1600">
                          <a:solidFill>
                            <a:srgbClr val="263238"/>
                          </a:solidFill>
                          <a:latin typeface="Calibri"/>
                        </a:rPr>
                        <a:t>Hipersensibilidad con vancomicina añadida</a:t>
                      </a:r>
                    </a:p>
                  </a:txBody>
                  <a:tcPr>
                    <a:solidFill>
                      <a:srgbClr val="FFFFFF"/>
                    </a:solidFill>
                  </a:tcPr>
                </a:tc>
                <a:tc>
                  <a:txBody>
                    <a:bodyPr/>
                    <a:lstStyle/>
                    <a:p>
                      <a:r>
                        <a:rPr sz="1600">
                          <a:solidFill>
                            <a:srgbClr val="263238"/>
                          </a:solidFill>
                          <a:latin typeface="Calibri"/>
                        </a:rPr>
                        <a:t>1,2 % frente a 0,5 % con placebo (RR 2,20)</a:t>
                      </a:r>
                    </a:p>
                  </a:txBody>
                  <a:tcPr>
                    <a:solidFill>
                      <a:srgbClr val="FFFFFF"/>
                    </a:solidFill>
                  </a:tcPr>
                </a:tc>
                <a:tc>
                  <a:txBody>
                    <a:bodyPr/>
                    <a:lstStyle/>
                    <a:p>
                      <a:r>
                        <a:rPr sz="1600">
                          <a:solidFill>
                            <a:srgbClr val="263238"/>
                          </a:solidFill>
                          <a:latin typeface="Calibri"/>
                        </a:rPr>
                        <a:t>Peel [r9]</a:t>
                      </a:r>
                    </a:p>
                  </a:txBody>
                  <a:tcPr>
                    <a:solidFill>
                      <a:srgbClr val="FFFFFF"/>
                    </a:solidFill>
                  </a:tcPr>
                </a:tc>
              </a:tr>
              <a:tr h="457200">
                <a:tc>
                  <a:txBody>
                    <a:bodyPr/>
                    <a:lstStyle/>
                    <a:p>
                      <a:r>
                        <a:rPr sz="1600">
                          <a:solidFill>
                            <a:srgbClr val="263238"/>
                          </a:solidFill>
                          <a:latin typeface="Calibri"/>
                        </a:rPr>
                        <a:t>Lesión renal aguda con cefazolina más vancomicina</a:t>
                      </a:r>
                    </a:p>
                  </a:txBody>
                  <a:tcPr>
                    <a:solidFill>
                      <a:srgbClr val="EEF3F4"/>
                    </a:solidFill>
                  </a:tcPr>
                </a:tc>
                <a:tc>
                  <a:txBody>
                    <a:bodyPr/>
                    <a:lstStyle/>
                    <a:p>
                      <a:r>
                        <a:rPr sz="1600">
                          <a:solidFill>
                            <a:srgbClr val="263238"/>
                          </a:solidFill>
                          <a:latin typeface="Calibri"/>
                        </a:rPr>
                        <a:t>13 % frente a 8 % (cohorte)</a:t>
                      </a:r>
                    </a:p>
                  </a:txBody>
                  <a:tcPr>
                    <a:solidFill>
                      <a:srgbClr val="EEF3F4"/>
                    </a:solidFill>
                  </a:tcPr>
                </a:tc>
                <a:tc>
                  <a:txBody>
                    <a:bodyPr/>
                    <a:lstStyle/>
                    <a:p>
                      <a:r>
                        <a:rPr sz="1600">
                          <a:solidFill>
                            <a:srgbClr val="263238"/>
                          </a:solidFill>
                          <a:latin typeface="Calibri"/>
                        </a:rPr>
                        <a:t>Courtney [r25]</a:t>
                      </a:r>
                    </a:p>
                  </a:txBody>
                  <a:tcPr>
                    <a:solidFill>
                      <a:srgbClr val="EEF3F4"/>
                    </a:solidFill>
                  </a:tcPr>
                </a:tc>
              </a:tr>
              <a:tr h="457200">
                <a:tc>
                  <a:txBody>
                    <a:bodyPr/>
                    <a:lstStyle/>
                    <a:p>
                      <a:r>
                        <a:rPr sz="1600">
                          <a:solidFill>
                            <a:srgbClr val="263238"/>
                          </a:solidFill>
                          <a:latin typeface="Calibri"/>
                        </a:rPr>
                        <a:t>Lesión renal aguda con vancomicina en ensayo</a:t>
                      </a:r>
                    </a:p>
                  </a:txBody>
                  <a:tcPr>
                    <a:solidFill>
                      <a:srgbClr val="FFFFFF"/>
                    </a:solidFill>
                  </a:tcPr>
                </a:tc>
                <a:tc>
                  <a:txBody>
                    <a:bodyPr/>
                    <a:lstStyle/>
                    <a:p>
                      <a:r>
                        <a:rPr sz="1600">
                          <a:solidFill>
                            <a:srgbClr val="263238"/>
                          </a:solidFill>
                          <a:latin typeface="Calibri"/>
                        </a:rPr>
                        <a:t>2,1 % frente a 3,6 % con placebo (RR 0,57)</a:t>
                      </a:r>
                    </a:p>
                  </a:txBody>
                  <a:tcPr>
                    <a:solidFill>
                      <a:srgbClr val="FFFFFF"/>
                    </a:solidFill>
                  </a:tcPr>
                </a:tc>
                <a:tc>
                  <a:txBody>
                    <a:bodyPr/>
                    <a:lstStyle/>
                    <a:p>
                      <a:r>
                        <a:rPr sz="1600">
                          <a:solidFill>
                            <a:srgbClr val="263238"/>
                          </a:solidFill>
                          <a:latin typeface="Calibri"/>
                        </a:rPr>
                        <a:t>Peel [r9]</a:t>
                      </a:r>
                    </a:p>
                  </a:txBody>
                  <a:tcPr>
                    <a:solidFill>
                      <a:srgbClr val="FFFFFF"/>
                    </a:solidFill>
                  </a:tcPr>
                </a:tc>
              </a:tr>
              <a:tr h="457200">
                <a:tc>
                  <a:txBody>
                    <a:bodyPr/>
                    <a:lstStyle/>
                    <a:p>
                      <a:r>
                        <a:rPr sz="1600">
                          <a:solidFill>
                            <a:srgbClr val="263238"/>
                          </a:solidFill>
                          <a:latin typeface="Calibri"/>
                        </a:rPr>
                        <a:t>Infección protésica pese a profilaxis</a:t>
                      </a:r>
                    </a:p>
                  </a:txBody>
                  <a:tcPr>
                    <a:solidFill>
                      <a:srgbClr val="EEF3F4"/>
                    </a:solidFill>
                  </a:tcPr>
                </a:tc>
                <a:tc>
                  <a:txBody>
                    <a:bodyPr/>
                    <a:lstStyle/>
                    <a:p>
                      <a:r>
                        <a:rPr sz="1600">
                          <a:solidFill>
                            <a:srgbClr val="263238"/>
                          </a:solidFill>
                          <a:latin typeface="Calibri"/>
                        </a:rPr>
                        <a:t>1,1 % al año</a:t>
                      </a:r>
                    </a:p>
                  </a:txBody>
                  <a:tcPr>
                    <a:solidFill>
                      <a:srgbClr val="EEF3F4"/>
                    </a:solidFill>
                  </a:tcPr>
                </a:tc>
                <a:tc>
                  <a:txBody>
                    <a:bodyPr/>
                    <a:lstStyle/>
                    <a:p>
                      <a:r>
                        <a:rPr sz="1600">
                          <a:solidFill>
                            <a:srgbClr val="263238"/>
                          </a:solidFill>
                          <a:latin typeface="Calibri"/>
                        </a:rPr>
                        <a:t>Lutro [r8]</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lo que está en juego si la profilaxis falla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Bratzler DW et al. Am J Health Syst Pharm. 2013. doi:10.2146/ajhp120568</a:t>
            </a:r>
          </a:p>
          <a:p>
            <a:r>
              <a:rPr sz="1000">
                <a:solidFill>
                  <a:srgbClr val="5A6469"/>
                </a:solidFill>
                <a:latin typeface="Calibri"/>
              </a:rPr>
              <a:t>[r51] Zmistowski B et al. J Bone Joint Surg Am. 2013. doi:10.2106/JBJS.L.00789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Mortalidad.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67</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lo que está en juego si la profilaxis falla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Bratzler DW et al. Am J Health Syst Pharm. 2013. doi:10.2146/ajhp120568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Y una prótesis infectada rara vez se resuelve con antibiótico solo: a menudo hay que sacarla, tratar semanas y volver a implantar en 1 o 2 tiempos… [r1]</a:t>
            </a:r>
          </a:p>
          <a:p>
            <a:pPr marL="347472" indent="-347472">
              <a:spcAft>
                <a:spcPts val="1400"/>
              </a:spcAft>
              <a:buChar char="•"/>
            </a:pPr>
            <a:r>
              <a:rPr sz="2400">
                <a:solidFill>
                  <a:srgbClr val="263238"/>
                </a:solidFill>
                <a:latin typeface="Calibri"/>
              </a:rPr>
              <a:t>Lectura para el residente.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tras revisión: infección protésica frente a falla aséptica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Zmistowski B et al. J Bone Joint Surg Am. 2013. doi:10.2106/JBJS.L.00789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vigentes: qué dice cada una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[r4] World Health Organization. Ginebra: OMS;. 2016.</a:t>
            </a:r>
          </a:p>
          <a:p>
            <a:r>
              <a:rPr sz="800">
                <a:solidFill>
                  <a:srgbClr val="5A6469"/>
                </a:solidFill>
                <a:latin typeface="Calibri"/>
              </a:rPr>
              <a:t>[r5] Berríos-Torres SI et al. JAMA Surg. 2017. doi:10.1001/jamasurg.2017.0904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guías convergen en lo esencial (indicar con implante, no prolongar, piel alcohólica) y difieren en el detalle de la duración y de la redosis.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vigentes: qué dice cada una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Berríos-Torres SI et al. JAMA Surg. 2017. doi:10.1001/jamasurg.2017.0904</a:t>
            </a:r>
          </a:p>
          <a:p>
            <a:r>
              <a:rPr sz="1000">
                <a:solidFill>
                  <a:srgbClr val="5A6469"/>
                </a:solidFill>
                <a:latin typeface="Calibri"/>
              </a:rPr>
              <a:t>[r6] Siddiqi A et al. J Bone Joint Surg Am. 2019. doi:10.2106/JBJS.18.00990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guía de los CDC revisó 170 estudios en total, pero su recomendación de no continuar el antibiótico tras artroplastia se apoyó en solo 6 estudios ortopédicos… [r5]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67</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Comparación de guías sobre profilaxis ortopédica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[r4] World Health Organization. Ginebra: OMS;. 2016.</a:t>
            </a:r>
          </a:p>
          <a:p>
            <a:r>
              <a:rPr sz="800">
                <a:solidFill>
                  <a:srgbClr val="5A6469"/>
                </a:solidFill>
                <a:latin typeface="Calibri"/>
              </a:rPr>
              <a:t>[r5] Berríos-Torres SI et al. JAMA Surg. 2017. doi:10.1001/jamasurg.2017.0904</a:t>
            </a:r>
          </a:p>
          <a:p>
            <a:r>
              <a:rPr sz="800">
                <a:solidFill>
                  <a:srgbClr val="5A6469"/>
                </a:solidFill>
                <a:latin typeface="Calibri"/>
              </a:rPr>
              <a:t>[r10] Righi E et al. Clin Microbiol Infect. 2024. doi:10.1016/j.cmi.2024.07.012</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Guía</a:t>
                      </a:r>
                    </a:p>
                  </a:txBody>
                  <a:tcPr>
                    <a:solidFill>
                      <a:srgbClr val="0F5F6B"/>
                    </a:solidFill>
                  </a:tcPr>
                </a:tc>
                <a:tc>
                  <a:txBody>
                    <a:bodyPr/>
                    <a:lstStyle/>
                    <a:p>
                      <a:r>
                        <a:rPr sz="1400" b="1">
                          <a:solidFill>
                            <a:srgbClr val="FFFFFF"/>
                          </a:solidFill>
                          <a:latin typeface="Calibri"/>
                        </a:rPr>
                        <a:t>Indicación</a:t>
                      </a:r>
                    </a:p>
                  </a:txBody>
                  <a:tcPr>
                    <a:solidFill>
                      <a:srgbClr val="0F5F6B"/>
                    </a:solidFill>
                  </a:tcPr>
                </a:tc>
                <a:tc>
                  <a:txBody>
                    <a:bodyPr/>
                    <a:lstStyle/>
                    <a:p>
                      <a:r>
                        <a:rPr sz="1400" b="1">
                          <a:solidFill>
                            <a:srgbClr val="FFFFFF"/>
                          </a:solidFill>
                          <a:latin typeface="Calibri"/>
                        </a:rPr>
                        <a:t>Momento</a:t>
                      </a:r>
                    </a:p>
                  </a:txBody>
                  <a:tcPr>
                    <a:solidFill>
                      <a:srgbClr val="0F5F6B"/>
                    </a:solidFill>
                  </a:tcPr>
                </a:tc>
                <a:tc>
                  <a:txBody>
                    <a:bodyPr/>
                    <a:lstStyle/>
                    <a:p>
                      <a:r>
                        <a:rPr sz="1400" b="1">
                          <a:solidFill>
                            <a:srgbClr val="FFFFFF"/>
                          </a:solidFill>
                          <a:latin typeface="Calibri"/>
                        </a:rPr>
                        <a:t>Duración</a:t>
                      </a:r>
                    </a:p>
                  </a:txBody>
                  <a:tcPr>
                    <a:solidFill>
                      <a:srgbClr val="0F5F6B"/>
                    </a:solidFill>
                  </a:tcPr>
                </a:tc>
                <a:tc>
                  <a:txBody>
                    <a:bodyPr/>
                    <a:lstStyle/>
                    <a:p>
                      <a:r>
                        <a:rPr sz="1400" b="1">
                          <a:solidFill>
                            <a:srgbClr val="FFFFFF"/>
                          </a:solidFill>
                          <a:latin typeface="Calibri"/>
                        </a:rPr>
                        <a:t>Otros puntos</a:t>
                      </a:r>
                    </a:p>
                  </a:txBody>
                  <a:tcPr>
                    <a:solidFill>
                      <a:srgbClr val="0F5F6B"/>
                    </a:solidFill>
                  </a:tcPr>
                </a:tc>
              </a:tr>
              <a:tr h="457200">
                <a:tc>
                  <a:txBody>
                    <a:bodyPr/>
                    <a:lstStyle/>
                    <a:p>
                      <a:r>
                        <a:rPr sz="1400">
                          <a:solidFill>
                            <a:srgbClr val="263238"/>
                          </a:solidFill>
                          <a:latin typeface="Calibri"/>
                        </a:rPr>
                        <a:t>ASHP/IDSA/SIS/SHEA 2013 [r1]</a:t>
                      </a:r>
                    </a:p>
                  </a:txBody>
                  <a:tcPr>
                    <a:solidFill>
                      <a:srgbClr val="EEF3F4"/>
                    </a:solidFill>
                  </a:tcPr>
                </a:tc>
                <a:tc>
                  <a:txBody>
                    <a:bodyPr/>
                    <a:lstStyle/>
                    <a:p>
                      <a:r>
                        <a:rPr sz="1400">
                          <a:solidFill>
                            <a:srgbClr val="263238"/>
                          </a:solidFill>
                          <a:latin typeface="Calibri"/>
                        </a:rPr>
                        <a:t>Con implante sí (fuerza A); limpia sin implante no (fuerza C en contra)</a:t>
                      </a:r>
                    </a:p>
                  </a:txBody>
                  <a:tcPr>
                    <a:solidFill>
                      <a:srgbClr val="EEF3F4"/>
                    </a:solidFill>
                  </a:tcPr>
                </a:tc>
                <a:tc>
                  <a:txBody>
                    <a:bodyPr/>
                    <a:lstStyle/>
                    <a:p>
                      <a:r>
                        <a:rPr sz="1400">
                          <a:solidFill>
                            <a:srgbClr val="263238"/>
                          </a:solidFill>
                          <a:latin typeface="Calibri"/>
                        </a:rPr>
                        <a:t>60 min; 120 min para vancomicina</a:t>
                      </a:r>
                    </a:p>
                  </a:txBody>
                  <a:tcPr>
                    <a:solidFill>
                      <a:srgbClr val="EEF3F4"/>
                    </a:solidFill>
                  </a:tcPr>
                </a:tc>
                <a:tc>
                  <a:txBody>
                    <a:bodyPr/>
                    <a:lstStyle/>
                    <a:p>
                      <a:r>
                        <a:rPr sz="1400">
                          <a:solidFill>
                            <a:srgbClr val="263238"/>
                          </a:solidFill>
                          <a:latin typeface="Calibri"/>
                        </a:rPr>
                        <a:t>Hasta 24 h; sin beneficio por drenajes</a:t>
                      </a:r>
                    </a:p>
                  </a:txBody>
                  <a:tcPr>
                    <a:solidFill>
                      <a:srgbClr val="EEF3F4"/>
                    </a:solidFill>
                  </a:tcPr>
                </a:tc>
                <a:tc>
                  <a:txBody>
                    <a:bodyPr/>
                    <a:lstStyle/>
                    <a:p>
                      <a:r>
                        <a:rPr sz="1400">
                          <a:solidFill>
                            <a:srgbClr val="263238"/>
                          </a:solidFill>
                          <a:latin typeface="Calibri"/>
                        </a:rPr>
                        <a:t>Cefazolina; vancomicina si MRSA; mupirocina si S. aureus documentado</a:t>
                      </a:r>
                    </a:p>
                  </a:txBody>
                  <a:tcPr>
                    <a:solidFill>
                      <a:srgbClr val="EEF3F4"/>
                    </a:solidFill>
                  </a:tcPr>
                </a:tc>
              </a:tr>
              <a:tr h="457200">
                <a:tc>
                  <a:txBody>
                    <a:bodyPr/>
                    <a:lstStyle/>
                    <a:p>
                      <a:r>
                        <a:rPr sz="1400">
                          <a:solidFill>
                            <a:srgbClr val="263238"/>
                          </a:solidFill>
                          <a:latin typeface="Calibri"/>
                        </a:rPr>
                        <a:t>OMS 2016 [r4]</a:t>
                      </a:r>
                    </a:p>
                  </a:txBody>
                  <a:tcPr>
                    <a:solidFill>
                      <a:srgbClr val="FFFFFF"/>
                    </a:solidFill>
                  </a:tcPr>
                </a:tc>
                <a:tc>
                  <a:txBody>
                    <a:bodyPr/>
                    <a:lstStyle/>
                    <a:p>
                      <a:r>
                        <a:rPr sz="1400">
                          <a:solidFill>
                            <a:srgbClr val="263238"/>
                          </a:solidFill>
                          <a:latin typeface="Calibri"/>
                        </a:rPr>
                        <a:t>Según el tipo de operación; limpia ortopédica sin implante como ejemplo de no necesaria</a:t>
                      </a:r>
                    </a:p>
                  </a:txBody>
                  <a:tcPr>
                    <a:solidFill>
                      <a:srgbClr val="FFFFFF"/>
                    </a:solidFill>
                  </a:tcPr>
                </a:tc>
                <a:tc>
                  <a:txBody>
                    <a:bodyPr/>
                    <a:lstStyle/>
                    <a:p>
                      <a:r>
                        <a:rPr sz="1400">
                          <a:solidFill>
                            <a:srgbClr val="263238"/>
                          </a:solidFill>
                          <a:latin typeface="Calibri"/>
                        </a:rPr>
                        <a:t>Dentro de 120 min, considerando la vida media</a:t>
                      </a:r>
                    </a:p>
                  </a:txBody>
                  <a:tcPr>
                    <a:solidFill>
                      <a:srgbClr val="FFFFFF"/>
                    </a:solidFill>
                  </a:tcPr>
                </a:tc>
                <a:tc>
                  <a:txBody>
                    <a:bodyPr/>
                    <a:lstStyle/>
                    <a:p>
                      <a:r>
                        <a:rPr sz="1400">
                          <a:solidFill>
                            <a:srgbClr val="263238"/>
                          </a:solidFill>
                          <a:latin typeface="Calibri"/>
                        </a:rPr>
                        <a:t>No prolongar tras la operación (fuerte)</a:t>
                      </a:r>
                    </a:p>
                  </a:txBody>
                  <a:tcPr>
                    <a:solidFill>
                      <a:srgbClr val="FFFFFF"/>
                    </a:solidFill>
                  </a:tcPr>
                </a:tc>
                <a:tc>
                  <a:txBody>
                    <a:bodyPr/>
                    <a:lstStyle/>
                    <a:p>
                      <a:r>
                        <a:rPr sz="1400">
                          <a:solidFill>
                            <a:srgbClr val="263238"/>
                          </a:solidFill>
                          <a:latin typeface="Calibri"/>
                        </a:rPr>
                        <a:t>Mupirocina en cirugía ortopédica con portación (fuerte); clorhexidina-alcohol</a:t>
                      </a:r>
                    </a:p>
                  </a:txBody>
                  <a:tcPr>
                    <a:solidFill>
                      <a:srgbClr val="FFFFFF"/>
                    </a:solidFill>
                  </a:tcPr>
                </a:tc>
              </a:tr>
              <a:tr h="457200">
                <a:tc>
                  <a:txBody>
                    <a:bodyPr/>
                    <a:lstStyle/>
                    <a:p>
                      <a:r>
                        <a:rPr sz="1400">
                          <a:solidFill>
                            <a:srgbClr val="263238"/>
                          </a:solidFill>
                          <a:latin typeface="Calibri"/>
                        </a:rPr>
                        <a:t>CDC 2017 [r5]</a:t>
                      </a:r>
                    </a:p>
                  </a:txBody>
                  <a:tcPr>
                    <a:solidFill>
                      <a:srgbClr val="EEF3F4"/>
                    </a:solidFill>
                  </a:tcPr>
                </a:tc>
                <a:tc>
                  <a:txBody>
                    <a:bodyPr/>
                    <a:lstStyle/>
                    <a:p>
                      <a:r>
                        <a:rPr sz="1400">
                          <a:solidFill>
                            <a:srgbClr val="263238"/>
                          </a:solidFill>
                          <a:latin typeface="Calibri"/>
                        </a:rPr>
                        <a:t>Solo cuando esté indicada por guías publicadas</a:t>
                      </a:r>
                    </a:p>
                  </a:txBody>
                  <a:tcPr>
                    <a:solidFill>
                      <a:srgbClr val="EEF3F4"/>
                    </a:solidFill>
                  </a:tcPr>
                </a:tc>
                <a:tc>
                  <a:txBody>
                    <a:bodyPr/>
                    <a:lstStyle/>
                    <a:p>
                      <a:r>
                        <a:rPr sz="1400">
                          <a:solidFill>
                            <a:srgbClr val="263238"/>
                          </a:solidFill>
                          <a:latin typeface="Calibri"/>
                        </a:rPr>
                        <a:t>Concentración bactericida al incidir</a:t>
                      </a:r>
                    </a:p>
                  </a:txBody>
                  <a:tcPr>
                    <a:solidFill>
                      <a:srgbClr val="EEF3F4"/>
                    </a:solidFill>
                  </a:tcPr>
                </a:tc>
                <a:tc>
                  <a:txBody>
                    <a:bodyPr/>
                    <a:lstStyle/>
                    <a:p>
                      <a:r>
                        <a:rPr sz="1400">
                          <a:solidFill>
                            <a:srgbClr val="263238"/>
                          </a:solidFill>
                          <a:latin typeface="Calibri"/>
                        </a:rPr>
                        <a:t>Sin dosis tras cerrar, ni con drenaje</a:t>
                      </a:r>
                    </a:p>
                  </a:txBody>
                  <a:tcPr>
                    <a:solidFill>
                      <a:srgbClr val="EEF3F4"/>
                    </a:solidFill>
                  </a:tcPr>
                </a:tc>
                <a:tc>
                  <a:txBody>
                    <a:bodyPr/>
                    <a:lstStyle/>
                    <a:p>
                      <a:r>
                        <a:rPr sz="1400">
                          <a:solidFill>
                            <a:srgbClr val="263238"/>
                          </a:solidFill>
                          <a:latin typeface="Calibri"/>
                        </a:rPr>
                        <a:t>Piel con agente alcohólico</a:t>
                      </a:r>
                    </a:p>
                  </a:txBody>
                  <a:tcPr>
                    <a:solidFill>
                      <a:srgbClr val="EEF3F4"/>
                    </a:solidFill>
                  </a:tcPr>
                </a:tc>
              </a:tr>
              <a:tr h="457200">
                <a:tc>
                  <a:txBody>
                    <a:bodyPr/>
                    <a:lstStyle/>
                    <a:p>
                      <a:r>
                        <a:rPr sz="1400">
                          <a:solidFill>
                            <a:srgbClr val="263238"/>
                          </a:solidFill>
                          <a:latin typeface="Calibri"/>
                        </a:rPr>
                        <a:t>NICE NG125 2019-2020 [r2]</a:t>
                      </a:r>
                    </a:p>
                  </a:txBody>
                  <a:tcPr>
                    <a:solidFill>
                      <a:srgbClr val="FFFFFF"/>
                    </a:solidFill>
                  </a:tcPr>
                </a:tc>
                <a:tc>
                  <a:txBody>
                    <a:bodyPr/>
                    <a:lstStyle/>
                    <a:p>
                      <a:r>
                        <a:rPr sz="1400">
                          <a:solidFill>
                            <a:srgbClr val="263238"/>
                          </a:solidFill>
                          <a:latin typeface="Calibri"/>
                        </a:rPr>
                        <a:t>Con prótesis o implante sí; limpia sin prótesis no de rutina</a:t>
                      </a:r>
                    </a:p>
                  </a:txBody>
                  <a:tcPr>
                    <a:solidFill>
                      <a:srgbClr val="FFFFFF"/>
                    </a:solidFill>
                  </a:tcPr>
                </a:tc>
                <a:tc>
                  <a:txBody>
                    <a:bodyPr/>
                    <a:lstStyle/>
                    <a:p>
                      <a:r>
                        <a:rPr sz="1400">
                          <a:solidFill>
                            <a:srgbClr val="263238"/>
                          </a:solidFill>
                          <a:latin typeface="Calibri"/>
                        </a:rPr>
                        <a:t>Al iniciar la anestesia; antes si hay torniquete</a:t>
                      </a:r>
                    </a:p>
                  </a:txBody>
                  <a:tcPr>
                    <a:solidFill>
                      <a:srgbClr val="FFFFFF"/>
                    </a:solidFill>
                  </a:tcPr>
                </a:tc>
                <a:tc>
                  <a:txBody>
                    <a:bodyPr/>
                    <a:lstStyle/>
                    <a:p>
                      <a:r>
                        <a:rPr sz="1400">
                          <a:solidFill>
                            <a:srgbClr val="263238"/>
                          </a:solidFill>
                          <a:latin typeface="Calibri"/>
                        </a:rPr>
                        <a:t>Una dosis; repetir si la operación excede la vida media</a:t>
                      </a:r>
                    </a:p>
                  </a:txBody>
                  <a:tcPr>
                    <a:solidFill>
                      <a:srgbClr val="FFFFFF"/>
                    </a:solidFill>
                  </a:tcPr>
                </a:tc>
                <a:tc>
                  <a:txBody>
                    <a:bodyPr/>
                    <a:lstStyle/>
                    <a:p>
                      <a:r>
                        <a:rPr sz="1400">
                          <a:solidFill>
                            <a:srgbClr val="263238"/>
                          </a:solidFill>
                          <a:latin typeface="Calibri"/>
                        </a:rPr>
                        <a:t>Clorhexidina alcohólica; mupirocina con clorhexidina</a:t>
                      </a:r>
                    </a:p>
                  </a:txBody>
                  <a:tcPr>
                    <a:solidFill>
                      <a:srgbClr val="FFFFFF"/>
                    </a:solidFill>
                  </a:tcPr>
                </a:tc>
              </a:tr>
              <a:tr h="457200">
                <a:tc>
                  <a:txBody>
                    <a:bodyPr/>
                    <a:lstStyle/>
                    <a:p>
                      <a:r>
                        <a:rPr sz="1400">
                          <a:solidFill>
                            <a:srgbClr val="263238"/>
                          </a:solidFill>
                          <a:latin typeface="Calibri"/>
                        </a:rPr>
                        <a:t>AAOS trauma mayor 2023 [r14]</a:t>
                      </a:r>
                    </a:p>
                  </a:txBody>
                  <a:tcPr>
                    <a:solidFill>
                      <a:srgbClr val="EEF3F4"/>
                    </a:solidFill>
                  </a:tcPr>
                </a:tc>
                <a:tc>
                  <a:txBody>
                    <a:bodyPr/>
                    <a:lstStyle/>
                    <a:p>
                      <a:r>
                        <a:rPr sz="1400">
                          <a:solidFill>
                            <a:srgbClr val="263238"/>
                          </a:solidFill>
                          <a:latin typeface="Calibri"/>
                        </a:rPr>
                        <a:t>Trauma mayor de extremidades (abiertas y alta energía)</a:t>
                      </a:r>
                    </a:p>
                  </a:txBody>
                  <a:tcPr>
                    <a:solidFill>
                      <a:srgbClr val="EEF3F4"/>
                    </a:solidFill>
                  </a:tcPr>
                </a:tc>
                <a:tc>
                  <a:txBody>
                    <a:bodyPr/>
                    <a:lstStyle/>
                    <a:p>
                      <a:r>
                        <a:rPr sz="1400">
                          <a:solidFill>
                            <a:srgbClr val="263238"/>
                          </a:solidFill>
                          <a:latin typeface="Calibri"/>
                        </a:rPr>
                        <a:t>Véase la guía</a:t>
                      </a:r>
                    </a:p>
                  </a:txBody>
                  <a:tcPr>
                    <a:solidFill>
                      <a:srgbClr val="EEF3F4"/>
                    </a:solidFill>
                  </a:tcPr>
                </a:tc>
                <a:tc>
                  <a:txBody>
                    <a:bodyPr/>
                    <a:lstStyle/>
                    <a:p>
                      <a:r>
                        <a:rPr sz="1400">
                          <a:solidFill>
                            <a:srgbClr val="263238"/>
                          </a:solidFill>
                          <a:latin typeface="Calibri"/>
                        </a:rPr>
                        <a:t>Véase la guía</a:t>
                      </a:r>
                    </a:p>
                  </a:txBody>
                  <a:tcPr>
                    <a:solidFill>
                      <a:srgbClr val="EEF3F4"/>
                    </a:solidFill>
                  </a:tcPr>
                </a:tc>
                <a:tc>
                  <a:txBody>
                    <a:bodyPr/>
                    <a:lstStyle/>
                    <a:p>
                      <a:r>
                        <a:rPr sz="1400">
                          <a:solidFill>
                            <a:srgbClr val="263238"/>
                          </a:solidFill>
                          <a:latin typeface="Calibri"/>
                        </a:rPr>
                        <a:t>14 recomendaciones y 6 opciones con evidencia baja o contradictoria</a:t>
                      </a:r>
                    </a:p>
                  </a:txBody>
                  <a:tcPr>
                    <a:solidFill>
                      <a:srgbClr val="EEF3F4"/>
                    </a:solidFill>
                  </a:tcPr>
                </a:tc>
              </a:tr>
              <a:tr h="457200">
                <a:tc>
                  <a:txBody>
                    <a:bodyPr/>
                    <a:lstStyle/>
                    <a:p>
                      <a:r>
                        <a:rPr sz="1400">
                          <a:solidFill>
                            <a:srgbClr val="263238"/>
                          </a:solidFill>
                          <a:latin typeface="Calibri"/>
                        </a:rPr>
                        <a:t>ESCMID/EUCIC 2024 [r10]</a:t>
                      </a:r>
                    </a:p>
                  </a:txBody>
                  <a:tcPr>
                    <a:solidFill>
                      <a:srgbClr val="FFFFFF"/>
                    </a:solidFill>
                  </a:tcPr>
                </a:tc>
                <a:tc>
                  <a:txBody>
                    <a:bodyPr/>
                    <a:lstStyle/>
                    <a:p>
                      <a:r>
                        <a:rPr sz="1400">
                          <a:solidFill>
                            <a:srgbClr val="263238"/>
                          </a:solidFill>
                          <a:latin typeface="Calibri"/>
                        </a:rPr>
                        <a:t>Portadores de gérmenes grampositivos resistentes</a:t>
                      </a:r>
                    </a:p>
                  </a:txBody>
                  <a:tcPr>
                    <a:solidFill>
                      <a:srgbClr val="FFFFFF"/>
                    </a:solidFill>
                  </a:tcPr>
                </a:tc>
                <a:tc>
                  <a:txBody>
                    <a:bodyPr/>
                    <a:lstStyle/>
                    <a:p>
                      <a:r>
                        <a:rPr sz="1400">
                          <a:solidFill>
                            <a:srgbClr val="263238"/>
                          </a:solidFill>
                          <a:latin typeface="Calibri"/>
                        </a:rPr>
                        <a:t>No aplica</a:t>
                      </a:r>
                    </a:p>
                  </a:txBody>
                  <a:tcPr>
                    <a:solidFill>
                      <a:srgbClr val="FFFFFF"/>
                    </a:solidFill>
                  </a:tcPr>
                </a:tc>
                <a:tc>
                  <a:txBody>
                    <a:bodyPr/>
                    <a:lstStyle/>
                    <a:p>
                      <a:r>
                        <a:rPr sz="1400">
                          <a:solidFill>
                            <a:srgbClr val="263238"/>
                          </a:solidFill>
                          <a:latin typeface="Calibri"/>
                        </a:rPr>
                        <a:t>No aplica</a:t>
                      </a:r>
                    </a:p>
                  </a:txBody>
                  <a:tcPr>
                    <a:solidFill>
                      <a:srgbClr val="FFFFFF"/>
                    </a:solidFill>
                  </a:tcPr>
                </a:tc>
                <a:tc>
                  <a:txBody>
                    <a:bodyPr/>
                    <a:lstStyle/>
                    <a:p>
                      <a:r>
                        <a:rPr sz="1400">
                          <a:solidFill>
                            <a:srgbClr val="263238"/>
                          </a:solidFill>
                          <a:latin typeface="Calibri"/>
                        </a:rPr>
                        <a:t>Cribado de S. aureus en cirugía ortopédica; vancomicina añadida en MRSA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67</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Bratzler DW et al. Am J Health Syst Pharm. 2013. doi:10.2146/ajhp120568</a:t>
            </a:r>
          </a:p>
          <a:p>
            <a:r>
              <a:rPr sz="1000">
                <a:solidFill>
                  <a:srgbClr val="5A6469"/>
                </a:solidFill>
                <a:latin typeface="Calibri"/>
              </a:rPr>
              <a:t>[r2] National Institute for Health and Care Excellence. NICE guideline NG125 [Internet].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Indicación clara: con implante o material, sí; cirugía limpia sin implante, no de rutina. Si no se sabe si habrá implante, se trata como si lo hubiera [r1][r2].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67</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Blumenthal KG et al. Clin Infect Dis. 2018. doi:10.1093/cid/cix794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Preguntar y confirmar la alergia antes de cambiar el fármaco: quienes refirieron alergia a penicilina recibieron cefazolina en 12 % frente a 92 % y su exceso de infección se explicó por esa sustitución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Bratzler DW et al. Am J Health Syst Pharm. 2013. doi:10.2146/ajhp120568</a:t>
            </a:r>
          </a:p>
          <a:p>
            <a:r>
              <a:rPr sz="800">
                <a:solidFill>
                  <a:srgbClr val="5A6469"/>
                </a:solidFill>
                <a:latin typeface="Calibri"/>
              </a:rPr>
              <a:t>[r4] World Health Organization. Ginebra: OMS;. 2016.</a:t>
            </a:r>
          </a:p>
          <a:p>
            <a:r>
              <a:rPr sz="800">
                <a:solidFill>
                  <a:srgbClr val="5A6469"/>
                </a:solidFill>
                <a:latin typeface="Calibri"/>
              </a:rPr>
              <a:t>[r2] National Institute for Health and Care Excellence. NICE guideline NG125 [Internet]. 2020.</a:t>
            </a:r>
          </a:p>
          <a:p>
            <a:r>
              <a:rPr sz="800">
                <a:solidFill>
                  <a:srgbClr val="5A6469"/>
                </a:solidFill>
                <a:latin typeface="Calibri"/>
              </a:rPr>
              <a:t>[r14] Goldman AH et al. J Am Acad Orthop Surg. 2023. doi:10.5435/JAAOS-D-22-00792</a:t>
            </a:r>
          </a:p>
          <a:p>
            <a:r>
              <a:rPr sz="800">
                <a:solidFill>
                  <a:srgbClr val="5A6469"/>
                </a:solidFill>
                <a:latin typeface="Calibri"/>
              </a:rPr>
              <a:t>[r5] Berríos-Torres SI et al. JAMA Surg. 2017. doi:10.1001/jamasurg.2017.0904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implante hay profilaxis; sin implante no de rutina; la fractura abierta tiene su protocolo [r1][r4][r2][r14].</a:t>
            </a:r>
          </a:p>
          <a:p>
            <a:pPr marL="347472" indent="-347472">
              <a:spcAft>
                <a:spcPts val="1400"/>
              </a:spcAft>
              <a:buChar char="•"/>
            </a:pPr>
            <a:r>
              <a:rPr sz="2400">
                <a:solidFill>
                  <a:srgbClr val="263238"/>
                </a:solidFill>
                <a:latin typeface="Calibri"/>
              </a:rPr>
              <a:t>Cefazolina por peso, dentro de los 60 min previos y antes de inflar el torniquete, sin dosis tras el cierre [r1][r2][r5].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profilaxis antibiótica quirúrgica · infección del sitio operatorio · infección articular protésica · cefazolina · vancomicina · MRSA · alergia a penicilina · dosis ajustada al peso · redosificación intraoperatoria · torniquete · dosis única…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67</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Bratzler DW et al. Am J Health Syst Pharm. 2013. doi:10.2146/ajhp120568</a:t>
            </a:r>
          </a:p>
          <a:p>
            <a:r>
              <a:rPr sz="1000">
                <a:solidFill>
                  <a:srgbClr val="5A6469"/>
                </a:solidFill>
                <a:latin typeface="Calibri"/>
              </a:rPr>
              <a:t>[r2] National Institute for Health and Care Excellence. NICE guideline NG125 [Internet]. 2020.</a:t>
            </a:r>
          </a:p>
          <a:p>
            <a:r>
              <a:rPr sz="1000">
                <a:solidFill>
                  <a:srgbClr val="5A6469"/>
                </a:solidFill>
                <a:latin typeface="Calibri"/>
              </a:rPr>
              <a:t>[r4] World Health Organization. Ginebra: OMS;.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implante, profilaxis; cirugía limpia sin implante, no de rutina [r1][r2].</a:t>
            </a:r>
          </a:p>
          <a:p>
            <a:pPr marL="347472" indent="-347472">
              <a:spcAft>
                <a:spcPts val="1400"/>
              </a:spcAft>
              <a:buChar char="•"/>
            </a:pPr>
            <a:r>
              <a:rPr sz="2400">
                <a:solidFill>
                  <a:srgbClr val="263238"/>
                </a:solidFill>
                <a:latin typeface="Calibri"/>
              </a:rPr>
              <a:t>Cefazolina primero: 2 g, y 3 g si pesa más de 120 kg [r1].</a:t>
            </a:r>
          </a:p>
          <a:p>
            <a:pPr marL="347472" indent="-347472">
              <a:spcAft>
                <a:spcPts val="1400"/>
              </a:spcAft>
              <a:buChar char="•"/>
            </a:pPr>
            <a:r>
              <a:rPr sz="2400">
                <a:solidFill>
                  <a:srgbClr val="263238"/>
                </a:solidFill>
                <a:latin typeface="Calibri"/>
              </a:rPr>
              <a:t>Primera dosis dentro de 60 min antes de incidir; vancomicina, 120 min [r1][r4].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artroplastia de rodilla en una paciente de 130 kg con «alergia a penicilina»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inventado para estudio, sin datos de pacientes reales.</a:t>
            </a:r>
          </a:p>
          <a:p>
            <a:pPr marL="347472" indent="-347472">
              <a:spcAft>
                <a:spcPts val="1400"/>
              </a:spcAft>
              <a:buChar char="•"/>
            </a:pPr>
            <a:r>
              <a:rPr sz="2400">
                <a:solidFill>
                  <a:srgbClr val="263238"/>
                </a:solidFill>
                <a:latin typeface="Calibri"/>
              </a:rPr>
              <a:t>Mujer de 66 años, 130 kg, hipertensa y diabética, programada para artroplastia total de rodilla con torniquete.</a:t>
            </a:r>
          </a:p>
          <a:p>
            <a:pPr marL="347472" indent="-347472">
              <a:spcAft>
                <a:spcPts val="1400"/>
              </a:spcAft>
              <a:buChar char="•"/>
            </a:pPr>
            <a:r>
              <a:rPr sz="2400">
                <a:solidFill>
                  <a:srgbClr val="263238"/>
                </a:solidFill>
                <a:latin typeface="Calibri"/>
              </a:rPr>
              <a:t>En la historia dice «alergia a penicilina» desde la infancia: «me salieron ronchas».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67</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¿Está indicada la profilaxis antibiótica en esta cirugía?</a:t>
            </a:r>
          </a:p>
          <a:p>
            <a:pPr marL="347472" indent="-347472">
              <a:spcAft>
                <a:spcPts val="1400"/>
              </a:spcAft>
              <a:buChar char="•"/>
            </a:pPr>
            <a:r>
              <a:rPr sz="2400">
                <a:solidFill>
                  <a:srgbClr val="263238"/>
                </a:solidFill>
                <a:latin typeface="Calibri"/>
              </a:rPr>
              <a:t>2. ¿Qué haces con la «alergia a penicilina» y qué fármaco eliges?</a:t>
            </a:r>
          </a:p>
          <a:p>
            <a:pPr marL="347472" indent="-347472">
              <a:spcAft>
                <a:spcPts val="1400"/>
              </a:spcAft>
              <a:buChar char="•"/>
            </a:pPr>
            <a:r>
              <a:rPr sz="2400">
                <a:solidFill>
                  <a:srgbClr val="263238"/>
                </a:solidFill>
                <a:latin typeface="Calibri"/>
              </a:rPr>
              <a:t>3. ¿Qué dosis, a qué hora respecto de la incisión y qué haces con el torniquete?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67</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Bratzler DW et al. Am J Health Syst Pharm. 2013. doi:10.2146/ajhp120568</a:t>
            </a:r>
          </a:p>
          <a:p>
            <a:r>
              <a:rPr sz="1000">
                <a:solidFill>
                  <a:srgbClr val="5A6469"/>
                </a:solidFill>
                <a:latin typeface="Calibri"/>
              </a:rPr>
              <a:t>[r2] National Institute for Health and Care Excellence. NICE guideline NG125 [Internet].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Sí: hay implante [r1][r2].</a:t>
            </a:r>
          </a:p>
          <a:p>
            <a:pPr marL="347472" indent="-347472">
              <a:spcAft>
                <a:spcPts val="1400"/>
              </a:spcAft>
              <a:buChar char="•"/>
            </a:pPr>
            <a:r>
              <a:rPr sz="2800">
                <a:solidFill>
                  <a:srgbClr val="263238"/>
                </a:solidFill>
                <a:latin typeface="Calibri"/>
              </a:rPr>
              <a:t>2) Se interroga la reacción: ronchas en la infancia, sin gravedad ni confirmación.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67</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Bratzler DW, Dellinger EP, Olsen KM, Perl TM, Auwaerter PG, Bolon MK, et al. Clinical practice guidelines for antimicrobial prophylaxis in surgery. Am J Health Syst Pharm. 2013;70(3):195-283. https://doi.org/10.2146/ajhp120568</a:t>
            </a:r>
          </a:p>
          <a:p>
            <a:pPr>
              <a:spcAft>
                <a:spcPts val="800"/>
              </a:spcAft>
            </a:pPr>
            <a:r>
              <a:rPr sz="1200">
                <a:solidFill>
                  <a:srgbClr val="263238"/>
                </a:solidFill>
                <a:latin typeface="Calibri"/>
              </a:rPr>
              <a:t>[r2] National Institute for Health and Care Excellence. Surgical site infections: prevention and treatment. NICE guideline NG125 [Internet]. Londres: NICE; 2019 [actualizada 19 ago 2020; consultada 15 oct 2026]. https://www.nice.org.uk/guidance/ng125/chapter/Recommendations</a:t>
            </a:r>
          </a:p>
          <a:p>
            <a:pPr>
              <a:spcAft>
                <a:spcPts val="800"/>
              </a:spcAft>
            </a:pPr>
            <a:r>
              <a:rPr sz="1200">
                <a:solidFill>
                  <a:srgbClr val="263238"/>
                </a:solidFill>
                <a:latin typeface="Calibri"/>
              </a:rPr>
              <a:t>[r3] Gillespie WJ, Walenkamp GH. Antibiotic prophylaxis for surgery for proximal femoral and other closed long bone fractures. Cochrane Database Syst Rev. 2010;2010(3):CD000244. https://doi.org/10.1002/14651858.CD000244.pub2</a:t>
            </a:r>
          </a:p>
          <a:p>
            <a:pPr>
              <a:spcAft>
                <a:spcPts val="800"/>
              </a:spcAft>
            </a:pPr>
            <a:r>
              <a:rPr sz="1200">
                <a:solidFill>
                  <a:srgbClr val="263238"/>
                </a:solidFill>
                <a:latin typeface="Calibri"/>
              </a:rPr>
              <a:t>[r4] World Health Organization. Global guidelines for the prevention of surgical site infection [Internet]. Ginebra: OMS; 2016. https://iris.who.int/handle/10665/250680</a:t>
            </a:r>
          </a:p>
          <a:p>
            <a:pPr>
              <a:spcAft>
                <a:spcPts val="800"/>
              </a:spcAft>
            </a:pPr>
            <a:r>
              <a:rPr sz="1200">
                <a:solidFill>
                  <a:srgbClr val="263238"/>
                </a:solidFill>
                <a:latin typeface="Calibri"/>
              </a:rPr>
              <a:t>[r5] Berríos-Torres SI, Umscheid CA, Bratzler DW, Leas B, Stone EC, Kelz RR, et al. Centers for Disease Control and Prevention Guideline for the Prevention of Surgical Site Infection, 2017. JAMA Surg. 2017;152(8):784-791. https://doi.org/10.1001/jamasurg.2017.0904</a:t>
            </a:r>
          </a:p>
          <a:p>
            <a:pPr>
              <a:spcAft>
                <a:spcPts val="800"/>
              </a:spcAft>
            </a:pPr>
            <a:r>
              <a:rPr sz="1200">
                <a:solidFill>
                  <a:srgbClr val="263238"/>
                </a:solidFill>
                <a:latin typeface="Calibri"/>
              </a:rPr>
              <a:t>[r6] Siddiqi A, Forte SA, Docter S, Bryant D, Sheth NP, Chen AF. Perioperative Antibiotic Prophylaxis in Total Joint Arthroplasty: A Systematic Review and Meta-Analysis. J Bone Joint Surg Am. 2019;101(9):828-842. https://doi.org/10.2106/JBJS.18.00990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67</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Dasari SP, Kanumuri SD, Yang J, Manner PA, Fernando ND, Hernandez NM. Extended Prophylactic Antibiotics for Primary and Aseptic Revision Total Joint Arthroplasty: A Meta-Analysis. J Arthroplasty. 2024;39(9 Suppl 2):S476-S487. https://doi.org/10.1016/j.arth.2024.01.014</a:t>
            </a:r>
          </a:p>
          <a:p>
            <a:pPr>
              <a:spcAft>
                <a:spcPts val="800"/>
              </a:spcAft>
            </a:pPr>
            <a:r>
              <a:rPr sz="1200">
                <a:solidFill>
                  <a:srgbClr val="263238"/>
                </a:solidFill>
                <a:latin typeface="Calibri"/>
              </a:rPr>
              <a:t>[r8] Lutro O, Tjørhom MB, Leta TH, Gjertsen JE, Hallan G, Bruun T, et al. How many doses and what type of antibiotic should be used as systemic antibiotic prophylaxis in primary hip and knee arthroplasty? A register-based study on 301,204 primary total and hemi- hip and total knee arthroplasties in Norway 2005-2023. Acta Orthop. 2025;96:217-225. https://doi.org/10.2340/17453674.2025.43003</a:t>
            </a:r>
          </a:p>
          <a:p>
            <a:pPr>
              <a:spcAft>
                <a:spcPts val="800"/>
              </a:spcAft>
            </a:pPr>
            <a:r>
              <a:rPr sz="1200">
                <a:solidFill>
                  <a:srgbClr val="263238"/>
                </a:solidFill>
                <a:latin typeface="Calibri"/>
              </a:rPr>
              <a:t>[r9] Peel TN, Astbury S, Cheng AC, Paterson DL, Buising KL, Spelman T, et al. Trial of Vancomycin and Cefazolin as Surgical Prophylaxis in Arthroplasty. N Engl J Med. 2023;389(16):1488-1498. https://doi.org/10.1056/NEJMoa2301401</a:t>
            </a:r>
          </a:p>
          <a:p>
            <a:pPr>
              <a:spcAft>
                <a:spcPts val="800"/>
              </a:spcAft>
            </a:pPr>
            <a:r>
              <a:rPr sz="1200">
                <a:solidFill>
                  <a:srgbClr val="263238"/>
                </a:solidFill>
                <a:latin typeface="Calibri"/>
              </a:rPr>
              <a:t>[r10] Righi E, Mutters NT, Guirao X, Dolores Del Toro M, Eckmann C, Friedrich AW, et al. European Society of Clinical Microbiology and Infectious Diseases/European Committee on infection control clinical guidelines on pre-operative decolonization and targeted prophylaxis in patients colonized by multidrug-resistant Gram-positive bacteria before surgery. Clin Microbiol Infect. 2024;30(12):1537-1550. https://doi.org/10.1016/j.cmi.2024.07.012</a:t>
            </a:r>
          </a:p>
          <a:p>
            <a:pPr>
              <a:spcAft>
                <a:spcPts val="800"/>
              </a:spcAft>
            </a:pPr>
            <a:r>
              <a:rPr sz="1200">
                <a:solidFill>
                  <a:srgbClr val="263238"/>
                </a:solidFill>
                <a:latin typeface="Calibri"/>
              </a:rPr>
              <a:t>[r11] Sousa-Pinto B, Blumenthal KG, Courtney L, Mancini CM, Jeffres MN. Assessment of the Frequency of Dual Allergy to Penicillins and Cefazolin: A Systematic Review and Meta-analysis. JAMA Surg. 2021;156(4):e210021. https://doi.org/10.1001/jamasurg.2021.0021</a:t>
            </a:r>
          </a:p>
          <a:p>
            <a:pPr>
              <a:spcAft>
                <a:spcPts val="800"/>
              </a:spcAft>
            </a:pPr>
            <a:r>
              <a:rPr sz="1200">
                <a:solidFill>
                  <a:srgbClr val="263238"/>
                </a:solidFill>
                <a:latin typeface="Calibri"/>
              </a:rPr>
              <a:t>[r12] Blumenthal KG, Ryan EE, Li Y, Lee H, Kuhlen JL, Shenoy ES. The Impact of a Reported Penicillin Allergy on Surgical Site Infection Risk. Clin Infect Dis. 2018;66(3):329-336. https://doi.org/10.1093/cid/cix794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67</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Morris AJ, Roberts SA, Grae N, Frampton CM. Surgical site infection rate is higher following hip and knee arthroplasty when cefazolin is underdosed. Am J Health Syst Pharm. 2020;77(6):434-440. https://doi.org/10.1093/ajhp/zxz344</a:t>
            </a:r>
          </a:p>
          <a:p>
            <a:pPr>
              <a:spcAft>
                <a:spcPts val="800"/>
              </a:spcAft>
            </a:pPr>
            <a:r>
              <a:rPr sz="1200">
                <a:solidFill>
                  <a:srgbClr val="263238"/>
                </a:solidFill>
                <a:latin typeface="Calibri"/>
              </a:rPr>
              <a:t>[r14] Goldman AH, Tetsworth K. AAOS Clinical Practice Guideline Summary: Prevention of Surgical Site Infection After Major Extremity Trauma. J Am Acad Orthop Surg. 2023;31(1):e1-e8. https://doi.org/10.5435/JAAOS-D-22-00792</a:t>
            </a:r>
          </a:p>
          <a:p>
            <a:pPr>
              <a:spcAft>
                <a:spcPts val="800"/>
              </a:spcAft>
            </a:pPr>
            <a:r>
              <a:rPr sz="1200">
                <a:solidFill>
                  <a:srgbClr val="263238"/>
                </a:solidFill>
                <a:latin typeface="Calibri"/>
              </a:rPr>
              <a:t>[r15] Rondon AJ, Kheir MM, Tan TL, Shohat N, Greenky MR, Parvizi J. Cefazolin Prophylaxis for Total Joint Arthroplasty: Obese Patients Are Frequently Underdosed and at Increased Risk of Periprosthetic Joint Infection. J Arthroplasty. 2018;33(11):3551-3554. https://doi.org/10.1016/j.arth.2018.06.037</a:t>
            </a:r>
          </a:p>
          <a:p>
            <a:pPr>
              <a:spcAft>
                <a:spcPts val="800"/>
              </a:spcAft>
            </a:pPr>
            <a:r>
              <a:rPr sz="1200">
                <a:solidFill>
                  <a:srgbClr val="263238"/>
                </a:solidFill>
                <a:latin typeface="Calibri"/>
              </a:rPr>
              <a:t>[r16] Stefánsdóttir A, Robertsson O, W-Dahl A, Kiernan S, Gustafson P, Lidgren L. Inadequate timing of prophylactic antibiotics in orthopedic surgery. We can do better. Acta Orthop. 2009;80(6):633-8. https://doi.org/10.3109/17453670903316868</a:t>
            </a:r>
          </a:p>
          <a:p>
            <a:pPr>
              <a:spcAft>
                <a:spcPts val="800"/>
              </a:spcAft>
            </a:pPr>
            <a:r>
              <a:rPr sz="1200">
                <a:solidFill>
                  <a:srgbClr val="263238"/>
                </a:solidFill>
                <a:latin typeface="Calibri"/>
              </a:rPr>
              <a:t>[r17] Bull AL, Worth LJ, Richards MJ. Impact of vancomycin surgical antibiotic prophylaxis on the development of methicillin-sensitive staphylococcus aureus surgical site infections: report from Australian Surveillance Data (VICNISS). Ann Surg. 2012;256(6):1089-92. https://doi.org/10.1097/SLA.0b013e31825fa398</a:t>
            </a:r>
          </a:p>
          <a:p>
            <a:pPr>
              <a:spcAft>
                <a:spcPts val="800"/>
              </a:spcAft>
            </a:pPr>
            <a:r>
              <a:rPr sz="1200">
                <a:solidFill>
                  <a:srgbClr val="263238"/>
                </a:solidFill>
                <a:latin typeface="Calibri"/>
              </a:rPr>
              <a:t>[r18] Hawn MT, Richman JS, Vick CC, Deierhoi RJ, Graham LA, Henderson WG, et al. Timing of surgical antibiotic prophylaxis and the risk of surgical site infection. JAMA Surg. 2013;148(7):649-57. https://doi.org/10.1001/jamasurg.2013.134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67</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Montreuil J, Tanzer M, Zhang YL, Rajda E, Avizonis D, Hart A. Tourniquet Use and Local Tissue Concentrations of Cefazolin During Total Knee Arthroplasty: A Randomized Clinical Trial. JAMA Netw Open. 2024;7(8):e2429702. https://doi.org/10.1001/jamanetworkopen.2024.29702</a:t>
            </a:r>
          </a:p>
          <a:p>
            <a:pPr>
              <a:spcAft>
                <a:spcPts val="800"/>
              </a:spcAft>
            </a:pPr>
            <a:r>
              <a:rPr sz="1200">
                <a:solidFill>
                  <a:srgbClr val="263238"/>
                </a:solidFill>
                <a:latin typeface="Calibri"/>
              </a:rPr>
              <a:t>[r20] PREP-IT Investigators. Skin antisepsis before surgical fixation of extremity fractures. N Engl J Med. 2024;390(5):409-420. https://doi.org/10.1056/NEJMoa2307679</a:t>
            </a:r>
          </a:p>
          <a:p>
            <a:pPr>
              <a:spcAft>
                <a:spcPts val="800"/>
              </a:spcAft>
            </a:pPr>
            <a:r>
              <a:rPr sz="1200">
                <a:solidFill>
                  <a:srgbClr val="263238"/>
                </a:solidFill>
                <a:latin typeface="Calibri"/>
              </a:rPr>
              <a:t>[r21] Agni NR, Costa ML, Achten J, Peckham N, Dutton SJ, Png ME, et al. High-dose dual-antibiotic loaded cement for hip hemiarthroplasty in the UK (WHiTE 8): a randomised controlled trial. Lancet. 2023;402(10397):196-202. https://doi.org/10.1016/S0140-6736(23)00962-5</a:t>
            </a:r>
          </a:p>
          <a:p>
            <a:pPr>
              <a:spcAft>
                <a:spcPts val="800"/>
              </a:spcAft>
            </a:pPr>
            <a:r>
              <a:rPr sz="1200">
                <a:solidFill>
                  <a:srgbClr val="263238"/>
                </a:solidFill>
                <a:latin typeface="Calibri"/>
              </a:rPr>
              <a:t>[r22] Major Extremity Trauma Research Consortium (METRC), O'Toole RV, Joshi M, Carlini AR, Murray CK, Allen LE, et al. Effect of intrawound vancomycin powder in operatively treated high-risk tibia fractures: a randomized clinical trial. JAMA Surg. 2021;156(5):e207259. https://doi.org/10.1001/jamasurg.2020.7259</a:t>
            </a:r>
          </a:p>
          <a:p>
            <a:pPr>
              <a:spcAft>
                <a:spcPts val="800"/>
              </a:spcAft>
            </a:pPr>
            <a:r>
              <a:rPr sz="1200">
                <a:solidFill>
                  <a:srgbClr val="263238"/>
                </a:solidFill>
                <a:latin typeface="Calibri"/>
              </a:rPr>
              <a:t>[r23] Major Extremity Trauma Research Consortium (METRC), O'Toole RV, O'Hara NN, Carlini AR, Schrank GM, Chung S, et al. Intrawound tobramycin plus vancomycin to prevent surgical site infection in tibial fractures: the TOBRA randomized clinical trial. JAMA. 2026;335(18):1586-1595. https://doi.org/10.1001/jama.2026.4023</a:t>
            </a:r>
          </a:p>
          <a:p>
            <a:pPr>
              <a:spcAft>
                <a:spcPts val="800"/>
              </a:spcAft>
            </a:pPr>
            <a:r>
              <a:rPr sz="1200">
                <a:solidFill>
                  <a:srgbClr val="263238"/>
                </a:solidFill>
                <a:latin typeface="Calibri"/>
              </a:rPr>
              <a:t>[r24] Kheir MM, Tan TL, Azboy I, Tan DD, Parvizi J. Vancomycin Prophylaxis for Total Joint Arthroplasty: Incorrectly Dosed and Has a Higher Rate of Periprosthetic Infection Than Cefazolin. Clin Orthop Relat Res. 2017;475(7):1767-1774. https://doi.org/10.1007/s11999-017-5302-0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67</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Courtney PM, Melnic CM, Zimmer Z, Anari J, Lee GC. Addition of Vancomycin to Cefazolin Prophylaxis Is Associated With Acute Kidney Injury After Primary Joint Arthroplasty. Clin Orthop Relat Res. 2015;473(7):2197-203. https://doi.org/10.1007/s11999-014-4062-3</a:t>
            </a:r>
          </a:p>
          <a:p>
            <a:pPr>
              <a:spcAft>
                <a:spcPts val="800"/>
              </a:spcAft>
            </a:pPr>
            <a:r>
              <a:rPr sz="1200">
                <a:solidFill>
                  <a:srgbClr val="263238"/>
                </a:solidFill>
                <a:latin typeface="Calibri"/>
              </a:rPr>
              <a:t>[r26] Metsemakers WJ, Morgenstern M, McNally MA, Moriarty TF, McFadyen I, Scarborough M, et al. Fracture-related infection: A consensus on definition from an international expert group. Injury. 2018;49(3):505-510. https://doi.org/10.1016/j.injury.2017.08.040</a:t>
            </a:r>
          </a:p>
          <a:p>
            <a:pPr>
              <a:spcAft>
                <a:spcPts val="800"/>
              </a:spcAft>
            </a:pPr>
            <a:r>
              <a:rPr sz="1200">
                <a:solidFill>
                  <a:srgbClr val="263238"/>
                </a:solidFill>
                <a:latin typeface="Calibri"/>
              </a:rPr>
              <a:t>[r27] Boxma H, Broekhuizen T, Patka P, Oosting H. Randomised controlled trial of single-dose antibiotic prophylaxis in surgical treatment of closed fractures: the Dutch Trauma Trial. Lancet. 1996;347(9009):1133-7. https://doi.org/10.1016/s0140-6736(96)90606-6</a:t>
            </a:r>
          </a:p>
          <a:p>
            <a:pPr>
              <a:spcAft>
                <a:spcPts val="800"/>
              </a:spcAft>
            </a:pPr>
            <a:r>
              <a:rPr sz="1200">
                <a:solidFill>
                  <a:srgbClr val="263238"/>
                </a:solidFill>
                <a:latin typeface="Calibri"/>
              </a:rPr>
              <a:t>[r28] Leta TH, Lie SA, Fenstad AM, Lygre SHL, Lindberg-Larsen M, Pedersen AB, et al. Periprosthetic Joint Infection After Total Knee Arthroplasty With or Without Antibiotic Bone Cement. JAMA Netw Open. 2024;7(5):e2412898. https://doi.org/10.1001/jamanetworkopen.2024.12898</a:t>
            </a:r>
          </a:p>
          <a:p>
            <a:pPr>
              <a:spcAft>
                <a:spcPts val="800"/>
              </a:spcAft>
            </a:pPr>
            <a:r>
              <a:rPr sz="1200">
                <a:solidFill>
                  <a:srgbClr val="263238"/>
                </a:solidFill>
                <a:latin typeface="Calibri"/>
              </a:rPr>
              <a:t>[r29] Crist BD, Oladeji LO, Della Rocca GJ, Volgas DA, Stannard JP, Greenberg DD. Evaluating the Duration of Prophylactic Post-Operative Antibiotic Agents after Open Reduction Internal Fixation for Closed Fractures. Surg Infect (Larchmt). 2018;19(5):535-540. https://doi.org/10.1089/sur.2018.018</a:t>
            </a:r>
          </a:p>
          <a:p>
            <a:pPr>
              <a:spcAft>
                <a:spcPts val="800"/>
              </a:spcAft>
            </a:pPr>
            <a:r>
              <a:rPr sz="1200">
                <a:solidFill>
                  <a:srgbClr val="263238"/>
                </a:solidFill>
                <a:latin typeface="Calibri"/>
              </a:rPr>
              <a:t>[r30] Tai DBG, Patel R, Abdel MP, Berbari EF, Tande AJ. Microbiology of hip and knee periprosthetic joint infections: a database study. Clin Microbiol Infect. 2022;28(2):255-259. https://doi.org/10.1016/j.cmi.2021.06.006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67</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Bode LG, Kluytmans JA, Wertheim HF, Bogaers D, Vandenbroucke-Grauls CM, Roosendaal R, et al. Preventing surgical-site infections in nasal carriers of Staphylococcus aureus. N Engl J Med. 2010;362(1):9-17. https://doi.org/10.1056/NEJMoa0808939</a:t>
            </a:r>
          </a:p>
          <a:p>
            <a:pPr>
              <a:spcAft>
                <a:spcPts val="800"/>
              </a:spcAft>
            </a:pPr>
            <a:r>
              <a:rPr sz="1200">
                <a:solidFill>
                  <a:srgbClr val="263238"/>
                </a:solidFill>
                <a:latin typeface="Calibri"/>
              </a:rPr>
              <a:t>[r32] Negri GA, Andrade Junior AC, Cox MA, Marcatto de Abreu MF, Appenzeller S, Pagnano RG. Preoperative antibiotic prophylaxis and the incidence of surgical site infections in elective clean soft tissue surgery of the hand and upper limb: a systematic review and meta-analysis. J Orthop Traumatol. 2024;25(1):4. https://doi.org/10.1186/s10195-024-00748-4</a:t>
            </a:r>
          </a:p>
          <a:p>
            <a:pPr>
              <a:spcAft>
                <a:spcPts val="800"/>
              </a:spcAft>
            </a:pPr>
            <a:r>
              <a:rPr sz="1200">
                <a:solidFill>
                  <a:srgbClr val="263238"/>
                </a:solidFill>
                <a:latin typeface="Calibri"/>
              </a:rPr>
              <a:t>[r33] Mauerhan DR, Nelson CL, Smith DL, Fitzgerald RH, Slama TG, Petty RW, et al. Prophylaxis against infection in total joint arthroplasty. One day of cefuroxime compared with three days of cefazolin. J Bone Joint Surg Am. 1994;76(1):39-45. https://doi.org/10.2106/00004623-199401000-00006</a:t>
            </a:r>
          </a:p>
          <a:p>
            <a:pPr>
              <a:spcAft>
                <a:spcPts val="800"/>
              </a:spcAft>
            </a:pPr>
            <a:r>
              <a:rPr sz="1200">
                <a:solidFill>
                  <a:srgbClr val="263238"/>
                </a:solidFill>
                <a:latin typeface="Calibri"/>
              </a:rPr>
              <a:t>[r34] Tan TL, Springer BD, Ruder JA, Ruffolo MR, Chen AF. Is Vancomycin-only Prophylaxis for Patients With Penicillin Allergy Associated With Increased Risk of Infection After Arthroplasty?. Clin Orthop Relat Res. 2016;474(7):1601-6. https://doi.org/10.1007/s11999-015-4672-4</a:t>
            </a:r>
          </a:p>
          <a:p>
            <a:pPr>
              <a:spcAft>
                <a:spcPts val="800"/>
              </a:spcAft>
            </a:pPr>
            <a:r>
              <a:rPr sz="1200">
                <a:solidFill>
                  <a:srgbClr val="263238"/>
                </a:solidFill>
                <a:latin typeface="Calibri"/>
              </a:rPr>
              <a:t>[r35] Yang C, Peng C, Yan J, Chen J, Mao H. Cefazolin alone versus vancomycin plus cefazolin for intravenous prophylaxis in hip and knee arthroplasty: a systematic review and meta-analysis. J Arthroplasty. 2026 [publicación anticipada]. doi:10.1016/j.arth.2026.04.060. https://doi.org/10.1016/j.arth.2026.04.060</a:t>
            </a:r>
          </a:p>
          <a:p>
            <a:pPr>
              <a:spcAft>
                <a:spcPts val="800"/>
              </a:spcAft>
            </a:pPr>
            <a:r>
              <a:rPr sz="1200">
                <a:solidFill>
                  <a:srgbClr val="263238"/>
                </a:solidFill>
                <a:latin typeface="Calibri"/>
              </a:rPr>
              <a:t>[r36] Schweizer ML, Chiang HY, Septimus E, Moody J, Braun B, Hafner J, et al. Association of a bundled intervention with surgical site infections among patients undergoing cardiac, hip, or knee surgery. JAMA. 2015;313(21):2162-71. https://doi.org/10.1001/jama.2015.5387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67</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Bukowski BR, Torres-Ramirez RJ, Devine D, Chiu YF, Carli AV, Maalouf DB, et al. Perioperative Cefazolin for Total Joint Arthroplasty Patients Who Have a Penicillin Allergy: Is It Safe?. J Arthroplasty. 2024;39(9 Suppl 2):S110-S116. https://doi.org/10.1016/j.arth.2024.04.058</a:t>
            </a:r>
          </a:p>
          <a:p>
            <a:pPr>
              <a:spcAft>
                <a:spcPts val="800"/>
              </a:spcAft>
            </a:pPr>
            <a:r>
              <a:rPr sz="1200">
                <a:solidFill>
                  <a:srgbClr val="263238"/>
                </a:solidFill>
                <a:latin typeface="Calibri"/>
              </a:rPr>
              <a:t>[r38] Yian EH, Chan PH, Burfeind W, Navarro RA, Singh A, Dillon MT. Perioperative Clindamycin Use in Penicillin Allergic Patients Is Associated With a Higher Risk of Infection After Shoulder Arthroplasty. J Am Acad Orthop Surg. 2020;28(6):e270-e276. https://doi.org/10.5435/JAAOS-D-19-00168</a:t>
            </a:r>
          </a:p>
          <a:p>
            <a:pPr>
              <a:spcAft>
                <a:spcPts val="800"/>
              </a:spcAft>
            </a:pPr>
            <a:r>
              <a:rPr sz="1200">
                <a:solidFill>
                  <a:srgbClr val="263238"/>
                </a:solidFill>
                <a:latin typeface="Calibri"/>
              </a:rPr>
              <a:t>[r39] Classen DC, Evans RS, Pestotnik SL, Horn SD, Menlove RL, Burke JP. The timing of prophylactic administration of antibiotics and the risk of surgical-wound infection. N Engl J Med. 1992;326(5):281-6. https://doi.org/10.1056/NEJM199201303260501</a:t>
            </a:r>
          </a:p>
          <a:p>
            <a:pPr>
              <a:spcAft>
                <a:spcPts val="800"/>
              </a:spcAft>
            </a:pPr>
            <a:r>
              <a:rPr sz="1200">
                <a:solidFill>
                  <a:srgbClr val="263238"/>
                </a:solidFill>
                <a:latin typeface="Calibri"/>
              </a:rPr>
              <a:t>[r40] Badge H, Churches T, Xuan W, Naylor JM, Harris IA. Timing and duration of antibiotic prophylaxis is associated with the risk of infection after hip and knee arthroplasty. Bone Jt Open. 2022;3(3):252-260. https://doi.org/10.1302/2633-1462.33.BJO-2021-0181.R1</a:t>
            </a:r>
          </a:p>
          <a:p>
            <a:pPr>
              <a:spcAft>
                <a:spcPts val="800"/>
              </a:spcAft>
            </a:pPr>
            <a:r>
              <a:rPr sz="1200">
                <a:solidFill>
                  <a:srgbClr val="263238"/>
                </a:solidFill>
                <a:latin typeface="Calibri"/>
              </a:rPr>
              <a:t>[r41] Morris AJ, Roberts SA, Grae N, Frampton CM. Timing of antibacterial prophylaxis and surgical site infection rates in clean orthopaedic and cardiac surgery. BJS Open. 2025;9(6):zraf120. https://doi.org/10.1093/bjsopen/zraf120</a:t>
            </a:r>
          </a:p>
          <a:p>
            <a:pPr>
              <a:spcAft>
                <a:spcPts val="800"/>
              </a:spcAft>
            </a:pPr>
            <a:r>
              <a:rPr sz="1200">
                <a:solidFill>
                  <a:srgbClr val="263238"/>
                </a:solidFill>
                <a:latin typeface="Calibri"/>
              </a:rPr>
              <a:t>[r42] Soriano A, Bori G, García-Ramiro S, Martinez-Pastor JC, Miana T, Codina C, et al. Timing of antibiotic prophylaxis for primary total knee arthroplasty performed during ischemia. Clin Infect Dis. 2008;46(7):1009-14. https://doi.org/10.1086/529145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67</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Blum S, Cunha CB, Cunha BA. Lack of Pharmacokinetic Basis of Weight-Based Dosing and Intra-Operative Re-Dosing with Cefazolin Surgical Prophylaxis in Obese Patients: Implications for Antibiotic Stewardship. Surg Infect (Larchmt). 2019;20(6):439-443. https://doi.org/10.1089/sur.2019.039</a:t>
            </a:r>
          </a:p>
          <a:p>
            <a:pPr>
              <a:spcAft>
                <a:spcPts val="800"/>
              </a:spcAft>
            </a:pPr>
            <a:r>
              <a:rPr sz="1200">
                <a:solidFill>
                  <a:srgbClr val="263238"/>
                </a:solidFill>
                <a:latin typeface="Calibri"/>
              </a:rPr>
              <a:t>[r44] Zanetti G, Giardina R, Platt R. Intraoperative redosing of cefazolin and risk for surgical site infection in cardiac surgery. Emerg Infect Dis. 2001;7(5):828-31. https://doi.org/10.3201/eid0705.017509</a:t>
            </a:r>
          </a:p>
          <a:p>
            <a:pPr>
              <a:spcAft>
                <a:spcPts val="800"/>
              </a:spcAft>
            </a:pPr>
            <a:r>
              <a:rPr sz="1200">
                <a:solidFill>
                  <a:srgbClr val="263238"/>
                </a:solidFill>
                <a:latin typeface="Calibri"/>
              </a:rPr>
              <a:t>[r45] Slobogean GP, Kennedy SA, Davidson D, O'Brien PJ. Single- versus multiple-dose antibiotic prophylaxis in the surgical treatment of closed fractures: a meta-analysis. J Orthop Trauma. 2008;22(4):264-9. https://doi.org/10.1097/BOT.0b013e31816b7880</a:t>
            </a:r>
          </a:p>
          <a:p>
            <a:pPr>
              <a:spcAft>
                <a:spcPts val="800"/>
              </a:spcAft>
            </a:pPr>
            <a:r>
              <a:rPr sz="1200">
                <a:solidFill>
                  <a:srgbClr val="263238"/>
                </a:solidFill>
                <a:latin typeface="Calibri"/>
              </a:rPr>
              <a:t>[r46] Engesaeter LB, Lie SA, Espehaug B, Furnes O, Vollset SE, Havelin LI. Antibiotic prophylaxis in total hip arthroplasty: effects of antibiotic prophylaxis systemically and in bone cement on the revision rate of 22,170 primary hip replacements followed 0-14 years in the Norwegian Arthroplasty Register. Acta Orthop Scand. 2003;74(6):644-51. https://doi.org/10.1080/00016470310018135</a:t>
            </a:r>
          </a:p>
          <a:p>
            <a:pPr>
              <a:spcAft>
                <a:spcPts val="800"/>
              </a:spcAft>
            </a:pPr>
            <a:r>
              <a:rPr sz="1200">
                <a:solidFill>
                  <a:srgbClr val="263238"/>
                </a:solidFill>
                <a:latin typeface="Calibri"/>
              </a:rPr>
              <a:t>[r47] Webster J, Osborne S. Preoperative bathing or showering with skin antiseptics to prevent surgical site infection. Cochrane Database Syst Rev. 2015;2015(2):CD004985. https://doi.org/10.1002/14651858.CD004985.pub5</a:t>
            </a:r>
          </a:p>
          <a:p>
            <a:pPr>
              <a:spcAft>
                <a:spcPts val="800"/>
              </a:spcAft>
            </a:pPr>
            <a:r>
              <a:rPr sz="1200">
                <a:solidFill>
                  <a:srgbClr val="263238"/>
                </a:solidFill>
                <a:latin typeface="Calibri"/>
              </a:rPr>
              <a:t>[r48] Darouiche RO, Wall MJ, Itani KM, Otterson MF, Webb AL, Carrick MM, et al. Chlorhexidine-Alcohol versus Povidone-Iodine for Surgical-Site Antisepsis. N Engl J Med. 2010;362(1):18-26. https://doi.org/10.1056/NEJMoa0810988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67</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Henkelmann R, Hellmund C, Hasenclever D, Moradi B, Kleber C, Roth A, et al. Prevention of surgical site infections in lower limb fracture fixation and elective arthroplasty: a systematic review and meta-analysis of decolonization and skin antisepsis strategies. Antimicrob Resist Infect Control. 2026;15(1):29. https://doi.org/10.1186/s13756-026-01713-y</a:t>
            </a:r>
          </a:p>
          <a:p>
            <a:pPr>
              <a:spcAft>
                <a:spcPts val="800"/>
              </a:spcAft>
            </a:pPr>
            <a:r>
              <a:rPr sz="1200">
                <a:solidFill>
                  <a:srgbClr val="263238"/>
                </a:solidFill>
                <a:latin typeface="Calibri"/>
              </a:rPr>
              <a:t>[r50] Cao Y, Tang P, Chai H, Ma W, Lin B, Zhu Y, et al. The application of antibiotic-loaded bone cement in preventing periprosthetic joint infection: an umbrella review. J Orthop Traumatol. 2025;26(1):23. https://doi.org/10.1186/s10195-025-00839-w</a:t>
            </a:r>
          </a:p>
          <a:p>
            <a:pPr>
              <a:spcAft>
                <a:spcPts val="800"/>
              </a:spcAft>
            </a:pPr>
            <a:r>
              <a:rPr sz="1200">
                <a:solidFill>
                  <a:srgbClr val="263238"/>
                </a:solidFill>
                <a:latin typeface="Calibri"/>
              </a:rPr>
              <a:t>[r51] Zmistowski B, Karam JA, Durinka JB, Casper DS, Parvizi J. Periprosthetic joint infection increases the risk of one-year mortality. J Bone Joint Surg Am. 2013;95(24):2177-84. https://doi.org/10.2106/JBJS.L.00789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Profilaxis antibiótica en ortopedia: cinco decisiones antes de la incisión</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