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casos</c:v>
                </c:pt>
              </c:strCache>
            </c:strRef>
          </c:tx>
          <c:spPr>
            <a:solidFill>
              <a:srgbClr val="0F5F6B"/>
            </a:solidFill>
          </c:spPr>
          <c:cat>
            <c:strRef>
              <c:f>Sheet1!$A$2:$A$7</c:f>
              <c:strCache>
                <c:ptCount val="6"/>
                <c:pt idx="0">
                  <c:v>2021</c:v>
                </c:pt>
                <c:pt idx="1">
                  <c:v>2022</c:v>
                </c:pt>
                <c:pt idx="2">
                  <c:v>2023</c:v>
                </c:pt>
                <c:pt idx="3">
                  <c:v>2024</c:v>
                </c:pt>
                <c:pt idx="4">
                  <c:v>2025</c:v>
                </c:pt>
                <c:pt idx="5">
                  <c:v>2026 (SE 1-27)</c:v>
                </c:pt>
              </c:strCache>
            </c:strRef>
          </c:cat>
          <c:val>
            <c:numRef>
              <c:f>Sheet1!$B$2:$B$7</c:f>
              <c:numCache>
                <c:formatCode>General</c:formatCode>
                <c:ptCount val="6"/>
                <c:pt idx="0">
                  <c:v>5</c:v>
                </c:pt>
                <c:pt idx="1">
                  <c:v>9</c:v>
                </c:pt>
                <c:pt idx="2">
                  <c:v>4</c:v>
                </c:pt>
                <c:pt idx="3">
                  <c:v>11</c:v>
                </c:pt>
                <c:pt idx="4">
                  <c:v>10</c:v>
                </c:pt>
                <c:pt idx="5">
                  <c:v>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casos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por 100 000</c:v>
                </c:pt>
              </c:strCache>
            </c:strRef>
          </c:tx>
          <c:spPr>
            <a:solidFill>
              <a:srgbClr val="0F5F6B"/>
            </a:solidFill>
          </c:spPr>
          <c:cat>
            <c:strRef>
              <c:f>Sheet1!$A$2:$A$8</c:f>
              <c:strCache>
                <c:ptCount val="7"/>
                <c:pt idx="0">
                  <c:v>Norteamérica de ingresos altos</c:v>
                </c:pt>
                <c:pt idx="1">
                  <c:v>Latinoamérica andina</c:v>
                </c:pt>
                <c:pt idx="2">
                  <c:v>América Latina y Caribe</c:v>
                </c:pt>
                <c:pt idx="3">
                  <c:v>Caribe</c:v>
                </c:pt>
                <c:pt idx="4">
                  <c:v>Global</c:v>
                </c:pt>
                <c:pt idx="5">
                  <c:v>África subsahariana</c:v>
                </c:pt>
                <c:pt idx="6">
                  <c:v>Sudeste asiático</c:v>
                </c:pt>
              </c:strCache>
            </c:strRef>
          </c:cat>
          <c:val>
            <c:numRef>
              <c:f>Sheet1!$B$2:$B$8</c:f>
              <c:numCache>
                <c:formatCode>General</c:formatCode>
                <c:ptCount val="7"/>
                <c:pt idx="0">
                  <c:v>0.003</c:v>
                </c:pt>
                <c:pt idx="1">
                  <c:v>0.11</c:v>
                </c:pt>
                <c:pt idx="2">
                  <c:v>0.12</c:v>
                </c:pt>
                <c:pt idx="3">
                  <c:v>0.69</c:v>
                </c:pt>
                <c:pt idx="4">
                  <c:v>0.7</c:v>
                </c:pt>
                <c:pt idx="5">
                  <c:v>1.61</c:v>
                </c:pt>
                <c:pt idx="6">
                  <c:v>2.68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por 100 000</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Tetanus Quick Stick</c:v>
                </c:pt>
              </c:strCache>
            </c:strRef>
          </c:cat>
          <c:val>
            <c:numRef>
              <c:f>Sheet1!$B$2:$B$2</c:f>
              <c:numCache>
                <c:formatCode>General</c:formatCode>
                <c:ptCount val="1"/>
                <c:pt idx="0">
                  <c:v>90</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Tetanus Quick Stick</c:v>
                </c:pt>
              </c:strCache>
            </c:strRef>
          </c:cat>
          <c:val>
            <c:numRef>
              <c:f>Sheet1!$C$2:$C$2</c:f>
              <c:numCache>
                <c:formatCode>General</c:formatCode>
                <c:ptCount val="1"/>
                <c:pt idx="0">
                  <c:v>97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Siltartoxatug 10 mg</c:v>
                </c:pt>
                <c:pt idx="1">
                  <c:v>TIG humana 250 UI</c:v>
                </c:pt>
              </c:strCache>
            </c:strRef>
          </c:cat>
          <c:val>
            <c:numRef>
              <c:f>Sheet1!$B$2:$B$3</c:f>
              <c:numCache>
                <c:formatCode>General</c:formatCode>
                <c:ptCount val="2"/>
                <c:pt idx="0">
                  <c:v>95.4</c:v>
                </c:pt>
                <c:pt idx="1">
                  <c:v>53.2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días</c:v>
                </c:pt>
              </c:strCache>
            </c:strRef>
          </c:tx>
          <c:spPr>
            <a:solidFill>
              <a:srgbClr val="0F5F6B"/>
            </a:solidFill>
          </c:spPr>
          <c:cat>
            <c:strRef>
              <c:f>Sheet1!$A$2:$A$5</c:f>
              <c:strCache>
                <c:ptCount val="4"/>
                <c:pt idx="0">
                  <c:v>Monoclonal (más de 90)</c:v>
                </c:pt>
                <c:pt idx="1">
                  <c:v>HTIG (unos 28)</c:v>
                </c:pt>
                <c:pt idx="2">
                  <c:v>Equina F(ab')2 (unos 10)</c:v>
                </c:pt>
                <c:pt idx="3">
                  <c:v>Antitoxina equina (unos 10)</c:v>
                </c:pt>
              </c:strCache>
            </c:strRef>
          </c:cat>
          <c:val>
            <c:numRef>
              <c:f>Sheet1!$B$2:$B$5</c:f>
              <c:numCache>
                <c:formatCode>General</c:formatCode>
                <c:ptCount val="4"/>
                <c:pt idx="0">
                  <c:v>90</c:v>
                </c:pt>
                <c:pt idx="1">
                  <c:v>28</c:v>
                </c:pt>
                <c:pt idx="2">
                  <c:v>10</c:v>
                </c:pt>
                <c:pt idx="3">
                  <c:v>10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días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Esquema inadecuado y herida propensa: TIG más toxoide (0 de 504)</c:v>
                </c:pt>
                <c:pt idx="1">
                  <c:v>Solo necesitaban refuerzo: lo recibieron (218 de 276)</c:v>
                </c:pt>
                <c:pt idx="2">
                  <c:v>Italia: médicos que cumplen la guía</c:v>
                </c:pt>
              </c:strCache>
            </c:strRef>
          </c:cat>
          <c:val>
            <c:numRef>
              <c:f>Sheet1!$B$2:$B$4</c:f>
              <c:numCache>
                <c:formatCode>General</c:formatCode>
                <c:ptCount val="3"/>
                <c:pt idx="0">
                  <c:v>0</c:v>
                </c:pt>
                <c:pt idx="1">
                  <c:v>79</c:v>
                </c:pt>
                <c:pt idx="2">
                  <c:v>1.5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Siltartoxatug (168 de 440)</c:v>
                </c:pt>
                <c:pt idx="1">
                  <c:v>TIG humana (75 de 221)</c:v>
                </c:pt>
              </c:strCache>
            </c:strRef>
          </c:cat>
          <c:val>
            <c:numRef>
              <c:f>Sheet1!$B$2:$B$3</c:f>
              <c:numCache>
                <c:formatCode>General</c:formatCode>
                <c:ptCount val="2"/>
                <c:pt idx="0">
                  <c:v>38.2</c:v>
                </c:pt>
                <c:pt idx="1">
                  <c:v>33.9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RR</c:v>
                </c:pt>
              </c:strCache>
            </c:strRef>
          </c:tx>
          <c:spPr>
            <a:solidFill>
              <a:srgbClr val="0F5F6B"/>
            </a:solidFill>
          </c:spPr>
          <c:cat>
            <c:strRef>
              <c:f>Sheet1!$A$2:$A$7</c:f>
              <c:strCache>
                <c:ptCount val="6"/>
                <c:pt idx="0">
                  <c:v>Edad de 40 años o más</c:v>
                </c:pt>
                <c:pt idx="1">
                  <c:v>Período de inicio menor de 2 días</c:v>
                </c:pt>
                <c:pt idx="2">
                  <c:v>Incubación menor de 7 días</c:v>
                </c:pt>
                <c:pt idx="3">
                  <c:v>Ventilación mecánica</c:v>
                </c:pt>
                <c:pt idx="4">
                  <c:v>Grado de Ablett III o más</c:v>
                </c:pt>
                <c:pt idx="5">
                  <c:v>Disfunción autonómica</c:v>
                </c:pt>
              </c:strCache>
            </c:strRef>
          </c:cat>
          <c:val>
            <c:numRef>
              <c:f>Sheet1!$B$2:$B$7</c:f>
              <c:numCache>
                <c:formatCode>General</c:formatCode>
                <c:ptCount val="6"/>
                <c:pt idx="0">
                  <c:v>1.89</c:v>
                </c:pt>
                <c:pt idx="1">
                  <c:v>2.06</c:v>
                </c:pt>
                <c:pt idx="2">
                  <c:v>2.1</c:v>
                </c:pt>
                <c:pt idx="3">
                  <c:v>2.46</c:v>
                </c:pt>
                <c:pt idx="4">
                  <c:v>3.4</c:v>
                </c:pt>
                <c:pt idx="5">
                  <c:v>4.84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RR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Adultos hospitalizados (metaanálisis)</c:v>
                </c:pt>
                <c:pt idx="1">
                  <c:v>Colombia 2023</c:v>
                </c:pt>
                <c:pt idx="2">
                  <c:v>Ecuador 2026, semanas 1-27 (1 de 4)</c:v>
                </c:pt>
                <c:pt idx="3">
                  <c:v>EE.UU. 1998-2000</c:v>
                </c:pt>
                <c:pt idx="4">
                  <c:v>EE.UU. 2001-2008</c:v>
                </c:pt>
              </c:strCache>
            </c:strRef>
          </c:cat>
          <c:val>
            <c:numRef>
              <c:f>Sheet1!$B$2:$B$6</c:f>
              <c:numCache>
                <c:formatCode>General</c:formatCode>
                <c:ptCount val="5"/>
                <c:pt idx="0">
                  <c:v>32.0</c:v>
                </c:pt>
                <c:pt idx="1">
                  <c:v>26.9</c:v>
                </c:pt>
                <c:pt idx="2">
                  <c:v>25.0</c:v>
                </c:pt>
                <c:pt idx="3">
                  <c:v>18.0</c:v>
                </c:pt>
                <c:pt idx="4">
                  <c:v>13.2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Profilaxis antitetánica en heridas y fracturas abiertas.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qué es el tétanos y qué se previene con la profilaxis; Epidemiología: mundo, Latinoamérica y Ecuador; Mecanismo: de la espora a la toxina, y por qué una herida es «tetanígena»; Clasificación: la herida, el paciente y dónde cae la fractura abierta de Gustilo; Valoración en urgencias: estado vacunal y reconocimiento del tétanos; Algoritmo: profilaxis antitetánica en la fractura abierta del adulto; Tratamiento: herida, vacuna, inmunoglobulina y cómo encaja con la fractura abierta; Técnica: cómo se aplica la profilaxis, paso a paso; Situaciones especiales: inmunodeprimidos, mayores, embarazo, quemados y retraso; Errores frecuentes en urgencias, con datos; Complicaciones: del tétanos y de la propia profilaxis; Pronóstico: letalidad y factores que la modifican; Guías y fuentes: qué dicen, qué no pude abrir y qué hace Ecuador. Estructura sugerida por el autor para diez minutos: Lámina 1 (0:00-0:45) — Caso didáctico inventado: varón adulto, fractura abierta de tibia contaminada con tierra, sin carnet de vacunas [r5]. Pregunta al auditorio: ¿qué le pones, dónde y cuándo?. Lámina 2 (0:45-1:45) — Qué es el tétanos: una enfermedad por toxina, con esporas en el suelo que no se erradican; no deja inmunidad [r13][r14]. En Ecuador se notificaron 10 casos en 2025 y 4 en 27 semanas de 2026 [r21]. Lámina 3 (1:45-3:00) — Mecanismo: espora, nicho sin oxígeno, toxina, transporte retroaxonal y bloqueo de glicina y GABA; desbridar quita el nicho, no la toxina [r27][r4]. Lámina 4 (3:00-4:00) — Clasificación: herida limpia o menor frente a propensa; la fractura abierta siempre cuenta como propensa y el consenso chino prioriza el tipo III de Gustilo [r1][r2][r3][r4]. Lámina 5 (4:00-5:15) — La tabla de ACIP: dosis previas y tipo de herida; menos de 3 o desconocido es no vacunado [r5]. Lámina 6 (5:15-6:15) — El reloj: la vacuna responde desde el día 4 y la incubación va de 3 a 21 días; por eso la TIG cubre la espera [r3][r5]. Lámina 7 (6:15-7:15) — Dónde discrepan las guías: TIG con esquema completo, umbral del refuerzo y dosis de 250 frente a 500 UI [r2][r3][r4]. Lámina 8 (7:15-8:15) — Técnica: deltoides del brazo sano, TIG en otro sitio, registro de producto, dosis, hora y sitio; sin retrasar el quirófano [r4][r5]. Lámina 9 (8:15-9:15) — Lo nuevo: el ensayo de fase 3 de un monoclonal (95,4 % frente a 53,2 % con aumento del título neutralizante de 0,01 UI/mL o más a las 12 h; criterio de laboratorio) y el consenso chino de 2026 para politrauma [r32][r4]. Lámina 10 (9:15-10:00) — Errores y mensaje final: en urgencias de EE.UU., 0 de 504 pacientes con esquema inadecuado recibió la profilaxis completa; pregunta, tabla, sitio y registro [r9].</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Toda fractura abierta cuenta como herida propensa al tétanos: así la clasifican el CDC, el Reino Unido y España; el consenso chino de 2026 la maneja como exposición de alto riesgo y pide para ella, sobre todo en el Gustilo III, la profilaxis de máximo riesgo (fuente: Centers for Disease Control and Prevention, 2026) (fuente: UK Health Security Agency, 2025) (fuente: Grupo de trabajo Recomendaciones de utilización de vacunas Td 2017 y colaboradores, 2017) (fuente: Li Y y colaboradores, 2026). La decisión sale de 3 datos: cuántas dosis de toxoide recibió el paciente (menos de 3 o desconocido equivale a no vacunado), cuándo fue la última y qué tan sucia o desvitalizada está la herida (fuente: Liang JL y colaboradores, 2018). Con herida propensa y esquema incompleto o desconocido se dan vacuna e inmunoglobulina antitetánica (TIG), en sitios distintos; con 3 dosis o más solo se repite la vacuna si pasaron 5 años o más desde la última (fuente: Liang JL y colaboradores, 2018). La vacuna tarda días en responder y la incubación del tétanos va de 3 a 21 días; por eso la TIG cubre el hueco de quien no tiene inmunidad previa (fuente: Liang JL y colaboradores, 2018) (fuente: Grupo de trabajo Recomendaciones de utilización de vacunas Td 2017 y colaboradores, 2017). El antibiótico no se recomienda para prevenir el tétanos y el desbridamiento no neutraliza la toxina que ya se produjo: ninguno de los dos sustituye a la inmunización (fuente: Centers for Disease Control and Prevention, 2026) (fuente: Li Y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qué es el tétanos y qué se previene con la profilaxis. El tétanos es una enfermedad de la toxina. La bacteria Clostridium tetani forma esporas, vive en el suelo y en los excrementos de animales, y su toxina ataca el sistema nervioso (fuente: Centers for Disease Control and Prevention (CDC), 2011). Son formas de resistencia: aguantan años en el ambiente y no las destruyen ni el calor ni la mayoría de los antisépticos (fuente: Instituto Nacional de Salud (Colombia), 2023). Como no se pueden erradicar, la prevención descansa en la vacuna y en el cuidado de la herida (fuente: Thwaites CL y colaboradores, 2015). Tres ideas para empezar No pasa de persona a persona (fuente: Liang JL y colaboradores, 2018). No deja inmunidad: haber tenido tétanos no protege de otro episodio. Solo protegen la vacuna o los anticuerpos «prestados» (fuente: World Health Organization, 2017).</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Tiene 4 formas clínicas: generalizada, localizada, cefálica y neonatal (fuente: George EK y colaboradores, 2024). Qué llamamos profilaxis antitetánica. Es el conjunto de 3 medidas que se aplican a una herida: limpiarla y retirar lo desvitalizado, dar toxoide tetánico (vacuna) y, según el caso, inmunoglobulina antitetánica (TIG) (fuente: World Health Organization, 2017) (fuente: Centers for Disease Control and Prevention, 2026). Las 3 se complementan: ninguna reemplaza a las otras. Por qué es un tema de traumatología. La fractura abierta reúne lo que la bacteria necesita: contaminación con tierra, tejido necrótico o isquémico y cuerpos extraños, que crean un ambiente sin oxígeno donde la espora germina (fuente: Li Y y colaboradores, 2026). Hay casos publicados de tétanos localizado tras una fractura abierta de metatarsiano (fuente: Wang X y colaboradores, 2025), de tétanos generalizado tras una fractura abierta de tobillo tratada por un hueseador tradicional (fuente: Boi-Dsane NAA y colaboradores, 2023) y tras una fractura supracondílea abierta en un niño manipulada por un curandero (fuente: Sharma C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Son casos sueltos: sirven para recordar que ocurre, no para calcular riesgos. Qué no cubre este tema. El antibiótico contra la infección, la irrigación, el plazo de desbridamiento, la fijación y la cobertura de la fractura abierta se explican en el tema Fracturas abiertas. Aquí se explica solo la profilaxis contra el tétanos y cómo encaja en esa secuencia. Con esto cerramos definición: qué es el tétanos y qué se previene con la profilaxis. Sigamos con epidemiología: mundo, latinoamérica y ecuador.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mundo, latinoamérica y ecuador. El mundo. La revisión de The Lancet de 2026 calcula entre 30 000 y 50 000 muertes por tétanos al año; en adultos, la enfermedad persiste en personas con inmunidad debilitada, con diabetes o que se inyectan drogas (fuente: Ergönül Ö y colaboradores, 2026). El estudio GBD 2023 da una cifra menor para 2023: 19 758 muertes (intervalo de incertidumbre 95 %: 11 735-31 048) (fuente: GBD 2023 Tetanus Collaborators, 2026); los métodos son distintos y aquí se dan ambas. La carga cayó con la vacunación: la incidencia estandarizada por edad bajó de 11,32 a 0,70 casos por 100 000 habitantes entre 1990 y 2023 (fuente: GBD 2023 Tetanus Collaborators, 2026). Hoy se concentra en regiones con poco desarrollo socioeconómico y se asocia de forma inversa con el índice sociodemográfico (fuente: GBD 2023 Tetanus Collaborators, 2026). Ecuador. El Ministerio de Salud Pública (MSP) notificó 10 casos en 2025, repartidos en 7 provincias: Los Ríos 4 y 1 en Orellana, Pichincha, Guayas, Tungurahua, Manabí y Esmeraldas (fuente: Ministerio de Salud Pública del Ecuador y colaboradores, 2026). Entre las semanas 1 y 27 de 2026 hubo 4 casos, 1 fallecido, todos hombres; 2 de los 4 tenían 65 años o más (fuente: Ministerio de Salud Pública del Ecuador y colaboradores, 2026). Según el boletín, todas esas provincias tienen antecedente de baja cobertura de refuerzos o de esquemas incompletos, con predominio de adultos, y la recomendación es completar esquemas (refuerzos con dT incluidos) en adultos y en ocupaciones de riesgo (fuente: Ministerio de Salud Pública del Ecuador y colaboradores, 2026). Son cifras provisionales. En abril de 2025, la campaña del MSP contra tétanos y difteria se dirigió a la población de 7 a 75 años, pidió un mínimo de 5 dosis a los hombres sin esquema completo y nombró entre los grupos de riesgo a quienes tienen heridas contaminadas (fuente: Ministerio de Salud Pública del Ecuador, 2025). La región. Colombia registró 31 casos de tétanos accidental en 2022 (0,06 por 100 000) y una letalidad de 26,9 % en 2023 (fuente: Instituto Nacional de Salud (Colombia), 2023). En Argentina, entre 2000 y 2023, se contaron 184 casos fuera del período neonatal, unos 8 al año, con predominio de varones (69 %) y de personas de 50 años o más (62 %) (fuente: Juárez MV y colaboradores, 2024). En el estudio de carga de enfermedad (GBD 2023), la región andina de América Latina pasó de 2,41 a 0,11 casos por 100 000 entre 1990 y 2023 y la mortalidad de 0,93 a 0,04 por 100 000 (fuente: GBD 2023 Tetanus Collaborators, 2026). Quién enferma cuando hay vacunas. En EE.UU., entre 2001 y 2008 se notificaron 233 casos; de los 92 con estado vacunal conocido, 37 (40,2 %) nunca habían recibido toxoide, 15,4 % tenía diabetes y 15,3 % usaba drogas inyectables (fuente: Centers for Disease Control and Prevention (CDC), 2011). En 1998-2000, de 129 casos con información sobre la lesión, 73 % refería una lesión aguda y solo 37 % de ellos buscó atención médica por esa lesión (fuente: Pascual FB y colaboradores, 2003). En un análisis de 182 casos publicados desde 1990, quienes tenían el esquema completo tuvieron cuadros menos graves, y no murió nadie que hubiera completado la serie infantil (fuente: Kolsuz S y colaboradores, 2025). El hueco de inmunidad en adultos. Con pocos datos disponibles, la revisión de Thwaites considera probable que la falta de refuerzos deje desprotegidos a muchos niños y adultos, en especial varones (fuente: Thwaites CL y colaboradores, 2015). En la encuesta NHANES III (1988-1994), 72,3 % de las personas de 6 años o más tenía anticuerpos protectores, pero a los 70 años solo 31,0 % (fuente: McQuillan GM y colaboradores, 2002). En 5 urgencias universitarias de EE.UU. (1999-2000), la seroprotección fue de 90,2 % en general y de 59,5 % en quienes tenían 70 años o más (fuente: Talan DA y colaboradores, 2004). La vida media de los anticuerpos antitetánicos se estimó en 11 años en 45 personas seguidas hasta 26 años (fuente: Amanna IJ y colaboradores, 2007) y en 14 años (IC 95 %: 11-17) en 546 adultos; con ese modelo, 95 % de la población seguiría protegida 30 años o más sin refuerzo (fuente: Hammarlund E y colaboradores, 2016). Los umbrales de «protección» difieren entre estudios (0,15 UI/mL en NHANES y en el estudio de urgencias (fuente: McQuillan GM y colaboradores, 2002) (fuente: Talan DA y colaboradores, 2004), 0,01 UI/mL en el de Hammarlund (fuente: Hammarlund E y colaboradores, 2016)), así que los porcentajes no son comparables entre sí. Lo que no encontré. Datos de seroprevalencia antitetánica en adultos de Ecuador, y la proporción de casos ecuatorianos asociados a fracturas abiertas: figuran como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«Ecuador: casos de tétanos notificados por año (2026: solo semanas 1 a 27)» muestra lo siguiente. 2021: 5 casos (fuente: Ministerio de Salud Pública del Ecuador y colaboradores, 2026). 2022: 9 casos (fuente: Ministerio de Salud Pública del Ecuador y colaboradores, 2026). 2023: 4 casos (fuente: Ministerio de Salud Pública del Ecuador y colaboradores, 2026). 2024: 11 casos (fuente: Ministerio de Salud Pública del Ecuador y colaboradores, 2026). 2025: 10 casos (fuente: Ministerio de Salud Pública del Ecuador y colaboradores, 2026). 2026 (SE 1-27): 4 casos (fuente: Ministerio de Salud Pública del Ecuador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de tétanos estandarizada por edad en 2023 (por 100 000 habitantes)» muestra lo siguiente. Sudeste asiático: 2.7 por 100 000 (fuente: GBD 2023 Tetanus Collaborators, 2026). África subsahariana: 1.6 por 100 000 (fuente: GBD 2023 Tetanus Collaborators, 2026). Global: 0.7 por 100 000 (fuente: GBD 2023 Tetanus Collaborators, 2026). Caribe: 0.7 por 100 000 (fuente: GBD 2023 Tetanus Collaborators, 2026). América Latina y Caribe: 0.1 por 100 000 (fuente: GBD 2023 Tetanus Collaborators, 2026). Latinoamérica andina: 0.1 por 100 000 (fuente: GBD 2023 Tetanus Collaborators, 2026). Norteamérica de ingresos altos: 0 por 100 000 (fuente: GBD 2023 Tetanus Collaborators, 2026). En el documento Word de este tema encontrarás además: Seroprotección antitetánica (anticuerpos &gt; 0,15 UI/mL); Ecuador: casos de tétanos notificados por año (MSP, datos provisionales); Tétanos por 100 000 habitantes, estandarizado por edad (GBD 2023). Con esto cerramos epidemiología: mundo, latinoamérica y ecuador. Sigamos con mecanismo: de la espora a la toxina, y por qué una herida es «tetanígena».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la espora a la toxina, y por qué una herida es «tetanígena». El espasmo del tétanos es una falta de freno. En la médula, unas interneuronas inhibidoras sueltan glicina y GABA para frenar a las neuronas que mandan contraer el músculo; la toxina tetánica (TeNT) bloquea esa liberación y el músculo queda sin freno, rígido y con espasmos (fuente: Megighian A y colaboradores, 2021). Antes hay una fábrica: la espora que llega a tejido necrótico germina, y es el bacilo ya activo el que libera la toxina (fuente: Megighian A y colaboradores, 2021). Desde la herida, la TeNT circula por la sangre, se fija a terminales nerviosas periféricas (motoras y sensitivas) y viaja en sentido retrógrado por el axón hasta la médula espinal (fuente: Megighian A y colaboradores, 2021). El medio sin oxígeno que lo permite lo crean el tejido muerto, la isquemia y los cuerpos extraños (fuente: Li Y y colaboradores, 2026). El tiempo es la clave. El período entre la lesión y los primeros síntomas va de 3 a 21 días, con mediana de 7; cuanto más corto, más grave el cuadro (fuente: Liang JL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Green Book británico da 4 a 21 días con mediana de 7 en un párrafo, y en otro dice que lo más frecuente son unos 10 días (fuente: UK Health Security Agency, 2025). En modelos animales que cita el consenso chino de 2026, la bacteria crece despacio durante las primeras 6 horas, rápido entre las 6 y las 24 horas y alcanza su pico entre las 24 y las 48 horas (fuente: Li Y y colaboradores, 2026). Esto respalda la idea de «no esperar», aunque no hay estudios que comparen resultados clínicos según el momento de la profilaxis (fuente: Li Y y colaboradores, 2026). Qué hace «tetanígena» a una herida. Las guías enumeran rasgos parecidos: tejido desvitalizado, contaminación con tierra, estiércol o saliva, cuerpo extraño, herida punzante, quemadura, congelación, aplastamiento, fractura abierta y cirugía diferida más de 6 horas (fuente: UK Health Security Agency, 2025) (fuente: Liang JL y colaboradores, 2018) (fuente: Grupo de trabajo Recomendaciones de utilización de vacunas Td 2017 y colaboradores, 2017). Lo que tienen en común es que crean el nicho sin oxígeno.</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Dónde actúa cada medida. El desbridamiento retira esporas y tejido muerto, es decir, el nicho; no neutraliza la toxina que ya existe ni la que ya se unió a las neuronas (fuente: Li Y y colaboradores, 2026). La inmunidad es mediada por anticuerpos que neutralizan la toxina libre; la vacuna los induce y la TIG los presta (fuente: World Health Organization, 2017) (fuente: Li Y y colaboradores, 2026). Una advertencia honesta. Al repasar casos publicados, Rhee y colaboradores vieron tétanos después de lesiones que parecían inocuas y muy pocos después de heridas groseramente contaminadas; concluyen que el aspecto de la herida no permite predecir el riesgo (fuente: Rhee P y colaboradores, 2005). De ahí sale una razón práctica (lectura del redactor): aplicar siempre la tabla según las dosis, en lugar de juzgar la herida a ojo. Con esto cerramos mecanismo: de la espora a la toxina, y por qué una herida es «tetanígena». Sigamos con clasificación: la herida, el paciente y dónde cae la fractura abierta de gustilo.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la herida, el paciente y dónde cae la fractura abierta de gustilo. Para decidir hacen falta 3 clasificaciones sencillas. Ninguna lleva puntaje: sirven para ubicarse en la tabla. 1. La herida. Las guías no usan las mismas palabras, pero separan lo mismo: una herida limpia o menor, sin riesgo especial, y todas las demás (propensas al tétanos). El Reino Unido agrega un tercer escalón, la propensa de alto riesgo (fuente: UK Health Security Agency, 2025). En EE.UU. el grupo «todas las demás» incluye heridas contaminadas con tierra, heces o saliva, punzantes, avulsiones y las causadas por proyectil, aplastamiento, quemadura o congelación (fuente: Liang JL y colaboradores, 2018). El CDC enumera además la fractura compuesta entre las heridas sucias o mayores con tejido desvitalizado (fuente: Centers for Disease Control and Prevention, 2026). 2. El paciente. Importa sobre todo el número de dosis de toxoide: «adecuado» es 3 dosis o más (fuente: UK Health Security Agency, 2025) (fuente: Liang JL y colaboradores, 2018). Si el dato es desconocido o incierto, se considera que no hubo ninguna dosis (fuente: Liang JL y colaboradores, 2018). Aparte va el paciente con VIH o inmunodeficiencia grave, que se trata distinto (fuente: Liang JL y colaboradores, 2018). 3. La fractura abierta según Gustilo. Gustilo-Anderson gradúa la fractura abierta, no el riesgo de tétanos. Lo que dicen las guías es más simple: la fractura abierta es una herida propensa, sin rebajas por un grado bajo; el consenso chino, además, pide para la fractura abierta (en especial el tipo III) la profilaxis de máximo riesgo (fuente: Centers for Disease Control and Prevention, 2026) (fuente: UK Health Security Agency, 2025) (fuente: Grupo de trabajo Recomendaciones de utilización de vacunas Td 2017 y colaboradores, 2017) (fuente: Li Y y colaboradores, 2026). Que pase a «alto riesgo» depende de los criterios del Reino Unido: contaminación gruesa, tejido desvitalizado extenso o cirugía diferida más de 6 horas (fuente: UK Health Security Agency, 2025). Es un criterio que suele coincidir con los grados altos, pero ninguna guía lo escribe así (interpretación del redactor). El grado definitivo se asigna en quirófano y la profilaxis no debe esperar a eso.</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«Cómo definen la herida 4 guías» tiene 4 columnas: Guía, Limpia o menor, Propensa al tétanos, Fractura abierta. Fila 1: Guía, CDC / ACIP (EE.UU.); Limpia o menor, «Limpia y menor»: sin riesgo mayor (fuente: Centers for Disease Control and Prevention, 2026); Propensa al tétanos, Contaminada con tierra, heces, suelo o saliva; punzante; avulsión; proyectil, aplastamiento, quemadura, congelación (fuente: Liang JL y colaboradores, 2018); Fractura abierta, La fractura compuesta figura entre las heridas sucias o mayores con tejido desvitalizado (fuente: Centers for Disease Control and Prevention, 2026). Fila 2: Guía, UKHSA, Green Book cap. 30 (Reino Unido); Limpia o menor, Menos de 6 horas, no penetrante y con daño tisular mínimo (fuente: UK Health Security Agency, 2025); Propensa al tétanos, Punzante en ambiente contaminado, con cuerpo extraño, fractura compuesta, sepsis sistémica, ciertas mordeduras; alto riesgo si hay contaminación gruesa, tejido desvitalizado extenso o cirugía diferida más de 6 horas (fuente: UK Health Security Agency, 2025); Fractura abierta, Propensa; pasa a alto riesgo por esos criterios (fuente: UK Health Security Agency, 2025). Fila 3: Guía, Ministerio de Sanidad de España (2017); Limpia o menor, Lo que no cumple los criterios de la columna siguiente (interpretación del redactor); Propensa al tétanos, Tejido desvitalizado importante, punzante con tierra o estiércol, cuerpo extraño, úlcera crónica (sobre todo en diabéticos), fractura con herida, mordedura, congelación, cirugía diferida más de 6 horas, sepsis (fuente: Grupo de trabajo Recomendaciones de utilización de vacunas Td 2017 y colaboradores, 2017); Fractura abierta, «Fractura con herida»: tetanígena; en caso de fracturas se indican 500 UI de TIG (fuente: Grupo de trabajo Recomendaciones de utilización de vacunas Td 2017 y colaboradores, 2017). Fila 4: Guía, Consenso chino de politrauma (2026); Limpia o menor, No se define aparte; Propensa al tétanos, Sin manejo adecuado a más de 6 horas, punzante de más de 1 cm de profundidad, contaminada, con tejido necrótico, proyectil, quemadura, congelación, aplastamiento o infección (fuente: Li Y y colaboradores, 2026); Fractura abierta, Lesión ósea o articular abierta = exposición de alto riesgo; la fractura abierta, en especial Gustilo III, recibe la profilaxis de máximo riesgo (fuente: Li Y y colaboradores, 2026). (fuente: Centers for Disease Control and Prevention, 2026) (fuente: UK Health Security Agency, 2025) (fuente: Grupo de trabajo Recomendaciones de utilización de vacunas Td 2017 y colaboradores, 2017) (fuente: Li Y y colaboradores, 2026) (fuente: Liang JL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«Fractura abierta de Gustilo y riesgo de tétanos» tiene 3 columnas: Tipo, Definición breve, Para el tétanos. Fila 1: Tipo, I; Definición breve, Herida cutánea limpia de menos de 1 cm (fuente: Kamat AS, 2011); Para el tétanos, Herida propensa en las 4 guías; ninguna la rebaja por ser tipo I (interpretación del redactor). Fila 2: Tipo, II; Definición breve, Herida de más de 1 cm, sin gran destrozo de partes blandas, sin colgajos y sin avulsión (fuente: Kamat AS, 2011); Para el tétanos, Herida propensa; igual que el tipo I. Fila 3: Tipo, IIIA; Definición breve, Herida amplia (laceraciones o colgajos extensos), pero con partes blandas suficientes para cubrir el hueso; también entra toda lesión de alta energía, sea cual sea el tamaño de la herida (fuente: Gustilo RB y colaboradores, 1984); Para el tétanos, Herida propensa; alto riesgo si hay contaminación gruesa, desvitalización extensa o cirugía diferida más de 6 horas (fuente: UK Health Security Agency, 2025). Fila 4: Tipo, IIIB; Definición breve, Gran pérdida de partes blandas, con el hueso expuesto y el periostio despegado; suele acompañarse de contaminación masiva (fuente: Gustilo RB y colaboradores, 1984); Para el tétanos, Suele cumplir criterios de alto riesgo (inferencia a partir de (fuente: Gustilo RB y colaboradores, 1984) y (fuente: UK Health Security Agency, 2025)). Fila 5: Tipo, IIIC; Definición breve, Fractura abierta con lesión arterial que requiere reparación (fuente: Gustilo RB y colaboradores, 1984); Para el tétanos, Alto riesgo por isquemia: el tejido sin riego crea el ambiente sin oxígeno (fuente: Li Y y colaboradores, 2026). (fuente: UK Health Security Agency, 2025) (fuente: Li Y y colaboradores, 2026) (fuente: Kamat AS, 2011) (fuente: Gustilo RB y colaboradores, 1984). Con esto cerramos clasificación: la herida, el paciente y dónde cae la fractura abierta de gustilo. Sigamos con valoración en urgencias: estado vacunal y reconocimiento del tétanos.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valoración en urgencias: estado vacunal y reconocimiento del tétanos. Primero, el estado vacunal. Se pregunta cuántas dosis de toxoide recibió, cuándo fue la última y si hay carnet o registro. Otras preguntas que cambian la conducta: inmunodepresión (VIH, quimioterapia, trasplante, corticoide prolongado, anti-CD20), embarazo y reacción grave previa a una dosis de toxoide (fuente: Li Y y colaboradores, 2026) (fuente: Liang JL y colaboradores, 2018). Cuándo la historia es dudosa. Para el panel de la WSES lo es cuando el paciente no sabe decir cuándo fue su último refuerzo, cuando no puede informar (inconsciente, intoxicado, con deterioro cognitivo o sin dominar el idioma) o cuando probablemente nunca terminó la serie (fuente: Prevaldi C y colaboradores, 2016). Ese panel parte de que apenas cerca de 15 % de los pacientes con heridas trae documentado su estado antitetánico (fuente: Prevaldi C y colaboradores, 2016). El consenso chino añade que el recuerdo del paciente suele ser poco confiable (fuente: Li Y y colaboradores, 2026). Si no se puede confirmar. La regla de ACIP es simple: el historial desconocido o incierto se considera sin ninguna dosis previa (fuente: Liang JL y colaboradores, 2018). El consenso chino, pensando en el politrauma, propone no esperar a confirmar la historia: tratar de entrada como esquema incompleto y dar las dos cosas, la serie activa completa y una dosis suficiente de inmunización pasiva, sin frenar la reanimación (fuente: Li Y y colaboradores, 2026). Pruebas rápidas de anticuerpos. Las pruebas inmunocromatográficas de punto de atención (como «Tetanus Quick Stick») indican de forma cualitativa, en minutos, si hay anticuerpos en nivel protector (fuente: Low R y colaboradores, 2022) (fuente: Li Y y colaboradores, 2026). En un metaanálisis de 2022, con 8 estudios de exactitud, la sensibilidad resumida fue de 90 % (IC 95 %: 89-90) y la especificidad de 97 % (IC 95 %: 95-100); en 6 estudios de costos, usarlas costó menos que guiarse solo por la historia vacunal, porque se aplicaban menos vacuna e inmunoglobulina innecesarias (fuente: Low R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consenso chino cita sensibilidad y especificidad de 85 % a 95 % con un corte de 0,1 UI/mL (fuente: Li Y y colaboradores, 2026). Aun así, el Green Book británico señala que la OMS todavía no las recomienda, porque falta evidencia de su uso en la práctica, y que el registro de vacunas sigue siendo el método preferido (fuente: UK Health Security Agency, 2025). Un resultado negativo, o no poder hacer la prueba, obliga a manejar al paciente como no inmunizado (fuente: Li Y y colaboradores, 2026). Si tu hospital no la tiene, el algoritmo funciona igual. No encontré datos sobre su disponibilidad en Ecuador. Reconocer el tétanos clínico. El diagnóstico es clínico (fuente: Ergönül Ö y colaboradores, 2026). Entre los 26 casos de Colombia en 2023, los signos más frecuentes fueron contracción muscular (88,5 %), rigidez de nuca (88,5 %) y dolor de cuello (80,8 %) (fuente: Instituto Nacional de Salud (Colombia), 2023). Los datos de ingreso que anticipan una forma grave son espasmos al llegar, frecuencia cardíaca de 110 latidos por minuto o más y 3 días o más entre el inicio y la consulta (fuente: Li Y y colaboradores, 2026). El arco de la espalda (opistótono) es la imagen clásica de la contracción sostenida.</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«Prueba rápida de anticuerpos antitetánicos (metaanálisis de 8 estudios)» muestra lo siguiente. Tetanus Quick Stick: sensibilidad 90 por ciento y especificidad 97 por ciento (fuente: Low R y colaboradores, 2022). Con esto cerramos valoración en urgencias: estado vacunal y reconocimiento del tétanos. Sigamos con algoritmo: profilaxis antitetánica en la fractura abierta del adulto.</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profilaxis antitetánica en la fractura abierta del adulto. El algoritmo asume herida propensa, que es el caso de toda fractura abierta. En una herida limpia y menor, el umbral del refuerzo pasa a ser más de 10 años (fuente: Liang JL y colaboradores, 2018). Va en paralelo con la reanimación y no la retrasa (fuente: Li Y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dosis de TIG son las del CDC; el Reino Unido y España tienen reglas para subirlas y, en heridas de alto riesgo con esquema completo, darían TIG además (ver Tratamiento) (fuente: Centers for Disease Control and Prevention, 2026) (fuente: UK Health Security Agency, 2025) (fuente: Grupo de trabajo Recomendaciones de utilización de vacunas Td 2017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«Fractura abierta del adulto: ¿qué se pone y cuándo?» se lee de arriba hacia abajo. Se parte de: Fractura abierta u otra herida propensa al tétanos (fuente: Centers for Disease Control and Prevention, 2026) (fuente: UK Health Security Agency, 2025). Se hace: Reanimar y controlar la hemorragia; en la revisión secundaria buscar todas las heridas y preguntar por vacunas (fuente: Li Y y colaboradores, 2026). Se hace: Limpiar, retirar cuerpos extraños y desbridar lo necrótico (fuente: Centers for Disease Control and Prevention, 2026) (fuente: World Health Organization, 2017). Se decide: ¿Hay registro fiable de 3 dosis o más de toxoide? (fuente: Liang JL y colaboradores, 2018)? Si la respuesta es no o desconocido, vacuna (tdap si es adulto sin tdap documentada) y tig 250 ui im, en sitios y jeringas distintos (fuente: Liang JL y colaboradores, 2018) (fuente: Centers for Disease Control and Prevention, 2026). ukhsa sube a 500 ui si pasaron más de 24 h, hay contaminación gruesa o quemaduras (fuente: UK Health Security Agency, 2025). Si la respuesta es sí, 3 dosis o más (fuente: Liang JL y colaboradores, 2018), ¿vih o inmunodeficiencia grave? (fuente: Liang JL y colaboradores, 2018). Se hace: Vacuna (Tdap si es adulto sin Tdap documentada) y TIG 250 UI IM, en sitios y jeringas distintos (fuente: Liang JL y colaboradores, 2018) (fuente: Centers for Disease Control and Prevention, 2026). UKHSA sube a 500 UI si pasaron más de 24 h, hay contaminación gruesa o quemaduras (fuente: UK Health Security Agency, 2025). Se decide: ¿VIH o inmunodeficiencia grave? (fuente: Liang JL y colaboradores, 2018)? Si la respuesta es sí, refuerzo según el tiempo desde la última dosis y tig, aunque el esquema esté completo (fuente: Liang JL y colaboradores, 2018). Si la respuesta es no, ¿la última dosis fue hace 5 años o más? (fuente: Liang JL y colaboradores, 2018). Se hace: Refuerzo según el tiempo desde la última dosis y TIG, aunque el esquema esté completo (fuente: Liang JL y colaboradores, 2018). Se decide: ¿La última dosis fue hace 5 años o más? (fuente: Liang JL y colaboradores, 2018)? Si la respuesta es sí, 5 años o más (fuente: Liang JL y colaboradores, 2018), una dosis de td o tdap; sin tig (fuente: Liang JL y colaboradores, 2018). Si la respuesta es no, menos de 5 años (fuente: Liang JL y colaboradores, 2018), ni vacuna ni tig; documentar la decisión (fuente: Liang JL y colaboradores, 2018). Se hace: Una dosis de Td o Tdap; sin TIG (fuente: Liang JL y colaboradores, 2018). Se hace: Ni vacuna ni TIG; documentar la decisión (fuente: Liang JL y colaboradores, 2018). Se hace: Anotar producto, dosis, hora y sitio; seguir con antibiótico y quirófano (tema Fracturas abiertas); completar la serie tras el alta (fuente: Li Y y colaboradores, 2026) (fuente: Liang JL y colaboradores, 2018). Termina en: Alta con plan de vacunas pendientes. Con esto cerramos algoritmo: profilaxis antitetánica en la fractura abierta del adulto. Sigamos con tratamiento: herida, vacuna, inmunoglobulina y cómo encaja con la fractura abierta.</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herida, vacuna, inmunoglobulina y cómo encaja con la fractura abierta. Limpiar todas las heridas, retirar la suciedad y los cuerpos extraños y desbridar el tejido necrótico es la primera medida de prevención (fuente: Centers for Disease Control and Prevention, 2026) (fuente: World Health Organization, 2017). En el politraumatizado grave, el consenso chino propone desbridar por etapas: el primer tiempo controla sangrado y contaminación y deja la herida abierta o con presión negativa; el segundo, tras estabilizar al paciente, completa la limpieza. En cada tiempo se verifica que la inmunización se haya dado y, si no, se completa de inmediato (fuente: Li Y y colaboradores, 2026). La técnica del desbridamiento de la fractura abierta está en el tema Fracturas abiertas. La respuesta al toxoide tarda: se detecta hacia el día 4, tiene su pico hacia el día 14 y su tiempo medio es de 7 días (fuente: Grupo de trabajo Recomendaciones de utilización de vacunas Td 2017 y colaboradores, 2017). Por eso, en una herida de alto riesgo, la vacuna sola no cubre la incubación, aunque eleve las defensas para la próxima lesión (fuente: Grupo de trabajo Recomendaciones de utilización de vacunas Td 2017 y colaboradores, 2017). Qué vacuna. A partir de los 11 años, Tdap es la preferida si nunca recibió Tdap o no se sabe; en embarazadas, Tdap; si hay Tdap documentada y no está embarazada, Td; si falta Td, puede usarse Tdap (fuente: Liang JL y colaboradores, 2018). En menores de 7 años, DTaP (fuente: Liang JL y colaboradores, 2018). En un ensayo aleatorizado con 320 adultos sanos, la respuesta antitetánica a la vacuna con difteria y tos ferina de dosis reducida fue equivalente a la de la vacuna monovalente (fuente: Hoel T y colaboradores, 2006). Quien nunca se vacunó (adulto): 3 dosis, con 1 de Tdap. Lo preferido es Tdap, luego Td al menos 4 semanas después y otra Td 6 a 12 meses más tarde (fuente: Liang JL y colaboradores, 2018). Esquema de la OMS: 6 dosis a lo largo de la vida, 3 primarias y 3 refuerzos a los 12-23 meses, a los 4-7 años y a los 9-15 años, con al menos 4 años entre refuerzos (fuente: World Health Organization, 2017). La TIG humana se da por vía intramuscular, 250 UI (fuente: Centers for Disease Control and Prevention, 2026). El Reino Unido da 250 UI y sube a 500 UI si pasaron más de 24 horas, hay riesgo de contaminación gruesa o quemaduras (fuente: UK Health Security Agency, 2025). España suma otros criterios para los 500 UI: pasadas 24 horas, peso mayor de 90 kg, contaminación de alto riesgo y la presencia de quemaduras, fracturas o infección (fuente: Grupo de trabajo Recomendaciones de utilización de vacunas Td 2017 y colaboradores, 2017). El consenso chino habla de 250 a 500 UI (fuente: Li Y y colaboradores, 2026). Tras una dosis intramuscular, los niveles máximos llegan hacia el día 4 (fuente: UK Health Security Agency, 2025), y la protección dura unos 28 días (fuente: Li Y y colaboradores, 2026). Si no hay TIG, el Reino Unido acepta la inmunoglobulina humana normal como alternativa (fuente: UK Health Security Agency, 2025). La OMS prefiere la TIG de origen humano (fuente: World Health Organization, 2017); las preparaciones equinas exigen prueba cutánea (fuente: Li Y y colaboradores, 2026). Esta es la tabla base de EE.UU. Un esquema de 3 dosis o más con la última hace menos de 5 años no necesita nada, aunque la herida sea propensa (fuente: Liang JL y colaboradores, 2018). La excepción es la inmunodepresión: con VIH o inmunodeficiencia grave, toda herida contaminada lleva TIG, tenga o no el esquema completo (fuente: Liang JL y colaboradores, 2018). Y si hubo una reacción de Arthus tras una dosis previa, el siguiente toxoide no se pone hasta que hayan pasado más de 10 años desde la dosis más reciente, aunque la herida sea sucia (fuente: Liang JL y colaboradores, 2018). Cuando se dan vacuna y TIG, van en jeringas distintas y en sitios distintos (fuente: Liang JL y colaboradores, 2018). Las guías concuerdan en lo esencial y discrepan en varios puntos que importan en la fractura abierta: TIG con esquema completo. ACIP no la da con 3 dosis o más, salvo VIH o inmunodeficiencia grave (fuente: Liang JL y colaboradores, 2018). El Reino Unido la da si la herida es de alto riesgo y la última dosis es antigua; España, en toda herida de alto riesgo (contaminación gruesa, gran desvitalización) aunque haya 3 dosis o más (fuente: UK Health Security Agency, 2025) (fuente: Grupo de trabajo Recomendaciones de utilización de vacunas Td 2017 y colaboradores, 2017). El consenso chino recomienda inmunización pasiva cuando pasaron 10 años o más desde la última dosis, con cualquier herida, y la deja a considerar entre 5 y 10 años si la herida es de alto riesgo (fuente: Li Y y colaboradores, 2026). Umbral del refuerzo. 5 años con herida propensa y 10 con herida limpia en ACIP y España; más de 10 años en la tabla del Reino Unido, aunque su texto habla de 5 a 10 años según la edad a la que se recibió la última dosis (fuente: Liang JL y colaboradores, 2018) (fuente: Grupo de trabajo Recomendaciones de utilización de vacunas Td 2017 y colaboradores, 2017) (fuente: UK Health Security Agency, 2025). El consenso chino lo pone en 5 años para heridas de alto riesgo (fuente: Li Y y colaboradores, 2026). Dosis de TIG: 250 o 500 UI, según el criterio (ver arriba) (fuente: Centers for Disease Control and Prevention, 2026) (fuente: UK Health Security Agency, 2025). Cuando dos fuentes discrepan, aquí se dan las dos. Para tu paciente manda el protocolo de tu hospital; en Ecuador no encontré un lineamiento público del MSP específico para profilaxis de heridas (sin dato verificable). Rhee y colaboradores revisaron el tema en pacientes de trauma y proponen otra lógica: el toxoide protege la herida de mañana, no la de hoy, así que no urge darlo en la fase aguda y bastaría en adultos con más de 10 años desde la última inmunización; la TIG quedaría para quien nunca tuvo la serie primaria (fuente: Rhee P y colaboradores, 2005). Es una revisión narrativa, más restrictiva que las guías de ACIP, el Reino Unido, España o China. Sirve para entender el debate; no para saltarse la tabla (práctica habitual y opinión experta). El CDC no recomienda usar antibióticos, ni tópicos ni sistémicos, con la intención de prevenir el tétanos tras una herida; lo que pide es vigilar la herida y tratar pronto cualquier infección (fuente: Centers for Disease Control and Prevention, 2026). El consenso chino matiza: el metronidazol actúa sobre C. tetani y puede frenar en parte su multiplicación, pero no neutraliza la toxina ya unida al tejido nervioso; los antibióticos sirven para controlar la infección de heridas contaminadas, no son la medida central y no reemplazan la inmunoprofilaxis (fuente: Li Y y colaboradores, 2026). En la fractura abierta el antibiótico se da igual, pero por la infección ósea (tema Fracturas abiertas). En un ensayo aleatorizado de fase 3, doble ciego, 675 participantes con heridas propensas, reclutados sobre todo en urgencias de 28 hospitales de China, se asignaron al azar (2:1) a una inyección intramuscular de 10 mg de siltartoxatug o de 250 UI de TIG humana; 661 recibieron el producto (fuente: Liang Z y colaboradores, 2025). A las 12 horas, 95,4 % frente a 53,2 % habían subido su título de anticuerpos neutralizantes al menos 0,01 UI/mL (diferencia 42,3 %; IC 95 %: 35,5-49,1; p &lt; 0,0001) (fuente: Liang Z y colaboradores, 2025). Los eventos adversos fueron 38,2 % (168 de 440) frente a 33,9 % (75 de 221) (fuente: Liang Z y colaboradores, 2025). El criterio principal fue de laboratorio: nadie desarrolló tétanos en ningún grupo, así que no prueba menos casos (fuente: Liang Z y colaboradores, 2025). El consenso chino lo coloca primero en su orden de preferencia en el politrauma, con evidencia de calidad moderada (fuente: Li Y y colaboradores, 2026). Fuera de China no encontré información de aprobación ni de disponibilidad (sin dato verificable). El orden práctico en urgencias, según práctica habitual (no hay estudio que lo compare): reanimación, antibiótico intravenoso, cubrir la herida y entablillar, preguntar por vacunas y aplicar la profilaxis, y llevar al quirófano. La profilaxis no debe retrasar la cirugía: si no se puede dar antes, la aplica quien circula en el intraoperatorio o se da en el posoperatorio; en un paciente de UCI, dentro de las primeras 24 horas de la lesión cuando sea posible (fuente: Li Y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«Ensayo de fase 3: aumento del título neutralizante de 0,01 UI/mL o más a las 12 h (siltartoxatug frente a TIG humana 250 UI)» muestra lo siguiente. Siltartoxatug 10 mg: 95.4 por ciento (fuente: Liang Z y colaboradores, 2025). TIG humana 250 UI: 53.2 por ciento (fuente: Liang Z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«Tabla de ACIP: tétanos en el manejo habitual de heridas» tiene 5 columnas: Dosis previas de toxoide, Herida limpia y menor: vacuna, Herida limpia y menor: TIG, Todas las demás heridas: vacuna, Todas las demás heridas: TIG. Fila 1: Dosis previas de toxoide, Desconocidas o menos de 3; Herida limpia y menor: vacuna, Sí; Herida limpia y menor: TIG, No; Todas las demás heridas: vacuna, Sí; Todas las demás heridas: TIG, Sí. Fila 2: Dosis previas de toxoide, 3 o más; Herida limpia y menor: vacuna, Solo si pasaron más de 10 años desde la última; Herida limpia y menor: TIG, No; Todas las demás heridas: vacuna, Sí, si pasaron 5 años o más desde la última; Todas las demás heridas: TIG, No. (fuente: Liang JL y colaboradores, 2018). En el documento Word de este tema encontrarás además: Cinco fuentes, lado a lado (herida propensa); Preparados para inmunización pasiva (consenso chino de 2026). Con esto cerramos tratamiento: herida, vacuna, inmunoglobulina y cómo encaja con la fractura abierta. Sigamos con técnica: cómo se aplica la profilaxis, paso a paso.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cómo se aplica la profilaxis, paso a paso. La técnica es sencilla; lo difícil es que se haga y quede registrada. No exige posición especial: se aplica en la posición que ya tiene el paciente, con el brazo no lesionado accesible (práctica habitual). Esta parte es apoyo de estudio: manda el protocolo de tu hospital y la ficha del producto. Errores típicos del residente. Aplicar la vacuna en el miembro lesionado, donde después hay edema o fijador (fuente: Li Y y colaboradores, 2026). Mezclar o inyectar vacuna y TIG en el mismo sitio (fuente: Liang JL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Olvidar preguntar por la fecha de la última dosis y limitarse a «¿está vacunado?». Dar TIG equina sin prueba cutánea ni capacidad de tratar anafilaxia (fuente: Li Y y colaboradores, 2026). Dejar la profilaxis «para el piso» y que nadie la ponga (fuente: Li Y y colaboradores, 2026). No anotar el sitio y la hora, de modo que el siguiente equipo no sabe qué se dio (fuente: Li Y y colaboradores, 2026). Dar el alta sin plan para las dosis que faltan (práctica habitual).</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«Duración de la protección del preparado pasivo (el monoclonal supera los 90 días)» muestra lo siguiente. Monoclonal (más de 90): 90 días (fuente: Li Y y colaboradores, 2026). HTIG (unos 28): 28 días (fuente: Li Y y colaboradores, 2026). Equina F(ab')2 (unos 10): 10 días (fuente: Li Y y colaboradores, 2026). Antitoxina equina (unos 10): 10 días (fuente: Li Y y colaboradores, 2026). Con esto cerramos técnica: cómo se aplica la profilaxis, paso a paso. Sigamos con situaciones especiales: inmunodeprimidos, mayores, embarazo, quemados y retraso.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situaciones especiales: inmunodeprimidos, mayores, embarazo, quemados y retraso. Inmunodeprimidos. Para ACIP, en quien vive con VIH o tiene una inmunodeficiencia grave, una herida contaminada basta para indicar TIG, cualquiera que sea su historia de vacunas (fuente: Liang JL y colaboradores, 2018). En España, el inmunodeprimido o el usuario de drogas parenterales con una herida tetanígena recibe inmunoglobulina aunque esté vacunado (fuente: Grupo de trabajo Recomendaciones de utilización de vacunas Td 2017 y colaboradores, 2017). El Green Book recuerda que el esquema completo no garantiza protección en la inmunosupresión grave; ante una exposición pueden hacer falta más refuerzos, inmunoglobulina o ambos (fuente: UK Health Security Agency, 2025). El consenso chino estratifica: en inmunodepresión leve (trasplantado con tratamiento habitual, prednisona de menos de 20 mg/día con inmunosupresor, diálisis, VIH con CD4 de 300/µL o más) se aplica la regla general y el refuerzo se acorta a 5 años; en la grave (anti-CD20, quimioterapia hematológica, VIH con CD4 por debajo de 300/µL) se vacuna, se miden anticuerpos si se puede y, si no, se da de rutina un preparado de inmunización pasiva; en el trasplante de progenitores hematopoyéticos, TIG sin vacuna durante los primeros 12 meses y serie completa después (fuente: Li Y y colaboradores, 2026). Adultos mayores, diabéticos y usuarios de drogas inyectables. Concentran los casos graves. En EE.UU. en 1998-2000, la incidencia más alta se vio en adultos mayores con diabetes (0,70 casos por millón); en los mayores de 60 años fue de 0,35 por millón, y 15 % de los casos eran usuarios de drogas inyectables (fuente: Pascual FB y colaboradores, 2003). La letalidad es mayor en los extremos de la vida (fuente: Liang JL y colaboradores, 2018). Una úlcera crónica, sobre todo en diabéticos, cuenta como herida tetanígena en España (fuente: Grupo de trabajo Recomendaciones de utilización de vacunas Td 2017 y colaboradores, 2017). Embarazo y lactancia. Si hace falta una vacuna con toxoide en una embarazada, ACIP indica Tdap (fuente: Liang JL y colaboradores, 2018). Además recomienda una dosis de Tdap en cada embarazo, de preferencia entre las semanas 27 y 36 (fuente: Liang JL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revisión sistemática de 21 estudios concluyó que la Tdap puesta en el segundo o tercer trimestre no se asocia con daños de importancia clínica en el feto ni en el recién nacido; los estudios eran sobre todo retrospectivos y con alto riesgo de sesgo (fuente: McMillan M y colaboradores, 2017). El MSP de Ecuador incorporó la Tdap al esquema nacional de embarazadas en octubre de 2025 (fuente: Ministerio de Salud Pública del Ecuador, 2025). Sobre el uso de la TIG en el embarazo no encontré datos en las fuentes abiertas (sin dato verificable). Niños. Para menores de 7 años se usa DTaP; a partir de los 7 años, quien no esté completamente inmunizado recibe 1 dosis de Tdap para el manejo de la herida y como parte de la puesta al día (fuente: Liang JL y colaboradores, 2018). Quemaduras, congelación y aplastamiento. Entran en el grupo de «todas las demás heridas» (fuente: Liang JL y colaboradores, 2018). El consenso chino considera contaminadas todas las quemaduras y recomienda inmunización pasiva de rutina y vacuna lo antes posible tras estabilizar (fuente: Li Y y colaboradores, 2026); el Reino Unido sube la TIG a 500 UI en quemaduras (fuente: UK Health Security Agency, 2025). Politrauma con muchas víctimas o sin recursos. El consenso chino propone asumir «no inmunizado», marcar con una «T» en la pulsera a quien ya recibió profilaxis y, si hay poco producto, dar la pasiva primero a los más graves con historia incierta. Sin biológicos, lo más importante es el desbridamiento con drenaje y trasladar cuanto antes (fuente: Li Y y colaboradores, 2026). Retraso de más de 24 horas. El consenso chino habla de «manejo tardío»: anticuerpo monoclonal como primera opción y, si no, 500 UI de HTIG; el beneficio disminuye con la demora (fuente: Li Y y colaboradores, 2026). El Reino Unido también sube a 500 UI pasadas las 24 horas (fuente: UK Health Security Agency, 2025).</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«Resumen: qué cambia en cada situación» tiene 3 columnas: Situación, Qué cambia, Fuente. Fila 1: Situación, VIH o inmunodeficiencia grave, herida contaminada; Qué cambia, TIG sin importar el historial de vacunas; Fuente, (fuente: Liang JL y colaboradores, 2018). Fila 2: Situación, Embarazo; Qué cambia, Si hace falta toxoide, Tdap; Tdap en cada embarazo entre las semanas 27 y 36; Fuente, (fuente: Liang JL y colaboradores, 2018). Fila 3: Situación, Quemadura; Qué cambia, Reino Unido: TIG de 500 UI; consenso chino: inmunización pasiva de rutina; Fuente, (fuente: UK Health Security Agency, 2025) (fuente: Li Y y colaboradores, 2026). Fila 4: Situación, Más de 24 horas sin profilaxis; Qué cambia, Monoclonal o 500 UI de HTIG (China); 500 UI (Reino Unido); Fuente, (fuente: Li Y y colaboradores, 2026) (fuente: UK Health Security Agency, 2025). Fila 5: Situación, Trasplante de progenitores hematopoyéticos, menos de 12 meses; Qué cambia, TIG sin vacuna; serie completa después de los 12 meses; Fuente, (fuente: Li Y y colaboradores, 2026). Fila 6: Situación, Menor de 7 años; Qué cambia, DTaP; Fuente, (fuente: Liang JL y colaboradores, 2018). (fuente: UK Health Security Agency, 2025) (fuente: Li Y y colaboradores, 2026) (fuente: Liang JL y colaboradores, 2018). Con esto cerramos situaciones especiales: inmunodeprimidos, mayores, embarazo, quemados y retraso. Sigamos con errores frecuentes en urgencias, con datos.</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errores frecuentes en urgencias, con datos. Los datos son de otros países (no encontré auditorías ecuatorianas), pero muestran el mismo patrón: la profilaxis se omite o se hace a medias. En EE.UU. (2001-2008), de 51 pacientes con una herida aguda y datos suficientes, 49 (96,1 %) no habían recibido profilaxis adecuada (fuente: Centers for Disease Control and Prevention (CDC), 2011). En 5 urgencias universitarias de EE.UU., 60,9 % de los pacientes con heridas necesitaba inmunización y 57,6 % de ellos no la recibió (fuente: Talan DA y colaboradores, 2004). Con herida propensa y esquema inadecuado, ninguno de 504 recibió la profilaxis completa (TIG más toxoide); entre 276 que solo necesitaban un refuerzo, lo recibieron 218 (79 %) (fuente: Talan DA y colaboradores, 2004). En urgencias de hospitales públicos de Italia, 29,8 % de los pacientes tenía una herida propensa y solo 1,5 % de los médicos aplicó correctamente la guía (fuente: Abbate R y colaboradores, 2008). Del lado del exceso: los autores del metaanálisis de pruebas rápidas consideran que guiarse solo por la historia vacunal probablemente lleva a dar vacuna e inmunoglobulina de más, con costos evitables (fuente: Low R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10 errores, en una lista. No preguntar la fecha de la última dosis. Dar solo vacuna a quien no tiene esquema, sin TIG (fuente: Talan DA y colaboradores, 2004). Dar TIG o vacuna a quien ya estaba protegido y no la necesitaba (fuente: Low R y colaboradores, 2022). Descartar la profilaxis porque la herida «es chica»: no se puede saber a ojo (fuente: Rhee P y colaboradores, 2005). Fiarse de un «creo que sí me vacunaron» o del dato de un paciente intoxicado, sedado o que no entiende el idioma (fuente: Prevaldi C y colaboradores, 2016). Poner la vacuna en el miembro lesionado o mezclarla con la TIG (fuente: Li Y y colaboradores, 2026) (fuente: Liang JL y colaboradores, 2018). Dejar la profilaxis para el alta o para el piso (fuente: Li Y y colaboradores, 2026). No revisar todas las heridas del politraumatizado (fuente: Li Y y colaboradores, 2026). Creer que el antibiótico o el desbridamiento cubren el tétanos (fuente: Centers for Disease Control and Prevention, 2026) (fuente: Li Y y colaboradores, 2026). No dar plan para completar la serie.</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«Profilaxis correcta en la práctica (distintas medidas)» muestra lo siguiente. Esquema inadecuado y herida propensa: TIG más toxoide (0 de 504): 0 por ciento (fuente: Talan DA y colaboradores, 2004). Solo necesitaban refuerzo: lo recibieron (218 de 276): 79 por ciento (fuente: Talan DA y colaboradores, 2004). Italia: médicos que cumplen la guía: 1.5 por ciento (fuente: Abbate R y colaboradores, 2008). Con esto cerramos errores frecuentes en urgencias, con datos. Sigamos con complicaciones: del tétanos y de la propia profilaxis.</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del tétanos y de la propia profilaxis. Del tétanos. La revisión de The Lancet subraya que la disfunción autonómica ya no se ve como una fase tardía: aparece temprano y pesa en el pronóstico; además, la estancia en cuidados intensivos expone a infecciones intrahospitalarias (fuente: Ergönül Ö y colaboradores, 2026). En adultos hospitalizados, el riesgo de morir fue 4,84 veces mayor con disfunción autonómica (IC 95 %: 2,36-9,94) y 2,46 veces con necesidad de ventilación mecánica (IC 95 %: 1,48-4,09) (fuente: Chen Z y colaboradores, 2025). La convalecencia es larga y pueden quedar secuelas neurológicas (fuente: Liang JL y colaboradores, 2018). En el caso del niño con fractura supracondílea abierta, el tétanos obligó a unos 2 meses de hospitalización, los alambres de fijación se aflojaron y la fractura consolidó en mala posición (caso único) (fuente: Sharma C y colaboradores, 2026). De la vacuna. Con los refuerzos son comunes el dolor y el eritema local (50 % a 80 %) y las reacciones sistémicas leves, como fiebre y malestar (0,5 % a 10 %) (fuente: World Health Organization, 2017). Su frecuencia y gravedad dependen, entre otros factores, del número de dosis previas y del nivel de anticuerpos antes del refuerzo; por eso la OMS no revacuna en el embarazo a la mujer con todas sus dosis documentadas, para evitar más reacciones locales (fuente: World Health Organization, 2017).</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Contraindican la vacuna una reacción alérgica grave previa; tras una reacción de Arthus hay que esperar unos 10 años desde la dosis más reciente (el texto de ACIP dice más de 10; su tabla de contraindicaciones, al menos 10), y un síndrome de Guillain-Barré aparecido menos de 6 semanas después de una dosis previa es una precaución (fuente: Liang JL y colaboradores, 2018). De la inmunoglobulina. La TIG humana no lleva proteína extraña, da pocas reacciones y se aplica sin prueba cutánea; los preparados equinos sí la exigen, y el riesgo alérgico es mayor con la antitoxina clásica que con el fragmento F(ab')2 (fuente: Li Y y colaboradores, 2026). En el ensayo de fase 3, los eventos adversos fueron 38,2 % con el monoclonal y 33,9 % con la TIG humana (fuente: Liang Z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«Eventos adversos en el ensayo de fase 3» muestra lo siguiente. Siltartoxatug (168 de 440): 38.2 por ciento (fuente: Liang Z y colaboradores, 2025). TIG humana (75 de 221): 33.9 por ciento (fuente: Liang Z y colaboradores, 2025). Con esto cerramos complicaciones: del tétanos y de la propia profilaxis. Sigamos con pronóstico: letalidad y factores que la modifican.</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letalidad y factores que la modifican. Sin atención médica, la letalidad del tétanos se acerca a 100 % (fuente: World Health Organization, 2017). Con atención hospitalaria, un metaanálisis de 22 estudios con 1618 adultos halló una mortalidad de 32,0 % (IC 95 %: 27,1-37,0) (fuente: Chen Z y colaboradores, 2025). Las series de vigilancia dan cifras distintas porque cuentan casos distintos: 13,2 % en Estados Unidos (2001-2008, 197 casos con desenlace conocido) (fuente: Centers for Disease Control and Prevention (CDC), 2011), 18 % en 1998-2000 (fuente: Pascual FB y colaboradores, 2003), 26,9 % en Colombia en 2023 (fuente: Instituto Nacional de Salud (Colombia), 2023) y 1 de 4 (25,0 %) en Ecuador entre las semanas 1 y 27 de 2026 (fuente: Ministerio de Salud Pública del Ecuador y colaboradores, 2026). Con 4 casos, la cifra de Ecuador no permite sacar conclusiones (fuente: Ministerio de Salud Pública del Ecuador y colaboradores, 2026). Factores asociados con morir (RR, adultos hospitalizados). Edad de 40 años o más, incubación menor de 7 días, período de inicio («onset period») menor de 2 días, grado III o superior de Ablett, disfunción autonómica y necesidad de ventilación mecánica (fuente: Chen Z y colaboradores, 2025). El efecto de estar vacunado. En 1998-2000 no murió nadie entre los casos con vacunación al día (fuente: Pascual FB y colaboradores, 2003). En un metaanálisis de 182 casos, la enfermedad fue menos grave con vacunación completa y no hubo muertes en quienes tenían el esquema infantil completo; aun así, murieron pacientes cuyos anticuerpos superaban el umbral considerado protector: un título «protector» no asegura inmunidad (fuente: Kolsuz S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«Riesgo relativo de morir en adultos hospitalizados con tétanos» muestra lo siguiente. Disfunción autonómica: 4.8 RR (fuente: Chen Z y colaboradores, 2025). Grado de Ablett III o más: 3.4 RR (fuente: Chen Z y colaboradores, 2025). Ventilación mecánica: 2.5 RR (fuente: Chen Z y colaboradores, 2025). Incubación menor de 7 días: 2.1 RR (fuente: Chen Z y colaboradores, 2025). Período de inicio menor de 2 días: 2.1 RR (fuente: Chen Z y colaboradores, 2025). Edad de 40 años o más: 1.9 RR (fuente: Chen Z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«Letalidad en distintas series (los denominadores no son comparables)» muestra lo siguiente. Adultos hospitalizados (metaanálisis): 32 por ciento (fuente: Chen Z y colaboradores, 2025). Colombia 2023: 26.9 por ciento (fuente: Instituto Nacional de Salud (Colombia), 2023). Ecuador 2026, semanas 1-27 (1 de 4): 25 por ciento (fuente: Ministerio de Salud Pública del Ecuador y colaboradores, 2026). EE.UU. 1998-2000: 18 por ciento (fuente: Pascual FB y colaboradores, 2003). EE.UU. 2001-2008: 13.2 por ciento (fuente: Centers for Disease Control and Prevention (CDC), 2011). Con esto cerramos pronóstico: letalidad y factores que la modifican. Sigamos con guías y fuentes: qué dicen, qué no pude abrir y qué hace ecuador.</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fuentes: qué dicen, qué no pude abrir y qué hace ecuador. Lo que sí abrí y se usa en este tema. ACIP/CDC (2018 y página clínica vigente), UKHSA (Green Book, capítulo 30), el Ministerio de Sanidad de España (2017), la OMS (2017), el consenso chino de politrauma (2026) y el panel WSES (2016) (fuente: Liang JL y colaboradores, 2018) (fuente: Centers for Disease Control and Prevention, 2026) (fuente: UK Health Security Agency, 2025) (fuente: Grupo de trabajo Recomendaciones de utilización de vacunas Td 2017 y colaboradores, 2017) (fuente: World Health Organization, 2017) (fuente: Li Y y colaboradores, 2026) (fuente: Prevaldi C y colaboradores, 2016). Lo que no pude abrir. No pude abrir el texto del ATLS del American College of Surgeons ni la guía NICE NG37 (acceso denegado), y la página de BOAST 4 que sí abrí no traía recomendaciones sobre tétanos; por eso no las cito.</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Tampoco encontré un lineamiento público del MSP de Ecuador específico para profilaxis antitetánica de heridas. Qué hace Ecuador (fuentes del MSP). Abril de 2025: campaña dirigida a la población de 7 a 75 años; pide un mínimo de 5 dosis a los hombres sin esquema completo y nombra como grupos de riesgo a quienes tienen heridas contaminadas, a agricultores, personal de limpieza y mantenimiento, mecánicos, trabajadores de salud y bomberos (fuente: Ministerio de Salud Pública del Ecuador, 2025). Octubre de 2025: anuncio de la Tdap para embarazadas dentro del esquema nacional (fuente: Ministerio de Salud Pública del Ecuador, 2025).</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Boletín de 2026: insiste en completar esquemas con la dT en adultos y en oficios de riesgo (fuente: Ministerio de Salud Pública del Ecuador y colaboradores, 2026). Para un residente. Aprende la tabla de ACIP, sabe en qué puntos difieren el Reino Unido, España y China, y usa el protocolo de tu hospital. Con esto cerramos guías y fuentes: qué dicen, qué no pude abrir y qué hace ecuador.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Herida primero: limpiar y retirar lo desvitalizado reduce el riesgo, pero no reemplaza la inmunización (fuente: Li Y y colaboradores, 2026) (fuente: Centers for Disease Control and Prevention, 2026). Dos preguntas mandan: cuántas dosis de toxoide recibió y hace cuánto fue la última; si la historia es desconocida o incierta, se asume que no hubo ninguna dosis (fuente: Liang JL y colaboradores, 2018). La vacuna da memoria y la inmunoglobulina da protección prestada mientras la vacuna responde; se aplican en sitios distintos y con jeringas distintas (fuente: Liang JL y colaboradores, 2018) (fuente: Grupo de trabajo Recomendaciones de utilización de vacunas Td 2017 y colaboradores, 2017). En la fractura abierta la profilaxis corre en paralelo con la reanimación y el quirófano; no se deja para el alta (fuente: Li Y y colaboradores, 2026). Lo que se dio se anota (producto, dosis, hora y sitio) y la serie de vacunas se completa después (fuente: Li Y y colaboradores, 2026) (fuente: Liang JL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Preguntar y anotar la fecha de la última dosis de toxoide; «estoy vacunado» sin fecha no sirve para decidir. Revisar todas las heridas del politraumatizado, no solo la que se va a operar (fuente: Li Y y colaboradores, 2026). Vacunar en el deltoides de un brazo no lesionado (fuente: Li Y y colaboradores, 2026). Con VIH o inmunodeficiencia grave y herida contaminada se da TIG aunque el esquema esté completo (fuente: Liang JL y colaboradores, 2018). Si pasaron más de 24 horas desde la lesión, hay riesgo de contaminación gruesa o hay quemaduras, el Reino Unido sube la TIG de 250 a 500 UI (fuente: UK Health Security Agency, 2025).</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Fractura abierta es herida propensa al tétanos: la profilaxis no espera al grado de Gustilo (fuente: Centers for Disease Control and Prevention, 2026) (fuente: UK Health Security Agency, 2025). Menos de 3 dosis o dato desconocido se maneja como no vacunado: vacuna más TIG (fuente: Liang JL y colaboradores, 2018). La vacuna da memoria y la TIG cubre la espera; ni el antibiótico ni el desbridamiento la reemplazan (fuente: Grupo de trabajo Recomendaciones de utilización de vacunas Td 2017 y colaboradores, 2017) (fuente: Centers for Disease Control and Prevention, 2026) (fuente: Li Y y colaboradores, 2026). Vacuna en un brazo no lesionado, TIG en otro sitio y todo registrado (fuente: Li Y y colaboradores, 2026) (fuente: Liang JL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tétanos · Clostridium tetani · toxoide tetánico · Td · Tdap · inmunoglobulina antitetánica · TIG · herida propensa al tétanos · fractura abierta · Gustilo-Anderson · desbridamiento · estado vacunal · profilaxis postexposición · ACIP · tetanospasmina · anticuerpo monoclonal antitetánico · refuerzo · inmunodepresión · Ecuador · politraumatismo.</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Fractura abierta igual herida propensa al tétanos (fuente: Centers for Disease Control and Prevention, 2026) (fuente: UK Health Security Agency, 2025). Menos de 3 dosis o dato desconocido: se trata como no vacunado (fuente: Liang JL y colaboradores, 2018). No vacunado y herida propensa: vacuna más TIG, en sitios distintos (fuente: Liang JL y colaboradores, 2018). Con 3 dosis o más, refuerzo solo si pasaron 5 años o más (fuente: Liang JL y colaboradores, 2018). La vacuna tarda días; la TIG cubre la espera (fuente: Grupo de trabajo Recomendaciones de utilización de vacunas Td 2017 y colaboradores, 2017). El antibiótico no se usa para prevenir el tétanos; el desbridamiento no neutraliza la toxina (fuente: Centers for Disease Control and Prevention, 2026) (fuente: Li Y y colaboradores, 2026). Anota producto, dosis, hora y sitio de cada inyección (fuente: Li Y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inventado para estudio, sin datos de pacientes reales. Varón de 52 años, agricultor, diabético tipo 2, cae de un tractor y llega 9 horas después con fractura abierta de tibia, herida de 6 cm contaminada con tierra y fragmentos de vegetales. No tiene carnet ni recuerda sus vacunas; dice que «de joven» le pusieron una «antitetánica». Hemodinámicamente estable, sin lesión vascular.</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¿Cómo clasificas la herida para el tétanos y qué haces con el estado vacunal?. ¿Qué le pones, en qué sitios y con qué jeringas?. ¿Cambia algo si llegara a las 30 horas? ¿Y si fuera VIH con CD4 de 200/µL?. ¿Qué anotas y qué plan dejas al alta?.</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1) Es una herida propensa al tétanos: fractura abierta, contaminada con tierra y con tejido desvitalizado probable (fuente: Centers for Disease Control and Prevention, 2026) (fuente: UK Health Security Agency, 2025). Sin registro ni fecha, el historial se considera incierto, es decir, sin dosis previas (fuente: Liang JL y colaboradores, 2018). 2) Vacuna (Tdap, por ser adulto sin Tdap documentada) y TIG de 250 UI intramuscular, en jeringas y sitios distintos; la vacuna en el deltoides de un brazo no lesionado (fuente: Liang JL y colaboradores, 2018) (fuente: Centers for Disease Control and Prevention, 2026) (fuente: Li Y y colaboradores, 2026). El Reino Unido subiría a 500 UI si la contaminación fuera gruesa, y España lo hace en las fracturas (fuente: UK Health Security Agency, 2025) (fuente: Grupo de trabajo Recomendaciones de utilización de vacunas Td 2017 y colaboradores, 2017). 3) Pasadas 24 horas, el consenso chino lo considera manejo tardío: anticuerpo monoclonal o 500 UI de HTIG; el Reino Unido también sube a 500 UI (fuente: Li Y y colaboradores, 2026) (fuente: UK Health Security Agency, 2025). Con VIH y herida contaminada, ACIP da TIG aunque el esquema esté completo (fuente: Liang JL y colaboradores, 2018). 4) Se registran producto, dosis, hora y sitio en la hoja de anestesia o enfermería y se revisa en cada desbridamiento (fuente: Li Y y colaboradores, 2026). Al alta: Td al menos 4 semanas después y otra a los 6-12 meses (fuente: Liang JL y colaboradores, 2018). La diabetes es frecuente entre los casos: la tenía 15,4 % de los casos de EE.UU. en 2001-2008 (fuente: Centers for Disease Control and Prevention (CDC), 2011). Pregunta, tabla, sitio y registro: la profilaxis antitetánica no se decide por la apariencia de la herida ni por el grado de Gustilo (fuente: Centers for Disease Control and Prevention, 2026) (fuente: Liang JL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Profilaxis antitetánica en la fractura abierta: 2 preguntas, 1 tabla y 1 reloj</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principios · extremidades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qué es el tétanos y qué se previene con la profilaxis</a:t>
            </a:r>
          </a:p>
          <a:p>
            <a:pPr marL="347472" indent="-347472">
              <a:spcAft>
                <a:spcPts val="1400"/>
              </a:spcAft>
              <a:buChar char="•"/>
            </a:pPr>
            <a:r>
              <a:rPr sz="2200">
                <a:solidFill>
                  <a:srgbClr val="263238"/>
                </a:solidFill>
                <a:latin typeface="Calibri"/>
              </a:rPr>
              <a:t>2. Epidemiología: mundo, Latinoamérica y Ecuador</a:t>
            </a:r>
          </a:p>
          <a:p>
            <a:pPr marL="347472" indent="-347472">
              <a:spcAft>
                <a:spcPts val="1400"/>
              </a:spcAft>
              <a:buChar char="•"/>
            </a:pPr>
            <a:r>
              <a:rPr sz="2200">
                <a:solidFill>
                  <a:srgbClr val="263238"/>
                </a:solidFill>
                <a:latin typeface="Calibri"/>
              </a:rPr>
              <a:t>3. Mecanismo: de la espora a la toxina, y por qué una herida es «tetanígena»</a:t>
            </a:r>
          </a:p>
          <a:p>
            <a:pPr marL="347472" indent="-347472">
              <a:spcAft>
                <a:spcPts val="1400"/>
              </a:spcAft>
              <a:buChar char="•"/>
            </a:pPr>
            <a:r>
              <a:rPr sz="2200">
                <a:solidFill>
                  <a:srgbClr val="263238"/>
                </a:solidFill>
                <a:latin typeface="Calibri"/>
              </a:rPr>
              <a:t>4. Clasificación: la herida, el paciente y dónde cae la fractura abierta de Gustilo</a:t>
            </a:r>
          </a:p>
          <a:p>
            <a:pPr marL="347472" indent="-347472">
              <a:spcAft>
                <a:spcPts val="1400"/>
              </a:spcAft>
              <a:buChar char="•"/>
            </a:pPr>
            <a:r>
              <a:rPr sz="2200">
                <a:solidFill>
                  <a:srgbClr val="263238"/>
                </a:solidFill>
                <a:latin typeface="Calibri"/>
              </a:rPr>
              <a:t>5. Valoración en urgencias: estado vacunal y reconocimiento del tétanos</a:t>
            </a:r>
          </a:p>
          <a:p>
            <a:pPr marL="347472" indent="-347472">
              <a:spcAft>
                <a:spcPts val="1400"/>
              </a:spcAft>
              <a:buChar char="•"/>
            </a:pPr>
            <a:r>
              <a:rPr sz="2200">
                <a:solidFill>
                  <a:srgbClr val="263238"/>
                </a:solidFill>
                <a:latin typeface="Calibri"/>
              </a:rPr>
              <a:t>6. Algoritmo: profilaxis antitetánica en la fractura abierta del adulto</a:t>
            </a:r>
          </a:p>
          <a:p>
            <a:pPr marL="347472" indent="-347472">
              <a:spcAft>
                <a:spcPts val="1400"/>
              </a:spcAft>
              <a:buChar char="•"/>
            </a:pPr>
            <a:r>
              <a:rPr sz="2200">
                <a:solidFill>
                  <a:srgbClr val="263238"/>
                </a:solidFill>
                <a:latin typeface="Calibri"/>
              </a:rPr>
              <a:t>7. Tratamiento: herida, vacuna, inmunoglobulina y cómo encaja con la fractura abierta</a:t>
            </a:r>
          </a:p>
          <a:p>
            <a:pPr marL="347472" indent="-347472">
              <a:spcAft>
                <a:spcPts val="1400"/>
              </a:spcAft>
              <a:buChar char="•"/>
            </a:pPr>
            <a:r>
              <a:rPr sz="2200">
                <a:solidFill>
                  <a:srgbClr val="263238"/>
                </a:solidFill>
                <a:latin typeface="Calibri"/>
              </a:rPr>
              <a:t>8. Técnica: cómo se aplica la profilaxis, paso a paso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Situaciones especiales: inmunodeprimidos, mayores, embarazo, quemados y retraso</a:t>
            </a:r>
          </a:p>
          <a:p>
            <a:pPr marL="347472" indent="-347472">
              <a:spcAft>
                <a:spcPts val="1400"/>
              </a:spcAft>
              <a:buChar char="•"/>
            </a:pPr>
            <a:r>
              <a:rPr sz="2200">
                <a:solidFill>
                  <a:srgbClr val="263238"/>
                </a:solidFill>
                <a:latin typeface="Calibri"/>
              </a:rPr>
              <a:t>10. Errores frecuentes en urgencias, con datos</a:t>
            </a:r>
          </a:p>
          <a:p>
            <a:pPr marL="347472" indent="-347472">
              <a:spcAft>
                <a:spcPts val="1400"/>
              </a:spcAft>
              <a:buChar char="•"/>
            </a:pPr>
            <a:r>
              <a:rPr sz="2200">
                <a:solidFill>
                  <a:srgbClr val="263238"/>
                </a:solidFill>
                <a:latin typeface="Calibri"/>
              </a:rPr>
              <a:t>11. Complicaciones: del tétanos y de la propia profilaxis</a:t>
            </a:r>
          </a:p>
          <a:p>
            <a:pPr marL="347472" indent="-347472">
              <a:spcAft>
                <a:spcPts val="1400"/>
              </a:spcAft>
              <a:buChar char="•"/>
            </a:pPr>
            <a:r>
              <a:rPr sz="2200">
                <a:solidFill>
                  <a:srgbClr val="263238"/>
                </a:solidFill>
                <a:latin typeface="Calibri"/>
              </a:rPr>
              <a:t>12. Pronóstico: letalidad y factores que la modifican</a:t>
            </a:r>
          </a:p>
          <a:p>
            <a:pPr marL="347472" indent="-347472">
              <a:spcAft>
                <a:spcPts val="1400"/>
              </a:spcAft>
              <a:buChar char="•"/>
            </a:pPr>
            <a:r>
              <a:rPr sz="2200">
                <a:solidFill>
                  <a:srgbClr val="263238"/>
                </a:solidFill>
                <a:latin typeface="Calibri"/>
              </a:rPr>
              <a:t>13. Guías y fuentes: qué dicen, qué no pude abrir y qué hace Ecuador</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56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Centers for Disease Control and Prevention. Atlanta: CDC; revisada 8 sep. 2026.</a:t>
            </a:r>
          </a:p>
          <a:p>
            <a:r>
              <a:rPr sz="800">
                <a:solidFill>
                  <a:srgbClr val="5A6469"/>
                </a:solidFill>
                <a:latin typeface="Calibri"/>
              </a:rPr>
              <a:t>[r2] UK Health Security Agency. London: UKHSA; 2 jun. 2025.</a:t>
            </a:r>
          </a:p>
          <a:p>
            <a:r>
              <a:rPr sz="800">
                <a:solidFill>
                  <a:srgbClr val="5A6469"/>
                </a:solidFill>
                <a:latin typeface="Calibri"/>
              </a:rPr>
              <a:t>[r3] Grupo de trabajo Recomendaciones de utilización de vacunas Td 2017 et al. 2017.</a:t>
            </a:r>
          </a:p>
          <a:p>
            <a:r>
              <a:rPr sz="800">
                <a:solidFill>
                  <a:srgbClr val="5A6469"/>
                </a:solidFill>
                <a:latin typeface="Calibri"/>
              </a:rPr>
              <a:t>[r4] Li Y et al. Chin J Traumatol. 2026. doi:10.1016/j.cjtee.2026.06.002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Toda fractura abierta cuenta como herida propensa al tétanos: así la clasifican el CDC, el Reino Unido y España… [r1] [r2] [r3]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56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el tétanos y qué se previene con la profilaxis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Centers for Disease Control and Prevention (CDC). MMWR Morb Mortal Wkly Rep. 2011. PMID 21451446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tétanos es una enfermedad de la toxina.</a:t>
            </a:r>
          </a:p>
          <a:p>
            <a:pPr marL="347472" indent="-347472">
              <a:spcAft>
                <a:spcPts val="1400"/>
              </a:spcAft>
              <a:buChar char="•"/>
            </a:pPr>
            <a:r>
              <a:rPr sz="2400">
                <a:solidFill>
                  <a:srgbClr val="263238"/>
                </a:solidFill>
                <a:latin typeface="Calibri"/>
              </a:rPr>
              <a:t>La bacteria Clostridium tetani forma esporas, vive en el suelo y en los excrementos de animales, y su toxina ataca el sistema nervioso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56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el tétanos y qué se previene con la profilaxis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George EK et al. En: StatPearls [Internet]. 2024. PMID 29494091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Tiene 4 formas clínicas: generalizada, localizada, cefálica y neonatal [r15].</a:t>
            </a:r>
          </a:p>
          <a:p>
            <a:pPr marL="347472" indent="-347472">
              <a:spcAft>
                <a:spcPts val="1400"/>
              </a:spcAft>
              <a:buChar char="•"/>
            </a:pPr>
            <a:r>
              <a:rPr sz="2800">
                <a:solidFill>
                  <a:srgbClr val="263238"/>
                </a:solidFill>
                <a:latin typeface="Calibri"/>
              </a:rPr>
              <a:t>Qué llamamos profilaxis antitetánica.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56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el tétanos y qué se previene con la profilaxis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Centers for Disease Control and Prevention. Atlanta: CDC; revisada 8 sep. 2026.</a:t>
            </a:r>
          </a:p>
          <a:p>
            <a:r>
              <a:rPr sz="800">
                <a:solidFill>
                  <a:srgbClr val="5A6469"/>
                </a:solidFill>
                <a:latin typeface="Calibri"/>
              </a:rPr>
              <a:t>[r4] Li Y et al. Chin J Traumatol. 2026. doi:10.1016/j.cjtee.2026.06.002</a:t>
            </a:r>
          </a:p>
          <a:p>
            <a:r>
              <a:rPr sz="800">
                <a:solidFill>
                  <a:srgbClr val="5A6469"/>
                </a:solidFill>
                <a:latin typeface="Calibri"/>
              </a:rPr>
              <a:t>[r5] Liang JL et al. MMWR Recomm Rep. 2018. doi:10.15585/mmwr.rr6702a1</a:t>
            </a:r>
          </a:p>
          <a:p>
            <a:r>
              <a:rPr sz="800">
                <a:solidFill>
                  <a:srgbClr val="5A6469"/>
                </a:solidFill>
                <a:latin typeface="Calibri"/>
              </a:rPr>
              <a:t>[r11] Centers for Disease Control and Prevention (CDC). MMWR Morb Mortal Wkly Rep. 2011. PMID 21451446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Son casos sueltos: sirven para recordar que ocurre, no para calcular riesgos.</a:t>
            </a:r>
          </a:p>
          <a:p>
            <a:pPr marL="347472" indent="-347472">
              <a:spcAft>
                <a:spcPts val="1400"/>
              </a:spcAft>
              <a:buChar char="•"/>
            </a:pPr>
            <a:r>
              <a:rPr sz="2800">
                <a:solidFill>
                  <a:srgbClr val="263238"/>
                </a:solidFill>
                <a:latin typeface="Calibri"/>
              </a:rPr>
              <a:t>Qué no cubre este tema.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56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mundo, Latinoamérica y Ecuador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Pascual FB et al. MMWR Surveill Summ. 2003. PMID 12825541</a:t>
            </a:r>
          </a:p>
          <a:p>
            <a:r>
              <a:rPr sz="800">
                <a:solidFill>
                  <a:srgbClr val="5A6469"/>
                </a:solidFill>
                <a:latin typeface="Calibri"/>
              </a:rPr>
              <a:t>[r8] Kolsuz S et al. Int J Infect Dis. 2025. doi:10.1016/j.ijid.2025.107781</a:t>
            </a:r>
          </a:p>
          <a:p>
            <a:r>
              <a:rPr sz="800">
                <a:solidFill>
                  <a:srgbClr val="5A6469"/>
                </a:solidFill>
                <a:latin typeface="Calibri"/>
              </a:rPr>
              <a:t>[r9] Talan DA et al. Ann Emerg Med. 2004. doi:10.1016/j.annemergmed.2003.09.017</a:t>
            </a:r>
          </a:p>
          <a:p>
            <a:r>
              <a:rPr sz="800">
                <a:solidFill>
                  <a:srgbClr val="5A6469"/>
                </a:solidFill>
                <a:latin typeface="Calibri"/>
              </a:rPr>
              <a:t>[r11] Centers for Disease Control and Prevention (CDC). MMWR Morb Mortal Wkly Rep. 2011. PMID 21451446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mundo.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56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Ecuador: casos de tétanos notificados por año (2026: solo semanas 1 a 27)</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Ministerio de Salud Pública del Ecuador et al. Quito: MSP;. 2026.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56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Incidencia de tétanos estandarizada por edad en 2023 (por 100 000 habitantes)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GBD 2023 Tetanus Collaborators. EClinicalMedicine. 2026. doi:10.1016/j.eclinm.2026.104202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56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de la espora a la toxina, y por qué una herida es «tetanígena»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UK Health Security Agency. London: UKHSA; 2 jun. 2025.</a:t>
            </a:r>
          </a:p>
          <a:p>
            <a:r>
              <a:rPr sz="800">
                <a:solidFill>
                  <a:srgbClr val="5A6469"/>
                </a:solidFill>
                <a:latin typeface="Calibri"/>
              </a:rPr>
              <a:t>[r3] Grupo de trabajo Recomendaciones de utilización de vacunas Td 2017 et al. 2017.</a:t>
            </a:r>
          </a:p>
          <a:p>
            <a:r>
              <a:rPr sz="800">
                <a:solidFill>
                  <a:srgbClr val="5A6469"/>
                </a:solidFill>
                <a:latin typeface="Calibri"/>
              </a:rPr>
              <a:t>[r4] Li Y et al. Chin J Traumatol. 2026. doi:10.1016/j.cjtee.2026.06.002</a:t>
            </a:r>
          </a:p>
          <a:p>
            <a:r>
              <a:rPr sz="800">
                <a:solidFill>
                  <a:srgbClr val="5A6469"/>
                </a:solidFill>
                <a:latin typeface="Calibri"/>
              </a:rPr>
              <a:t>[r5] Liang JL et al. MMWR Recomm Rep. 2018. doi:10.15585/mmwr.rr6702a1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espasmo del tétanos es una falta de freno.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56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de la espora a la toxina, y por qué una herida es «tetanígena»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UK Health Security Agency. London: UKHSA; 2 jun.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Green Book británico da 4 a 21 días con mediana de 7 en un párrafo, y en otro dice que lo más frecuente son unos 10 días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56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de la espora a la toxina, y por qué una herida es «tetanígena»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Li Y et al. Chin J Traumatol. 2026. doi:10.1016/j.cjtee.2026.06.002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Dónde actúa cada medida.</a:t>
            </a:r>
          </a:p>
          <a:p>
            <a:pPr marL="347472" indent="-347472">
              <a:spcAft>
                <a:spcPts val="1400"/>
              </a:spcAft>
              <a:buChar char="•"/>
            </a:pPr>
            <a:r>
              <a:rPr sz="2400">
                <a:solidFill>
                  <a:srgbClr val="263238"/>
                </a:solidFill>
                <a:latin typeface="Calibri"/>
              </a:rPr>
              <a:t>El desbridamiento retira esporas y tejido muerto, es decir, el nicho; no neutraliza la toxina que ya existe ni la que ya se unió a las neuronas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56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la herida, el paciente y dónde cae la fractura abierta de Gustilo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Centers for Disease Control and Prevention. Atlanta: CDC; revisada 8 sep. 2026.</a:t>
            </a:r>
          </a:p>
          <a:p>
            <a:r>
              <a:rPr sz="800">
                <a:solidFill>
                  <a:srgbClr val="5A6469"/>
                </a:solidFill>
                <a:latin typeface="Calibri"/>
              </a:rPr>
              <a:t>[r2] UK Health Security Agency. London: UKHSA; 2 jun. 2025.</a:t>
            </a:r>
          </a:p>
          <a:p>
            <a:r>
              <a:rPr sz="800">
                <a:solidFill>
                  <a:srgbClr val="5A6469"/>
                </a:solidFill>
                <a:latin typeface="Calibri"/>
              </a:rPr>
              <a:t>[r3] Grupo de trabajo Recomendaciones de utilización de vacunas Td 2017 et al. 2017.</a:t>
            </a:r>
          </a:p>
          <a:p>
            <a:r>
              <a:rPr sz="800">
                <a:solidFill>
                  <a:srgbClr val="5A6469"/>
                </a:solidFill>
                <a:latin typeface="Calibri"/>
              </a:rPr>
              <a:t>[r4] Li Y et al. Chin J Traumatol. 2026. doi:10.1016/j.cjtee.2026.06.002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decidir hacen falta 3 clasificaciones sencillas.</a:t>
            </a:r>
          </a:p>
          <a:p>
            <a:pPr marL="347472" indent="-347472">
              <a:spcAft>
                <a:spcPts val="1400"/>
              </a:spcAft>
              <a:buChar char="•"/>
            </a:pPr>
            <a:r>
              <a:rPr sz="2800">
                <a:solidFill>
                  <a:srgbClr val="263238"/>
                </a:solidFill>
                <a:latin typeface="Calibri"/>
              </a:rPr>
              <a:t>Ninguna lleva puntaje: sirven para ubicarse en la tabla.</a:t>
            </a:r>
          </a:p>
          <a:p>
            <a:pPr marL="347472" indent="-347472">
              <a:spcAft>
                <a:spcPts val="1400"/>
              </a:spcAft>
              <a:buChar char="•"/>
            </a:pPr>
            <a:r>
              <a:rPr sz="2800">
                <a:solidFill>
                  <a:srgbClr val="263238"/>
                </a:solidFill>
                <a:latin typeface="Calibri"/>
              </a:rPr>
              <a:t>1.</a:t>
            </a:r>
          </a:p>
          <a:p>
            <a:pPr marL="347472" indent="-347472">
              <a:spcAft>
                <a:spcPts val="1400"/>
              </a:spcAft>
              <a:buChar char="•"/>
            </a:pPr>
            <a:r>
              <a:rPr sz="2800">
                <a:solidFill>
                  <a:srgbClr val="263238"/>
                </a:solidFill>
                <a:latin typeface="Calibri"/>
              </a:rPr>
              <a:t>La herida.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56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definen la herida 4 guías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Centers for Disease Control and Prevention. Atlanta: CDC; revisada 8 sep. 2026.</a:t>
            </a:r>
          </a:p>
          <a:p>
            <a:r>
              <a:rPr sz="800">
                <a:solidFill>
                  <a:srgbClr val="5A6469"/>
                </a:solidFill>
                <a:latin typeface="Calibri"/>
              </a:rPr>
              <a:t>[r2] UK Health Security Agency. London: UKHSA; 2 jun. 2025.</a:t>
            </a:r>
          </a:p>
          <a:p>
            <a:r>
              <a:rPr sz="800">
                <a:solidFill>
                  <a:srgbClr val="5A6469"/>
                </a:solidFill>
                <a:latin typeface="Calibri"/>
              </a:rPr>
              <a:t>[r3] Grupo de trabajo Recomendaciones de utilización de vacunas Td 2017 et al. 2017.</a:t>
            </a:r>
          </a:p>
          <a:p>
            <a:r>
              <a:rPr sz="800">
                <a:solidFill>
                  <a:srgbClr val="5A6469"/>
                </a:solidFill>
                <a:latin typeface="Calibri"/>
              </a:rPr>
              <a:t>[r4] Li Y et al. Chin J Traumatol. 2026. doi:10.1016/j.cjtee.2026.06.002</a:t>
            </a:r>
          </a:p>
          <a:p>
            <a:r>
              <a:rPr sz="800">
                <a:solidFill>
                  <a:srgbClr val="5A6469"/>
                </a:solidFill>
                <a:latin typeface="Calibri"/>
              </a:rPr>
              <a:t>[r5] Liang JL et al. MMWR Recomm Rep. 2018. doi:10.15585/mmwr.rr6702a1</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Guía</a:t>
                      </a:r>
                    </a:p>
                  </a:txBody>
                  <a:tcPr>
                    <a:solidFill>
                      <a:srgbClr val="0F5F6B"/>
                    </a:solidFill>
                  </a:tcPr>
                </a:tc>
                <a:tc>
                  <a:txBody>
                    <a:bodyPr/>
                    <a:lstStyle/>
                    <a:p>
                      <a:r>
                        <a:rPr sz="1400" b="1">
                          <a:solidFill>
                            <a:srgbClr val="FFFFFF"/>
                          </a:solidFill>
                          <a:latin typeface="Calibri"/>
                        </a:rPr>
                        <a:t>Limpia o menor</a:t>
                      </a:r>
                    </a:p>
                  </a:txBody>
                  <a:tcPr>
                    <a:solidFill>
                      <a:srgbClr val="0F5F6B"/>
                    </a:solidFill>
                  </a:tcPr>
                </a:tc>
                <a:tc>
                  <a:txBody>
                    <a:bodyPr/>
                    <a:lstStyle/>
                    <a:p>
                      <a:r>
                        <a:rPr sz="1400" b="1">
                          <a:solidFill>
                            <a:srgbClr val="FFFFFF"/>
                          </a:solidFill>
                          <a:latin typeface="Calibri"/>
                        </a:rPr>
                        <a:t>Propensa al tétanos</a:t>
                      </a:r>
                    </a:p>
                  </a:txBody>
                  <a:tcPr>
                    <a:solidFill>
                      <a:srgbClr val="0F5F6B"/>
                    </a:solidFill>
                  </a:tcPr>
                </a:tc>
                <a:tc>
                  <a:txBody>
                    <a:bodyPr/>
                    <a:lstStyle/>
                    <a:p>
                      <a:r>
                        <a:rPr sz="1400" b="1">
                          <a:solidFill>
                            <a:srgbClr val="FFFFFF"/>
                          </a:solidFill>
                          <a:latin typeface="Calibri"/>
                        </a:rPr>
                        <a:t>Fractura abierta</a:t>
                      </a:r>
                    </a:p>
                  </a:txBody>
                  <a:tcPr>
                    <a:solidFill>
                      <a:srgbClr val="0F5F6B"/>
                    </a:solidFill>
                  </a:tcPr>
                </a:tc>
              </a:tr>
              <a:tr h="457200">
                <a:tc>
                  <a:txBody>
                    <a:bodyPr/>
                    <a:lstStyle/>
                    <a:p>
                      <a:r>
                        <a:rPr sz="1400">
                          <a:solidFill>
                            <a:srgbClr val="263238"/>
                          </a:solidFill>
                          <a:latin typeface="Calibri"/>
                        </a:rPr>
                        <a:t>CDC / ACIP (EE.UU.)</a:t>
                      </a:r>
                    </a:p>
                  </a:txBody>
                  <a:tcPr>
                    <a:solidFill>
                      <a:srgbClr val="EEF3F4"/>
                    </a:solidFill>
                  </a:tcPr>
                </a:tc>
                <a:tc>
                  <a:txBody>
                    <a:bodyPr/>
                    <a:lstStyle/>
                    <a:p>
                      <a:r>
                        <a:rPr sz="1400">
                          <a:solidFill>
                            <a:srgbClr val="263238"/>
                          </a:solidFill>
                          <a:latin typeface="Calibri"/>
                        </a:rPr>
                        <a:t>«Limpia y menor»: sin riesgo mayor [r1]</a:t>
                      </a:r>
                    </a:p>
                  </a:txBody>
                  <a:tcPr>
                    <a:solidFill>
                      <a:srgbClr val="EEF3F4"/>
                    </a:solidFill>
                  </a:tcPr>
                </a:tc>
                <a:tc>
                  <a:txBody>
                    <a:bodyPr/>
                    <a:lstStyle/>
                    <a:p>
                      <a:r>
                        <a:rPr sz="1400">
                          <a:solidFill>
                            <a:srgbClr val="263238"/>
                          </a:solidFill>
                          <a:latin typeface="Calibri"/>
                        </a:rPr>
                        <a:t>Contaminada con tierra, heces, suelo o saliva; punzante; avulsión; proyectil, aplastamiento, quemadura, congelación [r5]</a:t>
                      </a:r>
                    </a:p>
                  </a:txBody>
                  <a:tcPr>
                    <a:solidFill>
                      <a:srgbClr val="EEF3F4"/>
                    </a:solidFill>
                  </a:tcPr>
                </a:tc>
                <a:tc>
                  <a:txBody>
                    <a:bodyPr/>
                    <a:lstStyle/>
                    <a:p>
                      <a:r>
                        <a:rPr sz="1400">
                          <a:solidFill>
                            <a:srgbClr val="263238"/>
                          </a:solidFill>
                          <a:latin typeface="Calibri"/>
                        </a:rPr>
                        <a:t>La fractura compuesta figura entre las heridas sucias o mayores con tejido desvitalizado [r1]</a:t>
                      </a:r>
                    </a:p>
                  </a:txBody>
                  <a:tcPr>
                    <a:solidFill>
                      <a:srgbClr val="EEF3F4"/>
                    </a:solidFill>
                  </a:tcPr>
                </a:tc>
              </a:tr>
              <a:tr h="457200">
                <a:tc>
                  <a:txBody>
                    <a:bodyPr/>
                    <a:lstStyle/>
                    <a:p>
                      <a:r>
                        <a:rPr sz="1400">
                          <a:solidFill>
                            <a:srgbClr val="263238"/>
                          </a:solidFill>
                          <a:latin typeface="Calibri"/>
                        </a:rPr>
                        <a:t>UKHSA, Green Book cap. 30 (Reino Unido)</a:t>
                      </a:r>
                    </a:p>
                  </a:txBody>
                  <a:tcPr>
                    <a:solidFill>
                      <a:srgbClr val="FFFFFF"/>
                    </a:solidFill>
                  </a:tcPr>
                </a:tc>
                <a:tc>
                  <a:txBody>
                    <a:bodyPr/>
                    <a:lstStyle/>
                    <a:p>
                      <a:r>
                        <a:rPr sz="1400">
                          <a:solidFill>
                            <a:srgbClr val="263238"/>
                          </a:solidFill>
                          <a:latin typeface="Calibri"/>
                        </a:rPr>
                        <a:t>Menos de 6 horas, no penetrante y con daño tisular mínimo [r2]</a:t>
                      </a:r>
                    </a:p>
                  </a:txBody>
                  <a:tcPr>
                    <a:solidFill>
                      <a:srgbClr val="FFFFFF"/>
                    </a:solidFill>
                  </a:tcPr>
                </a:tc>
                <a:tc>
                  <a:txBody>
                    <a:bodyPr/>
                    <a:lstStyle/>
                    <a:p>
                      <a:r>
                        <a:rPr sz="1400">
                          <a:solidFill>
                            <a:srgbClr val="263238"/>
                          </a:solidFill>
                          <a:latin typeface="Calibri"/>
                        </a:rPr>
                        <a:t>Punzante en ambiente contaminado, con cuerpo extraño, fractura compuesta, sepsis sistémica, ciertas mordeduras; alto riesgo si hay contaminación gruesa, tejido desvitalizado extenso o cirugía diferida más de 6 horas [r2]</a:t>
                      </a:r>
                    </a:p>
                  </a:txBody>
                  <a:tcPr>
                    <a:solidFill>
                      <a:srgbClr val="FFFFFF"/>
                    </a:solidFill>
                  </a:tcPr>
                </a:tc>
                <a:tc>
                  <a:txBody>
                    <a:bodyPr/>
                    <a:lstStyle/>
                    <a:p>
                      <a:r>
                        <a:rPr sz="1400">
                          <a:solidFill>
                            <a:srgbClr val="263238"/>
                          </a:solidFill>
                          <a:latin typeface="Calibri"/>
                        </a:rPr>
                        <a:t>Propensa; pasa a alto riesgo por esos criterios [r2]</a:t>
                      </a:r>
                    </a:p>
                  </a:txBody>
                  <a:tcPr>
                    <a:solidFill>
                      <a:srgbClr val="FFFFFF"/>
                    </a:solidFill>
                  </a:tcPr>
                </a:tc>
              </a:tr>
              <a:tr h="457200">
                <a:tc>
                  <a:txBody>
                    <a:bodyPr/>
                    <a:lstStyle/>
                    <a:p>
                      <a:r>
                        <a:rPr sz="1400">
                          <a:solidFill>
                            <a:srgbClr val="263238"/>
                          </a:solidFill>
                          <a:latin typeface="Calibri"/>
                        </a:rPr>
                        <a:t>Ministerio de Sanidad de España (2017)</a:t>
                      </a:r>
                    </a:p>
                  </a:txBody>
                  <a:tcPr>
                    <a:solidFill>
                      <a:srgbClr val="EEF3F4"/>
                    </a:solidFill>
                  </a:tcPr>
                </a:tc>
                <a:tc>
                  <a:txBody>
                    <a:bodyPr/>
                    <a:lstStyle/>
                    <a:p>
                      <a:r>
                        <a:rPr sz="1400">
                          <a:solidFill>
                            <a:srgbClr val="263238"/>
                          </a:solidFill>
                          <a:latin typeface="Calibri"/>
                        </a:rPr>
                        <a:t>Lo que no cumple los criterios de la columna siguiente (interpretación del redactor)</a:t>
                      </a:r>
                    </a:p>
                  </a:txBody>
                  <a:tcPr>
                    <a:solidFill>
                      <a:srgbClr val="EEF3F4"/>
                    </a:solidFill>
                  </a:tcPr>
                </a:tc>
                <a:tc>
                  <a:txBody>
                    <a:bodyPr/>
                    <a:lstStyle/>
                    <a:p>
                      <a:r>
                        <a:rPr sz="1400">
                          <a:solidFill>
                            <a:srgbClr val="263238"/>
                          </a:solidFill>
                          <a:latin typeface="Calibri"/>
                        </a:rPr>
                        <a:t>Tejido desvitalizado importante, punzante con tierra o estiércol, cuerpo extraño, úlcera crónica (sobre todo en diabéticos), fractura con herida, mordedura, congelación, cirugía diferida más de 6 horas, sepsis [r3]</a:t>
                      </a:r>
                    </a:p>
                  </a:txBody>
                  <a:tcPr>
                    <a:solidFill>
                      <a:srgbClr val="EEF3F4"/>
                    </a:solidFill>
                  </a:tcPr>
                </a:tc>
                <a:tc>
                  <a:txBody>
                    <a:bodyPr/>
                    <a:lstStyle/>
                    <a:p>
                      <a:r>
                        <a:rPr sz="1400">
                          <a:solidFill>
                            <a:srgbClr val="263238"/>
                          </a:solidFill>
                          <a:latin typeface="Calibri"/>
                        </a:rPr>
                        <a:t>«Fractura con herida»: tetanígena; en caso de fracturas se indican 500 UI de TIG [r3]</a:t>
                      </a:r>
                    </a:p>
                  </a:txBody>
                  <a:tcPr>
                    <a:solidFill>
                      <a:srgbClr val="EEF3F4"/>
                    </a:solidFill>
                  </a:tcPr>
                </a:tc>
              </a:tr>
              <a:tr h="457200">
                <a:tc>
                  <a:txBody>
                    <a:bodyPr/>
                    <a:lstStyle/>
                    <a:p>
                      <a:r>
                        <a:rPr sz="1400">
                          <a:solidFill>
                            <a:srgbClr val="263238"/>
                          </a:solidFill>
                          <a:latin typeface="Calibri"/>
                        </a:rPr>
                        <a:t>Consenso chino de politrauma (2026)</a:t>
                      </a:r>
                    </a:p>
                  </a:txBody>
                  <a:tcPr>
                    <a:solidFill>
                      <a:srgbClr val="FFFFFF"/>
                    </a:solidFill>
                  </a:tcPr>
                </a:tc>
                <a:tc>
                  <a:txBody>
                    <a:bodyPr/>
                    <a:lstStyle/>
                    <a:p>
                      <a:r>
                        <a:rPr sz="1400">
                          <a:solidFill>
                            <a:srgbClr val="263238"/>
                          </a:solidFill>
                          <a:latin typeface="Calibri"/>
                        </a:rPr>
                        <a:t>No se define aparte</a:t>
                      </a:r>
                    </a:p>
                  </a:txBody>
                  <a:tcPr>
                    <a:solidFill>
                      <a:srgbClr val="FFFFFF"/>
                    </a:solidFill>
                  </a:tcPr>
                </a:tc>
                <a:tc>
                  <a:txBody>
                    <a:bodyPr/>
                    <a:lstStyle/>
                    <a:p>
                      <a:r>
                        <a:rPr sz="1400">
                          <a:solidFill>
                            <a:srgbClr val="263238"/>
                          </a:solidFill>
                          <a:latin typeface="Calibri"/>
                        </a:rPr>
                        <a:t>Sin manejo adecuado a más de 6 horas, punzante de más de 1 cm de profundidad, contaminada, con tejido necrótico, proyectil, quemadura, congelación, aplastamiento o infección [r4]</a:t>
                      </a:r>
                    </a:p>
                  </a:txBody>
                  <a:tcPr>
                    <a:solidFill>
                      <a:srgbClr val="FFFFFF"/>
                    </a:solidFill>
                  </a:tcPr>
                </a:tc>
                <a:tc>
                  <a:txBody>
                    <a:bodyPr/>
                    <a:lstStyle/>
                    <a:p>
                      <a:r>
                        <a:rPr sz="1400">
                          <a:solidFill>
                            <a:srgbClr val="263238"/>
                          </a:solidFill>
                          <a:latin typeface="Calibri"/>
                        </a:rPr>
                        <a:t>Lesión ósea o articular abierta = exposición de alto riesgo; la fractura abierta, en especial Gustilo III, recibe la profilaxis de máximo riesgo [r4]</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56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Fractura abierta de Gustilo y riesgo de tétanos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UK Health Security Agency. London: UKHSA; 2 jun. 2025.</a:t>
            </a:r>
          </a:p>
          <a:p>
            <a:r>
              <a:rPr sz="800">
                <a:solidFill>
                  <a:srgbClr val="5A6469"/>
                </a:solidFill>
                <a:latin typeface="Calibri"/>
              </a:rPr>
              <a:t>[r4] Li Y et al. Chin J Traumatol. 2026. doi:10.1016/j.cjtee.2026.06.002</a:t>
            </a:r>
          </a:p>
          <a:p>
            <a:r>
              <a:rPr sz="800">
                <a:solidFill>
                  <a:srgbClr val="5A6469"/>
                </a:solidFill>
                <a:latin typeface="Calibri"/>
              </a:rPr>
              <a:t>[r28] Kamat AS. Adv Orthop. 2011. doi:10.4061/2011/943495</a:t>
            </a:r>
          </a:p>
          <a:p>
            <a:r>
              <a:rPr sz="800">
                <a:solidFill>
                  <a:srgbClr val="5A6469"/>
                </a:solidFill>
                <a:latin typeface="Calibri"/>
              </a:rPr>
              <a:t>[r29] Gustilo RB et al. J Trauma. 1984. doi:10.1097/00005373-198408000-00009</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Tipo</a:t>
                      </a:r>
                    </a:p>
                  </a:txBody>
                  <a:tcPr>
                    <a:solidFill>
                      <a:srgbClr val="0F5F6B"/>
                    </a:solidFill>
                  </a:tcPr>
                </a:tc>
                <a:tc>
                  <a:txBody>
                    <a:bodyPr/>
                    <a:lstStyle/>
                    <a:p>
                      <a:r>
                        <a:rPr sz="1600" b="1">
                          <a:solidFill>
                            <a:srgbClr val="FFFFFF"/>
                          </a:solidFill>
                          <a:latin typeface="Calibri"/>
                        </a:rPr>
                        <a:t>Definición breve</a:t>
                      </a:r>
                    </a:p>
                  </a:txBody>
                  <a:tcPr>
                    <a:solidFill>
                      <a:srgbClr val="0F5F6B"/>
                    </a:solidFill>
                  </a:tcPr>
                </a:tc>
                <a:tc>
                  <a:txBody>
                    <a:bodyPr/>
                    <a:lstStyle/>
                    <a:p>
                      <a:r>
                        <a:rPr sz="1600" b="1">
                          <a:solidFill>
                            <a:srgbClr val="FFFFFF"/>
                          </a:solidFill>
                          <a:latin typeface="Calibri"/>
                        </a:rPr>
                        <a:t>Para el tétanos</a:t>
                      </a:r>
                    </a:p>
                  </a:txBody>
                  <a:tcPr>
                    <a:solidFill>
                      <a:srgbClr val="0F5F6B"/>
                    </a:solidFill>
                  </a:tcPr>
                </a:tc>
              </a:tr>
              <a:tr h="457200">
                <a:tc>
                  <a:txBody>
                    <a:bodyPr/>
                    <a:lstStyle/>
                    <a:p>
                      <a:r>
                        <a:rPr sz="1600">
                          <a:solidFill>
                            <a:srgbClr val="263238"/>
                          </a:solidFill>
                          <a:latin typeface="Calibri"/>
                        </a:rPr>
                        <a:t>I</a:t>
                      </a:r>
                    </a:p>
                  </a:txBody>
                  <a:tcPr>
                    <a:solidFill>
                      <a:srgbClr val="EEF3F4"/>
                    </a:solidFill>
                  </a:tcPr>
                </a:tc>
                <a:tc>
                  <a:txBody>
                    <a:bodyPr/>
                    <a:lstStyle/>
                    <a:p>
                      <a:r>
                        <a:rPr sz="1600">
                          <a:solidFill>
                            <a:srgbClr val="263238"/>
                          </a:solidFill>
                          <a:latin typeface="Calibri"/>
                        </a:rPr>
                        <a:t>Herida cutánea limpia de menos de 1 cm [r28]</a:t>
                      </a:r>
                    </a:p>
                  </a:txBody>
                  <a:tcPr>
                    <a:solidFill>
                      <a:srgbClr val="EEF3F4"/>
                    </a:solidFill>
                  </a:tcPr>
                </a:tc>
                <a:tc>
                  <a:txBody>
                    <a:bodyPr/>
                    <a:lstStyle/>
                    <a:p>
                      <a:r>
                        <a:rPr sz="1600">
                          <a:solidFill>
                            <a:srgbClr val="263238"/>
                          </a:solidFill>
                          <a:latin typeface="Calibri"/>
                        </a:rPr>
                        <a:t>Herida propensa en las 4 guías; ninguna la rebaja por ser tipo I (interpretación del redactor)</a:t>
                      </a:r>
                    </a:p>
                  </a:txBody>
                  <a:tcPr>
                    <a:solidFill>
                      <a:srgbClr val="EEF3F4"/>
                    </a:solidFill>
                  </a:tcPr>
                </a:tc>
              </a:tr>
              <a:tr h="457200">
                <a:tc>
                  <a:txBody>
                    <a:bodyPr/>
                    <a:lstStyle/>
                    <a:p>
                      <a:r>
                        <a:rPr sz="1600">
                          <a:solidFill>
                            <a:srgbClr val="263238"/>
                          </a:solidFill>
                          <a:latin typeface="Calibri"/>
                        </a:rPr>
                        <a:t>II</a:t>
                      </a:r>
                    </a:p>
                  </a:txBody>
                  <a:tcPr>
                    <a:solidFill>
                      <a:srgbClr val="FFFFFF"/>
                    </a:solidFill>
                  </a:tcPr>
                </a:tc>
                <a:tc>
                  <a:txBody>
                    <a:bodyPr/>
                    <a:lstStyle/>
                    <a:p>
                      <a:r>
                        <a:rPr sz="1600">
                          <a:solidFill>
                            <a:srgbClr val="263238"/>
                          </a:solidFill>
                          <a:latin typeface="Calibri"/>
                        </a:rPr>
                        <a:t>Herida de más de 1 cm, sin gran destrozo de partes blandas, sin colgajos y sin avulsión [r28]</a:t>
                      </a:r>
                    </a:p>
                  </a:txBody>
                  <a:tcPr>
                    <a:solidFill>
                      <a:srgbClr val="FFFFFF"/>
                    </a:solidFill>
                  </a:tcPr>
                </a:tc>
                <a:tc>
                  <a:txBody>
                    <a:bodyPr/>
                    <a:lstStyle/>
                    <a:p>
                      <a:r>
                        <a:rPr sz="1600">
                          <a:solidFill>
                            <a:srgbClr val="263238"/>
                          </a:solidFill>
                          <a:latin typeface="Calibri"/>
                        </a:rPr>
                        <a:t>Herida propensa; igual que el tipo I</a:t>
                      </a:r>
                    </a:p>
                  </a:txBody>
                  <a:tcPr>
                    <a:solidFill>
                      <a:srgbClr val="FFFFFF"/>
                    </a:solidFill>
                  </a:tcPr>
                </a:tc>
              </a:tr>
              <a:tr h="457200">
                <a:tc>
                  <a:txBody>
                    <a:bodyPr/>
                    <a:lstStyle/>
                    <a:p>
                      <a:r>
                        <a:rPr sz="1600">
                          <a:solidFill>
                            <a:srgbClr val="263238"/>
                          </a:solidFill>
                          <a:latin typeface="Calibri"/>
                        </a:rPr>
                        <a:t>IIIA</a:t>
                      </a:r>
                    </a:p>
                  </a:txBody>
                  <a:tcPr>
                    <a:solidFill>
                      <a:srgbClr val="EEF3F4"/>
                    </a:solidFill>
                  </a:tcPr>
                </a:tc>
                <a:tc>
                  <a:txBody>
                    <a:bodyPr/>
                    <a:lstStyle/>
                    <a:p>
                      <a:r>
                        <a:rPr sz="1600">
                          <a:solidFill>
                            <a:srgbClr val="263238"/>
                          </a:solidFill>
                          <a:latin typeface="Calibri"/>
                        </a:rPr>
                        <a:t>Herida amplia (laceraciones o colgajos extensos), pero con partes blandas suficientes para cubrir el hueso; también entra toda lesión de alta energía, sea cual sea el tamaño de la herida [r29]</a:t>
                      </a:r>
                    </a:p>
                  </a:txBody>
                  <a:tcPr>
                    <a:solidFill>
                      <a:srgbClr val="EEF3F4"/>
                    </a:solidFill>
                  </a:tcPr>
                </a:tc>
                <a:tc>
                  <a:txBody>
                    <a:bodyPr/>
                    <a:lstStyle/>
                    <a:p>
                      <a:r>
                        <a:rPr sz="1600">
                          <a:solidFill>
                            <a:srgbClr val="263238"/>
                          </a:solidFill>
                          <a:latin typeface="Calibri"/>
                        </a:rPr>
                        <a:t>Herida propensa; alto riesgo si hay contaminación gruesa, desvitalización extensa o cirugía diferida más de 6 horas [r2]</a:t>
                      </a:r>
                    </a:p>
                  </a:txBody>
                  <a:tcPr>
                    <a:solidFill>
                      <a:srgbClr val="EEF3F4"/>
                    </a:solidFill>
                  </a:tcPr>
                </a:tc>
              </a:tr>
              <a:tr h="457200">
                <a:tc>
                  <a:txBody>
                    <a:bodyPr/>
                    <a:lstStyle/>
                    <a:p>
                      <a:r>
                        <a:rPr sz="1600">
                          <a:solidFill>
                            <a:srgbClr val="263238"/>
                          </a:solidFill>
                          <a:latin typeface="Calibri"/>
                        </a:rPr>
                        <a:t>IIIB</a:t>
                      </a:r>
                    </a:p>
                  </a:txBody>
                  <a:tcPr>
                    <a:solidFill>
                      <a:srgbClr val="FFFFFF"/>
                    </a:solidFill>
                  </a:tcPr>
                </a:tc>
                <a:tc>
                  <a:txBody>
                    <a:bodyPr/>
                    <a:lstStyle/>
                    <a:p>
                      <a:r>
                        <a:rPr sz="1600">
                          <a:solidFill>
                            <a:srgbClr val="263238"/>
                          </a:solidFill>
                          <a:latin typeface="Calibri"/>
                        </a:rPr>
                        <a:t>Gran pérdida de partes blandas, con el hueso expuesto y el periostio despegado; suele acompañarse de contaminación masiva [r29]</a:t>
                      </a:r>
                    </a:p>
                  </a:txBody>
                  <a:tcPr>
                    <a:solidFill>
                      <a:srgbClr val="FFFFFF"/>
                    </a:solidFill>
                  </a:tcPr>
                </a:tc>
                <a:tc>
                  <a:txBody>
                    <a:bodyPr/>
                    <a:lstStyle/>
                    <a:p>
                      <a:r>
                        <a:rPr sz="1600">
                          <a:solidFill>
                            <a:srgbClr val="263238"/>
                          </a:solidFill>
                          <a:latin typeface="Calibri"/>
                        </a:rPr>
                        <a:t>Suele cumplir criterios de alto riesgo (inferencia a partir de [r29] y [r2])</a:t>
                      </a:r>
                    </a:p>
                  </a:txBody>
                  <a:tcPr>
                    <a:solidFill>
                      <a:srgbClr val="FFFFFF"/>
                    </a:solidFill>
                  </a:tcPr>
                </a:tc>
              </a:tr>
              <a:tr h="457200">
                <a:tc>
                  <a:txBody>
                    <a:bodyPr/>
                    <a:lstStyle/>
                    <a:p>
                      <a:r>
                        <a:rPr sz="1600">
                          <a:solidFill>
                            <a:srgbClr val="263238"/>
                          </a:solidFill>
                          <a:latin typeface="Calibri"/>
                        </a:rPr>
                        <a:t>IIIC</a:t>
                      </a:r>
                    </a:p>
                  </a:txBody>
                  <a:tcPr>
                    <a:solidFill>
                      <a:srgbClr val="EEF3F4"/>
                    </a:solidFill>
                  </a:tcPr>
                </a:tc>
                <a:tc>
                  <a:txBody>
                    <a:bodyPr/>
                    <a:lstStyle/>
                    <a:p>
                      <a:r>
                        <a:rPr sz="1600">
                          <a:solidFill>
                            <a:srgbClr val="263238"/>
                          </a:solidFill>
                          <a:latin typeface="Calibri"/>
                        </a:rPr>
                        <a:t>Fractura abierta con lesión arterial que requiere reparación [r29]</a:t>
                      </a:r>
                    </a:p>
                  </a:txBody>
                  <a:tcPr>
                    <a:solidFill>
                      <a:srgbClr val="EEF3F4"/>
                    </a:solidFill>
                  </a:tcPr>
                </a:tc>
                <a:tc>
                  <a:txBody>
                    <a:bodyPr/>
                    <a:lstStyle/>
                    <a:p>
                      <a:r>
                        <a:rPr sz="1600">
                          <a:solidFill>
                            <a:srgbClr val="263238"/>
                          </a:solidFill>
                          <a:latin typeface="Calibri"/>
                        </a:rPr>
                        <a:t>Alto riesgo por isquemia: el tejido sin riego crea el ambiente sin oxígeno [r4]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56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Valoración en urgencias: estado vacunal y reconocimiento del tétanos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UK Health Security Agency. London: UKHSA; 2 jun. 2025.</a:t>
            </a:r>
          </a:p>
          <a:p>
            <a:r>
              <a:rPr sz="800">
                <a:solidFill>
                  <a:srgbClr val="5A6469"/>
                </a:solidFill>
                <a:latin typeface="Calibri"/>
              </a:rPr>
              <a:t>[r4] Li Y et al. Chin J Traumatol. 2026. doi:10.1016/j.cjtee.2026.06.002</a:t>
            </a:r>
          </a:p>
          <a:p>
            <a:r>
              <a:rPr sz="800">
                <a:solidFill>
                  <a:srgbClr val="5A6469"/>
                </a:solidFill>
                <a:latin typeface="Calibri"/>
              </a:rPr>
              <a:t>[r5] Liang JL et al. MMWR Recomm Rep. 2018. doi:10.15585/mmwr.rr6702a1</a:t>
            </a:r>
          </a:p>
          <a:p>
            <a:r>
              <a:rPr sz="800">
                <a:solidFill>
                  <a:srgbClr val="5A6469"/>
                </a:solidFill>
                <a:latin typeface="Calibri"/>
              </a:rPr>
              <a:t>[r10] Prevaldi C et al. World J Emerg Surg. 2016. doi:10.1186/s13017-016-0084-3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Primero, el estado vacunal.</a:t>
            </a:r>
          </a:p>
          <a:p>
            <a:pPr marL="347472" indent="-347472">
              <a:spcAft>
                <a:spcPts val="1400"/>
              </a:spcAft>
              <a:buChar char="•"/>
            </a:pPr>
            <a:r>
              <a:rPr sz="2800">
                <a:solidFill>
                  <a:srgbClr val="263238"/>
                </a:solidFill>
                <a:latin typeface="Calibri"/>
              </a:rPr>
              <a:t>Se pregunta cuántas dosis de toxoide recibió, cuándo fue la última y si hay carnet o registro.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56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Valoración en urgencias: estado vacunal y reconocimiento del tétanos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Li Y et al. Chin J Traumatol. 2026. doi:10.1016/j.cjtee.2026.06.002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consenso chino cita sensibilidad y especificidad de 85 % a 95 % con un corte de 0,1 UI/mL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56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Prueba rápida de anticuerpos antitetánicos (metaanálisis de 8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Low R et al. Emerg Med J. 2022. doi:10.1136/emermed-2021-211624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56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Algoritmo: profilaxis antitetánica en la fractura abierta del adulto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Liang JL et al. MMWR Recomm Rep. 2018. doi:10.15585/mmwr.rr6702a1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algoritmo asume herida propensa, que es el caso de toda fractura abierta.</a:t>
            </a:r>
          </a:p>
          <a:p>
            <a:pPr marL="347472" indent="-347472">
              <a:spcAft>
                <a:spcPts val="1400"/>
              </a:spcAft>
              <a:buChar char="•"/>
            </a:pPr>
            <a:r>
              <a:rPr sz="2400">
                <a:solidFill>
                  <a:srgbClr val="263238"/>
                </a:solidFill>
                <a:latin typeface="Calibri"/>
              </a:rPr>
              <a:t>En una herida limpia y menor, el umbral del refuerzo pasa a ser más de 10 años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56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Algoritmo: profilaxis antitetánica en la fractura abierta del adulto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Centers for Disease Control and Prevention. Atlanta: CDC; revisada 8 sep. 2026.</a:t>
            </a:r>
          </a:p>
          <a:p>
            <a:r>
              <a:rPr sz="1000">
                <a:solidFill>
                  <a:srgbClr val="5A6469"/>
                </a:solidFill>
                <a:latin typeface="Calibri"/>
              </a:rPr>
              <a:t>[r2] UK Health Security Agency. London: UKHSA; 2 jun. 2025.</a:t>
            </a:r>
          </a:p>
          <a:p>
            <a:r>
              <a:rPr sz="1000">
                <a:solidFill>
                  <a:srgbClr val="5A6469"/>
                </a:solidFill>
                <a:latin typeface="Calibri"/>
              </a:rPr>
              <a:t>[r3] Grupo de trabajo Recomendaciones de utilización de vacunas Td 2017 et al. 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dosis de TIG son las del CDC; el Reino Unido y España tienen reglas para subirlas y, en heridas de alto riesgo con esquema completo… [r1] [r2]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56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Fractura abierta del adulto: ¿qué se pone y cuándo?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Centers for Disease Control and Prevention. Atlanta: CDC; revisada 8 sep. 2026.</a:t>
            </a:r>
          </a:p>
          <a:p>
            <a:r>
              <a:rPr sz="800">
                <a:solidFill>
                  <a:srgbClr val="5A6469"/>
                </a:solidFill>
                <a:latin typeface="Calibri"/>
              </a:rPr>
              <a:t>[r2] UK Health Security Agency. London: UKHSA; 2 jun. 2025.</a:t>
            </a:r>
          </a:p>
          <a:p>
            <a:r>
              <a:rPr sz="800">
                <a:solidFill>
                  <a:srgbClr val="5A6469"/>
                </a:solidFill>
                <a:latin typeface="Calibri"/>
              </a:rPr>
              <a:t>[r4] Li Y et al. Chin J Traumatol. 2026. doi:10.1016/j.cjtee.2026.06.002</a:t>
            </a:r>
          </a:p>
          <a:p>
            <a:r>
              <a:rPr sz="800">
                <a:solidFill>
                  <a:srgbClr val="5A6469"/>
                </a:solidFill>
                <a:latin typeface="Calibri"/>
              </a:rPr>
              <a:t>[r14] World Health Organization. Wkly Epidemiol Rec. 2017. PMID 28185446</a:t>
            </a:r>
          </a:p>
          <a:p>
            <a:r>
              <a:rPr sz="800">
                <a:solidFill>
                  <a:srgbClr val="5A6469"/>
                </a:solidFill>
                <a:latin typeface="Calibri"/>
              </a:rPr>
              <a:t>[r5] Liang JL et al. MMWR Recomm Rep. 2018. doi:10.15585/mmwr.rr6702a1</a:t>
            </a:r>
          </a:p>
        </p:txBody>
      </p:sp>
      <p:sp>
        <p:nvSpPr>
          <p:cNvPr id="6" name="Rounded Rectangle 5"/>
          <p:cNvSpPr/>
          <p:nvPr/>
        </p:nvSpPr>
        <p:spPr>
          <a:xfrm>
            <a:off x="4754880" y="1508760"/>
            <a:ext cx="2743200" cy="335669"/>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abierta u otra herida propensa al tétanos [r1][r2]</a:t>
            </a:r>
          </a:p>
        </p:txBody>
      </p:sp>
      <p:sp>
        <p:nvSpPr>
          <p:cNvPr id="7" name="Rectangle 6"/>
          <p:cNvSpPr/>
          <p:nvPr/>
        </p:nvSpPr>
        <p:spPr>
          <a:xfrm>
            <a:off x="4754880" y="1954157"/>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Reanimar y controlar la hemorragia; en la revisión secundaria buscar todas las heridas y preguntar por vacunas [r4]</a:t>
            </a:r>
          </a:p>
        </p:txBody>
      </p:sp>
      <p:sp>
        <p:nvSpPr>
          <p:cNvPr id="8" name="Rectangle 7"/>
          <p:cNvSpPr/>
          <p:nvPr/>
        </p:nvSpPr>
        <p:spPr>
          <a:xfrm>
            <a:off x="4754880" y="2399555"/>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Limpiar, retirar cuerpos extraños y desbridar lo necrótico [r1][r14]</a:t>
            </a:r>
          </a:p>
        </p:txBody>
      </p:sp>
      <p:sp>
        <p:nvSpPr>
          <p:cNvPr id="9" name="Decision 8"/>
          <p:cNvSpPr/>
          <p:nvPr/>
        </p:nvSpPr>
        <p:spPr>
          <a:xfrm>
            <a:off x="4572000" y="2844953"/>
            <a:ext cx="3108960" cy="5143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registro fiable de 3 dosis o más de toxoide? [r5]</a:t>
            </a:r>
          </a:p>
        </p:txBody>
      </p:sp>
      <p:sp>
        <p:nvSpPr>
          <p:cNvPr id="10" name="Rectangle 9"/>
          <p:cNvSpPr/>
          <p:nvPr/>
        </p:nvSpPr>
        <p:spPr>
          <a:xfrm>
            <a:off x="2987040" y="3469013"/>
            <a:ext cx="2743200" cy="51433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Vacuna (Tdap si es adulto sin Tdap documentada) y TIG 250 UI IM, en sitios y jeringas distintos [r5][r1]. UKHSA sube a 500 UI si pasaron más de 24 h, hay contaminación gruesa o quemaduras [r2]</a:t>
            </a:r>
          </a:p>
        </p:txBody>
      </p:sp>
      <p:sp>
        <p:nvSpPr>
          <p:cNvPr id="11" name="Decision 10"/>
          <p:cNvSpPr/>
          <p:nvPr/>
        </p:nvSpPr>
        <p:spPr>
          <a:xfrm>
            <a:off x="6339839" y="3469013"/>
            <a:ext cx="3108960" cy="5143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¿VIH o inmunodeficiencia grave? [r5]</a:t>
            </a:r>
          </a:p>
        </p:txBody>
      </p:sp>
      <p:sp>
        <p:nvSpPr>
          <p:cNvPr id="12" name="Rectangle 11"/>
          <p:cNvSpPr/>
          <p:nvPr/>
        </p:nvSpPr>
        <p:spPr>
          <a:xfrm>
            <a:off x="2987040" y="4093074"/>
            <a:ext cx="2743200" cy="51433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Refuerzo según el tiempo desde la última dosis y TIG, aunque el esquema esté completo [r5]</a:t>
            </a:r>
          </a:p>
        </p:txBody>
      </p:sp>
      <p:sp>
        <p:nvSpPr>
          <p:cNvPr id="13" name="Decision 12"/>
          <p:cNvSpPr/>
          <p:nvPr/>
        </p:nvSpPr>
        <p:spPr>
          <a:xfrm>
            <a:off x="6339839" y="4093074"/>
            <a:ext cx="3108960" cy="5143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¿La última dosis fue hace 5 años o más? [r5]</a:t>
            </a:r>
          </a:p>
        </p:txBody>
      </p:sp>
      <p:sp>
        <p:nvSpPr>
          <p:cNvPr id="14" name="Rectangle 13"/>
          <p:cNvSpPr/>
          <p:nvPr/>
        </p:nvSpPr>
        <p:spPr>
          <a:xfrm>
            <a:off x="2987040" y="4717134"/>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Una dosis de Td o Tdap; sin TIG [r5]</a:t>
            </a:r>
          </a:p>
        </p:txBody>
      </p:sp>
      <p:sp>
        <p:nvSpPr>
          <p:cNvPr id="15" name="Rectangle 14"/>
          <p:cNvSpPr/>
          <p:nvPr/>
        </p:nvSpPr>
        <p:spPr>
          <a:xfrm>
            <a:off x="6522720" y="4717134"/>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Ni vacuna ni TIG; documentar la decisión [r5]</a:t>
            </a:r>
          </a:p>
        </p:txBody>
      </p:sp>
      <p:sp>
        <p:nvSpPr>
          <p:cNvPr id="16" name="Rectangle 15"/>
          <p:cNvSpPr/>
          <p:nvPr/>
        </p:nvSpPr>
        <p:spPr>
          <a:xfrm>
            <a:off x="4754880" y="5162532"/>
            <a:ext cx="2743200" cy="3356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Anotar producto, dosis, hora y sitio; seguir con antibiótico y quirófano (tema Fracturas abiertas); completar la serie tras el alta [r4][r5]</a:t>
            </a:r>
          </a:p>
        </p:txBody>
      </p:sp>
      <p:sp>
        <p:nvSpPr>
          <p:cNvPr id="17" name="Rounded Rectangle 16"/>
          <p:cNvSpPr/>
          <p:nvPr/>
        </p:nvSpPr>
        <p:spPr>
          <a:xfrm>
            <a:off x="4754880" y="5607930"/>
            <a:ext cx="2743200" cy="33566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Alta con plan de vacunas pendientes</a:t>
            </a:r>
          </a:p>
        </p:txBody>
      </p:sp>
      <p:cxnSp>
        <p:nvCxnSpPr>
          <p:cNvPr id="18" name="Connector 17"/>
          <p:cNvCxnSpPr>
            <a:stCxn id="6" idx="2"/>
            <a:endCxn id="7" idx="0"/>
          </p:cNvCxnSpPr>
          <p:nvPr/>
        </p:nvCxnSpPr>
        <p:spPr>
          <a:xfrm flipH="1">
            <a:off x="6126480" y="184442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7" idx="2"/>
            <a:endCxn id="8" idx="0"/>
          </p:cNvCxnSpPr>
          <p:nvPr/>
        </p:nvCxnSpPr>
        <p:spPr>
          <a:xfrm flipH="1">
            <a:off x="6126480" y="2289826"/>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8" idx="2"/>
            <a:endCxn id="9" idx="0"/>
          </p:cNvCxnSpPr>
          <p:nvPr/>
        </p:nvCxnSpPr>
        <p:spPr>
          <a:xfrm flipH="1">
            <a:off x="6126480" y="273522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9" idx="2"/>
            <a:endCxn id="10" idx="0"/>
          </p:cNvCxnSpPr>
          <p:nvPr/>
        </p:nvCxnSpPr>
        <p:spPr>
          <a:xfrm flipH="1">
            <a:off x="4358640" y="3359285"/>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5004816" y="3351969"/>
            <a:ext cx="457200" cy="274320"/>
          </a:xfrm>
          <a:prstGeom prst="rect">
            <a:avLst/>
          </a:prstGeom>
          <a:noFill/>
        </p:spPr>
        <p:txBody>
          <a:bodyPr wrap="square">
            <a:spAutoFit/>
          </a:bodyPr>
          <a:lstStyle/>
          <a:p>
            <a:r>
              <a:rPr sz="1200" b="1">
                <a:solidFill>
                  <a:srgbClr val="D97706"/>
                </a:solidFill>
                <a:latin typeface="Calibri"/>
              </a:rPr>
              <a:t>no o desconocido</a:t>
            </a:r>
          </a:p>
        </p:txBody>
      </p:sp>
      <p:cxnSp>
        <p:nvCxnSpPr>
          <p:cNvPr id="23" name="Connector 22"/>
          <p:cNvCxnSpPr>
            <a:stCxn id="9" idx="2"/>
            <a:endCxn id="11" idx="0"/>
          </p:cNvCxnSpPr>
          <p:nvPr/>
        </p:nvCxnSpPr>
        <p:spPr>
          <a:xfrm>
            <a:off x="6126480" y="3359285"/>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800087" y="3351969"/>
            <a:ext cx="457200" cy="274320"/>
          </a:xfrm>
          <a:prstGeom prst="rect">
            <a:avLst/>
          </a:prstGeom>
          <a:noFill/>
        </p:spPr>
        <p:txBody>
          <a:bodyPr wrap="square">
            <a:spAutoFit/>
          </a:bodyPr>
          <a:lstStyle/>
          <a:p>
            <a:r>
              <a:rPr sz="1200" b="1">
                <a:solidFill>
                  <a:srgbClr val="D97706"/>
                </a:solidFill>
                <a:latin typeface="Calibri"/>
              </a:rPr>
              <a:t>sí, 3 dosis o más [r5]</a:t>
            </a:r>
          </a:p>
        </p:txBody>
      </p:sp>
      <p:cxnSp>
        <p:nvCxnSpPr>
          <p:cNvPr id="25" name="Connector 24"/>
          <p:cNvCxnSpPr>
            <a:stCxn id="11" idx="2"/>
            <a:endCxn id="12" idx="0"/>
          </p:cNvCxnSpPr>
          <p:nvPr/>
        </p:nvCxnSpPr>
        <p:spPr>
          <a:xfrm flipH="1">
            <a:off x="4358640" y="3983345"/>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153911" y="397603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7" name="Connector 26"/>
          <p:cNvCxnSpPr>
            <a:stCxn id="11" idx="2"/>
            <a:endCxn id="13" idx="0"/>
          </p:cNvCxnSpPr>
          <p:nvPr/>
        </p:nvCxnSpPr>
        <p:spPr>
          <a:xfrm flipH="1">
            <a:off x="7894319" y="398334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7949183" y="3976030"/>
            <a:ext cx="457200" cy="274320"/>
          </a:xfrm>
          <a:prstGeom prst="rect">
            <a:avLst/>
          </a:prstGeom>
          <a:noFill/>
        </p:spPr>
        <p:txBody>
          <a:bodyPr wrap="square">
            <a:spAutoFit/>
          </a:bodyPr>
          <a:lstStyle/>
          <a:p>
            <a:r>
              <a:rPr sz="1200" b="1">
                <a:solidFill>
                  <a:srgbClr val="D97706"/>
                </a:solidFill>
                <a:latin typeface="Calibri"/>
              </a:rPr>
              <a:t>no</a:t>
            </a:r>
          </a:p>
        </p:txBody>
      </p:sp>
      <p:cxnSp>
        <p:nvCxnSpPr>
          <p:cNvPr id="29" name="Connector 28"/>
          <p:cNvCxnSpPr>
            <a:stCxn id="13" idx="2"/>
            <a:endCxn id="14" idx="0"/>
          </p:cNvCxnSpPr>
          <p:nvPr/>
        </p:nvCxnSpPr>
        <p:spPr>
          <a:xfrm flipH="1">
            <a:off x="4358640" y="4607406"/>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153911" y="4600090"/>
            <a:ext cx="457200" cy="274320"/>
          </a:xfrm>
          <a:prstGeom prst="rect">
            <a:avLst/>
          </a:prstGeom>
          <a:noFill/>
        </p:spPr>
        <p:txBody>
          <a:bodyPr wrap="square">
            <a:spAutoFit/>
          </a:bodyPr>
          <a:lstStyle/>
          <a:p>
            <a:r>
              <a:rPr sz="1200" b="1">
                <a:solidFill>
                  <a:srgbClr val="D97706"/>
                </a:solidFill>
                <a:latin typeface="Calibri"/>
              </a:rPr>
              <a:t>sí, 5 años o más [r5]</a:t>
            </a:r>
          </a:p>
        </p:txBody>
      </p:sp>
      <p:cxnSp>
        <p:nvCxnSpPr>
          <p:cNvPr id="31" name="Connector 30"/>
          <p:cNvCxnSpPr>
            <a:stCxn id="13" idx="2"/>
            <a:endCxn id="15" idx="0"/>
          </p:cNvCxnSpPr>
          <p:nvPr/>
        </p:nvCxnSpPr>
        <p:spPr>
          <a:xfrm>
            <a:off x="7894319" y="4607406"/>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7949183" y="4600090"/>
            <a:ext cx="457200" cy="274320"/>
          </a:xfrm>
          <a:prstGeom prst="rect">
            <a:avLst/>
          </a:prstGeom>
          <a:noFill/>
        </p:spPr>
        <p:txBody>
          <a:bodyPr wrap="square">
            <a:spAutoFit/>
          </a:bodyPr>
          <a:lstStyle/>
          <a:p>
            <a:r>
              <a:rPr sz="1200" b="1">
                <a:solidFill>
                  <a:srgbClr val="D97706"/>
                </a:solidFill>
                <a:latin typeface="Calibri"/>
              </a:rPr>
              <a:t>no, menos de 5 años [r5]</a:t>
            </a:r>
          </a:p>
        </p:txBody>
      </p:sp>
      <p:cxnSp>
        <p:nvCxnSpPr>
          <p:cNvPr id="33" name="Connector 32"/>
          <p:cNvCxnSpPr>
            <a:stCxn id="10" idx="2"/>
            <a:endCxn id="16" idx="0"/>
          </p:cNvCxnSpPr>
          <p:nvPr/>
        </p:nvCxnSpPr>
        <p:spPr>
          <a:xfrm>
            <a:off x="4358640" y="3983345"/>
            <a:ext cx="1767840" cy="117918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2" idx="2"/>
            <a:endCxn id="16" idx="0"/>
          </p:cNvCxnSpPr>
          <p:nvPr/>
        </p:nvCxnSpPr>
        <p:spPr>
          <a:xfrm>
            <a:off x="4358640" y="4607406"/>
            <a:ext cx="1767840" cy="55512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a:stCxn id="14" idx="2"/>
            <a:endCxn id="16" idx="0"/>
          </p:cNvCxnSpPr>
          <p:nvPr/>
        </p:nvCxnSpPr>
        <p:spPr>
          <a:xfrm>
            <a:off x="4358640" y="505280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6" name="Connector 35"/>
          <p:cNvCxnSpPr>
            <a:stCxn id="15" idx="2"/>
            <a:endCxn id="16" idx="0"/>
          </p:cNvCxnSpPr>
          <p:nvPr/>
        </p:nvCxnSpPr>
        <p:spPr>
          <a:xfrm flipH="1">
            <a:off x="6126480" y="505280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16" idx="2"/>
            <a:endCxn id="17" idx="0"/>
          </p:cNvCxnSpPr>
          <p:nvPr/>
        </p:nvCxnSpPr>
        <p:spPr>
          <a:xfrm flipH="1">
            <a:off x="6126480" y="549820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56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herida, vacuna, inmunoglobulina y cómo encaja con la fractura abierta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Centers for Disease Control and Prevention. Atlanta: CDC; revisada 8 sep. 2026.</a:t>
            </a:r>
          </a:p>
          <a:p>
            <a:r>
              <a:rPr sz="1000">
                <a:solidFill>
                  <a:srgbClr val="5A6469"/>
                </a:solidFill>
                <a:latin typeface="Calibri"/>
              </a:rPr>
              <a:t>[r14] World Health Organization. Wkly Epidemiol Rec. 2017. PMID 28185446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Limpiar todas las heridas, retirar la suciedad y los cuerpos extraños y desbridar el tejido necrótico es la primera medida de prevención [r1][r14].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56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Ensayo de fase 3: aumento del título neutralizante de 0,01 UI/mL o más a las 12 h (siltartoxatug frente a TIG humana 250 UI)</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Liang Z et al. Nat Med. 2025. doi:10.1038/s41591-025-03791-8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56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Tabla de ACIP: tétanos en el manejo habitual de heridas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Liang JL et al. MMWR Recomm Rep. 2018. doi:10.15585/mmwr.rr6702a1</a:t>
            </a:r>
          </a:p>
        </p:txBody>
      </p:sp>
      <p:graphicFrame>
        <p:nvGraphicFramePr>
          <p:cNvPr id="6" name="Table 5"/>
          <p:cNvGraphicFramePr>
            <a:graphicFrameLocks noGrp="1"/>
          </p:cNvGraphicFramePr>
          <p:nvPr/>
        </p:nvGraphicFramePr>
        <p:xfrm>
          <a:off x="822960" y="1645920"/>
          <a:ext cx="10607040" cy="13716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Dosis previas de toxoide</a:t>
                      </a:r>
                    </a:p>
                  </a:txBody>
                  <a:tcPr>
                    <a:solidFill>
                      <a:srgbClr val="0F5F6B"/>
                    </a:solidFill>
                  </a:tcPr>
                </a:tc>
                <a:tc>
                  <a:txBody>
                    <a:bodyPr/>
                    <a:lstStyle/>
                    <a:p>
                      <a:r>
                        <a:rPr sz="1400" b="1">
                          <a:solidFill>
                            <a:srgbClr val="FFFFFF"/>
                          </a:solidFill>
                          <a:latin typeface="Calibri"/>
                        </a:rPr>
                        <a:t>Herida limpia y menor: vacuna</a:t>
                      </a:r>
                    </a:p>
                  </a:txBody>
                  <a:tcPr>
                    <a:solidFill>
                      <a:srgbClr val="0F5F6B"/>
                    </a:solidFill>
                  </a:tcPr>
                </a:tc>
                <a:tc>
                  <a:txBody>
                    <a:bodyPr/>
                    <a:lstStyle/>
                    <a:p>
                      <a:r>
                        <a:rPr sz="1400" b="1">
                          <a:solidFill>
                            <a:srgbClr val="FFFFFF"/>
                          </a:solidFill>
                          <a:latin typeface="Calibri"/>
                        </a:rPr>
                        <a:t>Herida limpia y menor: TIG</a:t>
                      </a:r>
                    </a:p>
                  </a:txBody>
                  <a:tcPr>
                    <a:solidFill>
                      <a:srgbClr val="0F5F6B"/>
                    </a:solidFill>
                  </a:tcPr>
                </a:tc>
                <a:tc>
                  <a:txBody>
                    <a:bodyPr/>
                    <a:lstStyle/>
                    <a:p>
                      <a:r>
                        <a:rPr sz="1400" b="1">
                          <a:solidFill>
                            <a:srgbClr val="FFFFFF"/>
                          </a:solidFill>
                          <a:latin typeface="Calibri"/>
                        </a:rPr>
                        <a:t>Todas las demás heridas: vacuna</a:t>
                      </a:r>
                    </a:p>
                  </a:txBody>
                  <a:tcPr>
                    <a:solidFill>
                      <a:srgbClr val="0F5F6B"/>
                    </a:solidFill>
                  </a:tcPr>
                </a:tc>
                <a:tc>
                  <a:txBody>
                    <a:bodyPr/>
                    <a:lstStyle/>
                    <a:p>
                      <a:r>
                        <a:rPr sz="1400" b="1">
                          <a:solidFill>
                            <a:srgbClr val="FFFFFF"/>
                          </a:solidFill>
                          <a:latin typeface="Calibri"/>
                        </a:rPr>
                        <a:t>Todas las demás heridas: TIG</a:t>
                      </a:r>
                    </a:p>
                  </a:txBody>
                  <a:tcPr>
                    <a:solidFill>
                      <a:srgbClr val="0F5F6B"/>
                    </a:solidFill>
                  </a:tcPr>
                </a:tc>
              </a:tr>
              <a:tr h="457200">
                <a:tc>
                  <a:txBody>
                    <a:bodyPr/>
                    <a:lstStyle/>
                    <a:p>
                      <a:r>
                        <a:rPr sz="1400">
                          <a:solidFill>
                            <a:srgbClr val="263238"/>
                          </a:solidFill>
                          <a:latin typeface="Calibri"/>
                        </a:rPr>
                        <a:t>Desconocidas o menos de 3</a:t>
                      </a:r>
                    </a:p>
                  </a:txBody>
                  <a:tcPr>
                    <a:solidFill>
                      <a:srgbClr val="EEF3F4"/>
                    </a:solidFill>
                  </a:tcPr>
                </a:tc>
                <a:tc>
                  <a:txBody>
                    <a:bodyPr/>
                    <a:lstStyle/>
                    <a:p>
                      <a:r>
                        <a:rPr sz="1400">
                          <a:solidFill>
                            <a:srgbClr val="263238"/>
                          </a:solidFill>
                          <a:latin typeface="Calibri"/>
                        </a:rPr>
                        <a:t>Sí</a:t>
                      </a:r>
                    </a:p>
                  </a:txBody>
                  <a:tcPr>
                    <a:solidFill>
                      <a:srgbClr val="EEF3F4"/>
                    </a:solidFill>
                  </a:tcPr>
                </a:tc>
                <a:tc>
                  <a:txBody>
                    <a:bodyPr/>
                    <a:lstStyle/>
                    <a:p>
                      <a:r>
                        <a:rPr sz="1400">
                          <a:solidFill>
                            <a:srgbClr val="263238"/>
                          </a:solidFill>
                          <a:latin typeface="Calibri"/>
                        </a:rPr>
                        <a:t>No</a:t>
                      </a:r>
                    </a:p>
                  </a:txBody>
                  <a:tcPr>
                    <a:solidFill>
                      <a:srgbClr val="EEF3F4"/>
                    </a:solidFill>
                  </a:tcPr>
                </a:tc>
                <a:tc>
                  <a:txBody>
                    <a:bodyPr/>
                    <a:lstStyle/>
                    <a:p>
                      <a:r>
                        <a:rPr sz="1400">
                          <a:solidFill>
                            <a:srgbClr val="263238"/>
                          </a:solidFill>
                          <a:latin typeface="Calibri"/>
                        </a:rPr>
                        <a:t>Sí</a:t>
                      </a:r>
                    </a:p>
                  </a:txBody>
                  <a:tcPr>
                    <a:solidFill>
                      <a:srgbClr val="EEF3F4"/>
                    </a:solidFill>
                  </a:tcPr>
                </a:tc>
                <a:tc>
                  <a:txBody>
                    <a:bodyPr/>
                    <a:lstStyle/>
                    <a:p>
                      <a:r>
                        <a:rPr sz="1400">
                          <a:solidFill>
                            <a:srgbClr val="263238"/>
                          </a:solidFill>
                          <a:latin typeface="Calibri"/>
                        </a:rPr>
                        <a:t>Sí</a:t>
                      </a:r>
                    </a:p>
                  </a:txBody>
                  <a:tcPr>
                    <a:solidFill>
                      <a:srgbClr val="EEF3F4"/>
                    </a:solidFill>
                  </a:tcPr>
                </a:tc>
              </a:tr>
              <a:tr h="457200">
                <a:tc>
                  <a:txBody>
                    <a:bodyPr/>
                    <a:lstStyle/>
                    <a:p>
                      <a:r>
                        <a:rPr sz="1400">
                          <a:solidFill>
                            <a:srgbClr val="263238"/>
                          </a:solidFill>
                          <a:latin typeface="Calibri"/>
                        </a:rPr>
                        <a:t>3 o más</a:t>
                      </a:r>
                    </a:p>
                  </a:txBody>
                  <a:tcPr>
                    <a:solidFill>
                      <a:srgbClr val="FFFFFF"/>
                    </a:solidFill>
                  </a:tcPr>
                </a:tc>
                <a:tc>
                  <a:txBody>
                    <a:bodyPr/>
                    <a:lstStyle/>
                    <a:p>
                      <a:r>
                        <a:rPr sz="1400">
                          <a:solidFill>
                            <a:srgbClr val="263238"/>
                          </a:solidFill>
                          <a:latin typeface="Calibri"/>
                        </a:rPr>
                        <a:t>Solo si pasaron más de 10 años desde la última</a:t>
                      </a:r>
                    </a:p>
                  </a:txBody>
                  <a:tcPr>
                    <a:solidFill>
                      <a:srgbClr val="FFFFFF"/>
                    </a:solidFill>
                  </a:tcPr>
                </a:tc>
                <a:tc>
                  <a:txBody>
                    <a:bodyPr/>
                    <a:lstStyle/>
                    <a:p>
                      <a:r>
                        <a:rPr sz="1400">
                          <a:solidFill>
                            <a:srgbClr val="263238"/>
                          </a:solidFill>
                          <a:latin typeface="Calibri"/>
                        </a:rPr>
                        <a:t>No</a:t>
                      </a:r>
                    </a:p>
                  </a:txBody>
                  <a:tcPr>
                    <a:solidFill>
                      <a:srgbClr val="FFFFFF"/>
                    </a:solidFill>
                  </a:tcPr>
                </a:tc>
                <a:tc>
                  <a:txBody>
                    <a:bodyPr/>
                    <a:lstStyle/>
                    <a:p>
                      <a:r>
                        <a:rPr sz="1400">
                          <a:solidFill>
                            <a:srgbClr val="263238"/>
                          </a:solidFill>
                          <a:latin typeface="Calibri"/>
                        </a:rPr>
                        <a:t>Sí, si pasaron 5 años o más desde la última</a:t>
                      </a:r>
                    </a:p>
                  </a:txBody>
                  <a:tcPr>
                    <a:solidFill>
                      <a:srgbClr val="FFFFFF"/>
                    </a:solidFill>
                  </a:tcPr>
                </a:tc>
                <a:tc>
                  <a:txBody>
                    <a:bodyPr/>
                    <a:lstStyle/>
                    <a:p>
                      <a:r>
                        <a:rPr sz="1400">
                          <a:solidFill>
                            <a:srgbClr val="263238"/>
                          </a:solidFill>
                          <a:latin typeface="Calibri"/>
                        </a:rPr>
                        <a:t>No</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56</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cómo se aplica la profilaxis, paso a paso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Centers for Disease Control and Prevention. Atlanta: CDC; revisada 8 sep. 2026.</a:t>
            </a:r>
          </a:p>
          <a:p>
            <a:r>
              <a:rPr sz="800">
                <a:solidFill>
                  <a:srgbClr val="5A6469"/>
                </a:solidFill>
                <a:latin typeface="Calibri"/>
              </a:rPr>
              <a:t>[r2] UK Health Security Agency. London: UKHSA; 2 jun. 2025.</a:t>
            </a:r>
          </a:p>
          <a:p>
            <a:r>
              <a:rPr sz="800">
                <a:solidFill>
                  <a:srgbClr val="5A6469"/>
                </a:solidFill>
                <a:latin typeface="Calibri"/>
              </a:rPr>
              <a:t>[r3] Grupo de trabajo Recomendaciones de utilización de vacunas Td 2017 et al. 2017.</a:t>
            </a:r>
          </a:p>
          <a:p>
            <a:r>
              <a:rPr sz="800">
                <a:solidFill>
                  <a:srgbClr val="5A6469"/>
                </a:solidFill>
                <a:latin typeface="Calibri"/>
              </a:rPr>
              <a:t>[r4] Li Y et al. Chin J Traumatol. 2026. doi:10.1016/j.cjtee.2026.06.002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técnica es sencilla; lo difícil es que se haga y quede registrada.</a:t>
            </a:r>
          </a:p>
          <a:p>
            <a:pPr marL="347472" indent="-347472">
              <a:spcAft>
                <a:spcPts val="1400"/>
              </a:spcAft>
              <a:buChar char="•"/>
            </a:pPr>
            <a:r>
              <a:rPr sz="2400">
                <a:solidFill>
                  <a:srgbClr val="263238"/>
                </a:solidFill>
                <a:latin typeface="Calibri"/>
              </a:rPr>
              <a:t>No exige posición especial: se aplica en la posición que ya tiene el paciente, con el brazo no lesionado accesible (práctica habitual).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56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cómo se aplica la profilaxis, paso a paso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Li Y et al. Chin J Traumatol. 2026. doi:10.1016/j.cjtee.2026.06.002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Olvidar preguntar por la fecha de la última dosis y limitarse a «¿está vacunado?».</a:t>
            </a:r>
          </a:p>
          <a:p>
            <a:pPr marL="347472" indent="-347472">
              <a:spcAft>
                <a:spcPts val="1400"/>
              </a:spcAft>
              <a:buChar char="•"/>
            </a:pPr>
            <a:r>
              <a:rPr sz="2400">
                <a:solidFill>
                  <a:srgbClr val="263238"/>
                </a:solidFill>
                <a:latin typeface="Calibri"/>
              </a:rPr>
              <a:t>Dar TIG equina sin prueba cutánea ni capacidad de tratar anafilaxia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56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Duración de la protección del preparado pasivo (el monoclonal supera los 90 días)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Li Y et al. Chin J Traumatol. 2026. doi:10.1016/j.cjtee.2026.06.002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56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Situaciones especiales: inmunodeprimidos, mayores, embarazo, quemados y retraso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Liang JL et al. MMWR Recomm Rep. 2018. doi:10.15585/mmwr.rr6702a1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Inmunodeprimidos.</a:t>
            </a:r>
          </a:p>
          <a:p>
            <a:pPr marL="347472" indent="-347472">
              <a:spcAft>
                <a:spcPts val="1400"/>
              </a:spcAft>
              <a:buChar char="•"/>
            </a:pPr>
            <a:r>
              <a:rPr sz="2400">
                <a:solidFill>
                  <a:srgbClr val="263238"/>
                </a:solidFill>
                <a:latin typeface="Calibri"/>
              </a:rPr>
              <a:t>Para ACIP, en quien vive con VIH o tiene una inmunodeficiencia grave, una herida contaminada basta para indicar TIG, cualquiera que sea su historia de vacunas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56</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Situaciones especiales: inmunodeprimidos, mayores, embarazo, quemados y retraso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McMillan M et al. Obstet Gynecol. 2017. doi:10.1097/AOG.0000000000001888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revisión sistemática de 21 estudios concluyó que la Tdap puesta en el segundo o tercer trimestre no se asocia con daños de importancia clínica en el feto ni en…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56</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Resumen: qué cambia en cada situación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UK Health Security Agency. London: UKHSA; 2 jun. 2025.</a:t>
            </a:r>
          </a:p>
          <a:p>
            <a:r>
              <a:rPr sz="1000">
                <a:solidFill>
                  <a:srgbClr val="5A6469"/>
                </a:solidFill>
                <a:latin typeface="Calibri"/>
              </a:rPr>
              <a:t>[r4] Li Y et al. Chin J Traumatol. 2026. doi:10.1016/j.cjtee.2026.06.002</a:t>
            </a:r>
          </a:p>
          <a:p>
            <a:r>
              <a:rPr sz="1000">
                <a:solidFill>
                  <a:srgbClr val="5A6469"/>
                </a:solidFill>
                <a:latin typeface="Calibri"/>
              </a:rPr>
              <a:t>[r5] Liang JL et al. MMWR Recomm Rep. 2018. doi:10.15585/mmwr.rr6702a1</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Qué cambia</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VIH o inmunodeficiencia grave, herida contaminada</a:t>
                      </a:r>
                    </a:p>
                  </a:txBody>
                  <a:tcPr>
                    <a:solidFill>
                      <a:srgbClr val="EEF3F4"/>
                    </a:solidFill>
                  </a:tcPr>
                </a:tc>
                <a:tc>
                  <a:txBody>
                    <a:bodyPr/>
                    <a:lstStyle/>
                    <a:p>
                      <a:r>
                        <a:rPr sz="1600">
                          <a:solidFill>
                            <a:srgbClr val="263238"/>
                          </a:solidFill>
                          <a:latin typeface="Calibri"/>
                        </a:rPr>
                        <a:t>TIG sin importar el historial de vacunas</a:t>
                      </a:r>
                    </a:p>
                  </a:txBody>
                  <a:tcPr>
                    <a:solidFill>
                      <a:srgbClr val="EEF3F4"/>
                    </a:solidFill>
                  </a:tcPr>
                </a:tc>
                <a:tc>
                  <a:txBody>
                    <a:bodyPr/>
                    <a:lstStyle/>
                    <a:p>
                      <a:r>
                        <a:rPr sz="1600">
                          <a:solidFill>
                            <a:srgbClr val="263238"/>
                          </a:solidFill>
                          <a:latin typeface="Calibri"/>
                        </a:rPr>
                        <a:t>[r5]</a:t>
                      </a:r>
                    </a:p>
                  </a:txBody>
                  <a:tcPr>
                    <a:solidFill>
                      <a:srgbClr val="EEF3F4"/>
                    </a:solidFill>
                  </a:tcPr>
                </a:tc>
              </a:tr>
              <a:tr h="457200">
                <a:tc>
                  <a:txBody>
                    <a:bodyPr/>
                    <a:lstStyle/>
                    <a:p>
                      <a:r>
                        <a:rPr sz="1600">
                          <a:solidFill>
                            <a:srgbClr val="263238"/>
                          </a:solidFill>
                          <a:latin typeface="Calibri"/>
                        </a:rPr>
                        <a:t>Embarazo</a:t>
                      </a:r>
                    </a:p>
                  </a:txBody>
                  <a:tcPr>
                    <a:solidFill>
                      <a:srgbClr val="FFFFFF"/>
                    </a:solidFill>
                  </a:tcPr>
                </a:tc>
                <a:tc>
                  <a:txBody>
                    <a:bodyPr/>
                    <a:lstStyle/>
                    <a:p>
                      <a:r>
                        <a:rPr sz="1600">
                          <a:solidFill>
                            <a:srgbClr val="263238"/>
                          </a:solidFill>
                          <a:latin typeface="Calibri"/>
                        </a:rPr>
                        <a:t>Si hace falta toxoide, Tdap; Tdap en cada embarazo entre las semanas 27 y 36</a:t>
                      </a:r>
                    </a:p>
                  </a:txBody>
                  <a:tcPr>
                    <a:solidFill>
                      <a:srgbClr val="FFFFFF"/>
                    </a:solidFill>
                  </a:tcPr>
                </a:tc>
                <a:tc>
                  <a:txBody>
                    <a:bodyPr/>
                    <a:lstStyle/>
                    <a:p>
                      <a:r>
                        <a:rPr sz="1600">
                          <a:solidFill>
                            <a:srgbClr val="263238"/>
                          </a:solidFill>
                          <a:latin typeface="Calibri"/>
                        </a:rPr>
                        <a:t>[r5]</a:t>
                      </a:r>
                    </a:p>
                  </a:txBody>
                  <a:tcPr>
                    <a:solidFill>
                      <a:srgbClr val="FFFFFF"/>
                    </a:solidFill>
                  </a:tcPr>
                </a:tc>
              </a:tr>
              <a:tr h="457200">
                <a:tc>
                  <a:txBody>
                    <a:bodyPr/>
                    <a:lstStyle/>
                    <a:p>
                      <a:r>
                        <a:rPr sz="1600">
                          <a:solidFill>
                            <a:srgbClr val="263238"/>
                          </a:solidFill>
                          <a:latin typeface="Calibri"/>
                        </a:rPr>
                        <a:t>Quemadura</a:t>
                      </a:r>
                    </a:p>
                  </a:txBody>
                  <a:tcPr>
                    <a:solidFill>
                      <a:srgbClr val="EEF3F4"/>
                    </a:solidFill>
                  </a:tcPr>
                </a:tc>
                <a:tc>
                  <a:txBody>
                    <a:bodyPr/>
                    <a:lstStyle/>
                    <a:p>
                      <a:r>
                        <a:rPr sz="1600">
                          <a:solidFill>
                            <a:srgbClr val="263238"/>
                          </a:solidFill>
                          <a:latin typeface="Calibri"/>
                        </a:rPr>
                        <a:t>Reino Unido: TIG de 500 UI; consenso chino: inmunización pasiva de rutina</a:t>
                      </a:r>
                    </a:p>
                  </a:txBody>
                  <a:tcPr>
                    <a:solidFill>
                      <a:srgbClr val="EEF3F4"/>
                    </a:solidFill>
                  </a:tcPr>
                </a:tc>
                <a:tc>
                  <a:txBody>
                    <a:bodyPr/>
                    <a:lstStyle/>
                    <a:p>
                      <a:r>
                        <a:rPr sz="1600">
                          <a:solidFill>
                            <a:srgbClr val="263238"/>
                          </a:solidFill>
                          <a:latin typeface="Calibri"/>
                        </a:rPr>
                        <a:t>[r2][r4]</a:t>
                      </a:r>
                    </a:p>
                  </a:txBody>
                  <a:tcPr>
                    <a:solidFill>
                      <a:srgbClr val="EEF3F4"/>
                    </a:solidFill>
                  </a:tcPr>
                </a:tc>
              </a:tr>
              <a:tr h="457200">
                <a:tc>
                  <a:txBody>
                    <a:bodyPr/>
                    <a:lstStyle/>
                    <a:p>
                      <a:r>
                        <a:rPr sz="1600">
                          <a:solidFill>
                            <a:srgbClr val="263238"/>
                          </a:solidFill>
                          <a:latin typeface="Calibri"/>
                        </a:rPr>
                        <a:t>Más de 24 horas sin profilaxis</a:t>
                      </a:r>
                    </a:p>
                  </a:txBody>
                  <a:tcPr>
                    <a:solidFill>
                      <a:srgbClr val="FFFFFF"/>
                    </a:solidFill>
                  </a:tcPr>
                </a:tc>
                <a:tc>
                  <a:txBody>
                    <a:bodyPr/>
                    <a:lstStyle/>
                    <a:p>
                      <a:r>
                        <a:rPr sz="1600">
                          <a:solidFill>
                            <a:srgbClr val="263238"/>
                          </a:solidFill>
                          <a:latin typeface="Calibri"/>
                        </a:rPr>
                        <a:t>Monoclonal o 500 UI de HTIG (China); 500 UI (Reino Unido)</a:t>
                      </a:r>
                    </a:p>
                  </a:txBody>
                  <a:tcPr>
                    <a:solidFill>
                      <a:srgbClr val="FFFFFF"/>
                    </a:solidFill>
                  </a:tcPr>
                </a:tc>
                <a:tc>
                  <a:txBody>
                    <a:bodyPr/>
                    <a:lstStyle/>
                    <a:p>
                      <a:r>
                        <a:rPr sz="1600">
                          <a:solidFill>
                            <a:srgbClr val="263238"/>
                          </a:solidFill>
                          <a:latin typeface="Calibri"/>
                        </a:rPr>
                        <a:t>[r4][r2]</a:t>
                      </a:r>
                    </a:p>
                  </a:txBody>
                  <a:tcPr>
                    <a:solidFill>
                      <a:srgbClr val="FFFFFF"/>
                    </a:solidFill>
                  </a:tcPr>
                </a:tc>
              </a:tr>
              <a:tr h="457200">
                <a:tc>
                  <a:txBody>
                    <a:bodyPr/>
                    <a:lstStyle/>
                    <a:p>
                      <a:r>
                        <a:rPr sz="1600">
                          <a:solidFill>
                            <a:srgbClr val="263238"/>
                          </a:solidFill>
                          <a:latin typeface="Calibri"/>
                        </a:rPr>
                        <a:t>Trasplante de progenitores hematopoyéticos, menos de 12 meses</a:t>
                      </a:r>
                    </a:p>
                  </a:txBody>
                  <a:tcPr>
                    <a:solidFill>
                      <a:srgbClr val="EEF3F4"/>
                    </a:solidFill>
                  </a:tcPr>
                </a:tc>
                <a:tc>
                  <a:txBody>
                    <a:bodyPr/>
                    <a:lstStyle/>
                    <a:p>
                      <a:r>
                        <a:rPr sz="1600">
                          <a:solidFill>
                            <a:srgbClr val="263238"/>
                          </a:solidFill>
                          <a:latin typeface="Calibri"/>
                        </a:rPr>
                        <a:t>TIG sin vacuna; serie completa después de los 12 meses</a:t>
                      </a:r>
                    </a:p>
                  </a:txBody>
                  <a:tcPr>
                    <a:solidFill>
                      <a:srgbClr val="EEF3F4"/>
                    </a:solidFill>
                  </a:tcPr>
                </a:tc>
                <a:tc>
                  <a:txBody>
                    <a:bodyPr/>
                    <a:lstStyle/>
                    <a:p>
                      <a:r>
                        <a:rPr sz="1600">
                          <a:solidFill>
                            <a:srgbClr val="263238"/>
                          </a:solidFill>
                          <a:latin typeface="Calibri"/>
                        </a:rPr>
                        <a:t>[r4]</a:t>
                      </a:r>
                    </a:p>
                  </a:txBody>
                  <a:tcPr>
                    <a:solidFill>
                      <a:srgbClr val="EEF3F4"/>
                    </a:solidFill>
                  </a:tcPr>
                </a:tc>
              </a:tr>
              <a:tr h="457200">
                <a:tc>
                  <a:txBody>
                    <a:bodyPr/>
                    <a:lstStyle/>
                    <a:p>
                      <a:r>
                        <a:rPr sz="1600">
                          <a:solidFill>
                            <a:srgbClr val="263238"/>
                          </a:solidFill>
                          <a:latin typeface="Calibri"/>
                        </a:rPr>
                        <a:t>Menor de 7 años</a:t>
                      </a:r>
                    </a:p>
                  </a:txBody>
                  <a:tcPr>
                    <a:solidFill>
                      <a:srgbClr val="FFFFFF"/>
                    </a:solidFill>
                  </a:tcPr>
                </a:tc>
                <a:tc>
                  <a:txBody>
                    <a:bodyPr/>
                    <a:lstStyle/>
                    <a:p>
                      <a:r>
                        <a:rPr sz="1600">
                          <a:solidFill>
                            <a:srgbClr val="263238"/>
                          </a:solidFill>
                          <a:latin typeface="Calibri"/>
                        </a:rPr>
                        <a:t>DTaP</a:t>
                      </a:r>
                    </a:p>
                  </a:txBody>
                  <a:tcPr>
                    <a:solidFill>
                      <a:srgbClr val="FFFFFF"/>
                    </a:solidFill>
                  </a:tcPr>
                </a:tc>
                <a:tc>
                  <a:txBody>
                    <a:bodyPr/>
                    <a:lstStyle/>
                    <a:p>
                      <a:r>
                        <a:rPr sz="1600">
                          <a:solidFill>
                            <a:srgbClr val="263238"/>
                          </a:solidFill>
                          <a:latin typeface="Calibri"/>
                        </a:rPr>
                        <a:t>[r5]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56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en urgencias, con datos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Centers for Disease Control and Prevention. Atlanta: CDC; revisada 8 sep. 2026.</a:t>
            </a:r>
          </a:p>
          <a:p>
            <a:r>
              <a:rPr sz="800">
                <a:solidFill>
                  <a:srgbClr val="5A6469"/>
                </a:solidFill>
                <a:latin typeface="Calibri"/>
              </a:rPr>
              <a:t>[r4] Li Y et al. Chin J Traumatol. 2026. doi:10.1016/j.cjtee.2026.06.002</a:t>
            </a:r>
          </a:p>
          <a:p>
            <a:r>
              <a:rPr sz="800">
                <a:solidFill>
                  <a:srgbClr val="5A6469"/>
                </a:solidFill>
                <a:latin typeface="Calibri"/>
              </a:rPr>
              <a:t>[r5] Liang JL et al. MMWR Recomm Rep. 2018. doi:10.15585/mmwr.rr6702a1</a:t>
            </a:r>
          </a:p>
          <a:p>
            <a:r>
              <a:rPr sz="800">
                <a:solidFill>
                  <a:srgbClr val="5A6469"/>
                </a:solidFill>
                <a:latin typeface="Calibri"/>
              </a:rPr>
              <a:t>[r6] Rhee P et al. J Trauma. 2005. doi:10.1097/01.ta.0000162148.03280.02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datos son de otros países (no encontré auditorías ecuatorianas), pero muestran el mismo patrón: la profilaxis se omite o se hace a medias.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56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en urgencias, con datos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Talan DA et al. Ann Emerg Med. 2004. doi:10.1016/j.annemergmed.2003.09.017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10 errores, en una lista.</a:t>
            </a:r>
          </a:p>
          <a:p>
            <a:pPr marL="347472" indent="-347472">
              <a:spcAft>
                <a:spcPts val="1400"/>
              </a:spcAft>
              <a:buChar char="•"/>
            </a:pPr>
            <a:r>
              <a:rPr sz="2400">
                <a:solidFill>
                  <a:srgbClr val="263238"/>
                </a:solidFill>
                <a:latin typeface="Calibri"/>
              </a:rPr>
              <a:t>No preguntar la fecha de la última dosis.</a:t>
            </a:r>
          </a:p>
          <a:p>
            <a:pPr marL="347472" indent="-347472">
              <a:spcAft>
                <a:spcPts val="1400"/>
              </a:spcAft>
              <a:buChar char="•"/>
            </a:pPr>
            <a:r>
              <a:rPr sz="2400">
                <a:solidFill>
                  <a:srgbClr val="263238"/>
                </a:solidFill>
                <a:latin typeface="Calibri"/>
              </a:rPr>
              <a:t>Dar solo vacuna a quien no tiene esquema, sin TIG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56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Profilaxis correcta en la práctica (distintas medidas)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Talan DA et al. Ann Emerg Med. 2004. doi:10.1016/j.annemergmed.2003.09.017</a:t>
            </a:r>
          </a:p>
          <a:p>
            <a:r>
              <a:rPr sz="1000">
                <a:solidFill>
                  <a:srgbClr val="5A6469"/>
                </a:solidFill>
                <a:latin typeface="Calibri"/>
              </a:rPr>
              <a:t>[r35] Abbate R et al. Vaccine. 2008. doi:10.1016/j.vaccine.2008.04.072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56</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del tétanos y de la propia profilaxis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Li Y et al. Chin J Traumatol. 2026. doi:10.1016/j.cjtee.2026.06.002</a:t>
            </a:r>
          </a:p>
          <a:p>
            <a:r>
              <a:rPr sz="800">
                <a:solidFill>
                  <a:srgbClr val="5A6469"/>
                </a:solidFill>
                <a:latin typeface="Calibri"/>
              </a:rPr>
              <a:t>[r5] Liang JL et al. MMWR Recomm Rep. 2018. doi:10.15585/mmwr.rr6702a1</a:t>
            </a:r>
          </a:p>
          <a:p>
            <a:r>
              <a:rPr sz="800">
                <a:solidFill>
                  <a:srgbClr val="5A6469"/>
                </a:solidFill>
                <a:latin typeface="Calibri"/>
              </a:rPr>
              <a:t>[r14] World Health Organization. Wkly Epidemiol Rec. 2017. PMID 28185446</a:t>
            </a:r>
          </a:p>
          <a:p>
            <a:r>
              <a:rPr sz="800">
                <a:solidFill>
                  <a:srgbClr val="5A6469"/>
                </a:solidFill>
                <a:latin typeface="Calibri"/>
              </a:rPr>
              <a:t>[r18] Sharma C et al. J Orthop Case Rep. 2026. doi:10.13107/jocr.2026.v16.i08.7830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Del tétanos.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56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del tétanos y de la propia profilaxis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Liang JL et al. MMWR Recomm Rep. 2018. doi:10.15585/mmwr.rr6702a1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Contraindican la vacuna una reacción alérgica grave previa; tras una reacción de Arthus hay que esperar unos 10 años desde la dosis más reciente (el texto de ACIP dice más… [r5]</a:t>
            </a:r>
          </a:p>
          <a:p>
            <a:pPr marL="347472" indent="-347472">
              <a:spcAft>
                <a:spcPts val="1400"/>
              </a:spcAft>
              <a:buChar char="•"/>
            </a:pPr>
            <a:r>
              <a:rPr sz="2400">
                <a:solidFill>
                  <a:srgbClr val="263238"/>
                </a:solidFill>
                <a:latin typeface="Calibri"/>
              </a:rPr>
              <a:t>De la inmunoglobulina.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56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Eventos adversos en el ensayo de fase 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Liang Z et al. Nat Med. 2025. doi:10.1038/s41591-025-03791-8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56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letalidad y factores que la modifican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World Health Organization. Wkly Epidemiol Rec. 2017. PMID 28185446</a:t>
            </a:r>
          </a:p>
          <a:p>
            <a:r>
              <a:rPr sz="1000">
                <a:solidFill>
                  <a:srgbClr val="5A6469"/>
                </a:solidFill>
                <a:latin typeface="Calibri"/>
              </a:rPr>
              <a:t>[r36] Chen Z et al. BMJ Open. 2025. doi:10.1136/bmjopen-2025-101782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Sin atención médica, la letalidad del tétanos se acerca a 100 % [r14].</a:t>
            </a:r>
          </a:p>
          <a:p>
            <a:pPr marL="347472" indent="-347472">
              <a:spcAft>
                <a:spcPts val="1400"/>
              </a:spcAft>
              <a:buChar char="•"/>
            </a:pPr>
            <a:r>
              <a:rPr sz="2400">
                <a:solidFill>
                  <a:srgbClr val="263238"/>
                </a:solidFill>
                <a:latin typeface="Calibri"/>
              </a:rPr>
              <a:t>Con atención hospitalaria, un metaanálisis de 22 estudios con 1618 adultos halló una mortalidad de 32,0 % (IC 95 %: 27,1-37,0) [r36].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56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Riesgo relativo de morir en adultos hospitalizados con tétanos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Chen Z et al. BMJ Open. 2025. doi:10.1136/bmjopen-2025-101782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56</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Letalidad en distintas series (los denominadores no son comparables)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[r36] Chen Z et al. BMJ Open. 2025. doi:10.1136/bmjopen-2025-101782</a:t>
            </a:r>
          </a:p>
          <a:p>
            <a:r>
              <a:rPr sz="800">
                <a:solidFill>
                  <a:srgbClr val="5A6469"/>
                </a:solidFill>
                <a:latin typeface="Calibri"/>
              </a:rPr>
              <a:t>[r12] Instituto Nacional de Salud (Colombia). Bogotá: INS; [consultada 18 oct. 2023.</a:t>
            </a:r>
          </a:p>
          <a:p>
            <a:r>
              <a:rPr sz="800">
                <a:solidFill>
                  <a:srgbClr val="5A6469"/>
                </a:solidFill>
                <a:latin typeface="Calibri"/>
              </a:rPr>
              <a:t>[r21] Ministerio de Salud Pública del Ecuador et al. Quito: MSP;. 2026.</a:t>
            </a:r>
          </a:p>
          <a:p>
            <a:r>
              <a:rPr sz="800">
                <a:solidFill>
                  <a:srgbClr val="5A6469"/>
                </a:solidFill>
                <a:latin typeface="Calibri"/>
              </a:rPr>
              <a:t>[r7] Pascual FB et al. MMWR Surveill Summ. 2003. PMID 12825541</a:t>
            </a:r>
          </a:p>
          <a:p>
            <a:r>
              <a:rPr sz="800">
                <a:solidFill>
                  <a:srgbClr val="5A6469"/>
                </a:solidFill>
                <a:latin typeface="Calibri"/>
              </a:rPr>
              <a:t>[r11] Centers for Disease Control and Prevention (CDC). MMWR Morb Mortal Wkly Rep. 2011. PMID 21451446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56</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Guías y fuentes: qué dicen, qué no pude abrir y qué hace Ecuador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Centers for Disease Control and Prevention. Atlanta: CDC; revisada 8 sep. 2026.</a:t>
            </a:r>
          </a:p>
          <a:p>
            <a:r>
              <a:rPr sz="800">
                <a:solidFill>
                  <a:srgbClr val="5A6469"/>
                </a:solidFill>
                <a:latin typeface="Calibri"/>
              </a:rPr>
              <a:t>[r2] UK Health Security Agency. London: UKHSA; 2 jun. 2025.</a:t>
            </a:r>
          </a:p>
          <a:p>
            <a:r>
              <a:rPr sz="800">
                <a:solidFill>
                  <a:srgbClr val="5A6469"/>
                </a:solidFill>
                <a:latin typeface="Calibri"/>
              </a:rPr>
              <a:t>[r3] Grupo de trabajo Recomendaciones de utilización de vacunas Td 2017 et al. 2017.</a:t>
            </a:r>
          </a:p>
          <a:p>
            <a:r>
              <a:rPr sz="800">
                <a:solidFill>
                  <a:srgbClr val="5A6469"/>
                </a:solidFill>
                <a:latin typeface="Calibri"/>
              </a:rPr>
              <a:t>[r4] Li Y et al. Chin J Traumatol. 2026. doi:10.1016/j.cjtee.2026.06.002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sí abrí y se usa en este tema.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56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Guías y fuentes: qué dicen, qué no pude abrir y qué hace Ecuador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Centers for Disease Control and Prevention. Atlanta: CDC; revisada 8 sep. 2026.</a:t>
            </a:r>
          </a:p>
          <a:p>
            <a:r>
              <a:rPr sz="800">
                <a:solidFill>
                  <a:srgbClr val="5A6469"/>
                </a:solidFill>
                <a:latin typeface="Calibri"/>
              </a:rPr>
              <a:t>[r2] UK Health Security Agency. London: UKHSA; 2 jun. 2025.</a:t>
            </a:r>
          </a:p>
          <a:p>
            <a:r>
              <a:rPr sz="800">
                <a:solidFill>
                  <a:srgbClr val="5A6469"/>
                </a:solidFill>
                <a:latin typeface="Calibri"/>
              </a:rPr>
              <a:t>[r3] Grupo de trabajo Recomendaciones de utilización de vacunas Td 2017 et al. 2017.</a:t>
            </a:r>
          </a:p>
          <a:p>
            <a:r>
              <a:rPr sz="800">
                <a:solidFill>
                  <a:srgbClr val="5A6469"/>
                </a:solidFill>
                <a:latin typeface="Calibri"/>
              </a:rPr>
              <a:t>[r4] Li Y et al. Chin J Traumatol. 2026. doi:10.1016/j.cjtee.2026.06.002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Tampoco encontré un lineamiento público del MSP de Ecuador específico para profilaxis antitetánica de heridas.</a:t>
            </a:r>
          </a:p>
          <a:p>
            <a:pPr marL="347472" indent="-347472">
              <a:spcAft>
                <a:spcPts val="1400"/>
              </a:spcAft>
              <a:buChar char="•"/>
            </a:pPr>
            <a:r>
              <a:rPr sz="2800">
                <a:solidFill>
                  <a:srgbClr val="263238"/>
                </a:solidFill>
                <a:latin typeface="Calibri"/>
              </a:rPr>
              <a:t>Qué hace Ecuador (fuentes del MSP).</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56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Guías y fuentes: qué dicen, qué no pude abrir y qué hace Ecuador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Ministerio de Salud Pública del Ecuador et al. Quito: MSP;.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Boletín de 2026: insiste en completar esquemas con la dT en adultos y en oficios de riesgo [r21].</a:t>
            </a:r>
          </a:p>
          <a:p>
            <a:pPr marL="347472" indent="-347472">
              <a:spcAft>
                <a:spcPts val="1400"/>
              </a:spcAft>
              <a:buChar char="•"/>
            </a:pPr>
            <a:r>
              <a:rPr sz="2800">
                <a:solidFill>
                  <a:srgbClr val="263238"/>
                </a:solidFill>
                <a:latin typeface="Calibri"/>
              </a:rPr>
              <a:t>Para un residente.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56</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Li Y et al. Chin J Traumatol. 2026. doi:10.1016/j.cjtee.2026.06.002</a:t>
            </a:r>
          </a:p>
          <a:p>
            <a:r>
              <a:rPr sz="1000">
                <a:solidFill>
                  <a:srgbClr val="5A6469"/>
                </a:solidFill>
                <a:latin typeface="Calibri"/>
              </a:rPr>
              <a:t>[r1] Centers for Disease Control and Prevention. Atlanta: CDC; revisada 8 sep.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Herida primero: limpiar y retirar lo desvitalizado reduce el riesgo, pero no reemplaza la inmunización [r4][r1].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56</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Li Y et al. Chin J Traumatol. 2026. doi:10.1016/j.cjtee.2026.06.002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Preguntar y anotar la fecha de la última dosis de toxoide; «estoy vacunado» sin fecha no sirve para decidir.</a:t>
            </a:r>
          </a:p>
          <a:p>
            <a:pPr marL="347472" indent="-347472">
              <a:spcAft>
                <a:spcPts val="1400"/>
              </a:spcAft>
              <a:buChar char="•"/>
            </a:pPr>
            <a:r>
              <a:rPr sz="2400">
                <a:solidFill>
                  <a:srgbClr val="263238"/>
                </a:solidFill>
                <a:latin typeface="Calibri"/>
              </a:rPr>
              <a:t>Revisar todas las heridas del politraumatizado, no solo la que se va a operar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56</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Centers for Disease Control and Prevention. Atlanta: CDC; revisada 8 sep. 2026.</a:t>
            </a:r>
          </a:p>
          <a:p>
            <a:r>
              <a:rPr sz="1000">
                <a:solidFill>
                  <a:srgbClr val="5A6469"/>
                </a:solidFill>
                <a:latin typeface="Calibri"/>
              </a:rPr>
              <a:t>[r2] UK Health Security Agency. London: UKHSA; 2 jun. 2025.</a:t>
            </a:r>
          </a:p>
          <a:p>
            <a:r>
              <a:rPr sz="1000">
                <a:solidFill>
                  <a:srgbClr val="5A6469"/>
                </a:solidFill>
                <a:latin typeface="Calibri"/>
              </a:rPr>
              <a:t>[r5] Liang JL et al. MMWR Recomm Rep. 2018. doi:10.15585/mmwr.rr6702a1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 abierta es herida propensa al tétanos: la profilaxis no espera al grado de Gustilo [r1][r2].</a:t>
            </a:r>
          </a:p>
          <a:p>
            <a:pPr marL="347472" indent="-347472">
              <a:spcAft>
                <a:spcPts val="1400"/>
              </a:spcAft>
              <a:buChar char="•"/>
            </a:pPr>
            <a:r>
              <a:rPr sz="2400">
                <a:solidFill>
                  <a:srgbClr val="263238"/>
                </a:solidFill>
                <a:latin typeface="Calibri"/>
              </a:rPr>
              <a:t>Menos de 3 dosis o dato desconocido se maneja como no vacunado: vacuna más TIG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56</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tétanos · Clostridium tetani · toxoide tetánico · Td · Tdap · inmunoglobulina antitetánica · TIG · herida propensa al tétanos · fractura abierta · Gustilo-Anderson · desbridamiento · estado vacunal · profilaxis postexposición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56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Centers for Disease Control and Prevention. Atlanta: CDC; revisada 8 sep. 2026.</a:t>
            </a:r>
          </a:p>
          <a:p>
            <a:r>
              <a:rPr sz="1000">
                <a:solidFill>
                  <a:srgbClr val="5A6469"/>
                </a:solidFill>
                <a:latin typeface="Calibri"/>
              </a:rPr>
              <a:t>[r2] UK Health Security Agency. London: UKHSA; 2 jun. 2025.</a:t>
            </a:r>
          </a:p>
          <a:p>
            <a:r>
              <a:rPr sz="1000">
                <a:solidFill>
                  <a:srgbClr val="5A6469"/>
                </a:solidFill>
                <a:latin typeface="Calibri"/>
              </a:rPr>
              <a:t>[r5] Liang JL et al. MMWR Recomm Rep. 2018. doi:10.15585/mmwr.rr6702a1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 abierta igual herida propensa al tétanos [r1][r2].</a:t>
            </a:r>
          </a:p>
          <a:p>
            <a:pPr marL="347472" indent="-347472">
              <a:spcAft>
                <a:spcPts val="1400"/>
              </a:spcAft>
              <a:buChar char="•"/>
            </a:pPr>
            <a:r>
              <a:rPr sz="2400">
                <a:solidFill>
                  <a:srgbClr val="263238"/>
                </a:solidFill>
                <a:latin typeface="Calibri"/>
              </a:rPr>
              <a:t>Menos de 3 dosis o dato desconocido: se trata como no vacunado [r5].</a:t>
            </a:r>
          </a:p>
          <a:p>
            <a:pPr marL="347472" indent="-347472">
              <a:spcAft>
                <a:spcPts val="1400"/>
              </a:spcAft>
              <a:buChar char="•"/>
            </a:pPr>
            <a:r>
              <a:rPr sz="2400">
                <a:solidFill>
                  <a:srgbClr val="263238"/>
                </a:solidFill>
                <a:latin typeface="Calibri"/>
              </a:rPr>
              <a:t>No vacunado y herida propensa: vacuna más TIG, en sitios distintos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56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fractura abierta de tibia en un trabajador de campo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inventado para estudio, sin datos de pacientes reales.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56</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¿Cómo clasificas la herida para el tétanos y qué haces con el estado vacunal?</a:t>
            </a:r>
          </a:p>
          <a:p>
            <a:pPr marL="347472" indent="-347472">
              <a:spcAft>
                <a:spcPts val="1400"/>
              </a:spcAft>
              <a:buChar char="•"/>
            </a:pPr>
            <a:r>
              <a:rPr sz="2400">
                <a:solidFill>
                  <a:srgbClr val="263238"/>
                </a:solidFill>
                <a:latin typeface="Calibri"/>
              </a:rPr>
              <a:t>2. ¿Qué le pones, en qué sitios y con qué jeringas?</a:t>
            </a:r>
          </a:p>
          <a:p>
            <a:pPr marL="347472" indent="-347472">
              <a:spcAft>
                <a:spcPts val="1400"/>
              </a:spcAft>
              <a:buChar char="•"/>
            </a:pPr>
            <a:r>
              <a:rPr sz="2400">
                <a:solidFill>
                  <a:srgbClr val="263238"/>
                </a:solidFill>
                <a:latin typeface="Calibri"/>
              </a:rPr>
              <a:t>3. ¿Cambia algo si llegara a las 30 horas? ¿Y si fuera VIH con CD4 de 200/µL?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56</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Centers for Disease Control and Prevention. Atlanta: CDC; revisada 8 sep. 2026.</a:t>
            </a:r>
          </a:p>
          <a:p>
            <a:r>
              <a:rPr sz="1000">
                <a:solidFill>
                  <a:srgbClr val="5A6469"/>
                </a:solidFill>
                <a:latin typeface="Calibri"/>
              </a:rPr>
              <a:t>[r2] UK Health Security Agency. London: UKHSA; 2 jun. 2025.</a:t>
            </a:r>
          </a:p>
          <a:p>
            <a:r>
              <a:rPr sz="1000">
                <a:solidFill>
                  <a:srgbClr val="5A6469"/>
                </a:solidFill>
                <a:latin typeface="Calibri"/>
              </a:rPr>
              <a:t>[r5] Liang JL et al. MMWR Recomm Rep. 2018. doi:10.15585/mmwr.rr6702a1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Es una herida propensa al tétanos: fractura abierta, contaminada con tierra y con tejido desvitalizado probable [r1][r2].</a:t>
            </a:r>
          </a:p>
          <a:p>
            <a:pPr marL="347472" indent="-347472">
              <a:spcAft>
                <a:spcPts val="1400"/>
              </a:spcAft>
              <a:buChar char="•"/>
            </a:pPr>
            <a:r>
              <a:rPr sz="2400">
                <a:solidFill>
                  <a:srgbClr val="263238"/>
                </a:solidFill>
                <a:latin typeface="Calibri"/>
              </a:rPr>
              <a:t>Sin registro ni fecha, el historial se considera incierto, es decir, sin dosis previas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56</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Centers for Disease Control and Prevention. Clinical guidance for wound management to prevent tetanus [Internet]. Atlanta: CDC; revisada 8 sep 2026 [consultada 18 oct 2026]. Disponible en: https://www.cdc.gov/tetanus/hcp/clinical-guidance/index.html https://www.cdc.gov/tetanus/hcp/clinical-guidance/index.html</a:t>
            </a:r>
          </a:p>
          <a:p>
            <a:pPr>
              <a:spcAft>
                <a:spcPts val="800"/>
              </a:spcAft>
            </a:pPr>
            <a:r>
              <a:rPr sz="1200">
                <a:solidFill>
                  <a:srgbClr val="263238"/>
                </a:solidFill>
                <a:latin typeface="Calibri"/>
              </a:rPr>
              <a:t>[r2] UK Health Security Agency. Tetanus: the green book, chapter 30 [Internet]. London: UKHSA; 2 jun 2025 [consultada 18 oct 2026]. Disponible en: https://assets.publishing.service.gov.uk/media/683dceaa81deb72cce2680fc/Tetanus-green_book-chapter-30-02-06-25.pdf https://assets.publishing.service.gov.uk/media/683dceaa81deb72cce2680fc/Tetanus-green_book-chapter-30-02-06-25.pdf</a:t>
            </a:r>
          </a:p>
          <a:p>
            <a:pPr>
              <a:spcAft>
                <a:spcPts val="800"/>
              </a:spcAft>
            </a:pPr>
            <a:r>
              <a:rPr sz="1200">
                <a:solidFill>
                  <a:srgbClr val="263238"/>
                </a:solidFill>
                <a:latin typeface="Calibri"/>
              </a:rPr>
              <a:t>[r3] Grupo de trabajo Recomendaciones de utilización de vacunas Td 2017, Ponencia de Programa y Registro de Vacunaciones. Recomendaciones de utilización de vacunas Td [Internet]. Madrid: Ministerio de Sanidad, Servicios Sociales e Igualdad; 2017 [consultada 18 oct 2026]. Disponible en: https://cne.isciii.es/documents/73819/400737/Recomendacion_Td.pdf https://cne.isciii.es/documents/73819/400737/Recomendacion_Td.pdf</a:t>
            </a:r>
          </a:p>
          <a:p>
            <a:pPr>
              <a:spcAft>
                <a:spcPts val="800"/>
              </a:spcAft>
            </a:pPr>
            <a:r>
              <a:rPr sz="1200">
                <a:solidFill>
                  <a:srgbClr val="263238"/>
                </a:solidFill>
                <a:latin typeface="Calibri"/>
              </a:rPr>
              <a:t>[r4] Li Y, Liu S, Jin P, Mao X, Song Q, Li L, et al. Chinese expert consensus on tetanus prophylaxis in major trauma (2026 Edition). Chin J Traumatol. 2026;29(5):313-326. https://doi.org/10.1016/j.cjtee.2026.06.002</a:t>
            </a:r>
          </a:p>
          <a:p>
            <a:pPr>
              <a:spcAft>
                <a:spcPts val="800"/>
              </a:spcAft>
            </a:pPr>
            <a:r>
              <a:rPr sz="1200">
                <a:solidFill>
                  <a:srgbClr val="263238"/>
                </a:solidFill>
                <a:latin typeface="Calibri"/>
              </a:rPr>
              <a:t>[r5] Liang JL, Tiwari T, Moro P, Messonnier NE, Reingold A, Sawyer M, et al. Prevention of Pertussis, Tetanus, and Diphtheria with Vaccines in the United States: Recommendations of the Advisory Committee on Immunization Practices (ACIP). MMWR Recomm Rep. 2018;67(2):1-44. https://doi.org/10.15585/mmwr.rr6702a1</a:t>
            </a:r>
          </a:p>
          <a:p>
            <a:pPr>
              <a:spcAft>
                <a:spcPts val="800"/>
              </a:spcAft>
            </a:pPr>
            <a:r>
              <a:rPr sz="1200">
                <a:solidFill>
                  <a:srgbClr val="263238"/>
                </a:solidFill>
                <a:latin typeface="Calibri"/>
              </a:rPr>
              <a:t>[r6] Rhee P, Nunley MK, Demetriades D, Velmahos G, Doucet JJ. Tetanus and trauma: a review and recommendations. J Trauma. 2005;58(5):1082-8. https://doi.org/10.1097/01.ta.0000162148.03280.02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56</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Pascual FB, McGinley EL, Zanardi LR, Cortese MM, Murphy TV. Tetanus surveillance--United States, 1998--2000. MMWR Surveill Summ. 2003;52(3):1-8. https://pubmed.ncbi.nlm.nih.gov/12825541/</a:t>
            </a:r>
          </a:p>
          <a:p>
            <a:pPr>
              <a:spcAft>
                <a:spcPts val="800"/>
              </a:spcAft>
            </a:pPr>
            <a:r>
              <a:rPr sz="1200">
                <a:solidFill>
                  <a:srgbClr val="263238"/>
                </a:solidFill>
                <a:latin typeface="Calibri"/>
              </a:rPr>
              <a:t>[r8] Kolsuz S, Güllü D, Karahan KD, Ergönül Ö. Risk factors and preventive role of vaccination in adult tetanus fatality: a systematic review of reported cases (1990-2024) and meta-analysis. Int J Infect Dis. 2025;153:107781. https://doi.org/10.1016/j.ijid.2025.107781</a:t>
            </a:r>
          </a:p>
          <a:p>
            <a:pPr>
              <a:spcAft>
                <a:spcPts val="800"/>
              </a:spcAft>
            </a:pPr>
            <a:r>
              <a:rPr sz="1200">
                <a:solidFill>
                  <a:srgbClr val="263238"/>
                </a:solidFill>
                <a:latin typeface="Calibri"/>
              </a:rPr>
              <a:t>[r9] Talan DA, Abrahamian FM, Moran GJ, Mower WR, Alagappan K, Tiffany BR, et al. Tetanus immunity and physician compliance with tetanus prophylaxis practices among emergency department patients presenting with wounds [estudio observacional prospectivo]. Ann Emerg Med. 2004;43(3):305-14. https://doi.org/10.1016/j.annemergmed.2003.09.017</a:t>
            </a:r>
          </a:p>
          <a:p>
            <a:pPr>
              <a:spcAft>
                <a:spcPts val="800"/>
              </a:spcAft>
            </a:pPr>
            <a:r>
              <a:rPr sz="1200">
                <a:solidFill>
                  <a:srgbClr val="263238"/>
                </a:solidFill>
                <a:latin typeface="Calibri"/>
              </a:rPr>
              <a:t>[r10] Prevaldi C, Paolillo C, Locatelli C, Ricci G, Catena F, Ansaloni L, et al. Management of traumatic wounds in the Emergency Department: position paper from the Academy of Emergency Medicine and Care (AcEMC) and the World Society of Emergency Surgery (WSES). World J Emerg Surg. 2016;11:30. https://doi.org/10.1186/s13017-016-0084-3</a:t>
            </a:r>
          </a:p>
          <a:p>
            <a:pPr>
              <a:spcAft>
                <a:spcPts val="800"/>
              </a:spcAft>
            </a:pPr>
            <a:r>
              <a:rPr sz="1200">
                <a:solidFill>
                  <a:srgbClr val="263238"/>
                </a:solidFill>
                <a:latin typeface="Calibri"/>
              </a:rPr>
              <a:t>[r11] Centers for Disease Control and Prevention (CDC). Tetanus surveillance --- United States, 2001-2008. MMWR Morb Mortal Wkly Rep. 2011;60(12):365-9. https://pubmed.ncbi.nlm.nih.gov/21451446/</a:t>
            </a:r>
          </a:p>
          <a:p>
            <a:pPr>
              <a:spcAft>
                <a:spcPts val="800"/>
              </a:spcAft>
            </a:pPr>
            <a:r>
              <a:rPr sz="1200">
                <a:solidFill>
                  <a:srgbClr val="263238"/>
                </a:solidFill>
                <a:latin typeface="Calibri"/>
              </a:rPr>
              <a:t>[r12] Instituto Nacional de Salud (Colombia). Informe de evento 2023: tétanos accidental [Internet]. Bogotá: INS; [consultada 18 oct 2026]. Disponible en: https://www.ins.gov.co/buscador-eventos/Informesdeevento/TETANOS%20ACCIDENTAL%20INFORME%20DE%20EVENTO%202023.pdf https://www.ins.gov.co/buscador-eventos/Informesdeevento/TETANOS%20ACCIDENTAL%20INFORME%20DE%20EVENTO%202023.pdf</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56</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Thwaites CL, Loan HT. Eradication of tetanus. Br Med Bull. 2015;116(1):69-77. https://doi.org/10.1093/bmb/ldv044</a:t>
            </a:r>
          </a:p>
          <a:p>
            <a:pPr>
              <a:spcAft>
                <a:spcPts val="800"/>
              </a:spcAft>
            </a:pPr>
            <a:r>
              <a:rPr sz="1200">
                <a:solidFill>
                  <a:srgbClr val="263238"/>
                </a:solidFill>
                <a:latin typeface="Calibri"/>
              </a:rPr>
              <a:t>[r14] World Health Organization. Tetanus vaccines: WHO position paper – February 2017. Wkly Epidemiol Rec. 2017;92(6):53-76. https://www.who.int/publications/i/item/WER9206</a:t>
            </a:r>
          </a:p>
          <a:p>
            <a:pPr>
              <a:spcAft>
                <a:spcPts val="800"/>
              </a:spcAft>
            </a:pPr>
            <a:r>
              <a:rPr sz="1200">
                <a:solidFill>
                  <a:srgbClr val="263238"/>
                </a:solidFill>
                <a:latin typeface="Calibri"/>
              </a:rPr>
              <a:t>[r15] George EK, De Jesus O, Tobin EH, Vivekanandan R. Tetanus (Clostridium tetani Infection). En: StatPearls [Internet]. Treasure Island (FL): StatPearls Publishing; 2024 [actualizado 26 feb 2024; consultada 18 oct 2026]. PMID: 29494091. https://www.ncbi.nlm.nih.gov/books/NBK482484/</a:t>
            </a:r>
          </a:p>
          <a:p>
            <a:pPr>
              <a:spcAft>
                <a:spcPts val="800"/>
              </a:spcAft>
            </a:pPr>
            <a:r>
              <a:rPr sz="1200">
                <a:solidFill>
                  <a:srgbClr val="263238"/>
                </a:solidFill>
                <a:latin typeface="Calibri"/>
              </a:rPr>
              <a:t>[r16] Wang X, Yao X, Zhao J, Xie X, Wang X, Jing S, et al. Localized tetanus bacillus infection following open metatarsal fracture in an adult: A case report [caso clínico]. Medicine (Baltimore). 2025;104(21):e42633. https://doi.org/10.1097/MD.0000000000042633</a:t>
            </a:r>
          </a:p>
          <a:p>
            <a:pPr>
              <a:spcAft>
                <a:spcPts val="800"/>
              </a:spcAft>
            </a:pPr>
            <a:r>
              <a:rPr sz="1200">
                <a:solidFill>
                  <a:srgbClr val="263238"/>
                </a:solidFill>
                <a:latin typeface="Calibri"/>
              </a:rPr>
              <a:t>[r17] Boi-Dsane NAA, Seidu AS, Buunaaim ADB. Generalized tetanus in a farmer following treatment of an open ankle fracture by a traditional bone setter [caso clínico]. Clin Case Rep. 2023;11(6):e7579. https://doi.org/10.1002/ccr3.7579</a:t>
            </a:r>
          </a:p>
          <a:p>
            <a:pPr>
              <a:spcAft>
                <a:spcPts val="800"/>
              </a:spcAft>
            </a:pPr>
            <a:r>
              <a:rPr sz="1200">
                <a:solidFill>
                  <a:srgbClr val="263238"/>
                </a:solidFill>
                <a:latin typeface="Calibri"/>
              </a:rPr>
              <a:t>[r18] Sharma C, Baishya A, Khonglah TG, Laskor MHL, DebBarma S, Agarwal S. Generalized Tetanus Following Traditional Manipulation of an Open Supracondylar Humerus Fracture in a Child: A Rare Case Report [caso clínico]. J Orthop Case Rep. 2026;16(8):170-173. https://doi.org/10.13107/jocr.2026.v16.i08.7830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56</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Ergönül Ö, Kolsuz S, Figueroa JP. Tetanus. Lancet. 2026;407(10529):716-727. https://doi.org/10.1016/S0140-6736(25)01579-X</a:t>
            </a:r>
          </a:p>
          <a:p>
            <a:pPr>
              <a:spcAft>
                <a:spcPts val="800"/>
              </a:spcAft>
            </a:pPr>
            <a:r>
              <a:rPr sz="1200">
                <a:solidFill>
                  <a:srgbClr val="263238"/>
                </a:solidFill>
                <a:latin typeface="Calibri"/>
              </a:rPr>
              <a:t>[r20] GBD 2023 Tetanus Collaborators. Global, regional, and national burden of tetanus in 204 countries and territories, 1990-2023: a systematic analysis for the Global Burden of Disease Study 2023. EClinicalMedicine. 2026;100:104202. https://doi.org/10.1016/j.eclinm.2026.104202</a:t>
            </a:r>
          </a:p>
          <a:p>
            <a:pPr>
              <a:spcAft>
                <a:spcPts val="800"/>
              </a:spcAft>
            </a:pPr>
            <a:r>
              <a:rPr sz="1200">
                <a:solidFill>
                  <a:srgbClr val="263238"/>
                </a:solidFill>
                <a:latin typeface="Calibri"/>
              </a:rPr>
              <a:t>[r21] Ministerio de Salud Pública del Ecuador, Dirección Nacional de Vigilancia Epidemiológica. Enfermedades prevenibles por vacunación, SE 01-27, 2026: Gaceta EPV SE 27 [Internet]. Quito: MSP; 2026 [consultada 18 oct 2026]. Disponible en: https://www.salud.gob.ec/wp-content/uploads/2026/07/Gaceta-EPV-SE-27.pdf https://www.salud.gob.ec/wp-content/uploads/2026/07/Gaceta-EPV-SE-27.pdf</a:t>
            </a:r>
          </a:p>
          <a:p>
            <a:pPr>
              <a:spcAft>
                <a:spcPts val="800"/>
              </a:spcAft>
            </a:pPr>
            <a:r>
              <a:rPr sz="1200">
                <a:solidFill>
                  <a:srgbClr val="263238"/>
                </a:solidFill>
                <a:latin typeface="Calibri"/>
              </a:rPr>
              <a:t>[r22] Ministerio de Salud Pública del Ecuador. Ecuador intensifica la vacunación contra el tétanos y la difteria en la Semana de Vacunación en las Américas [Internet]. Quito: MSP; 28 abr 2025 [consultada 18 oct 2026]. Disponible en: https://www.salud.gob.ec/ecuador-intensifica-la-vacunacion-contra-el-tetanos-y-la-difteria-en-la-semana-de-vacunacion-en-las-americas/ https://www.salud.gob.ec/ecuador-intensifica-la-vacunacion-contra-el-tetanos-y-la-difteria-en-la-semana-de-vacunacion-en-las-americas/</a:t>
            </a:r>
          </a:p>
          <a:p>
            <a:pPr>
              <a:spcAft>
                <a:spcPts val="800"/>
              </a:spcAft>
            </a:pPr>
            <a:r>
              <a:rPr sz="1200">
                <a:solidFill>
                  <a:srgbClr val="263238"/>
                </a:solidFill>
                <a:latin typeface="Calibri"/>
              </a:rPr>
              <a:t>[r23] Juárez MV, Bertachini O. Refuerzo de vacunación antitetánica, doble adultos (dT) [presentación]. Reunión de la Comisión Nacional de Inmunizaciones. Buenos Aires: Ministerio de Salud de la Nación, Dirección de Control de Enfermedades Inmunoprevenibles; ago 2024 [consultada 18 oct 2026]. Disponible en: https://argentina.gob.ar/sites/default/files/2024/03/doble_bacteriana_conain_2282024.pdf https://argentina.gob.ar/sites/default/files/2024/03/doble_bacteriana_conain_2282024.pdf</a:t>
            </a:r>
          </a:p>
          <a:p>
            <a:pPr>
              <a:spcAft>
                <a:spcPts val="800"/>
              </a:spcAft>
            </a:pPr>
            <a:r>
              <a:rPr sz="1200">
                <a:solidFill>
                  <a:srgbClr val="263238"/>
                </a:solidFill>
                <a:latin typeface="Calibri"/>
              </a:rPr>
              <a:t>[r24] McQuillan GM, Kruszon-Moran D, Deforest A, Chu SY, Wharton M. Serologic immunity to diphtheria and tetanus in the United States [estudio transversal, NHANES III]. Ann Intern Med. 2002;136(9):660-6. https://doi.org/10.7326/0003-4819-136-9-200205070-00008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56</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Amanna IJ, Carlson NE, Slifka MK. Duration of humoral immunity to common viral and vaccine antigens. N Engl J Med. 2007;357(19):1903-15. https://doi.org/10.1056/NEJMoa066092</a:t>
            </a:r>
          </a:p>
          <a:p>
            <a:pPr>
              <a:spcAft>
                <a:spcPts val="800"/>
              </a:spcAft>
            </a:pPr>
            <a:r>
              <a:rPr sz="1200">
                <a:solidFill>
                  <a:srgbClr val="263238"/>
                </a:solidFill>
                <a:latin typeface="Calibri"/>
              </a:rPr>
              <a:t>[r26] Hammarlund E, Thomas A, Poore EA, Amanna IJ, Rynko AE, Mori M, et al. Durability of Vaccine-Induced Immunity Against Tetanus and Diphtheria Toxins: A Cross-sectional Analysis [estudio transversal]. Clin Infect Dis. 2016;62(9):1111-1118. https://doi.org/10.1093/cid/ciw066</a:t>
            </a:r>
          </a:p>
          <a:p>
            <a:pPr>
              <a:spcAft>
                <a:spcPts val="800"/>
              </a:spcAft>
            </a:pPr>
            <a:r>
              <a:rPr sz="1200">
                <a:solidFill>
                  <a:srgbClr val="263238"/>
                </a:solidFill>
                <a:latin typeface="Calibri"/>
              </a:rPr>
              <a:t>[r27] Megighian A, Pirazzini M, Fabris F, Rossetto O, Montecucco C. Tetanus and tetanus neurotoxin: From peripheral uptake to central nervous tissue targets. J Neurochem. 2021;158(6):1244-1253. https://doi.org/10.1111/jnc.15330</a:t>
            </a:r>
          </a:p>
          <a:p>
            <a:pPr>
              <a:spcAft>
                <a:spcPts val="800"/>
              </a:spcAft>
            </a:pPr>
            <a:r>
              <a:rPr sz="1200">
                <a:solidFill>
                  <a:srgbClr val="263238"/>
                </a:solidFill>
                <a:latin typeface="Calibri"/>
              </a:rPr>
              <a:t>[r28] Kamat AS. Infection rates in open fractures of the tibia: is the 6-hour rule fact or fiction?. Adv Orthop. 2011;2011:943495. https://doi.org/10.4061/2011/943495</a:t>
            </a:r>
          </a:p>
          <a:p>
            <a:pPr>
              <a:spcAft>
                <a:spcPts val="800"/>
              </a:spcAft>
            </a:pPr>
            <a:r>
              <a:rPr sz="1200">
                <a:solidFill>
                  <a:srgbClr val="263238"/>
                </a:solidFill>
                <a:latin typeface="Calibri"/>
              </a:rPr>
              <a:t>[r29] Gustilo RB, Mendoza RM, Williams DN. Problems in the management of type III (severe) open fractures: a new classification of type III open fractures. J Trauma. 1984;24(8):742-6. https://doi.org/10.1097/00005373-198408000-00009</a:t>
            </a:r>
          </a:p>
          <a:p>
            <a:pPr>
              <a:spcAft>
                <a:spcPts val="800"/>
              </a:spcAft>
            </a:pPr>
            <a:r>
              <a:rPr sz="1200">
                <a:solidFill>
                  <a:srgbClr val="263238"/>
                </a:solidFill>
                <a:latin typeface="Calibri"/>
              </a:rPr>
              <a:t>[r30] Low R, Young K, Verani L, Cotton DT, Welman T, Moore LSP, et al. Point-of-care testing for tetanus immunity: a systematic review and meta-analysis. Emerg Med J. 2022;39(10):771-778. https://doi.org/10.1136/emermed-2021-211624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56</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Hoel T, Wolter JM, Schuerman LM. Combined diphtheria-tetanus-pertussis vaccine for tetanus-prone wound management in adults. Eur J Emerg Med. 2006;13(2):67-71. https://doi.org/10.1097/01.mej.0000184993.51799.ad</a:t>
            </a:r>
          </a:p>
          <a:p>
            <a:pPr>
              <a:spcAft>
                <a:spcPts val="800"/>
              </a:spcAft>
            </a:pPr>
            <a:r>
              <a:rPr sz="1200">
                <a:solidFill>
                  <a:srgbClr val="263238"/>
                </a:solidFill>
                <a:latin typeface="Calibri"/>
              </a:rPr>
              <a:t>[r32] Liang Z, Liu S, Guo W, Deng Z, Bin W, Yu A, et al. Recombinant monoclonal antibody siltartoxatug versus plasma-derived human tetanus immunoglobulin for tetanus: a randomized, double-blind, active-controlled, phase 3 trial. Nat Med. 2025;31(8):2673-2681. https://doi.org/10.1038/s41591-025-03791-8</a:t>
            </a:r>
          </a:p>
          <a:p>
            <a:pPr>
              <a:spcAft>
                <a:spcPts val="800"/>
              </a:spcAft>
            </a:pPr>
            <a:r>
              <a:rPr sz="1200">
                <a:solidFill>
                  <a:srgbClr val="263238"/>
                </a:solidFill>
                <a:latin typeface="Calibri"/>
              </a:rPr>
              <a:t>[r33] McMillan M, Clarke M, Parrella A, Fell DB, Amirthalingam G, Marshall HS. Safety of Tetanus, Diphtheria, and Pertussis Vaccination During Pregnancy: A Systematic Review [revisión sistemática]. Obstet Gynecol. 2017;129(3):560-573. https://doi.org/10.1097/AOG.0000000000001888</a:t>
            </a:r>
          </a:p>
          <a:p>
            <a:pPr>
              <a:spcAft>
                <a:spcPts val="800"/>
              </a:spcAft>
            </a:pPr>
            <a:r>
              <a:rPr sz="1200">
                <a:solidFill>
                  <a:srgbClr val="263238"/>
                </a:solidFill>
                <a:latin typeface="Calibri"/>
              </a:rPr>
              <a:t>[r34] Ministerio de Salud Pública del Ecuador. Gobierno Nacional incorpora vacuna Tdap al esquema nacional para proteger contra la tos ferina desde el embarazo [Internet]. Quito: MSP; 24 oct 2025 [consultada 18 oct 2026]. Disponible en: https://www.salud.gob.ec/gobierno-nacional-incluye-vacuna-tdap-para-proteccion-contra-la-tos-ferina-desde-el-embarazo/ https://www.salud.gob.ec/gobierno-nacional-incluye-vacuna-tdap-para-proteccion-contra-la-tos-ferina-desde-el-embarazo/</a:t>
            </a:r>
          </a:p>
          <a:p>
            <a:pPr>
              <a:spcAft>
                <a:spcPts val="800"/>
              </a:spcAft>
            </a:pPr>
            <a:r>
              <a:rPr sz="1200">
                <a:solidFill>
                  <a:srgbClr val="263238"/>
                </a:solidFill>
                <a:latin typeface="Calibri"/>
              </a:rPr>
              <a:t>[r35] Abbate R, Di Giuseppe G, Marinelli P, Angelillo IF. Appropriate tetanus prophylaxis practices in patients attending Emergency Departments in Italy. Vaccine. 2008;26(29-30):3634-9. https://doi.org/10.1016/j.vaccine.2008.04.072</a:t>
            </a:r>
          </a:p>
          <a:p>
            <a:pPr>
              <a:spcAft>
                <a:spcPts val="800"/>
              </a:spcAft>
            </a:pPr>
            <a:r>
              <a:rPr sz="1200">
                <a:solidFill>
                  <a:srgbClr val="263238"/>
                </a:solidFill>
                <a:latin typeface="Calibri"/>
              </a:rPr>
              <a:t>[r36] Chen Z, Lin Z, Zhang W, Hong H, Huang J, Cai Z. Mortality and risk factors in hospitalised adult patients with tetanus: a systematic review and meta-analysis. BMJ Open. 2025;15(7):e101782. https://doi.org/10.1136/bmjopen-2025-101782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56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Profilaxis antitetánica en la fractura abierta: 2 preguntas, 1 tabla y 1 reloj</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