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charts/chart18.xml" ContentType="application/vnd.openxmlformats-officedocument.drawingml.chart+xml"/>
  <Override PartName="/ppt/charts/chart19.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slide" Target="slides/slide7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Sheet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Sheet14.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Sheet15.xlsx"/></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Sheet16.xlsx"/></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Excel_Sheet17.xlsx"/></Relationships>
</file>

<file path=ppt/charts/_rels/chart18.xml.rels><?xml version='1.0' encoding='UTF-8' standalone='yes'?>
<Relationships xmlns="http://schemas.openxmlformats.org/package/2006/relationships"><Relationship Id="rId1" Type="http://schemas.openxmlformats.org/officeDocument/2006/relationships/package" Target="../embeddings/Microsoft_Excel_Sheet18.xlsx"/></Relationships>
</file>

<file path=ppt/charts/_rels/chart19.xml.rels><?xml version='1.0' encoding='UTF-8' standalone='yes'?>
<Relationships xmlns="http://schemas.openxmlformats.org/package/2006/relationships"><Relationship Id="rId1" Type="http://schemas.openxmlformats.org/officeDocument/2006/relationships/package" Target="../embeddings/Microsoft_Excel_Sheet19.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por 1000 fracturas</c:v>
                </c:pt>
              </c:strCache>
            </c:strRef>
          </c:tx>
          <c:spPr>
            <a:solidFill>
              <a:srgbClr val="0F5F6B"/>
            </a:solidFill>
          </c:spPr>
          <c:cat>
            <c:strRef>
              <c:f>Sheet1!$A$2:$A$4</c:f>
              <c:strCache>
                <c:ptCount val="3"/>
                <c:pt idx="0">
                  <c:v>Tibia</c:v>
                </c:pt>
                <c:pt idx="1">
                  <c:v>Húmero</c:v>
                </c:pt>
                <c:pt idx="2">
                  <c:v>Pelvis y fémur</c:v>
                </c:pt>
              </c:strCache>
            </c:strRef>
          </c:cat>
          <c:val>
            <c:numRef>
              <c:f>Sheet1!$B$2:$B$4</c:f>
              <c:numCache>
                <c:formatCode>General</c:formatCode>
                <c:ptCount val="3"/>
                <c:pt idx="0">
                  <c:v>55</c:v>
                </c:pt>
                <c:pt idx="1">
                  <c:v>30</c:v>
                </c:pt>
                <c:pt idx="2">
                  <c:v>13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por 1000 fracturas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Sheet1!$A$2:$A$6</c:f>
              <c:strCache>
                <c:ptCount val="5"/>
                <c:pt idx="0">
                  <c:v>Tipo 1</c:v>
                </c:pt>
                <c:pt idx="1">
                  <c:v>Tipo 2</c:v>
                </c:pt>
                <c:pt idx="2">
                  <c:v>Tipo 3A</c:v>
                </c:pt>
                <c:pt idx="3">
                  <c:v>Tipo 3B</c:v>
                </c:pt>
                <c:pt idx="4">
                  <c:v>Tipo 3C</c:v>
                </c:pt>
              </c:strCache>
            </c:strRef>
          </c:cat>
          <c:val>
            <c:numRef>
              <c:f>Sheet1!$B$2:$B$6</c:f>
              <c:numCache>
                <c:formatCode>General</c:formatCode>
                <c:ptCount val="5"/>
                <c:pt idx="0">
                  <c:v>3.0</c:v>
                </c:pt>
                <c:pt idx="1">
                  <c:v>5.2</c:v>
                </c:pt>
                <c:pt idx="2">
                  <c:v>8.0</c:v>
                </c:pt>
                <c:pt idx="3">
                  <c:v>14.0</c:v>
                </c:pt>
                <c:pt idx="4">
                  <c:v>17.0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 de pacientes</c:v>
                </c:pt>
              </c:strCache>
            </c:strRef>
          </c:tx>
          <c:spPr>
            <a:solidFill>
              <a:srgbClr val="0F5F6B"/>
            </a:solidFill>
          </c:spPr>
          <c:cat>
            <c:strRef>
              <c:f>Sheet1!$A$2:$A$5</c:f>
              <c:strCache>
                <c:ptCount val="4"/>
                <c:pt idx="0">
                  <c:v>Infección</c:v>
                </c:pt>
                <c:pt idx="1">
                  <c:v>Factores del huésped</c:v>
                </c:pt>
                <c:pt idx="2">
                  <c:v>Hueso muerto con brecha</c:v>
                </c:pt>
                <c:pt idx="3">
                  <c:v>Mecánica</c:v>
                </c:pt>
              </c:strCache>
            </c:strRef>
          </c:cat>
          <c:val>
            <c:numRef>
              <c:f>Sheet1!$B$2:$B$5</c:f>
              <c:numCache>
                <c:formatCode>General</c:formatCode>
                <c:ptCount val="4"/>
                <c:pt idx="0">
                  <c:v>38</c:v>
                </c:pt>
                <c:pt idx="1">
                  <c:v>43</c:v>
                </c:pt>
                <c:pt idx="2">
                  <c:v>47</c:v>
                </c:pt>
                <c:pt idx="3">
                  <c:v>59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 de pacientes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 de pacientes</c:v>
                </c:pt>
              </c:strCache>
            </c:strRef>
          </c:tx>
          <c:spPr>
            <a:solidFill>
              <a:srgbClr val="0F5F6B"/>
            </a:solidFill>
          </c:spPr>
          <c:cat>
            <c:strRef>
              <c:f>Sheet1!$A$2:$A$5</c:f>
              <c:strCache>
                <c:ptCount val="4"/>
                <c:pt idx="0">
                  <c:v>1 causa</c:v>
                </c:pt>
                <c:pt idx="1">
                  <c:v>2 causas</c:v>
                </c:pt>
                <c:pt idx="2">
                  <c:v>3 causas</c:v>
                </c:pt>
                <c:pt idx="3">
                  <c:v>4 causas</c:v>
                </c:pt>
              </c:strCache>
            </c:strRef>
          </c:cat>
          <c:val>
            <c:numRef>
              <c:f>Sheet1!$B$2:$B$5</c:f>
              <c:numCache>
                <c:formatCode>General</c:formatCode>
                <c:ptCount val="4"/>
                <c:pt idx="0">
                  <c:v>31</c:v>
                </c:pt>
                <c:pt idx="1">
                  <c:v>55</c:v>
                </c:pt>
                <c:pt idx="2">
                  <c:v>14</c:v>
                </c:pt>
                <c:pt idx="3">
                  <c:v>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 de pacientes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OR</c:v>
                </c:pt>
              </c:strCache>
            </c:strRef>
          </c:tx>
          <c:spPr>
            <a:solidFill>
              <a:srgbClr val="0F5F6B"/>
            </a:solidFill>
          </c:spPr>
          <c:cat>
            <c:strRef>
              <c:f>Sheet1!$A$2:$A$9</c:f>
              <c:strCache>
                <c:ptCount val="8"/>
                <c:pt idx="0">
                  <c:v>Déficit de vitamina D</c:v>
                </c:pt>
                <c:pt idx="1">
                  <c:v>Tabaquismo</c:v>
                </c:pt>
                <c:pt idx="2">
                  <c:v>Osteoporosis</c:v>
                </c:pt>
                <c:pt idx="3">
                  <c:v>Diabetes</c:v>
                </c:pt>
                <c:pt idx="4">
                  <c:v>Fractura abierta</c:v>
                </c:pt>
                <c:pt idx="5">
                  <c:v>Tratamiento operatorio</c:v>
                </c:pt>
                <c:pt idx="6">
                  <c:v>AINE más opioides</c:v>
                </c:pt>
                <c:pt idx="7">
                  <c:v>Número de fracturas</c:v>
                </c:pt>
              </c:strCache>
            </c:strRef>
          </c:cat>
          <c:val>
            <c:numRef>
              <c:f>Sheet1!$B$2:$B$9</c:f>
              <c:numCache>
                <c:formatCode>General</c:formatCode>
                <c:ptCount val="8"/>
                <c:pt idx="0">
                  <c:v>1.14</c:v>
                </c:pt>
                <c:pt idx="1">
                  <c:v>1.2</c:v>
                </c:pt>
                <c:pt idx="2">
                  <c:v>1.24</c:v>
                </c:pt>
                <c:pt idx="3">
                  <c:v>1.4</c:v>
                </c:pt>
                <c:pt idx="4">
                  <c:v>1.66</c:v>
                </c:pt>
                <c:pt idx="5">
                  <c:v>1.78</c:v>
                </c:pt>
                <c:pt idx="6">
                  <c:v>1.84</c:v>
                </c:pt>
                <c:pt idx="7">
                  <c:v>2.65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OR</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OR o RR</c:v>
                </c:pt>
              </c:strCache>
            </c:strRef>
          </c:tx>
          <c:spPr>
            <a:solidFill>
              <a:srgbClr val="0F5F6B"/>
            </a:solidFill>
          </c:spPr>
          <c:cat>
            <c:strRef>
              <c:f>Sheet1!$A$2:$A$6</c:f>
              <c:strCache>
                <c:ptCount val="5"/>
                <c:pt idx="0">
                  <c:v>AINE, estudios recientes (OR ajustado)</c:v>
                </c:pt>
                <c:pt idx="1">
                  <c:v>Diabetes, curación alterada (OR)</c:v>
                </c:pt>
                <c:pt idx="2">
                  <c:v>Tabaco, retardo o no unión (RR)</c:v>
                </c:pt>
                <c:pt idx="3">
                  <c:v>Tabaco, no unión (OR)</c:v>
                </c:pt>
                <c:pt idx="4">
                  <c:v>Opioides crónicos (OR)</c:v>
                </c:pt>
              </c:strCache>
            </c:strRef>
          </c:cat>
          <c:val>
            <c:numRef>
              <c:f>Sheet1!$B$2:$B$6</c:f>
              <c:numCache>
                <c:formatCode>General</c:formatCode>
                <c:ptCount val="5"/>
                <c:pt idx="0">
                  <c:v>1.11</c:v>
                </c:pt>
                <c:pt idx="1">
                  <c:v>2.11</c:v>
                </c:pt>
                <c:pt idx="2">
                  <c:v>2.2</c:v>
                </c:pt>
                <c:pt idx="3">
                  <c:v>2.5</c:v>
                </c:pt>
                <c:pt idx="4">
                  <c:v>5.1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OR o RR</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Grupo 1 (0-25 puntos)</c:v>
                </c:pt>
                <c:pt idx="1">
                  <c:v>Grupo 2 (26-50 puntos)</c:v>
                </c:pt>
                <c:pt idx="2">
                  <c:v>Grupo 3 (51-75 puntos)</c:v>
                </c:pt>
              </c:strCache>
            </c:strRef>
          </c:cat>
          <c:val>
            <c:numRef>
              <c:f>Sheet1!$B$2:$B$4</c:f>
              <c:numCache>
                <c:formatCode>General</c:formatCode>
                <c:ptCount val="3"/>
                <c:pt idx="0">
                  <c:v>86</c:v>
                </c:pt>
                <c:pt idx="1">
                  <c:v>87</c:v>
                </c:pt>
                <c:pt idx="2">
                  <c:v>82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meses</c:v>
                </c:pt>
              </c:strCache>
            </c:strRef>
          </c:tx>
          <c:spPr>
            <a:solidFill>
              <a:srgbClr val="0F5F6B"/>
            </a:solidFill>
          </c:spPr>
          <c:cat>
            <c:strRef>
              <c:f>Sheet1!$A$2:$A$4</c:f>
              <c:strCache>
                <c:ptCount val="3"/>
                <c:pt idx="0">
                  <c:v>Grupo 1</c:v>
                </c:pt>
                <c:pt idx="1">
                  <c:v>Grupo 2</c:v>
                </c:pt>
                <c:pt idx="2">
                  <c:v>Grupo 3</c:v>
                </c:pt>
              </c:strCache>
            </c:strRef>
          </c:cat>
          <c:val>
            <c:numRef>
              <c:f>Sheet1!$B$2:$B$4</c:f>
              <c:numCache>
                <c:formatCode>General</c:formatCode>
                <c:ptCount val="3"/>
                <c:pt idx="0">
                  <c:v>8.78</c:v>
                </c:pt>
                <c:pt idx="1">
                  <c:v>9.02</c:v>
                </c:pt>
                <c:pt idx="2">
                  <c:v>9.53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meses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 de unión</c:v>
                </c:pt>
              </c:strCache>
            </c:strRef>
          </c:tx>
          <c:spPr>
            <a:solidFill>
              <a:srgbClr val="0F5F6B"/>
            </a:solidFill>
          </c:spPr>
          <c:cat>
            <c:strRef>
              <c:f>Sheet1!$A$2:$A$6</c:f>
              <c:strCache>
                <c:ptCount val="5"/>
                <c:pt idx="0">
                  <c:v>Defecto de 5 a 10 cm en 2 tiempos</c:v>
                </c:pt>
                <c:pt idx="1">
                  <c:v>Miembro inferior con BMP-7 (retrospectivo)</c:v>
                </c:pt>
                <c:pt idx="2">
                  <c:v>Miembro inferior con BMP-2 (retrospectivo)</c:v>
                </c:pt>
                <c:pt idx="3">
                  <c:v>Antebrazo: monoterapia</c:v>
                </c:pt>
                <c:pt idx="4">
                  <c:v>Antebrazo: politerapia de tipo diamante</c:v>
                </c:pt>
              </c:strCache>
            </c:strRef>
          </c:cat>
          <c:val>
            <c:numRef>
              <c:f>Sheet1!$B$2:$B$6</c:f>
              <c:numCache>
                <c:formatCode>General</c:formatCode>
                <c:ptCount val="5"/>
                <c:pt idx="0">
                  <c:v>58</c:v>
                </c:pt>
                <c:pt idx="1">
                  <c:v>58</c:v>
                </c:pt>
                <c:pt idx="2">
                  <c:v>91</c:v>
                </c:pt>
                <c:pt idx="3">
                  <c:v>63</c:v>
                </c:pt>
                <c:pt idx="4">
                  <c:v>89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 de unión</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Sheet1!$A$2:$A$9</c:f>
              <c:strCache>
                <c:ptCount val="8"/>
                <c:pt idx="0">
                  <c:v>Sospecha clínica (fémur y tibia, 110 no uniones)</c:v>
                </c:pt>
                <c:pt idx="1">
                  <c:v>Criterios confirmatorios FRI (637 pacientes)</c:v>
                </c:pt>
                <c:pt idx="2">
                  <c:v>PCR (42 pacientes con sospecha)</c:v>
                </c:pt>
                <c:pt idx="3">
                  <c:v>PCR (66 pacientes)</c:v>
                </c:pt>
                <c:pt idx="4">
                  <c:v>VSG (66 pacientes)</c:v>
                </c:pt>
                <c:pt idx="5">
                  <c:v>Leucocitos (66 pacientes)</c:v>
                </c:pt>
                <c:pt idx="6">
                  <c:v>Dímero D mayor de 1,70 mg/mL</c:v>
                </c:pt>
                <c:pt idx="7">
                  <c:v>Fibrinógeno mayor de 2,75 g/L</c:v>
                </c:pt>
              </c:strCache>
            </c:strRef>
          </c:cat>
          <c:val>
            <c:numRef>
              <c:f>Sheet1!$B$2:$B$9</c:f>
              <c:numCache>
                <c:formatCode>General</c:formatCode>
                <c:ptCount val="8"/>
                <c:pt idx="0">
                  <c:v>49</c:v>
                </c:pt>
                <c:pt idx="1">
                  <c:v>97.5</c:v>
                </c:pt>
                <c:pt idx="2">
                  <c:v>60.0</c:v>
                </c:pt>
                <c:pt idx="3">
                  <c:v>40.6</c:v>
                </c:pt>
                <c:pt idx="4">
                  <c:v>56.3</c:v>
                </c:pt>
                <c:pt idx="5">
                  <c:v>12.5</c:v>
                </c:pt>
                <c:pt idx="6">
                  <c:v>75.0</c:v>
                </c:pt>
                <c:pt idx="7">
                  <c:v>78.2</c:v>
                </c:pt>
              </c:numCache>
            </c:numRef>
          </c:val>
        </c:ser>
        <c:ser>
          <c:idx val="1"/>
          <c:order val="1"/>
          <c:tx>
            <c:strRef>
              <c:f>Sheet1!$C$1</c:f>
              <c:strCache>
                <c:ptCount val="1"/>
                <c:pt idx="0">
                  <c:v>Especificidad</c:v>
                </c:pt>
              </c:strCache>
            </c:strRef>
          </c:tx>
          <c:spPr>
            <a:solidFill>
              <a:srgbClr val="D97706"/>
            </a:solidFill>
          </c:spPr>
          <c:cat>
            <c:strRef>
              <c:f>Sheet1!$A$2:$A$9</c:f>
              <c:strCache>
                <c:ptCount val="8"/>
                <c:pt idx="0">
                  <c:v>Sospecha clínica (fémur y tibia, 110 no uniones)</c:v>
                </c:pt>
                <c:pt idx="1">
                  <c:v>Criterios confirmatorios FRI (637 pacientes)</c:v>
                </c:pt>
                <c:pt idx="2">
                  <c:v>PCR (42 pacientes con sospecha)</c:v>
                </c:pt>
                <c:pt idx="3">
                  <c:v>PCR (66 pacientes)</c:v>
                </c:pt>
                <c:pt idx="4">
                  <c:v>VSG (66 pacientes)</c:v>
                </c:pt>
                <c:pt idx="5">
                  <c:v>Leucocitos (66 pacientes)</c:v>
                </c:pt>
                <c:pt idx="6">
                  <c:v>Dímero D mayor de 1,70 mg/mL</c:v>
                </c:pt>
                <c:pt idx="7">
                  <c:v>Fibrinógeno mayor de 2,75 g/L</c:v>
                </c:pt>
              </c:strCache>
            </c:strRef>
          </c:cat>
          <c:val>
            <c:numRef>
              <c:f>Sheet1!$C$2:$C$9</c:f>
              <c:numCache>
                <c:formatCode>General</c:formatCode>
                <c:ptCount val="8"/>
                <c:pt idx="0">
                  <c:v>95</c:v>
                </c:pt>
                <c:pt idx="1">
                  <c:v>100</c:v>
                </c:pt>
                <c:pt idx="2">
                  <c:v>85.7</c:v>
                </c:pt>
                <c:pt idx="3">
                  <c:v>88.2</c:v>
                </c:pt>
                <c:pt idx="4">
                  <c:v>85.3</c:v>
                </c:pt>
                <c:pt idx="5">
                  <c:v>94.1</c:v>
                </c:pt>
                <c:pt idx="6">
                  <c:v>91.2</c:v>
                </c:pt>
                <c:pt idx="7">
                  <c:v>82.4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Incapacidad de cargar</c:v>
                </c:pt>
                <c:pt idx="1">
                  <c:v>Dolor en el foco</c:v>
                </c:pt>
                <c:pt idx="2">
                  <c:v>Dolor a la palpación</c:v>
                </c:pt>
              </c:strCache>
            </c:strRef>
          </c:cat>
          <c:val>
            <c:numRef>
              <c:f>Sheet1!$B$2:$B$4</c:f>
              <c:numCache>
                <c:formatCode>General</c:formatCode>
                <c:ptCount val="3"/>
                <c:pt idx="0">
                  <c:v>84</c:v>
                </c:pt>
                <c:pt idx="1">
                  <c:v>74</c:v>
                </c:pt>
                <c:pt idx="2">
                  <c:v>38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Sheet1!$A$2:$A$5</c:f>
              <c:strCache>
                <c:ptCount val="4"/>
                <c:pt idx="0">
                  <c:v>TC en no unión tibial dudosa (35 pacientes)</c:v>
                </c:pt>
                <c:pt idx="1">
                  <c:v>PET/CT para infección (según revisión)</c:v>
                </c:pt>
                <c:pt idx="2">
                  <c:v>Gammagrafía de leucocitos para infección (según revisión)</c:v>
                </c:pt>
                <c:pt idx="3">
                  <c:v>Ecografía, callo puente a las 6 semanas, clavícula fresca (20 pacientes)</c:v>
                </c:pt>
              </c:strCache>
            </c:strRef>
          </c:cat>
          <c:val>
            <c:numRef>
              <c:f>Sheet1!$B$2:$B$5</c:f>
              <c:numCache>
                <c:formatCode>General</c:formatCode>
                <c:ptCount val="4"/>
                <c:pt idx="0">
                  <c:v>100</c:v>
                </c:pt>
                <c:pt idx="1">
                  <c:v>95</c:v>
                </c:pt>
                <c:pt idx="2">
                  <c:v>79</c:v>
                </c:pt>
                <c:pt idx="3">
                  <c:v>80</c:v>
                </c:pt>
              </c:numCache>
            </c:numRef>
          </c:val>
        </c:ser>
        <c:ser>
          <c:idx val="1"/>
          <c:order val="1"/>
          <c:tx>
            <c:strRef>
              <c:f>Sheet1!$C$1</c:f>
              <c:strCache>
                <c:ptCount val="1"/>
                <c:pt idx="0">
                  <c:v>Especificidad</c:v>
                </c:pt>
              </c:strCache>
            </c:strRef>
          </c:tx>
          <c:spPr>
            <a:solidFill>
              <a:srgbClr val="D97706"/>
            </a:solidFill>
          </c:spPr>
          <c:cat>
            <c:strRef>
              <c:f>Sheet1!$A$2:$A$5</c:f>
              <c:strCache>
                <c:ptCount val="4"/>
                <c:pt idx="0">
                  <c:v>TC en no unión tibial dudosa (35 pacientes)</c:v>
                </c:pt>
                <c:pt idx="1">
                  <c:v>PET/CT para infección (según revisión)</c:v>
                </c:pt>
                <c:pt idx="2">
                  <c:v>Gammagrafía de leucocitos para infección (según revisión)</c:v>
                </c:pt>
                <c:pt idx="3">
                  <c:v>Ecografía, callo puente a las 6 semanas, clavícula fresca (20 pacientes)</c:v>
                </c:pt>
              </c:strCache>
            </c:strRef>
          </c:cat>
          <c:val>
            <c:numRef>
              <c:f>Sheet1!$C$2:$C$5</c:f>
              <c:numCache>
                <c:formatCode>General</c:formatCode>
                <c:ptCount val="4"/>
                <c:pt idx="0">
                  <c:v>62</c:v>
                </c:pt>
                <c:pt idx="1">
                  <c:v>87</c:v>
                </c:pt>
                <c:pt idx="2">
                  <c:v>97</c:v>
                </c:pt>
                <c:pt idx="3">
                  <c:v>100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 de unión</c:v>
                </c:pt>
              </c:strCache>
            </c:strRef>
          </c:tx>
          <c:spPr>
            <a:solidFill>
              <a:srgbClr val="0F5F6B"/>
            </a:solidFill>
          </c:spPr>
          <c:cat>
            <c:strRef>
              <c:f>Sheet1!$A$2:$A$12</c:f>
              <c:strCache>
                <c:ptCount val="11"/>
                <c:pt idx="0">
                  <c:v>Membrana inducida, tibia infectada</c:v>
                </c:pt>
                <c:pt idx="1">
                  <c:v>Transporte óseo, tibia infectada</c:v>
                </c:pt>
                <c:pt idx="2">
                  <c:v>Membrana inducida (1386 casos)</c:v>
                </c:pt>
                <c:pt idx="3">
                  <c:v>Ilizarov en infectada de tibia y fémur</c:v>
                </c:pt>
                <c:pt idx="4">
                  <c:v>Hexápodo en tibia</c:v>
                </c:pt>
                <c:pt idx="5">
                  <c:v>Ondas de choque (agrupado)</c:v>
                </c:pt>
                <c:pt idx="6">
                  <c:v>Dinamización del clavo (agrupado)</c:v>
                </c:pt>
                <c:pt idx="7">
                  <c:v>Hasta 5 recambios tibiales</c:v>
                </c:pt>
                <c:pt idx="8">
                  <c:v>Un recambio tibial (96 no uniones)</c:v>
                </c:pt>
                <c:pt idx="9">
                  <c:v>Recambio de clavo tibial (63 pacientes)</c:v>
                </c:pt>
                <c:pt idx="10">
                  <c:v>Recambio de clavo femoral (79 pacientes)</c:v>
                </c:pt>
              </c:strCache>
            </c:strRef>
          </c:cat>
          <c:val>
            <c:numRef>
              <c:f>Sheet1!$B$2:$B$12</c:f>
              <c:numCache>
                <c:formatCode>General</c:formatCode>
                <c:ptCount val="11"/>
                <c:pt idx="0">
                  <c:v>88.0</c:v>
                </c:pt>
                <c:pt idx="1">
                  <c:v>94.6</c:v>
                </c:pt>
                <c:pt idx="2">
                  <c:v>82.3</c:v>
                </c:pt>
                <c:pt idx="3">
                  <c:v>97.26</c:v>
                </c:pt>
                <c:pt idx="4">
                  <c:v>84.8</c:v>
                </c:pt>
                <c:pt idx="5">
                  <c:v>73</c:v>
                </c:pt>
                <c:pt idx="6">
                  <c:v>77.2</c:v>
                </c:pt>
                <c:pt idx="7">
                  <c:v>93</c:v>
                </c:pt>
                <c:pt idx="8">
                  <c:v>63</c:v>
                </c:pt>
                <c:pt idx="9">
                  <c:v>75</c:v>
                </c:pt>
                <c:pt idx="10">
                  <c:v>86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 de unión</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 de unión</c:v>
                </c:pt>
              </c:strCache>
            </c:strRef>
          </c:tx>
          <c:spPr>
            <a:solidFill>
              <a:srgbClr val="0F5F6B"/>
            </a:solidFill>
          </c:spPr>
          <c:cat>
            <c:strRef>
              <c:f>Sheet1!$A$2:$A$7</c:f>
              <c:strCache>
                <c:ptCount val="6"/>
                <c:pt idx="0">
                  <c:v>Clavo sin injerto (78)</c:v>
                </c:pt>
                <c:pt idx="1">
                  <c:v>Clavo con injerto (164)</c:v>
                </c:pt>
                <c:pt idx="2">
                  <c:v>Injerto en estaca (91)</c:v>
                </c:pt>
                <c:pt idx="3">
                  <c:v>Placa sin injerto (19)</c:v>
                </c:pt>
                <c:pt idx="4">
                  <c:v>Fijación externa (152)</c:v>
                </c:pt>
                <c:pt idx="5">
                  <c:v>Placa con injerto autólogo (672 pacientes)</c:v>
                </c:pt>
              </c:strCache>
            </c:strRef>
          </c:cat>
          <c:val>
            <c:numRef>
              <c:f>Sheet1!$B$2:$B$7</c:f>
              <c:numCache>
                <c:formatCode>General</c:formatCode>
                <c:ptCount val="6"/>
                <c:pt idx="0">
                  <c:v>66</c:v>
                </c:pt>
                <c:pt idx="1">
                  <c:v>88</c:v>
                </c:pt>
                <c:pt idx="2">
                  <c:v>92</c:v>
                </c:pt>
                <c:pt idx="3">
                  <c:v>95</c:v>
                </c:pt>
                <c:pt idx="4">
                  <c:v>98</c:v>
                </c:pt>
                <c:pt idx="5">
                  <c:v>98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 de unión</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meses</c:v>
                </c:pt>
              </c:strCache>
            </c:strRef>
          </c:tx>
          <c:spPr>
            <a:solidFill>
              <a:srgbClr val="0F5F6B"/>
            </a:solidFill>
          </c:spPr>
          <c:cat>
            <c:strRef>
              <c:f>Sheet1!$A$2:$A$6</c:f>
              <c:strCache>
                <c:ptCount val="5"/>
                <c:pt idx="0">
                  <c:v>Hexápodo en tibia</c:v>
                </c:pt>
                <c:pt idx="1">
                  <c:v>Recambio de clavo tibial (mediana)</c:v>
                </c:pt>
                <c:pt idx="2">
                  <c:v>Membrana inducida, tras el segundo tiempo</c:v>
                </c:pt>
                <c:pt idx="3">
                  <c:v>Doble placa tras retirar el clavo</c:v>
                </c:pt>
                <c:pt idx="4">
                  <c:v>Placa de aumento con clavo retenido (femoral atrófica)</c:v>
                </c:pt>
              </c:strCache>
            </c:strRef>
          </c:cat>
          <c:val>
            <c:numRef>
              <c:f>Sheet1!$B$2:$B$6</c:f>
              <c:numCache>
                <c:formatCode>General</c:formatCode>
                <c:ptCount val="5"/>
                <c:pt idx="0">
                  <c:v>8.7</c:v>
                </c:pt>
                <c:pt idx="1">
                  <c:v>8.7</c:v>
                </c:pt>
                <c:pt idx="2">
                  <c:v>6.6</c:v>
                </c:pt>
                <c:pt idx="3">
                  <c:v>6.6</c:v>
                </c:pt>
                <c:pt idx="4">
                  <c:v>5.0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meses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Sheet1!$A$2:$A$8</c:f>
              <c:strCache>
                <c:ptCount val="7"/>
                <c:pt idx="0">
                  <c:v>Amputación</c:v>
                </c:pt>
                <c:pt idx="1">
                  <c:v>Refractura</c:v>
                </c:pt>
                <c:pt idx="2">
                  <c:v>Recurrencia de infección</c:v>
                </c:pt>
                <c:pt idx="3">
                  <c:v>Consolidación viciosa</c:v>
                </c:pt>
                <c:pt idx="4">
                  <c:v>Rigidez de rodilla</c:v>
                </c:pt>
                <c:pt idx="5">
                  <c:v>Parálisis peronea</c:v>
                </c:pt>
                <c:pt idx="6">
                  <c:v>Edema de la extremidad</c:v>
                </c:pt>
              </c:strCache>
            </c:strRef>
          </c:cat>
          <c:val>
            <c:numRef>
              <c:f>Sheet1!$B$2:$B$8</c:f>
              <c:numCache>
                <c:formatCode>General</c:formatCode>
                <c:ptCount val="7"/>
                <c:pt idx="0">
                  <c:v>4</c:v>
                </c:pt>
                <c:pt idx="1">
                  <c:v>4</c:v>
                </c:pt>
                <c:pt idx="2">
                  <c:v>5</c:v>
                </c:pt>
                <c:pt idx="3">
                  <c:v>7</c:v>
                </c:pt>
                <c:pt idx="4">
                  <c:v>12</c:v>
                </c:pt>
                <c:pt idx="5">
                  <c:v>13</c:v>
                </c:pt>
                <c:pt idx="6">
                  <c:v>13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Sheet1!$A$2:$A$4</c:f>
              <c:strCache>
                <c:ptCount val="3"/>
                <c:pt idx="0">
                  <c:v>Rotura de clavos</c:v>
                </c:pt>
                <c:pt idx="1">
                  <c:v>Equino</c:v>
                </c:pt>
                <c:pt idx="2">
                  <c:v>Infección de clavos</c:v>
                </c:pt>
              </c:strCache>
            </c:strRef>
          </c:cat>
          <c:val>
            <c:numRef>
              <c:f>Sheet1!$B$2:$B$4</c:f>
              <c:numCache>
                <c:formatCode>General</c:formatCode>
                <c:ptCount val="3"/>
                <c:pt idx="0">
                  <c:v>9</c:v>
                </c:pt>
                <c:pt idx="1">
                  <c:v>14</c:v>
                </c:pt>
                <c:pt idx="2">
                  <c:v>34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Aséptica</c:v>
                </c:pt>
                <c:pt idx="1">
                  <c:v>Infección de bajo grado</c:v>
                </c:pt>
                <c:pt idx="2">
                  <c:v>Infección esperada y confirmada</c:v>
                </c:pt>
              </c:strCache>
            </c:strRef>
          </c:cat>
          <c:val>
            <c:numRef>
              <c:f>Sheet1!$B$2:$B$4</c:f>
              <c:numCache>
                <c:formatCode>General</c:formatCode>
                <c:ptCount val="3"/>
                <c:pt idx="0">
                  <c:v>90</c:v>
                </c:pt>
                <c:pt idx="1">
                  <c:v>83</c:v>
                </c:pt>
                <c:pt idx="2">
                  <c:v>62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Aséptica</c:v>
                </c:pt>
                <c:pt idx="1">
                  <c:v>Infección de bajo grado</c:v>
                </c:pt>
                <c:pt idx="2">
                  <c:v>Infección confirmada</c:v>
                </c:pt>
              </c:strCache>
            </c:strRef>
          </c:cat>
          <c:val>
            <c:numRef>
              <c:f>Sheet1!$B$2:$B$4</c:f>
              <c:numCache>
                <c:formatCode>General</c:formatCode>
                <c:ptCount val="3"/>
                <c:pt idx="0">
                  <c:v>10</c:v>
                </c:pt>
                <c:pt idx="1">
                  <c:v>30</c:v>
                </c:pt>
                <c:pt idx="2">
                  <c:v>64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Buenos días. Vamos a revisar Pseudoartrosis (no unión): definición, clasificación de Weber-Cech, diamante de Giannoudis y tratamiento según el tipo. Es una presentación de unos diez minutos, construida solo con fuentes verificables; cada cifra lleva su referencia al pie de la lámina. Material educativo para profesionales y estudiantes de medicina; no reemplaza el juicio clínico ni la supervisión del tutor.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 es la ruta de la presentación: Definición; Epidemiología; Etiología y fisiopatología: por qué una fractura no cura; Factores de riesgo con evidencia; Biomecánica: la deformación decide si hay hueso o tejido fibroso; Clasificación: Weber-Cech y otras formas de describir una no unión; El diamante de Giannoudis; Diagnóstico: clínica, laboratorio, cultivos y metabolismo; Examen físico; Imágenes: radiografía, RUST, TC, medicina nuclear y ecografía; Algoritmo de decisión; Tratamiento según el tipo; Técnica quirúrgica: cirugía de no unión y membrana inducida; Complicaciones del tratamiento; Pronóstico; Rehabilitación y seguimiento. Estructura sugerida por el autor para diez minutos: Lámina 1 (1 min): caso de apertura. Fumador joven con fémur enclavado y dolor al cargar (caso inventado); pregunta: ¿qué falta, estabilidad o biología?. Lámina 2 (1 min): definición. 9 meses sin curar y 3 sin progreso; la definición es pragmática y los cirujanos ponen el corte entre 2 y 12 meses [r1][r10]. Lámina 3 (1 min): frecuencia y riesgo. 1,9 % en una población escocesa y 4,9 % en reclamaciones; el tabaco multiplica el riesgo por 2,2 [r3][r6][r12]. Lámina 4 (1 min): Weber-Cech. Hipertrófica, oligotrófica y atrófica; qué falla en cada una [r3][r2]. Lámina 5 (1 min): las 4 causas. Mecánica 59 %, hueso muerto con brecha 47 %, huésped 43 % e infección 38 % [r11]. Lámina 6 (1 min): diamante de Giannoudis y cámara biológica [r1][r41]. Lámina 7 (1 min): diagnóstico. TC de 100 % de sensibilidad y 62 % de especificidad; cultivo sorpresa en 16 % a 20 % [r4][r5]. Lámina 8 (1 min): tratamiento hipertrófico. Recambio de clavo con 86 % de unión y 38 % de reintervención, y placa de aumento [r61][r65]. Lámina 9 (1 min): atrófica, defecto e infección. Autoinjerto, Masquelet con 82,3 % de unión y Ilizarov [r67][r69]. Lámina 10 (1 min): mensaje final y lo que falta saber. El BMP no mostró ventaja concluyente y los ECA de estimulación son pequeños [r9][r8].</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solo tuviéramos treinta segundos, esto es lo que hay que llevarse. Hablamos de no unión cuando el hueso, tal como está, no va a curar y hace falta una nueva intervención (fuente: Schmal H y colaboradores, 2020); como regla práctica se acepta 3 meses sin progreso o una fractura no curada a los 9 meses (fuente: Le V y colaboradores, 2025). Cuánto se ve depende de la fuente: 1,9 % de las fracturas del adulto en una población escocesa (fuente: Schmal H y colaboradores, 2020) y 4,9 % en una base de reclamaciones de 309 330 fracturas (fuente: Zura R y colaboradores, 2016); entre los huesos largos, la tibia encabeza la lista (fuente: Schmal H y colaboradores, 2020). Weber y Cech la separan según la biología del foco: hipertrófica (rígida, con callo abundante) frente a oligotrófica y atrófica (poco o ningún callo) (fuente: Schmal H y colaboradores, 2020) (fuente: Rupp M y colaboradores, 2018). El diamante de Giannoudis lista lo que un foco necesita para curar: estabilidad, andamio, células, señales moleculares, irrigación y un huésped que no frene la reparación (fuente: Andrzejowski P y colaboradores, 2019). Busca infección siempre: aunque el laboratorio sea normal, un cultivo sorpresa positivo aparece en 16 % a 20 % de las no uniones (fuente: Le V y colaboradores, 2025). Regla de oro: si el problema es mecánico, la solución es mecánica; si el problema es mixto, la solución también (fuente: Schmal H y colaboradores, 2020). Los estimuladores biofísicos y las proteínas morfogenéticas no reemplazan la estabilidad: sus revisiones Cochrane no mostraron beneficio concluyente (fuente: Griffin XL y colaboradores, 2011) (fuente: Garrison KR y colaboradores, 2010).</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definición. Idea central. Hay no unión cuando la fractura, sin una nueva intervención, no va a unirse (fuente: Schmal H y colaboradores, 2020). La definición es pragmática a propósito: depende del hueso, del tipo de fractura y del cirujano. Por eso conviene acompañarla de plazos que eviten esperar de más. Pseudoartrosis y no unión. En español se usan casi como sinónimos. En sentido estricto, pseudoartrosis verdadera es otra cosa: entre los fragmentos se ha formado una articulación falsa, con cápsula incluida y movimiento anómalo. Su tratamiento es bastante más difícil, y lo habitual es que haya que resecarla para que el hueso tenga opción de unir (fuente: Schmal H y colaboradores, 2020). En este capítulo uso «no unión» para el cuadro general y reservo «pseudoartrosis verdadera» para ese caso. Los plazos que se usan. Según la definición atribuida a la FDA, han pasado 9 meses desde la lesión sin consolidar y, además, el último trimestre no mostró ningún signo de curación (fuente: Andrzejowski P y colaboradores, 2019). En huesos largos hay quien propone adelantar el diagnóstico a los 6 meses cuando la radiografía no muestra ninguna señal de curación (fuente: Andrzejowski P y colaboradores, 2019). En una cohorte de 30 791 pacientes operados de fracturas de extremidades se usó la regla de los 9 y 3 meses y hubo 656 no uniones (2,1 %) (fuente: Li C y colaboradores, 2025). En el húmero, una revisión sistemática de 36 estudios definió la no unión como la ausencia de puente óseo después de 6 meses (fuente: Peters RM y colaboradores, 2015). Por qué no existe una cifra única. En una encuesta sobre fracturas de diáfisis tibial enviada a 577 cirujanos ortopédicos respondieron 444 (77 %): para ellos el retardo de consolidación iba de 1 a 8 meses y la no unión de 2 a 12 meses (fuente: Bhandari M y colaboradores, 2002).</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otra encuesta de 335 cirujanos, 73 % reconoció que el retardo no tiene una definición estándar y 55 % dijo lo mismo de la no unión (fuente: Bhandari M y colaboradores, 2012). Al revisar 123 estudios de huesos largos, la unión se definió con criterios clínicos y radiográficos a la vez en 62 %, solo radiográficos en 37 % y solo clínicos en 1 % (fuente: Corrales LA y colaboradores, 2008). Retardo de consolidación frente a no unión. No hay un umbral universal: cada cirujano pone el corte en un lugar distinto (fuente: Bhandari M y colaboradores, 2002). Como práctica habitual (opinión experta, sin cifra de estudio), se habla de retardo mientras la radiografía todavía muestra progreso, y de no unión cuando ese progreso se detiene y esperar más no cambiará el resultado. Definición operativa para estudiar y para escribir. Combina 3 cosas: el tiempo (los plazos anteriores), la imagen (radiografías seriadas sin progreso) y la clínica (dolor al cargar y movilidad en el foco). La mayoría de los cirujanos, 88 %, prefiere definir ambos tipos de criterio juntos (fuente: Bhandari M y colaboradores, 2012). Y escribe en la historia qué definición usaste. Qué podrás responder al terminar este capítulo: Cuándo una fractura pasa a llamarse no unión y qué la distingue del retardo de consolidación. Cómo se clasifica con Weber-Cech, con el puntaje de Calori y con el enfoque por causas. Qué pide el diamante de Giannoudis y cómo se traduce en decisiones de quirófano. Cómo se estudia (clínica, radiografía, TC, laboratorio, cultivos) y cómo se descarta la infección. Qué tratamiento corresponde a cada tipo, con qué tasas de éxito y con qué complicaciones.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«Definiciones de no unión que vas a encontrar» tiene 3 columnas: Fuente, Criterio, Qué recordar. Fila 1: Fuente, Definición atribuida a la FDA; Criterio, Sin unión a los 9 meses y sin signos de curación durante 3 meses; Qué recordar, Da un plazo concreto de referencia. Fila 2: Fuente, Propuesta para huesos largos; Criterio, 6 meses sin evidencia radiológica de curación; Qué recordar, Más estricta: busca no esperar de más. Fila 3: Fuente, Definición pragmática; Criterio, Fractura que no curará sin otra intervención; Qué recordar, Depende del juicio del cirujano. Fila 4: Fuente, Encuesta respondida por 444 cirujanos; Criterio, Retardo entre 1 y 8 meses; no unión entre 2 y 12 meses; Qué recordar, Prueba de que no hay consenso. (fuente: Andrzejowski P y colaboradores, 2019) (fuente: Schmal H y colaboradores, 2020) (fuente: Bhandari M y colaboradores, 2002). Con esto cerramos definición. Sigamos con epidemiología.</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epidemiología. La cifra clásica de 5 % a 10 % está en duda. Si se sigue su rastro en más de 25 estudios, todos acaban en un mismo libro de texto estadounidense de los años 90, sin datos que la respalden de forma fiable (fuente: Schmal H y colaboradores, 2020). El mejor dato poblacional viene de Escocia: en más de 4 millones de adultos, el riesgo de no unión por fractura fue de 1,9 % (fuente: Schmal H y colaboradores, 2020). En una base de reclamaciones de Estados Unidos con 309 330 fracturas de 18 huesos, la tasa fue de 4,9 % (fuente: Zura R y colaboradores, 2016). La diferencia puede deberse a la población, a la definición y al tipo de registro (opinión del autor). Por hueso. Por cada 1000 fracturas hubo no unión en 13 de pelvis y fémur, 30 del húmero y 55 de la tibia (fuente: Andrzejowski P y colaboradores, 2019). Otra revisión da 5 % a 6 % en la tibia, 4 % a 5 % en la clavícula y 3 % en el húmero (fuente: Schmal H y colaboradores, 2020). En la base estadounidense, el escafoides, la tibia con el peroné y el fémur fueron los más propensos (fuente: Zura R y colaboradores, 2016). En 111 estudios de tibia, la prevalencia agrupada fue de 0,068 (fuente: Tian R y colaboradores, 2020). Tras el enclavado moderno de fracturas cerradas de tibia y fémur se estima entre 4,6 % y 8 % (fuente: Rupp M y colaboradores, 2018). Edad y sexo. El riesgo por fractura es de 0,2 % hasta los 14 años y de 0,35 % hasta los 19; en el adulto alcanza su máximo entre los 25 y los 44 años (fuente: Schmal H y colaboradores, 2020) (fuente: Andrzejowski P y colaboradores, 2019). Los hombres tuvieron más no unión, probablemente porque sufren más trauma de alta energía (fuente: Schmal H y colaboradores, 2020). En la base estadounidense pasó lo mismo aunque las mujeres tuvieron más fracturas (fuente: Zura R y colaboradores, 2016). Fractura abierta. En 6042 fracturas abiertas de ensayos recientes, el retardo o la no unión a los 12 meses fue de 3,0 % en Gustilo-Anderson 1, 5,2 % en 2, 8,0 % en 3A, 14,0 % en 3B y 17,0 % en 3C (fuente: Natoli RM y colaboradores, 2025). En la diáfisis tibial con Gustilo 3B fue de 18,4 % (fuente: Natoli RM y colaboradores, 2025). En otra cohorte de 736 sujetos (791 fracturas abiertas), 17 % de las fracturas evolucionó a no unión y 8 % a curación retardada (fuente: Westgeest J y colaboradores, 2016). Quién llega a cirugía. Entre 640 pacientes operados por no unión en 7 centros, 35,2 % era de tibia, 25,6 % de fémur y 20,3 % de húmero; 17,7 % de las no uniones era séptica y 82,3 % aséptica (fuente: Shapiro JA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«No unión por cada 1000 fracturas, según el hueso» muestra lo siguiente. Pelvis y fémur: 13 por 1000 fracturas (fuente: Andrzejowski P y colaboradores, 2019). Húmero: 30 por 1000 fracturas (fuente: Andrzejowski P y colaboradores, 2019). Tibia: 55 por 1000 fracturas (fuente: Andrzejowski P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«Retardo o no unión a los 12 meses en fractura abierta, por Gustilo-Anderson» muestra lo siguiente. Tipo 1: 3 por ciento (fuente: Natoli RM y colaboradores, 2025). Tipo 2: 5.2 por ciento (fuente: Natoli RM y colaboradores, 2025). Tipo 3A: 8 por ciento (fuente: Natoli RM y colaboradores, 2025). Tipo 3B: 14 por ciento (fuente: Natoli RM y colaboradores, 2025). Tipo 3C: 17 por ciento (fuente: Natoli RM y colaboradores, 2025). En el documento Word de este tema encontrarás además: La frecuencia depende de quién la cuente. Con esto cerramos epidemiología. Sigamos con etiología y fisiopatología: por qué una fractura no cura.</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etiología y fisiopatología: por qué una fractura no cura. 3 fallas de fondo. Casi toda no unión se explica por una de estas: la fijación no dio estabilidad, el huésped no estaba en condiciones o hubo infección (fuente: Siverino C y colaboradores, 2024). En la práctica casi nunca es una sola. 4 preguntas para cada caso. Un grupo revisó 100 no uniones de hueso largo operadas de forma consecutiva y, en cada una, preguntó si había falla mecánica, infección, hueso muerto con brecha o un problema del huésped (fuente: Mills L y colaboradores, 2016). La mecánica estuvo presente en 59 %, el hueso muerto con brecha en 47 %, los factores del huésped en 43 % y la infección en 38 % (fuente: Mills L y colaboradores, 2016). Solo 31 % tenía una única causa, 55 % tenía 2, 14 % tenía 3 y 1 % tenía las 4 (fuente: Mills L y colaboradores, 2016). En total, 70 % (55 + 14 + 1) tenía 2 o más causas, es decir, pedía tratar más de una cosa (fuente: Mills L y colaboradores, 2016). Por eso una clasificación solo radiográfica se queda corta (fuente: Mills L y colaboradores, 2016). Hipertrófica y atrófica nacen de 2 ambientes distintos. Un foco bien irrigado, con buen hematoma pero inestable, tiende a dar la forma hipertrófica; en cambio, la combinación de irrigación pobre y deformación concentrada en el foco se ha propuesto como camino hacia la atrófica (fuente: Andrzejowski P y colaboradores, 2019). Perder el hematoma o la irrigación empuja en la misma dirección: más riesgo de no unión (fuente: Andrzejowski P y colaboradores, 2019). Cómo cura un hueso, en una línea. Las fases son hematoma, inflamación, proliferación y diferenciación celular, y remodelado (fuente: Andrzejowski P y colaboradores, 2019). El remodelado tarda al menos 6 meses (fuente: Andrzejowski P y colaboradores, 2019). En las primeras semanas cierto micromovimiento axial favorece la curación; hacia la semana 8 ese efecto cambia de signo (fuente: Andrzejowski P y colaboradores, 2019). Para la decisión (opinión del autor): cada fase pide algo distinto y una falla en cualquiera puede terminar en no unión. El papel de la infección. Las bacterias desvían la respuesta del huésped: la reparación ósea queda en segundo plano frente a la lucha inflamatoria contra el germen, y el hueso puede no llegar a unir (fuente: Moriarty TF y colaboradores, 2022). Los gérmenes habituales son estafilococos, que resisten gracias a la biopelícula, a formas dormidas y a que entran dentro de las células (fuente: Schmal H y colaboradores, 2020). Una infección puede esconderse en una no unión que parece aséptica; el apartado de diagnóstico lo desarrolla.</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«Causas presentes en 100 no uniones consecutivas (una misma no unión puede tener varias)» muestra lo siguiente. Mecánica: 59 % de pacientes (fuente: Mills L y colaboradores, 2016). Hueso muerto con brecha: 47 % de pacientes (fuente: Mills L y colaboradores, 2016). Factores del huésped: 43 % de pacientes (fuente: Mills L y colaboradores, 2016). Infección: 38 % de pacientes (fuente: Mills L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«Número de causas por no unión en la misma serie» muestra lo siguiente. 1 causa: 31 % de pacientes (fuente: Mills L y colaboradores, 2016). 2 causas: 55 % de pacientes (fuente: Mills L y colaboradores, 2016). 3 causas: 14 % de pacientes (fuente: Mills L y colaboradores, 2016). 4 causas: 1 % de pacientes (fuente: Mills L y colaboradores, 2016). Con esto cerramos etiología y fisiopatología: por qué una fractura no cura. Sigamos con factores de riesgo con evidencia.</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factores de riesgo con evidencia. Locales y sistémicos. Se reparten entre los del paciente (tabaco, diabetes, fármacos, nutrición) y los de la lesión o la cirugía (hueso afectado, fractura abierta, conminución, brecha, calidad de la fijación). Los primeros se pueden mejorar antes de operar; los segundos condicionan la técnica (opinión del autor). Tabaco. En un metaanálisis de 40 estudios y 7516 procedimientos, los fumadores tuvieron 2,2 veces (IC95 % 1,9 a 2,6) el riesgo de retardo o no unión, y los que consolidaron tardaron 27,7 días más (fuente: Pearson RG y colaboradores, 2016). En otro, la no unión fue mayor en fumadores (OR 2,50; IC95 % 1,73 a 3,61) (fuente: Xu B y colaboradores, 2021). Dejar de fumar al menos 4 semanas antes de operar redujo la infección de la herida (OR 0,37) (fuente: Xu B y colaboradores, 2021). En fractura abierta, el tabaco se asoció con no unión (OR 1,73) (fuente: Westgeest J y colaboradores, 2016). Diabetes. En 14 estudios con 695 pacientes diabéticos y 4937 controles, la diabetes aumentó el riesgo de curación alterada (OR 2,11; IC95 % 1,33 a 3,37) (fuente: Ding ZC y colaboradores, 2020). En la no unión de la diáfisis femoral, la diabetes tipo 2 fue un factor de riesgo del paciente (fuente: Williamson TK y colaboradores, 2025). Conviene medir la HbA1c al diagnosticar una curación retardada o fallida (fuente: Schmal H y colaboradores, 2020). Fármacos. Los AINE merecen matices. Un metaanálisis antiguo dio OR 3,0 (IC95 % 1,6 a 5,6), pero sin riesgo en los estudios de mayor calidad (fuente: Dodwell ER y colaboradores, 2010). Uno actualizado, con 20 estudios y 523 240 pacientes, no halló diferencia (OR 1,11; IC95 % 0,99 a 1,23) (fuente: Chuang PY y colaboradores, 2024). Otra revisión señala que el uso prolongado sí alteró la consolidación (fuente: Schmal H y colaboradores, 2020). Para opioides crónicos, un metaanálisis de estudios retrospectivos dio OR 5,10 (IC95 % 3,28 a 7,93); la asociación puede estar contaminada por otros factores y pide cautela (fuente: Rajha HE y colaboradores, 2026). Los bisfosfonatos no cambiaron el tiempo ni la tasa de consolidación en ensayos de fracturas agudas (fuente: Agarwal N y colaboradores, 2026). Vitamina D y metabolismo. De 37 pacientes seleccionados por no unión inexplicada, fracturas repetidas de baja energía o no unión de una fractura no desplazada de ramas pubianas o ala sacra, 31 (83,8 %) tenían una anomalía metabólica o endocrina nueva y 25 (68 %) déficit de vitamina D; el estudio no prueba causalidad (fuente: Brinker MR y colaboradores, 2007). En otra serie, 42 % tenía una anomalía metabólica no diagnosticada (fuente: Bergin PF y colaboradores, 2022). Aun así, hasta ahora no se ha demostrado que suplementar vitamina D mejore el resultado (fuente: Schmal H y colaboradores, 2020). Los análisis básicos son calcio, vitamina D y hormona paratiroidea (fuente: Schmal H y colaboradores, 2020). Osteoporosis: 2 fuentes que discrepan. En la base estadounidense, la osteoporosis tuvo OR 1,24 (IC95 % 1,14 a 1,34) (fuente: Zura R y colaboradores, 2016). En el estudio escocés, ni la osteoporosis ni la osteopenia fueron factores independientes (fuente: Schmal H y colaboradores, 2020). Se dan ambas fuentes; ninguna resuelve la duda por sí sola. Lesión y cirugía. En la base estadounidense, el número de fracturas (OR 2,65), el tratamiento operatorio (OR 1,78) y la fractura abierta (OR 1,66) elevaron el riesgo (fuente: Zura R y colaboradores, 2016). En 736 fracturas abiertas, la infección profunda (OR 12,75) y el Gustilo 3A (OR 2,49) fueron los predictores más fuertes, mientras que el tiempo hasta la cirugía y los antibióticos no se asociaron con la no unión (fuente: Westgeest J y colaboradores, 2016). En un metaanálisis de tibia, 15 factores influyeron, entre ellos la edad mayor de 60 años, el sexo masculino, el IMC mayor de 40 y la fractura abierta; la reducción cerrada y el MIPPO tuvieron bajo riesgo (fuente: Tian R y colaboradores, 2020). En fémur diafisario, la reducción abierta y los AINE posoperatorios también fueron factores quirúrgicos y de manejo (fuente: Williamson TK y colaboradores, 2025). En el grupo operado. Tabaco, alcohol y diabetes eran más frecuentes entre los pacientes con no unión que en la población general (fuente: Shapiro JA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«Razón de momios de no unión en una base de 309 330 fracturas» muestra lo siguiente. Número de fracturas: 2.6 OR (fuente: Zura R y colaboradores, 2016). AINE más opioides: 1.8 OR (fuente: Zura R y colaboradores, 2016). Tratamiento operatorio: 1.8 OR (fuente: Zura R y colaboradores, 2016). Fractura abierta: 1.7 OR (fuente: Zura R y colaboradores, 2016). Diabetes: 1.4 OR (fuente: Zura R y colaboradores, 2016). Osteoporosis: 1.2 OR (fuente: Zura R y colaboradores, 2016). Tabaquismo: 1.2 OR (fuente: Zura R y colaboradores, 2016). Déficit de vitamina D: 1.1 OR (fuente: Zura R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«Efecto agrupado en metaanálisis (OR o riesgo relativo, según la fuente)» muestra lo siguiente. Opioides crónicos (OR): 5.1 OR o RR (fuente: Rajha HE y colaboradores, 2026). Tabaco, no unión (OR): 2.5 OR o RR (fuente: Xu B y colaboradores, 2021). Tabaco, retardo o no unión (RR): 2.2 OR o RR (fuente: Pearson RG y colaboradores, 2016). Diabetes, curación alterada (OR): 2.1 OR o RR (fuente: Ding ZC y colaboradores, 2020). AINE, estudios recientes (OR ajustado): 1.1 OR o RR (fuente: Chuang PY y colaboradores, 2024). En el documento Word de este tema encontrarás además: Factores de riesgo con su medida y su fuente. Con esto cerramos factores de riesgo con evidencia. Sigamos con biomecánica: la deformación decide si hay hueso o tejido fibroso.</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biomecánica: la deformación decide si hay hueso o tejido fibroso. La idea. Cuánto se mueven los fragmentos entre sí decide si el hueso cura (fuente: Schmal H y colaboradores, 2020). Ese movimiento se expresa como deformación (en inglés, strain): cuánto cambia la longitud del foco respecto de su longitud total bajo una carga (fuente: Schmal H y colaboradores, 2020). Los umbrales. Con menos de 2 % de deformación el hueso se suelda de forma directa; entre 2 % y 10 % se forma callo; y si el foco sigue deformándose más de 10 %, solo el tejido fibroso aguanta ese movimiento y la fractura no une (fuente: Schmal H y colaboradores, 2020). El margen se estrecha con el tiempo: el tejido inicial admite deformaciones de hasta 100 %, y el callo ya calcificado solo admite de 2 % a 10 % (fuente: Schmal H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Por eso, un foco cuyo movimiento no disminuye semana a semana termina en no unión (fuente: Schmal H y colaboradores, 2020). Qué significa para elegir implante. Las fracturas simples piden estabilidad absoluta y las multifragmentarias estabilidad relativa (fuente: Schmal H y colaboradores, 2020). Una trampa frecuente: en la fractura conminuta los fragmentos pequeños consolidan primero entre sí, toda la deformación se concentra en la última línea que queda abierta y el caso acaba como una no unión de trazo simple, que ya pide estabilidad absoluta (fuente: Schmal H y colaboradores, 2020). Y estabilidad absoluta no equivale a resistencia: el tornillo de compresión necesita una placa de neutralización que soporte las cargas de flexión (fuente: Schmal H y colaboradores, 2020). La brecha. En experimentos, lo ideal fue una brecha menor de 2 mm y, por encima de 6 mm, casi no se formó callo (fuente: Andrzejowski P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tamaño de la brecha cambia el efecto de la placa: si la brecha es mínima, un montaje bloqueado relativamente flexible genera demasiada deformación y flujo de líquido, y el foco se llena de tejido fibroso; si la brecha es más amplia, ese mismo montaje favorece el callo (fuente: Schmal H y colaboradores, 2020). Eje, longitud y rotación. En la diáfisis lo que se busca no es la reducción perfecta sino devolver eje, longitud y rotación; una falla ahí puede, por sí sola, impedir que el hueso cure (fuente: Schmal H y colaboradores, 2020). Más que la marca del implante pesa que el plan cubra a la vez partes blandas, biología y estabilidad (fuente: Schmal H y colaboradores, 2020). Con esto cerramos biomecánica: la deformación decide si hay hueso o tejido fibroso. Sigamos con clasificación: weber-cech y otras formas de describir una no unión.</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clasificación: weber-cech y otras formas de describir una no unión. Weber y Cech. La clasificación clásica, de la década de 1970, mira la biología del foco: de un lado las no uniones vitales (hipertróficas) y del otro las avitales (hipo o atróficas) (fuente: Rupp M y colaboradores, 2018). Sigue siendo el punto de partida para evaluar una no unión (fuente: Rupp M y colaboradores, 2018). Algunos autores la presentan en 3 tipos, y esa es la versión de la tabla (fuente: Schmal H y colaboradores, 2020). Hipertrófica. La biología responde (callo abundante, fragmentos viables, foco rígido al examen); lo que impide la consolidación es la inestabilidad mecánica (fuente: Schmal H y colaboradores, 2020). En la radiografía recuerda a una «pata de elefante» o a un «casco de caballo» (fuente: Mohamed A y colaboradores, 2025). Oligotrófica. Los fragmentos siguen viables, pero el callo en la radiografía es pobre; puede fallar la biología local, la mecánica o ambas (fuente: Schmal H y colaboradores, 2020). Atrófica. El problema de base es biológico: no hay callo, el hueso no es viable o falta un segmento, y el foco suele moverse porque a menudo también falta estabilidad (fuente: Schmal H y colaboradores, 2020). Los extremos pueden verse escleróticos y pulidos (fuente: Mohamed A y colaboradores, 2025). Dónde discrepan las fuentes. Una revisión agrupa lo «hipo o atrófico» como avital (fuente: Rupp M y colaboradores, 2018); otra separa la oligotrófica como un tipo propio (fuente: Schmal H y colaboradores, 2020). Ambas coinciden en lo importante: la hipertrófica pide mecánica y la atrófica pide mecánica más biología. Lo que Weber-Cech no dice. No incluye la infección ni los factores del huésped, y una clasificación solo radiográfica es insuficiente (fuente: Mills L y colaboradores, 2016). Por eso se complementa. 6 ejes para describir cualquier no unión. Un simposio de la OTA sugiere anotar: si está infectada o no; si el huésped es normal o está comprometido; en qué parte del hueso está (diáfisis, metáfisis o articulación); si hay o no deformidad; si el foco es rígido o móvil al examinarlo; y cómo se ve en la radiografía (hipertrófica, oligotrófica, atrófica o con pérdida de hueso) (fuente: Le V y colaboradores, 2025). Puntaje de Calori (NUSS). Suma 15 parámetros del hueso (los que más pesan), de las partes blandas y del paciente, en un puntaje de 0 a 100 (fuente: Schmal H y colaboradores, 2020). Se propuso para comparar pacientes de complejidad parecida y para decidir si se trata o se deriva a un especialista (fuente: Calori GM y colaboradores, 2008). En 300 no uniones de huesos largos, la consolidación fue de 86 % en el grupo 1 (0 a 25 puntos), 87 % en el 2 (26 a 50) y 82 % en el 3 (51 a 75) (fuente: Calori GM y colaboradores, 2014). El tiempo medio a la consolidación radiográfica fue 8,78, 9,02 y 9,53 meses, respectivamente (fuente: Calori GM y colaboradores, 2014). Clasificación universal (ULBNC). Ordena la no unión por tiempo desde el evento, localización, tipo (hipertrófica, normotrófica u oligotrófica) y presencia de implante, y deja fuera las atróficas por considerarlas defectos segmentarios (fuente: Solomin LN y colaboradores, 2023). En un estudio multicéntrico con 191 casos que cumplían la definición de la FDA (133 se clasificaron con la ULBNC), el acuerdo entre observadores para el tipo fue de kappa 0,85 (fuente: Semenistyy AA y colaboradores, 2026). Al incluir la movilidad patológica, el acuerdo superó al de Weber-Cech (kappa 0,38) (fuente: Semenistyy AA y colaboradores, 2026). Para qué sirve en la decisión. Weber-Cech te dice qué falta (estabilidad, biología o ambas). El puntaje de Calori te ayuda a graduar la complejidad. Los ejes de localización, huésped, alineación, movilidad e infección te dicen qué más hay que resolver antes de la cirugía (opinión del autor).</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«Consolidación según el grupo del puntaje de Calori en 300 no uniones» muestra lo siguiente. Grupo 1 (0-25 puntos): 86 por ciento (fuente: Calori GM y colaboradores, 2014). Grupo 2 (26-50 puntos): 87 por ciento (fuente: Calori GM y colaboradores, 2014). Grupo 3 (51-75 puntos): 82 por ciento (fuente: Calori GM y colaboradores, 2014).</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«Tiempo medio a la consolidación radiográfica según el grupo del puntaje de Calori» muestra lo siguiente. Grupo 1: 8.8 meses (fuente: Calori GM y colaboradores, 2014). Grupo 2: 9 meses (fuente: Calori GM y colaboradores, 2014). Grupo 3: 9.5 meses (fuente: Calori GM y colaboradores, 2014). En el documento Word de este tema encontrarás además: Weber-Cech en la práctica, más los 2 agregados que se usan siempre. Con esto cerramos clasificación: weber-cech y otras formas de describir una no unión. Sigamos con el diamante de giannoudis.</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el diamante de giannoudis. De un triángulo a un diamante. Antes se hablaba del «triángulo»: factores de crecimiento, andamio y células madre mesenquimales (fuente: Giannoudis PV y colaboradores, 2007). Giannoudis, Einhorn y Marsh argumentaron que faltaba un vértice, la mecánica, y que los 4 elementos debían pesar lo mismo; de ahí el «diamante» (fuente: Giannoudis PV y colaboradores, 2007). Qué incluye hoy. Mecánica y biología valen lo mismo dentro del modelo, que además exige una irrigación suficiente y un huésped en condiciones fisiológicas (fuente: Andrzejowski P y colaboradores, 2019). Dicho en una lista: un hueso con buena irrigación, un huésped cuyas enfermedades no frenen la reparación, estabilidad mecánica, un andamio donde migren las células, células capaces de formar hueso y señales moleculares que las activen (fuente: Andrzejowski P y colaboradores, 2019). Cómo leerlo en la práctica (opinión del autor): la biología son los mediadores y las células; el defecto óseo pide matriz; la estabilidad es el ambiente mecánico; la vascularidad depende de respetar periostio y partes blandas; el soporte es el huésped que optimizas antes y después de operar. Cámara biológica. El injerto, las células o los factores rinden solo si el lecho que los recibe está preparado: al terminar la cirugía, el foco debe haberse transformado en una «cámara biológica» activa (fuente: Calori GM y colaboradores, 2011). El material biológico debe quedar contenido localmente, con ayuda de las partes blandas, las membranas o los selladores (fuente: Andrzejowski P y colaboradores, 2019). Qué evidencia respalda el diamante. Una revisión de 10 estudios con 548 pacientes mostró un éxito de 89 % a 100 % cuando se aplicaban todos los aspectos y de 44 % a 90 % cuando se aplicaban menos (fuente: Andrzejowski P y colaboradores, 2019). En el antebrazo, la politerapia de tipo diamante consolidó en 89 % frente a 63 % de la monoterapia (fuente: Andrzejowski P y colaboradores, 2019). Ojo con el nivel de evidencia: son cohortes y series pequeñas, y no hay estudios que comparen el diamante con otros conceptos (fuente: Schmal H y colaboradores, 2020). La propia revisión reconoce que los números son pequeños y pide ensayos aleatorizados (fuente: Andrzejowski P y colaboradores, 2019). Un ejemplo de por qué el detalle importa. En 156 no uniones de miembro inferior, la unión fue de 91 % con BMP-2 y de 58 % con BMP-7 (p &lt; 0,001) en un estudio retrospectivo (fuente: Andrzejowski P y colaboradores, 2019). Es una comparación sin aleatorizar: sirve para generar hipótesis, no para decidir. El lado oscuro. Un defecto grande lo cambia todo: en defectos diafisarios de 5 a 10 cm tratados en 2 tiempos, la consolidación fue de solo 58 % y el tabaco tuvo un efecto significativo (fuente: Andrzejowski P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«Unión en estudios del concepto diamante (cohortes y series, no comparables entre sí)» muestra lo siguiente. Antebrazo: politerapia de tipo diamante: 89 % de unión (fuente: Andrzejowski P y colaboradores, 2019). Antebrazo: monoterapia: 63 % de unión (fuente: Andrzejowski P y colaboradores, 2019). Miembro inferior con BMP-2 (retrospectivo): 91 % de unión (fuente: Andrzejowski P y colaboradores, 2019). Miembro inferior con BMP-7 (retrospectivo): 58 % de unión (fuente: Andrzejowski P y colaboradores, 2019). Defecto de 5 a 10 cm en 2 tiempos: 58 % de unión (fuente: Andrzejowski P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«Los elementos del diamante y cómo se actúa sobre cada uno» tiene 4 columnas: Elemento, Qué es, Cómo se actúa en cirugía, Dónde mirar la evidencia. Fila 1: Elemento, Mediadores osteoinductores; Qué es, BMP, PDGF, FGF, IGF y TGF-beta del hematoma; Cómo se actúa en cirugía, BMP, PRP, aspirado de médula; Dónde mirar la evidencia, Cochrane de BMP: RR de unión 1,02 en no unión (fuente: Garrison KR y colaboradores, 2010). Fila 2: Elemento, Células osteogénicas; Qué es, Progenitoras del periostio y células madre de la médula; Cómo se actúa en cirugía, Injerto autólogo, RIA, aspirado de médula; Dónde mirar la evidencia, Aspirado con injerto: OR 8,14 en una red de baja calidad (fuente: Wang Y y colaboradores, 2026). Fila 3: Elemento, Matriz osteoconductora; Qué es, Andamio donde migran y se adhieren las células; Cómo se actúa en cirugía, Autoinjerto, aloinjerto, matriz ósea desmineralizada, fosfatos; Dónde mirar la evidencia, RIA y cresta ilíaca: unión de 82,1 % y 86,0 % en un ECA (fuente: Dawson J y colaboradores, 2014). Fila 4: Elemento, Ambiente mecánico; Qué es, Estabilidad y deformación del foco; Cómo se actúa en cirugía, Recambio de clavo, placa de aumento, fijador circular; Dónde mirar la evidencia, Deformación menor de 10 % (fuente: Schmal H y colaboradores, 2020). Fila 5: Elemento, Vascularidad; Qué es, Irrigación del foco, periostio y partes blandas; Cómo se actúa en cirugía, Respetar la biología y dar cobertura; Dónde mirar la evidencia, Mayor riesgo si se pierde el hematoma o la irrigación (fuente: Andrzejowski P y colaboradores, 2019). Fila 6: Elemento, Huésped; Qué es, Comorbilidades y hábitos; Cómo se actúa en cirugía, Dejar de fumar, controlar diabetes, revisar metabolismo; Dónde mirar la evidencia, Tabaco: riesgo 2,2 veces mayor (fuente: Pearson RG y colaboradores, 2016). (fuente: Garrison KR y colaboradores, 2010) (fuente: Wang Y y colaboradores, 2026) (fuente: Dawson J y colaboradores, 2014) (fuente: Schmal H y colaboradores, 2020) (fuente: Andrzejowski P y colaboradores, 2019) (fuente: Pearson RG y colaboradores, 2016) (fuente: Giannoudis PV y colaboradores, 2007). Con esto cerramos el diamante de giannoudis. Sigamos con diagnóstico: clínica, laboratorio, cultivos y metabolismo.</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diagnóstico: clínica, laboratorio, cultivos y metabolismo. La clínica abre la sospecha. En pacientes con no unión es típico referir incapacidad para cargar (84 %), dolor en el foco (74 %) y dolor a la palpación (38 %) (fuente: Schmal H y colaboradores, 2020). La inestabilidad con dolor persistente hace que los signos clínicos pesen tanto como la radiografía (fuente: Andrzejowski P y colaboradores, 2019). Si además hay dolor, un implante que falla o una TC sin puente óseo, la sospecha se fortalece (fuente: Le V y colaboradores, 2025). Siempre se descarta la infección. Una infección puede ser invisible. En 110 no uniones de fémur y tibia, la sospecha clínica de infección tuvo sensibilidad de 49 % y especificidad de 95 %; 28 % de las presuntamente asépticas tenían una infección de bajo grado (fuente: Trenkwalder K y colaboradores, 2025). En 85 no uniones tras fractura abierta, los cultivos fueron positivos en 34 % (fuente: Vanco Q y colaboradores, 2026). Un laboratorio normal no la descarta: puede haber un cultivo sorpresa positivo en 16 % a 20 % de las no uniones con todo normal (fuente: Le V y colaboradores, 2025). En 640 pacientes operados por no unión, séptica o aséptica, se halló que 4 o más de estos hallazgos daban un valor predictivo positivo de 89 % para infección: VSG, PCR o RDW elevados, albúmina baja y edad menor de 65 años (fuente: Shapiro JA y colaboradores, 2022). Aun así, los autores no recomiendan laboratorio de rutina, sino serología dirigida (fuente: Shapiro JA y colaboradores, 2022). Los criterios de infección relacionada con fractura (FRI). El consenso fijó 4 criterios que bastan por sí solos: un trayecto fistuloso o una herida abierta, pus, el mismo germen en al menos 2 muestras profundas o del implante, y bacterias vistas en la histología (fuente: Metsemakers WJ y colaboradores, 2018). En una validación de 637 pacientes, tener al menos un criterio confirmatorio dio sensibilidad de 97,5 % y especificidad de 100 % (fuente: Onsea J y colaboradores, 2022). Cómo se toman las muestras. En quirófano se mandan 5 o más muestras de tejido profundo de la interfaz entre implante y hueso, más una tinción de Gram; el hisopo y la muestra superficial rinden poco (fuente: Le V y colaboradores, 2025). El antibiótico empírico se inicia después de tomar las muestras profundas (fuente: Metsemakers WJ y colaboradores, 2020). Marcadores sanguíneos: ninguno resuelve el problema solo. En 146 pacientes (55 infectadas y 91 asépticas), el fibrinógeno plasmático con un umbral de 2,75 g/L tuvo sensibilidad de 78,2 % y especificidad de 82,4 % (fuente: Wang XJ y colaboradores, 2020). La PCR dio 60,0 % y 85,7 % en 42 pacientes con sospecha (fuente: Wang S y colaboradores, 2017), y esos marcadores solos no son un buen cribado (fuente: Wang S y colaboradores, 2017). Otro estudio dio sensibilidad de 12,5 %, 40,6 % y 56,3 % para leucocitos, PCR y VSG, y especificidad de 94,1 %, 88,2 % y 85,3 % (fuente: Wang Z y colaboradores, 2019). El dímero D mayor de 1,70 mg/mL tuvo sensibilidad de 75,0 % y especificidad de 91,2 % (fuente: Wang Z y colaboradores, 2019). Son estudios pequeños, con umbrales calculados sobre la propia muestra, y no sustituyen al cultivo (opinión del autor). El estudio metabólico. Los análisis básicos son calcio, vitamina D y hormona paratiroidea; la HbA1c se recomienda siempre que se diagnostique una curación retardada o fallida (fuente: Schmal H y colaboradores, 2020). En 37 pacientes con no unión inexplicada, 83,8 % tenía una anomalía metabólica o endocrina nueva (fuente: Brinker MR y colaboradores, 2007); en otra serie, 42 % tenía una anomalía metabólica no diagnosticada (fuente: Bergin PF y colaboradores, 2022). Aun así, los laboratorios de rutina para todos no se recomiendan; la serología dirigida sí (fuente: Shapiro JA y colaboradores, 2022). Biomarcadores de curación. Los marcadores de recambio óseo dieron resultados contradictorios y ningún marcador biológico único es confiable por ahora (fuente: Le V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«Sensibilidad (barra) y especificidad (segunda barra) para el diagnóstico de infección en la no unión; cada estudio usa criterios distintos y no son comparables entre sí» muestra lo siguiente. Sospecha clínica (fémur y tibia, 110 no uniones): sensibilidad 49 por ciento y especificidad 95 por ciento (fuente: Trenkwalder K y colaboradores, 2025). Criterios confirmatorios FRI (637 pacientes): sensibilidad 97.5 por ciento y especificidad 100 por ciento (fuente: Onsea J y colaboradores, 2022). PCR (42 pacientes con sospecha): sensibilidad 60 por ciento y especificidad 85.7 por ciento (fuente: Wang S y colaboradores, 2017). PCR (66 pacientes): sensibilidad 40.6 por ciento y especificidad 88.2 por ciento (fuente: Wang Z y colaboradores, 2019). VSG (66 pacientes): sensibilidad 56.3 por ciento y especificidad 85.3 por ciento (fuente: Wang Z y colaboradores, 2019). Leucocitos (66 pacientes): sensibilidad 12.5 por ciento y especificidad 94.1 por ciento (fuente: Wang Z y colaboradores, 2019). Dímero D mayor de 1,70 mg/mL: sensibilidad 75 por ciento y especificidad 91.2 por ciento (fuente: Wang Z y colaboradores, 2019). Fibrinógeno mayor de 2,75 g/L: sensibilidad 78.2 por ciento y especificidad 82.4 por ciento (fuente: Wang XJ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«Qué estudiar y qué esperar de cada prueba» tiene 3 columnas: Prueba, Para qué, Qué esperar. Fila 1: Prueba, Historia y examen; Para qué, Dolor a la carga, movilidad, fístula; Qué esperar, Incapacidad de cargar en 84 % y dolor en el foco en 74 % (fuente: Schmal H y colaboradores, 2020). Fila 2: Prueba, Radiografías seriadas; Para qué, Progreso, callo, puente; Qué esperar, Falta de callo pesa más que la línea persistente (fuente: Schmal H y colaboradores, 2020). Fila 3: Prueba, TC; Para qué, Puente óseo en la duda; Qué esperar, Sensibilidad 100 %, especificidad 62 % (fuente: Bhattacharyya T y colaboradores, 2006). Fila 4: Prueba, VSG, PCR, leucocitos; Para qué, Cribado de infección; Qué esperar, Sensibilidad baja si se usan solos (fuente: Wang Z y colaboradores, 2019). Fila 5: Prueba, Cultivos intraoperatorios; Para qué, Confirmar infección; Qué esperar, 5 o más muestras profundas (fuente: Le V y colaboradores, 2025). Fila 6: Prueba, Calcio, vitamina D, PTH, HbA1c; Para qué, Causa metabólica; Qué esperar, Anomalía nueva en 83,8 % de la no unión inexplicada (fuente: Brinker MR y colaboradores, 2007). (fuente: Schmal H y colaboradores, 2020) (fuente: Bhattacharyya T y colaboradores, 2006) (fuente: Wang Z y colaboradores, 2019) (fuente: Le V y colaboradores, 2025) (fuente: Brinker MR y colaboradores, 2007). Con esto cerramos diagnóstico: clínica, laboratorio, cultivos y metabolismo. Sigamos con examen físico.</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examen físico. Qué buscar. (1) Dolor en el foco al cargar, que una serie usó como criterio clínico de no unión atrófica femoral (fuente: Chaofeng W y colaboradores, 2026). (2) Dolor a la palpación del foco (fuente: Schmal H y colaboradores, 2020). (3) Movilidad en el foco con la prueba manual: distinguir una no unión rígida de una móvil decide cómo se corrige, de inmediato o de forma gradual (fuente: Schmal H y colaboradores, 2020). (4) Piel, cicatrices y fístula, porque una fístula es criterio confirmatorio de infección (fuente: Metsemakers WJ y colaboradores, 2018). (5) Alineación y rotación del segmento, y rigidez de las articulaciones vecinas. (6) Estado neurovascular, incluido el pulso periférico, porque la enfermedad arterial aumenta el riesgo de curación alterada (fuente: Schmal H y colaboradores, 2020). Cuánto aporta. Entre los pacientes con no unión, 84 % refería incapacidad de cargar, 74 % dolor en el foco y 38 % dolor a la palpación (fuente: Schmal H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inestabilidad con dolor persistente hace que la clínica pese tanto como la imagen (fuente: Andrzejowski P y colaboradores, 2019). Sensibilidad y especificidad del examen. No encontré estudios que den la sensibilidad y la especificidad de la prueba manual, de la palpación o de la carga para diagnosticar la no unión: sin dato verificable. Por eso el examen se usa para sospechar y para elegir el tratamiento, no para confirmar. Técnica (práctica habitual / opinión experta). Compara siempre con el lado sano; examina el foco con el miembro apoyado, sin forzar, y registra si hay movimiento, dolor y crepitación. Anota las cicatrices, el estado de la piel y los signos de infección antes de planear la incisión.</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«Síntomas referidos por pacientes con no unión» muestra lo siguiente. Incapacidad de cargar: 84 por ciento (fuente: Schmal H y colaboradores, 2020). Dolor en el foco: 74 por ciento (fuente: Schmal H y colaboradores, 2020). Dolor a la palpación: 38 por ciento (fuente: Schmal H y colaboradores, 2020). Con esto cerramos examen físico. Sigamos con imágenes: radiografía, rust, tc, medicina nuclear y ecografía.</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imágenes: radiografía, rust, tc, medicina nuclear y ecografía. Radiografía. En la radiografía importa más la falta de callo que la línea de fractura persistente (fuente: Schmal H y colaboradores, 2020). Siempre en series, comparada con la inmediata posoperatoria. Un diagnóstico radiográfico se basó en la ausencia de callo progresivo en 3 controles mensuales después de los 6 meses de la cirugía (fuente: Chaofeng W y colaboradores, 2026). La regla de los 3 de 4 corticales. Es la definición de unión radiográfica más usada: puente o callo en 3 de 4 corticales aparece en 43 % de los 60 estudios de fémur distal revisados (fuente: Wang AWT y colaboradores, 2024). Pero la regla se apoya en un estudio animal con 21 conejos y no es necesariamente trasladable a humanos (fuente: Schmal H y colaboradores, 2020). En fémur distal no hay una definición consistente de unión radiográfica (fuente: Wang AWT y colaboradores, 2024). RUST y mRUST. La escala RUST puntúa cada cortical y fue diseñada para tibias enclavadas. Su concordancia fue sustancial (CCI 0,86 entre observadores y 0,88 intraobservador) en el estudio original (fuente: Whelan DB y colaboradores, 2010). En un centro independiente el CCI fue 0,67 al principio, 0,75 al acordar la interpretación y 0,79 al disponer de la radiografía posoperatoria de comparación (fuente: Leow JM y colaboradores, 2016). El mRUST tiene un CCI algo mayor que el RUST (0,68 frente a 0,63) en fracturas metadiafisarias, y una unión definitiva con RUST 10 o mRUST 13 según más de 90 % de los revisores (fuente: Litrenta J y colaboradores, 2015). El mRUST es mejor para investigar que para predecir en la clínica, y un corte de 9 o más a los 3 meses puede identificar a quienes no necesitarán reoperación, aún por validar fuera del fémur distal (fuente: Le V y colaboradores, 2025). TC. En 35 pacientes con tibia dudosa en la radiografía, vistos a los 9,7 meses de la lesión en promedio, la TC tuvo sensibilidad de 100 % y exactitud de 89,9 %, pero especificidad de solo 62 % (fuente: Bhattacharyya T y colaboradores, 2006). La clave es el 62 %: 3 pacientes con TC de no unión tenían la fractura curada en cirugía (fuente: Bhattacharyya T y colaboradores, 2006). Calori propuso medir la sección transversal: puente menor de 5 % sugiere no unión y mayor de 25 % consolidación (fuente: Schmal H y colaboradores, 2020). Si la TC aumenta la duda, suele llevar a operar, con el riesgo de operar una fractura ya consolidada (fuente: Schmal H y colaboradores, 2020). Medicina nuclear y PET. Según una revisión de consenso, el PET/CT tiene sensibilidad de 95 % y especificidad de 87 % para infección, y la gammagrafía con leucocitos 79 % y 97 % (fuente: Schmal H y colaboradores, 2020). Son cifras de segunda mano. Para la no unión infectada, el estudio con coloide de azufre no aporta al diagnóstico y además no compensa su costo (fuente: Le V y colaboradores, 2025). Ecografía. Es un campo emergente. En 20 pacientes con fractura de clavícula, el callo puente sonográfico a las 6 semanas tuvo sensibilidad de 80 % y especificidad de 100 % para la consolidación (fuente: Nicholson JA y colaboradores, 2019). Es una serie pequeña de una fractura fresca; no se usa aún para decidir en no unión.</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«Sensibilidad y especificidad de estudios por imagen en no unión (contextos distintos, no comparables entre sí)» muestra lo siguiente. TC en no unión tibial dudosa (35 pacientes): sensibilidad 100 por ciento y especificidad 62 por ciento (fuente: Bhattacharyya T y colaboradores, 2006). PET/CT para infección (según revisión): sensibilidad 95 por ciento y especificidad 87 por ciento (fuente: Schmal H y colaboradores, 2020). Gammagrafía de leucocitos para infección (según revisión): sensibilidad 79 por ciento y especificidad 97 por ciento (fuente: Schmal H y colaboradores, 2020). Ecografía, callo puente a las 6 semanas, clavícula fresca (20 pacientes): sensibilidad 80 por ciento y especificidad 100 por ciento (fuente: Nicholson JA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«Umbrales de las escalas radiográficas» tiene 3 columnas: Escala, Dato, Qué significa. Fila 1: Escala, RUST; Dato, CCI 0,86 interobservador; Qué significa, Reproducible en tibia enclavada. Fila 2: Escala, RUST en otro centro; Dato, CCI 0,67 inicial y 0,79 con radiografía basal; Qué significa, Mejora al comparar con la posoperatoria. Fila 3: Escala, RUST y mRUST; Dato, Unión definitiva: RUST 10 o mRUST 13; Qué significa, Más de 90 % de los revisores asignó unión. Fila 4: Escala, mRUST a los 3 meses; Dato, Corte de 9 o más; Qué significa, Puede identificar a quien no se reoperará; por validar. (fuente: Whelan DB y colaboradores, 2010) (fuente: Leow JM y colaboradores, 2016) (fuente: Litrenta J y colaboradores, 2015) (fuente: Le V y colaboradores, 2025). Con esto cerramos imágenes: radiografía, rust, tc, medicina nuclear y ecografía. Sigamos con algoritmo de decisión.</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algoritmo de decisión. El algoritmo resume la secuencia que sigo con una sospecha de no unión de hueso largo. Los umbrales vienen de los estudios citados; lo demás es opinión experta y se marca así.</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algoritmo «Sospecha de no unión de un hueso largo» se lee de arriba hacia abajo. Se parte de: Fractura que no cura, con dolor a la carga o movilidad en el foco. Se hace: Historia, examen, radiografías seriadas y, si hay duda, TC (recordar su especificidad baja) (fuente: Bhattacharyya T y colaboradores, 2006) (fuente: Le V y colaboradores, 2025). Se decide: ¿Fístula, pus o dehiscencia, o hallazgos que sugieran infección? (fuente: Metsemakers WJ y colaboradores, 2018)? Si la respuesta es sí, tratar como infección relacionada con fractura: muestras profundas antes del antibiótico, desbridamiento y cirugía por etapas (fuente: Le V y colaboradores, 2025) (fuente: Metsemakers WJ y colaboradores, 2020). Si la respuesta es no, ¿sin progreso radiográfico durante 3 meses o fractura no curada a los 9 meses? (fuente: Le V y colaboradores, 2025) (fuente: Andrzejowski P y colaboradores, 2019). Se hace: Tratar como infección relacionada con fractura: muestras profundas antes del antibiótico, desbridamiento y cirugía por etapas (fuente: Le V y colaboradores, 2025) (fuente: Metsemakers WJ y colaboradores, 2020). Se decide: ¿Sin progreso radiográfico durante 3 meses o fractura no curada a los 9 meses? (fuente: Le V y colaboradores, 2025) (fuente: Andrzejowski P y colaboradores, 2019)? Si la respuesta es no, retardo: vigilar con radiografías seriadas, optimizar al huésped y considerar dinamización temprana o estimulación (opinión experta y evidencia débil) (fuente: Yu P y colaboradores, 2025) (fuente: Griffin XL y colaboradores, 2011). Si la respuesta es sí, optimizar al huésped: suspender tabaco, controlar diabetes, calcio, vitamina d, pth y hba1c (fuente: Schmal H y colaboradores, 2020) (fuente: Xu B y colaboradores, 2021). Se hace: Retardo: vigilar con radiografías seriadas, optimizar al huésped y considerar dinamización temprana o estimulación (opinión experta y evidencia débil) (fuente: Yu P y colaboradores, 2025) (fuente: Griffin XL y colaboradores, 2011). Se hace: Optimizar al huésped: suspender tabaco, controlar diabetes, calcio, vitamina D, PTH y HbA1c (fuente: Schmal H y colaboradores, 2020) (fuente: Xu B y colaboradores, 2021). Se decide: ¿Defecto óseo crítico (más de 2,5 cm según una fuente; de 1 a 3 cm y más de 50 % del diámetro según otra)? (fuente: Giannoudis VP y colaboradores, 2026) (fuente: Le V y colaboradores, 2025)? Si la respuesta es sí, defecto: estabilidad más reconstrucción (membrana inducida o transporte óseo) (fuente: Giannoudis VP y colaboradores, 2026) (fuente: Wakefield SM y colaboradores, 2024). Si la respuesta es no, ¿hipertrófica (rígida, con callo)? (fuente: Schmal H y colaboradores, 2020). Se hace: Defecto: estabilidad más reconstrucción (membrana inducida o transporte óseo) (fuente: Giannoudis VP y colaboradores, 2026) (fuente: Wakefield SM y colaboradores, 2024). Se decide: ¿Hipertrófica (rígida, con callo)? (fuente: Schmal H y colaboradores, 2020)? Si la respuesta es sí, corregir la estabilidad: recambio de clavo o placa de aumento, sin injerto de rutina (fuente: Rupp M y colaboradores, 2018) (fuente: Mohamed A y colaboradores, 2025). Si la respuesta es no, oligotrófica o atrófica: estabilidad más biología (injerto autólogo, ria o aspirado de médula) (fuente: Schmal H y colaboradores, 2020) (fuente: Le V y colaboradores, 2025). Se hace: Corregir la estabilidad: recambio de clavo o placa de aumento, sin injerto de rutina (fuente: Rupp M y colaboradores, 2018) (fuente: Mohamed A y colaboradores, 2025). Se hace: Oligotrófica o atrófica: estabilidad más biología (injerto autólogo, RIA o aspirado de médula) (fuente: Schmal H y colaboradores, 2020) (fuente: Le V y colaboradores, 2025). Se hace: En todos los casos: 5 o más muestras profundas y antibiótico después de tomarlas (fuente: Le V y colaboradores, 2025) (fuente: Metsemakers WJ y colaboradores, 2020). Termina en: Seguimiento radiográfico hasta la unión y 12 meses como mínimo tras cualquier antibiótico por infección (fuente: Metsemakers WJ y colaboradores, 2020). Con esto cerramos algoritmo de decisión. Sigamos con tratamiento según el tipo.</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tratamiento según el tipo. El orden es mecánica primero y biología después (fuente: Schmal H y colaboradores, 2020). La mecanobiología la resume en 5 pilares: mejorar lo modificable del paciente, corregir el eje, fijar con estabilidad, estimular al hueso y rehabilitar pronto (fuente: Schmal H y colaboradores, 2020). Lo decisivo no es la marca del implante, sino resolver a la vez partes blandas, biología local y estabilidad (fuente: Schmal H y colaboradores, 2020). La secuencia que propone el simposio de la OTA, cuando no hay sospecha de infección, es sacar lo que falló, limpiar el foco hasta tejido sano (también dentro del canal), mandar 5 o más muestras, estabilizar con compresión (clavo, placa o ambos) y rellenar con injerto los defectos y los focos de un huésped comprometido (fuente: Le V y colaboradores, 2025). Dejar de fumar al menos 4 semanas antes de operar redujo la infección de la herida (OR 0,37) (fuente: Xu B y colaboradores, 2021). Controla la diabetes y revisa el metabolismo (fuente: Schmal H y colaboradores, 2020). No encontré ensayos aleatorizados que muestren que suspender los AINE o suplementar vitamina D cambie el resultado de una no unión ya establecida: sin dato verificable. Lo que sí se sabe es que suplementar vitamina D no ha demostrado mejorar el resultado (fuente: Schmal H y colaboradores, 2020). Campos electromagnéticos. La revisión Cochrane agrupó 4 ensayos con 125 participantes y halló un RR de unión de 1,96 (IC95 % 0,86 a 4,48), no significativo y con evidencia insuficiente (fuente: Griffin XL y colaboradores, 2011). Ultrasonido pulsado de baja intensidad (LIPUS). En 26 ensayos de fractura o osteotomía, los de bajo riesgo de sesgo no mostraron beneficio, mientras que los de alto riesgo sugerían beneficio; las operaciones posteriores no se redujeron (RR 0,80; IC95 % 0,55 a 1,16) (fuente: Schandelmaier S y colaboradores, 2017). En no unión establecida, la tasa agrupada de curación en estudios observacionales fue 0,79 con certeza muy baja, y en ECA el RR fue 1,13 (IC95 % 0,93 a 1,37), no significativo; no respalda su uso como primera línea (fuente: Côté-Picard C y colaboradores, 2026). Ondas de choque (ESWT). En 23 estudios, 876 de 1200 no uniones (73 %) curaron; las hipertróficas lograron una tasa 3 veces mayor que las oligotróficas o atróficas, y tratar pronto tras la lesión mejoró la tasa (fuente: Sansone V y colaboradores, 2022). Por hueso: metatarsianos 90 %, tibia 75,54 %, fémur 66,9 % y húmero 63,9 % (fuente: Sansone V y colaboradores, 2022). Los protocolos son heterogéneos (fuente: Sansone V y colaboradores, 2022). Hipertrófica: se corrige la estabilidad. En tibia y fémur, la estabilidad se recupera con una placa de aumento o con un recambio de clavo (fuente: Rupp M y colaboradores, 2018). Dinamización del clavo. En un metaanálisis de 11 estudios y 318 pacientes, la unión agrupada fue 77,2 %, con mayor unión si se dinamizaba antes de 6 meses, se conservaba el tornillo dinámico y el índice FHI era mayor de 1,17 (fuente: Yu P y colaboradores, 2025). Otra revisión la considera útil sobre todo en retardos de menos de 24 semanas (fuente: Rupp M y colaboradores, 2018), mientras que un consenso la ve con datos muy limitados y prefiere el recambio de clavo (fuente: Schmal H y colaboradores, 2020): son 2 posturas y se dan ambas (fuente: Rupp M y colaboradores, 2018) (fuente: Schmal H y colaboradores, 2020). Recambio de clavo con fresado. En 79 fémures la unión fue de 86 % con reintervención en 38 % (fuente: Averkamp B y colaboradores, 2025). En 63 tibias fue de 75 % (fuente: Mastracci JC y colaboradores, 2026). En 102 no uniones tibiales, un solo recambio consolidó 60 de 96 (63 %), y hasta 5 recambios repetidos, con o sin injerto, llevaron la unión a 93 % (fuente: Tsang ST y colaboradores, 2016). Un consenso estima un éxito cercano a 90 % con datos solo de cohortes (fuente: Schmal H y colaboradores, 2020). El fresado se recomienda porque el enclavado sin fresar tuvo más complicaciones técnicas (fuente: Schmal H y colaboradores, 2020). Placa de aumento conservando el clavo. Un metaanálisis de 3 estudios y 232 pacientes halló menos no unión, menos tiempo de unión, menos sangrado y menos tiempo operatorio que el recambio (fuente: Luo H y colaboradores, 2019). Otro, de 5 estudios y 506 pacientes, halló mayor unión (OR 11,66; IC95 % 4,31 a 31,50) (fuente: Jin YF y colaboradores, 2020). Ambos metaanálisis reúnen pocos estudios (3 y 5): el primero mezcla diseños aleatorizados y no aleatorizados, y el segundo, aunque declara incluir solo ensayos aleatorizados, tiene riesgo de sesgo alto o poco claro en varios de ellos, así que la ventaja puede estar sobreestimada (fuente: Luo H y colaboradores, 2019) (fuente: Jin YF y colaboradores, 2020). Oligotrófica y atrófica: estabilidad más biología. En las atróficas, la placa de aumento necesita un estímulo biológico adicional (fuente: Rupp M y colaboradores, 2018). En 56 pacientes con no unión atrófica femoral tras clavo, conservar el clavo con placa de aumento e injerto híbrido acortó la operación (96,2 frente a 122,4 min) y la unión radiográfica (5,0 frente a 6,6 meses) frente a retirar el clavo y usar doble placa (fuente: Chaofeng W y colaboradores, 2026). En el recambio tibial, el patrón oligotrófico o atrófico, una brecha de 5 mm o más y la infección predijeron el fracaso (fuente: Tsang ST y colaboradores, 2016). Con infección grave por un germen resistente o esclerosis extensa conviene otras fijaciones, como Ilizarov (fuente: Tsang ST y colaboradores, 2016). Fijación con fijador circular. Los autores del consenso danés llegan a considerar el fijador circular como la única fijación verdaderamente biológica: baja la deformación del foco al sumar estabilidad y distracción, y permite corregir el eje de forma gradual (fuente: Schmal H y colaboradores, 2020). Se reportan uniones de más de 90 %, con 93 % tras una operación y 98 % de éxito total (fuente: Schmal H y colaboradores, 2020). Sirve sobre todo cuando el paciente llega tarde, con contracturas, deformidades graves o mala adherencia (fuente: Schmal H y colaboradores, 2020). Con hexápodo en 283 no uniones tibiales, la unión fue de 84,8 % (fuente: Boksh K y colaboradores, 2022). Húmero. En una revisión de 36 estudios, la placa con injerto autólogo logró 98 % de unión en 672 pacientes; le siguieron la fijación externa (98 %), la placa sin injerto (95 %, solo 19 casos), el injerto en estaca (92 %), el clavo con injerto (88 %) y el clavo sin injerto (66 %), y los autores prefieren la placa con injerto porque suma la unión más alta a complicaciones relativamente pocas (fuente: Peters RM y colaboradores, 2015). Para la atrófica, la compresión con placa más injerto o BMP parece la mejor opción (fuente: Rupp M y colaboradores, 2018). Defecto óseo segmentario. No hay un umbral único: una fuente llama crítico al defecto mayor de 2,5 cm (fuente: Giannoudis VP y colaboradores, 2026) y otra al de más de 1 a 3 cm de largo que ocupa más de 50 % del diámetro (fuente: Le V y colaboradores, 2025). Las 2 opciones principales son la técnica de Masquelet (membrana inducida) y el transporte óseo con Ilizarov (fuente: Giannoudis VP y colaboradores, 2026). En 48 estudios con 1386 casos, la membrana inducida consolidó en 82,3 % tras el segundo tiempo, a los 6,6 meses en promedio (fuente: Fung B y colaboradores, 2020). Otra revisión dio 89,7 % de unión y 91,1 % de infecciones resueltas, con fracaso de un tiempo del procedimiento en 18 % (fuente: Morelli I y colaboradores, 2016). En defectos tibiales infectados, la unión fue de 94,6 % con distracción frente a 88,0 % con membrana inducida (p = 0,45), sin diferencia significativa (fuente: Wakefield SM y colaboradores, 2024). No unión infectada. El principio es primero controlar la infección y después reconstruir por etapas (fuente: Mohamed A y colaboradores, 2025). Se retira de forma radical el tejido y el hueso infectados (fuente: Schmal H y colaboradores, 2020). Con Ilizarov en 590 pacientes de 24 estudios, la unión fue de 97,26 % (fuente: Yin P y colaboradores, 2015). En la infección relacionada con fractura sin consolidar y sin defecto crítico, la curación fue de 80 % con 1 tiempo y de 77 % con 2, y la erradicación de 87 % y 81 %; la literatura es de mala calidad y no permite recomendar uno u otro (fuente: Sliepen J y colaboradores, 2025). Los casos complejos se derivan a centros con equipo multidisciplinario (fuente: Metsemakers WJ y colaboradores, 2020). El antibiótico oral no fue inferior al intravenoso en las primeras 6 semanas de una infección ortopédica compleja (fuente: Schmal H y colaboradores, 2020). Pseudoartrosis verdadera. Al ser una neoarticulación con cápsula, casi siempre exige resecarla antes de buscar la unión (fuente: Schmal H y colaboradores, 2020). Autoinjerto. Se considera el estándar de oro (fuente: Schmal H y colaboradores, 2020). En un ECA de 133 pacientes con no unión o defecto postraumático, el injerto ilíaco consolidó en 86,0 % (49 de 57) y el RIA en 82,1 % (46 de 56); el RIA causó menos dolor del donante (fuente: Dawson J y colaboradores, 2014). Un metaanálisis halló dolor crónico del donante de 0 % con RIA frente a 14,2 % con cresta ilíaca, e infección de 1 % frente a 5,9 %, con igual potencial de consolidación (fuente: van de Wall BJM y colaboradores, 2022). BMP. Un ECA de 124 no uniones tibiales comparó BMP-7 con autoinjerto: a los 9 meses el éxito clínico fue de 81 % y 85 % (fuente: Friedlaender GE y colaboradores, 2001). La revisión Cochrane incluyó 11 ECA, todos con alto riesgo de sesgo, y el RR agrupado de unión en no uniones fue 1,02 (IC95 % 0,90 a 1,15); su uso en no unión sigue sin estar claro (fuente: Garrison KR y colaboradores, 2010). Aspirado de médula, PRP y células. Una red de 27 ECA con 1495 pacientes sugirió que el aspirado con injerto esponjoso supera al injerto solo (OR 8,14; IC95 % 1,69 a 39,32), con evidencia de baja calidad (fuente: Wang Y y colaboradores, 2026). Otra red de 15 ECA con 1286 pacientes encontró que PRP y BMP acortaron el tiempo y mejoraron la tasa frente al tratamiento estándar (fuente: Wang X y colaboradores, 2025). Las revisiones de aspirado de médula reportan éxito de 79 % a 100 % en aséptica con aspirado y 50 % a 100 % con concentrado, en estudios heterogéneos (fuente: Moyal AJ y colaboradores, 2024). Teriparatida. Para no unión establecida: sin dato verificable de ensayo. En fracturas agudas, un metaanálisis de 28 ensayos sugiere que no retrasa la curación y quizá acorte el tiempo (fuente: Agarwal N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«Consolidación publicada por técnica (series y metaanálisis distintos, no comparables entre sí)» muestra lo siguiente. Recambio de clavo femoral (79 pacientes): 86 % de unión (fuente: Averkamp B y colaboradores, 2025). Recambio de clavo tibial (63 pacientes): 75 % de unión (fuente: Mastracci JC y colaboradores, 2026). Un recambio tibial (96 no uniones): 63 % de unión (fuente: Tsang ST y colaboradores, 2016). Hasta 5 recambios tibiales: 93 % de unión (fuente: Tsang ST y colaboradores, 2016). Dinamización del clavo (agrupado): 77.2 % de unión (fuente: Yu P y colaboradores, 2025). Ondas de choque (agrupado): 73 % de unión (fuente: Sansone V y colaboradores, 2022). Hexápodo en tibia: 84.8 % de unión (fuente: Boksh K y colaboradores, 2022). Ilizarov en infectada de tibia y fémur: 97.3 % de unión (fuente: Yin P y colaboradores, 2015). Membrana inducida (1386 casos): 82.3 % de unión (fuente: Fung B y colaboradores, 2020). Transporte óseo, tibia infectada: 94.6 % de unión (fuente: Wakefield SM y colaboradores, 2024). Membrana inducida, tibia infectada: 88 % de unión (fuente: Wakefield SM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«Unión de la no unión humeral según la fijación (revisión de 36 estudios)» muestra lo siguiente. Placa con injerto autólogo (672 pacientes): 98 % de unión (fuente: Peters RM y colaboradores, 2015). Fijación externa (152): 98 % de unión (fuente: Peters RM y colaboradores, 2015). Placa sin injerto (19): 95 % de unión (fuente: Peters RM y colaboradores, 2015). Injerto en estaca (91): 92 % de unión (fuente: Peters RM y colaboradores, 2015). Clavo con injerto (164): 88 % de unión (fuente: Peters RM y colaboradores, 2015). Clavo sin injerto (78): 66 % de unión (fuente: Peters RM y colaboradores, 2015). En el documento Word de este tema encontrarás además: Unión del injerto en un ECA de no unión o defecto postraumático; Tratamiento por tipo: qué corregir y con qué; Tasas de consolidación publicadas (series y metaanálisis; no se pueden comparar entre sí). Con esto cerramos tratamiento según el tipo. Sigamos con técnica quirúrgica: cirugía de no unión y membrana inducida.</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técnica quirúrgica: cirugía de no unión y membrana inducida. Esta sección es apoyo de estudio para entender los pasos; no sustituye al tutor ni al manual del implante. Lo que viene de un estudio lleva su referencia; lo demás es práctica habitual / opinión experta, sin cifra. Antes de operar. Reconstruye la historia de la fractura, localiza la causa en las 4 categorías (mecánica, infección, hueso muerto con brecha, huésped) y compara con las radiografías previas (fuente: Mills L y colaboradores, 2016). Planea el implante, el injerto y la cobertura. Si el caso es una infección compleja, derívalo a un centro con equipo multidisciplinario (fuente: Metsemakers WJ y colaboradores, 2020). Recambio de clavo femoral. El decúbito lateral facilita la entrada piriforme porque la gravedad desplaza los tejidos blandos (fuente: Marquez-Lara A y colaboradores, 2017). El éxito depende de acertar el punto de entrada y la trayectoria para evitar deformidades coronales y sagitales (fuente: Marquez-Lara A y colaboradores, 2017). Placa de aumento sobre el clavo retenido (descripción de un centro). Por vía lateral se expone el foco, se reseca el tejido sin vida y se envían muestras para biopsia y cultivo con antibiograma (fuente: Chaofeng W y colaboradores, 2026). En esta serie se hizo una ventana cortical de 4 × 1 cm, se ajustó injerto corticoesponjoso de cresta ilíaca con gránulos en los huecos y se fijó con una placa LCP de 3,5 mm con al menos 3 tornillos bloqueados a cada lado (fuente: Chaofeng W y colaboradores, 2026). Es una técnica de un solo centro; úsala como ejemplo, no como norma. Vía lateral al fémur (práctica habitual / opinión experta). Incisión lateral sobre el muslo, sección de la fascia lata y elevación del vasto lateral desde el tabique intermuscular lateral; se ligan las perforantes de la femoral profunda. El nervio ciático queda posterior al tabique, por eso se trabaja pegado al hueso. En la tibia, la vía depende de las cicatrices y de la cobertura; se planea con cirugía plástica cuando la piel es precaria. Cómo saber que la corrección es buena. En la diáfisis no se persigue la reducción perfecta: se persigue devolver eje, longitud y rotación, porque una falla ahí puede impedir la curación (fuente: Schmal H y colaboradores, 2020). Compara con el lado sano con escopia y con el examen clínico (práctica habitual). Qué errores comete el residente (varios con respaldo): Fijar sin corregir el eje o la rotación (fuente: Schmal H y colaboradores, 2020). Poner una placa bloqueada flexible sobre una brecha pequeña (fuente: Schmal H y colaboradores, 2020). Mandar hisopos o muestras de piel en vez de tejido profundo (fuente: Le V y colaboradores, 2025). Dar antibiótico antes de las muestras (fuente: Metsemakers WJ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Dejar tejido fibroso o no viable en el foco o en el canal: hay que limpiar hasta tejido sano (fuente: Le V y colaboradores, 2025). Injertar sin estabilizar: el injerto no corrige una mecánica fallida (fuente: Schmal H y colaboradores, 2020). Olvidar que el recambio tibial fracasa más con infección, brecha de 5 mm o más y patrón oligo o atrófico (fuente: Tsang ST y colaboradores, 2016). Relajar el seguimiento: tras el antibiótico por infección se recomienda un seguimiento mínimo de 12 meses (fuente: Metsemakers WJ y colaboradores, 2020). Técnica de Masquelet (membrana inducida), organizada por lo que hay que controlar. Infección y tejido muerto. El primer tiempo no se da por terminado hasta haber limpiado las partes blandas y el defecto de modo que el hueso sangre (fuente: Giannoudis VP y colaboradores, 2026). El cemento lleva antibiótico porque con él se ha descrito menos infección (fuente: Giannoudis VP y colaboradores, 2026). Qué fabrica el cemento. La reacción de cuerpo extraño al espaciador genera la membrana; si el cemento cubre 1 a 2 cm de cada fragmento, la membrana crece uniforme (fuente: Giannoudis VP y colaboradores, 2026). ¿Cuándo volver? Hay una tensión entre biología y manejo: el pico de factores de crecimiento se ha descrito hacia la semana 4, pero una membrana tan joven es difícil de manipular y se daña con facilidad, de modo que la mayoría opera entre las semanas 6 y 12; el centro de los autores lo hace entre la 8 y la 12 (fuente: Giannoudis VP y colaboradores, 2026). Antes de volver al quirófano. Para que los cultivos del segundo tiempo sean fiables, los autores exigen un mínimo de 2 semanas libres de antibiótico (fuente: Giannoudis VP y colaboradores, 2026). Con el campo abierto. Primero se juzga la membrana: la buena tiene brillo, grosor suficiente para despegarla del músculo y el mismo aspecto en todo el defecto; la que se fragmenta al tocarla habla de mala inducción y, según los autores, de infección subyacente (fuente: Giannoudis VP y colaboradores, 2026). Una membrana sana se incide en sentido longitudinal y el cemento se retira con cuidado de no lesionarla (fuente: Giannoudis VP y colaboradores, 2026). Los bordes óseos, que el calor del cemento pudo dejar sin vida, se refrescan unos milímetros hasta ver sangrado, y se mandan varias muestras a microbiología (fuente: Giannoudis VP y colaboradores, 2026). Injerto y cierre. El injerto (cresta ilíaca o canal femoral) se reparte por todo el defecto puenteando los extremos, sin sobrellenar la membrana para no tensarla; al final, un surjete la cierra y la convierte en una cámara cerrada donde el injerto se integra (fuente: Giannoudis VP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«Tiempo a la unión publicado (series distintas, no comparables entre sí)» muestra lo siguiente. Placa de aumento con clavo retenido (femoral atrófica): 5 meses (fuente: Chaofeng W y colaboradores, 2026). Doble placa tras retirar el clavo: 6.6 meses (fuente: Chaofeng W y colaboradores, 2026). Membrana inducida, tras el segundo tiempo: 6.6 meses (fuente: Fung B y colaboradores, 2020). Recambio de clavo tibial (mediana): 8.7 meses (fuente: Tsang ST y colaboradores, 2016). Hexápodo en tibia: 8.7 meses (fuente: Boksh K y colaboradores, 2022). Con esto cerramos técnica quirúrgica: cirugía de no unión y membrana inducida. Sigamos con complicaciones del tratamiento.</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complicaciones del tratamiento. Persistencia de la no unión y reoperación. Tras el recambio de clavo femoral, 38 % necesitó reintervención por no unión recalcitrante, readmisión, falla del implante o infección (fuente: Averkamp B y colaboradores, 2025). En la tibia, se requirieron más procedimientos en 36 % (fuente: Tsang ST y colaboradores, 2016). En 110 no uniones de fémur y tibia, se reoperó al 10 % de las asépticas, al 30 % de las que tenían infección de bajo grado y al 64 % de las de infección esperada y confirmada (fuente: Trenkwalder K y colaboradores, 2025). Infección. La infección posterior a la membrana inducida es más probable con defectos tibiales y con defectos más grandes (fuente: Fung B y colaboradores, 2020). En la tibia, el defecto de 7 cm o más y la no unión infectada elevan el riesgo; el espaciador con antibiótico redujo la necesidad de revisión (fuente: Hsu CA y colaboradores, 2020). Las infecciones superficiales fueron 4,9 % y las profundas 4,4 % tras la membrana inducida (fuente: Morelli I y colaboradores, 2016). Fijador circular. En no uniones infectadas de tibia y fémur tratadas con Ilizarov hubo refractura en 4 %, consolidación viciosa en 7 %, recurrencia de infección en 5 %, rigidez de rodilla en 12 %, amputación en 4 %, edema en 13 % y parálisis peronea en 13 % (fuente: Yin P y colaboradores, 2015). Con hexápodo, 34 % tuvo infección de clavos, 9 % rotura de clavos y 14 % equino (fuente: Boksh K y colaboradores, 2022). Injerto y BMP. Más de 20 % de los tratados con autoinjerto de cresta ilíaca tuvo dolor crónico del sitio donante (fuente: Friedlaender GE y colaboradores, 2001). En el metaanálisis de RIA frente a cresta, el dolor crónico fue de 0 % frente a 14,2 % (fuente: van de Wall BJM y colaboradores, 2022). Con BMP se reportaron infección, falla de implante, dolor, morbilidad del donante, osificación heterotópica y reacciones inmunes (fuente: Garrison KR y colaboradores, 2010).</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«Complicaciones del Ilizarov en no unión infectada de tibia y fémur (590 pacientes)» muestra lo siguiente. Edema de la extremidad: 13 por ciento (fuente: Yin P y colaboradores, 2015). Parálisis peronea: 13 por ciento (fuente: Yin P y colaboradores, 2015). Rigidez de rodilla: 12 por ciento (fuente: Yin P y colaboradores, 2015). Consolidación viciosa: 7 por ciento (fuente: Yin P y colaboradores, 2015). Recurrencia de infección: 5 por ciento (fuente: Yin P y colaboradores, 2015). Refractura: 4 por ciento (fuente: Yin P y colaboradores, 2015). Amputación: 4 por ciento (fuente: Yin P y colaboradores, 2015).</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«Complicaciones del hexápodo en no unión tibial (283 fijaciones)» muestra lo siguiente. Infección de clavos: 34 por ciento (fuente: Boksh K y colaboradores, 2022). Equino: 14 por ciento (fuente: Boksh K y colaboradores, 2022). Rotura de clavos: 9 por ciento (fuente: Boksh K y colaboradores, 2022). En el documento Word de este tema encontrarás además: Dolor crónico del sitio donante en el metaanálisis de RIA frente a cresta ilíaca; Complicaciones y su frecuencia publicada. Con esto cerramos complicaciones del tratamiento. Sigamos con pronóstico.</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pronóstico. Depende sobre todo de la infección. En 110 no uniones de fémur y tibia, la consolidación fue de 90 % en las asépticas, 83 % en las de infección de bajo grado y 62 % en las de infección esperada y confirmada (fuente: Trenkwalder K y colaboradores, 2025). Cuando el cultivo sorpresa es positivo, la unión fue de 78 % frente a 96 % y la infección recurrente de 16 % frente a 4 % (fuente: Le V y colaboradores, 2025). La infección también fue el predictor más fuerte de fracaso del recambio de clavo tibial (un recambio consolidó solo 11 de 31, 35,4 %, de las infectadas) (fuente: Tsang ST y colaboradores, 2016). Después de una fractura abierta, el riesgo de fracaso séptico fue casi 3 veces mayor si los cultivos eran positivos (fuente: Vanco Q y colaboradores, 2026). Otros predictores. Patrón oligo o atrófico y brecha de 5 mm o más predijeron el fracaso del recambio tibial (fuente: Tsang ST y colaboradores, 2016). En la membrana inducida, la infección preoperatoria aumentó la probabilidad de no unión (fuente: Fung B y colaboradores, 2020). Según el puntaje de Calori, la consolidación estuvo entre 82 % y 87 % en los 3 grupos, con 8,78 a 9,53 meses de tiempo medio radiográfico (fuente: Calori GM y colaboradores, 2014). Qué espera el paciente. La unión final es muy probable con persistencia: en la tibia, hasta 5 recambios consiguieron 93 % de unión (fuente: Tsang ST y colaboradores, 2016). Pero consolidar no devuelve la salud original. En 61 pacientes con no unión aséptica tratada con éxito y seguimiento medio de 4,7 años, el componente físico del SF-36 fue de 38,9 frente a 48,4 de la norma alemana, y el EQ-5D fue 0,827 frente a 0,922 en una población de referencia (fuente: Walter N y colaboradores, 2021). La infección no siempre impide consolidar. Si la fractura sigue avanzando hacia la unión pese a la infección, puede convenir esperar: tratar una infección sobre hueso ya consolidado es más sencillo que hacerlo sobre una no unión (fuente: Le V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«Consolidación según el estado infeccioso en no uniones de fémur y tibia» muestra lo siguiente. Aséptica: 90 por ciento (fuente: Trenkwalder K y colaboradores, 2025). Infección de bajo grado: 83 por ciento (fuente: Trenkwalder K y colaboradores, 2025). Infección esperada y confirmada: 62 por ciento (fuente: Trenkwalder K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«Reintervención según el estado infeccioso en la misma serie» muestra lo siguiente. Aséptica: 10 por ciento (fuente: Trenkwalder K y colaboradores, 2025). Infección de bajo grado: 30 por ciento (fuente: Trenkwalder K y colaboradores, 2025). Infección confirmada: 64 por ciento (fuente: Trenkwalder K y colaboradores, 2025). En el documento Word de este tema encontrarás además: Unión según haya o no cultivo sorpresa positivo. Con esto cerramos pronóstico. Sigamos con rehabilitación y seguimiento.</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rehabilitación y seguimiento. Principio. Los 5 pilares incluyen la rehabilitación funcional temprana (fuente: Schmal H y colaboradores, 2020). Para protocolos exactos de carga tras cirugía de no unión no encontré estudios comparativos: sin dato verificable. Lo que sigue es lo que sí tiene respaldo o se marca como práctica habitual. Carga. En la reconstrucción de defectos con la técnica de Masquelet, la carga depende del implante y de la zona: el clavo permite apoyar desde el inicio, mientras que la placa en un defecto metafisario pide unas semanas de férula antes de cargar de forma progresiva (fuente: Giannoudis VP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Con el espaciador de cemento colocado, la carga se mantiene prudente para que no se desplace (fuente: Giannoudis VP y colaboradores, 2026). Seguimiento. Se hacen radiografías seriadas hasta la unión; tras un antibiótico por infección, el seguimiento mínimo es de 12 meses (fuente: Metsemakers WJ y colaboradores, 2020). Un mRUST de 9 o más a los 3 meses puede ayudar a anticipar quién no se reoperará, aún por validar (fuente: Le V y colaboradores, 2025). Medir lo que importa al paciente. Los resultados reportados por el paciente importan, porque la calidad de vida queda por debajo de la normal incluso con unión (fuente: Walter N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infección se prefiere PROMIS como medida (fuente: Metsemakers WJ y colaboradores, 2020). Práctica habitual / opinión experta. Insistir en abandonar el tabaco, controlar la glucemia y mantener la actividad dentro de lo que permita la fijación; y avisar al paciente de que la unión puede tardar meses. Con esto cerramos rehabilitación y seguimiento. Sigamos con los pilares del tema.</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ideas que no se negocian. Definir y medir con criterios combinados: tiempo (3 meses sin progreso o 9 meses sin curar), radiografías seriadas y clínica (dolor a la carga, movilidad), porque no existe un consenso único (fuente: Le V y colaboradores, 2025) (fuente: Andrzejowski P y colaboradores, 2019) (fuente: Bhandari M y colaboradores, 2002). Buscar todas las causas, no una: mecánica, infección, hueso muerto con brecha y huésped; en 100 no uniones consecutivas solo 31 % tenía una única causa (fuente: Mills L y colaboradores, 2016). Mecánica primero, biología después: la estabilidad y la alineación se corrigen siempre; el injerto y los ortobiológicos se agregan si hay defecto o biología pobre (fuente: Schmal H y colaboradores, 2020) (fuente: Le V y colaboradores, 2025). Descartar infección con cultivos intraoperatorios (5 o más muestras profundas), sin fiarse de un laboratorio normal (fuente: Le V y colaboradores, 2025). Optimizar al huésped: el tabaco multiplica por 2,2 el riesgo de retardo o no unión y la diabetes eleva el riesgo de curación alterada (OR 2,11) (fuente: Pearson RG y colaboradores, 2016) (fuente: Ding ZC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cerrar la parte técnica, lo que no se debe olvidar. La TC detecta la no unión tibial dudosa con sensibilidad de 100 % pero con especificidad de solo 62 %: puede llamar no unión a una fractura ya curada (fuente: Bhattacharyya T y colaboradores, 2006). La regla de los 3 de 4 corticales se apoya en un estudio animal con 21 conejos (fuente: Schmal H y colaboradores, 2020). Con un cultivo sorpresa positivo, la unión fue de 78 % frente a 96 % de los cultivos negativos y la infección recurrente de 16 % frente a 4 % (fuente: Le V y colaboradores, 2025). Dejar de fumar al menos 4 semanas antes de operar reduce la infección de la herida (OR 0,37) (fuente: Xu B y colaboradores, 2021). Los AINE dieron OR 3,0 de no unión en el metaanálisis global, sin riesgo en los estudios de mejor calidad (fuente: Dodwell ER y colaboradores, 2010), y OR 1,11 sin significación en uno reciente (fuente: Chuang PY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mensajes que quiero que queden. La no unión se define de forma pragmática y se estudia con tiempo, imagen y clínica juntos (fuente: Le V y colaboradores, 2025) (fuente: Schmal H y colaboradores, 2020). Hay que buscar todas las causas, no una: en 100 casos solo 31 % tenía una causa (fuente: Mills L y colaboradores, 2016). Mecánica primero, biología después, y cultivos siempre (fuente: Schmal H y colaboradores, 2020) (fuente: Le V y colaboradores, 2025). Los estimuladores y las proteínas morfogenéticas no sustituyen la estabilidad (fuente: Griffin XL y colaboradores, 2011) (fuente: Garrison KR y colaboradores, 2010).</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palabras clave del tema. pseudoartrosis · no unión · retardo de consolidación · Weber-Cech · hipertrófica · oligotrófica · atrófica · diamante de Giannoudis · cámara biológica · NUSS de Calori · RUST y mRUST · recambio de clavo · placa de aumento · dinamización · injerto autólogo · RIA · técnica de Masquelet · Ilizarov · fijador circular · no unión infectada · infección relacionada con fractura · cultivos sorpresa · ondas de choque · LIPUS · BMP · brecha ósea · tabaquismo · deformación interfragmentaria.</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recordar, en pocas palabras. 9 meses sin curar y 3 sin progreso: criterio clásico de no unión (fuente: Andrzejowski P y colaboradores, 2019). Hipertrófica: sobra biología, falta estabilidad (fuente: Mohamed A y colaboradores, 2025). Atrófica: suelen faltar biología y estabilidad a la vez (fuente: Schmal H y colaboradores, 2020). Si el problema es mecánico, la solución es mecánica (fuente: Schmal H y colaboradores, 2020). Diamante: células, mediadores, matriz, mecánica, vascularidad y huésped (fuente: Andrzejowski P y colaboradores, 2019). TC: sensible al 100 %, específica al 62 % (fuente: Bhattacharyya T y colaboradores, 2006). Cultivo sorpresa: 16 % a 20 % de las no uniones (fuente: Le V y colaboradores, 2025). Deformación mayor de 10 %: tejido fibroso, no hueso (fuente: Schmal H y colaboradores, 2020). Pseudoartrosis verdadera: falsa articulación, se reseca (fuente: Schmal H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un caso didáctico, inventado como tal; no corresponde a un paciente real. Presentación del caso. Caso sintético, sin datos de pacientes reales. Varón de 38 años, fumador de 1 cajetilla al día, con una fractura cerrada de la diáfisis del fémur tratada con clavo endomedular hace 10 meses. Persiste dolor en el muslo al cargar. La radiografía muestra un callo abundante y una línea de fractura visible; el clavo está en su sitio. No hay fístula ni fiebre. Leucocitos, VSG y PCR normales.</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Antes de la resolución, discutamos estas preguntas. ¿Cómo clasificas la no unión según Weber-Cech y qué te dice sobre el problema?. ¿Basta el laboratorio normal para descartar infección?. ¿Recambio de clavo o placa de aumento? ¿Hace falta injerto?. ¿Qué haces con el tabaco y con el resto del huésped?. ¿Qué tomas en cirugía y cuándo das el antibiótico?.</a:t>
            </a:r>
          </a:p>
        </p:txBody>
      </p:sp>
      <p:sp>
        <p:nvSpPr>
          <p:cNvPr id="4" name="Slide Number Placeholder 3"/>
          <p:cNvSpPr>
            <a:spLocks noGrp="1"/>
          </p:cNvSpPr>
          <p:nvPr>
            <p:ph type="sldNum" idx="5" sz="quarter"/>
          </p:nvPr>
        </p:nvSpPr>
        <p:spPr/>
      </p:sp>
    </p:spTree>
  </p:cSld>
  <p:clrMapOvr>
    <a:masterClrMapping/>
  </p:clrMapOvr>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Así se resuelve el caso. Es una no unión hipertrófica: el callo abundante muestra que la biología responde; lo que falta es estabilidad, así que el problema es mecánico y la solución también (fuente: Schmal H y colaboradores, 2020) (fuente: Mohamed A y colaboradores, 2025). El laboratorio normal no descarta infección: puede haber un cultivo sorpresa positivo en 16 % a 20 % de las no uniones (fuente: Le V y colaboradores, 2025). Las 2 opciones habituales son el recambio de clavo con fresado y la placa de aumento; el recambio femoral logró 86 % de unión con 38 % de reintervención (fuente: Averkamp B y colaboradores, 2025), y un metaanálisis de 5 estudios favorece la placa de aumento (OR 11,66), con la salvedad de que son pocos estudios y con riesgo de sesgo (fuente: Jin YF y colaboradores, 2020). En una hipertrófica no se injerta de rutina (fuente: Mohamed A y colaboradores, 2025). El fumador tiene un riesgo 2,2 veces mayor de retardo o no unión, y dejar de fumar al menos 4 semanas antes reduce la infección de la herida (OR 0,37) (fuente: Pearson RG y colaboradores, 2016) (fuente: Xu B y colaboradores, 2021). En cirugía se toman 5 o más muestras profundas y el antibiótico empírico se da después de tomarlas (fuente: Le V y colaboradores, 2025) (fuente: Metsemakers WJ y colaboradores, 2020). Se revisan además HbA1c, calcio, vitamina D y PTH (fuente: Schmal H y colaboradores, 2020). La hipertrófica es mecánica; la infección y el huésped se buscan igual, y las muestras van antes del antibiótico (fuente: Le V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chart" Target="../charts/char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chart" Target="../charts/char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 Id="rId3" Type="http://schemas.openxmlformats.org/officeDocument/2006/relationships/chart" Target="../charts/char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chart" Target="../charts/char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 Id="rId3" Type="http://schemas.openxmlformats.org/officeDocument/2006/relationships/chart" Target="../charts/char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 Id="rId3" Type="http://schemas.openxmlformats.org/officeDocument/2006/relationships/chart" Target="../charts/char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 Id="rId3" Type="http://schemas.openxmlformats.org/officeDocument/2006/relationships/chart" Target="../charts/char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 Id="rId3" Type="http://schemas.openxmlformats.org/officeDocument/2006/relationships/chart" Target="../charts/chart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 Id="rId3" Type="http://schemas.openxmlformats.org/officeDocument/2006/relationships/chart" Target="../charts/chart1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 Id="rId3" Type="http://schemas.openxmlformats.org/officeDocument/2006/relationships/chart" Target="../charts/chart1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 Id="rId3" Type="http://schemas.openxmlformats.org/officeDocument/2006/relationships/chart" Target="../charts/char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 Id="rId3" Type="http://schemas.openxmlformats.org/officeDocument/2006/relationships/chart" Target="../charts/char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 Id="rId3" Type="http://schemas.openxmlformats.org/officeDocument/2006/relationships/chart" Target="../charts/chart1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 Id="rId3" Type="http://schemas.openxmlformats.org/officeDocument/2006/relationships/chart" Target="../charts/chart1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 Id="rId3" Type="http://schemas.openxmlformats.org/officeDocument/2006/relationships/chart" Target="../charts/chart1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 Id="rId3" Type="http://schemas.openxmlformats.org/officeDocument/2006/relationships/chart" Target="../charts/chart1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 Id="rId3" Type="http://schemas.openxmlformats.org/officeDocument/2006/relationships/chart" Target="../charts/chart1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 Id="rId3" Type="http://schemas.openxmlformats.org/officeDocument/2006/relationships/chart" Target="../charts/chart19.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1.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Rectangle 2"/>
          <p:cNvSpPr/>
          <p:nvPr/>
        </p:nvSpPr>
        <p:spPr>
          <a:xfrm>
            <a:off x="0" y="0"/>
            <a:ext cx="12191695"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itle 1"/>
          <p:cNvSpPr>
            <a:spLocks noGrp="1"/>
          </p:cNvSpPr>
          <p:nvPr>
            <p:ph type="title"/>
          </p:nvPr>
        </p:nvSpPr>
        <p:spPr>
          <a:xfrm>
            <a:off x="822960" y="2011680"/>
            <a:ext cx="10607040" cy="1645920"/>
          </a:xfrm>
        </p:spPr>
        <p:txBody>
          <a:bodyPr wrap="square" anchor="b"/>
          <a:lstStyle/>
          <a:p>
            <a:pPr algn="l"/>
            <a:r>
              <a:rPr sz="4400" b="1">
                <a:solidFill>
                  <a:srgbClr val="FFFFFF"/>
                </a:solidFill>
                <a:latin typeface="Calibri"/>
              </a:rPr>
              <a:t>Pseudoartrosis: pensar en causas, no en implantes</a:t>
            </a:r>
          </a:p>
        </p:txBody>
      </p:sp>
      <p:sp>
        <p:nvSpPr>
          <p:cNvPr id="4" name="TextBox 3"/>
          <p:cNvSpPr txBox="1"/>
          <p:nvPr/>
        </p:nvSpPr>
        <p:spPr>
          <a:xfrm>
            <a:off x="822960" y="3840480"/>
            <a:ext cx="10607040" cy="731520"/>
          </a:xfrm>
          <a:prstGeom prst="rect">
            <a:avLst/>
          </a:prstGeom>
          <a:noFill/>
        </p:spPr>
        <p:txBody>
          <a:bodyPr wrap="square">
            <a:spAutoFit/>
          </a:bodyPr>
          <a:lstStyle/>
          <a:p>
            <a:r>
              <a:rPr sz="2000" b="0">
                <a:solidFill>
                  <a:srgbClr val="FFFFFF"/>
                </a:solidFill>
                <a:latin typeface="Calibri"/>
              </a:rPr>
              <a:t>Revisión de tema · complicaciones · complicaciones-consolidacion · R2-R4</a:t>
            </a:r>
          </a:p>
        </p:txBody>
      </p:sp>
      <p:sp>
        <p:nvSpPr>
          <p:cNvPr id="5" name="TextBox 4"/>
          <p:cNvSpPr txBox="1"/>
          <p:nvPr/>
        </p:nvSpPr>
        <p:spPr>
          <a:xfrm>
            <a:off x="822960" y="5943600"/>
            <a:ext cx="10607040" cy="548640"/>
          </a:xfrm>
          <a:prstGeom prst="rect">
            <a:avLst/>
          </a:prstGeom>
          <a:noFill/>
        </p:spPr>
        <p:txBody>
          <a:bodyPr wrap="square">
            <a:spAutoFit/>
          </a:bodyPr>
          <a:lstStyle/>
          <a:p>
            <a:r>
              <a:rPr sz="1100" b="0">
                <a:solidFill>
                  <a:srgbClr val="FFFFFF"/>
                </a:solidFill>
                <a:latin typeface="Calibri"/>
              </a:rPr>
              <a:t>Material educativo para profesionales y estudiantes de medicina; no reemplaza el juicio clínico ni la supervisión del tutor. Actualizado: 2026-10-12.</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Agenda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1. Definición</a:t>
            </a:r>
          </a:p>
          <a:p>
            <a:pPr marL="347472" indent="-347472">
              <a:spcAft>
                <a:spcPts val="1400"/>
              </a:spcAft>
              <a:buChar char="•"/>
            </a:pPr>
            <a:r>
              <a:rPr sz="2200">
                <a:solidFill>
                  <a:srgbClr val="263238"/>
                </a:solidFill>
                <a:latin typeface="Calibri"/>
              </a:rPr>
              <a:t>2. Epidemiología</a:t>
            </a:r>
          </a:p>
          <a:p>
            <a:pPr marL="347472" indent="-347472">
              <a:spcAft>
                <a:spcPts val="1400"/>
              </a:spcAft>
              <a:buChar char="•"/>
            </a:pPr>
            <a:r>
              <a:rPr sz="2200">
                <a:solidFill>
                  <a:srgbClr val="263238"/>
                </a:solidFill>
                <a:latin typeface="Calibri"/>
              </a:rPr>
              <a:t>3. Etiología y fisiopatología: por qué una fractura no cura</a:t>
            </a:r>
          </a:p>
          <a:p>
            <a:pPr marL="347472" indent="-347472">
              <a:spcAft>
                <a:spcPts val="1400"/>
              </a:spcAft>
              <a:buChar char="•"/>
            </a:pPr>
            <a:r>
              <a:rPr sz="2200">
                <a:solidFill>
                  <a:srgbClr val="263238"/>
                </a:solidFill>
                <a:latin typeface="Calibri"/>
              </a:rPr>
              <a:t>4. Factores de riesgo con evidencia</a:t>
            </a:r>
          </a:p>
          <a:p>
            <a:pPr marL="347472" indent="-347472">
              <a:spcAft>
                <a:spcPts val="1400"/>
              </a:spcAft>
              <a:buChar char="•"/>
            </a:pPr>
            <a:r>
              <a:rPr sz="2200">
                <a:solidFill>
                  <a:srgbClr val="263238"/>
                </a:solidFill>
                <a:latin typeface="Calibri"/>
              </a:rPr>
              <a:t>5. Biomecánica: la deformación decide si hay hueso o tejido fibroso</a:t>
            </a:r>
          </a:p>
          <a:p>
            <a:pPr marL="347472" indent="-347472">
              <a:spcAft>
                <a:spcPts val="1400"/>
              </a:spcAft>
              <a:buChar char="•"/>
            </a:pPr>
            <a:r>
              <a:rPr sz="2200">
                <a:solidFill>
                  <a:srgbClr val="263238"/>
                </a:solidFill>
                <a:latin typeface="Calibri"/>
              </a:rPr>
              <a:t>6. Clasificación: Weber-Cech y otras formas de describir una no unión</a:t>
            </a:r>
          </a:p>
          <a:p>
            <a:pPr marL="347472" indent="-347472">
              <a:spcAft>
                <a:spcPts val="1400"/>
              </a:spcAft>
              <a:buChar char="•"/>
            </a:pPr>
            <a:r>
              <a:rPr sz="2200">
                <a:solidFill>
                  <a:srgbClr val="263238"/>
                </a:solidFill>
                <a:latin typeface="Calibri"/>
              </a:rPr>
              <a:t>7. El diamante de Giannoudis</a:t>
            </a:r>
          </a:p>
          <a:p>
            <a:pPr marL="347472" indent="-347472">
              <a:spcAft>
                <a:spcPts val="1400"/>
              </a:spcAft>
              <a:buChar char="•"/>
            </a:pPr>
            <a:r>
              <a:rPr sz="2200">
                <a:solidFill>
                  <a:srgbClr val="263238"/>
                </a:solidFill>
                <a:latin typeface="Calibri"/>
              </a:rPr>
              <a:t>8. Diagnóstico: clínica, laboratorio, cultivos y metabolismo</a:t>
            </a:r>
          </a:p>
        </p:txBody>
      </p:sp>
      <p:sp>
        <p:nvSpPr>
          <p:cNvPr id="7" name="TextBox 6"/>
          <p:cNvSpPr txBox="1"/>
          <p:nvPr/>
        </p:nvSpPr>
        <p:spPr>
          <a:xfrm>
            <a:off x="63093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9. Examen físico</a:t>
            </a:r>
          </a:p>
          <a:p>
            <a:pPr marL="347472" indent="-347472">
              <a:spcAft>
                <a:spcPts val="1400"/>
              </a:spcAft>
              <a:buChar char="•"/>
            </a:pPr>
            <a:r>
              <a:rPr sz="2200">
                <a:solidFill>
                  <a:srgbClr val="263238"/>
                </a:solidFill>
                <a:latin typeface="Calibri"/>
              </a:rPr>
              <a:t>10. Imágenes: radiografía, RUST, TC, medicina nuclear y ecografía</a:t>
            </a:r>
          </a:p>
          <a:p>
            <a:pPr marL="347472" indent="-347472">
              <a:spcAft>
                <a:spcPts val="1400"/>
              </a:spcAft>
              <a:buChar char="•"/>
            </a:pPr>
            <a:r>
              <a:rPr sz="2200">
                <a:solidFill>
                  <a:srgbClr val="263238"/>
                </a:solidFill>
                <a:latin typeface="Calibri"/>
              </a:rPr>
              <a:t>11. Algoritmo de decisión</a:t>
            </a:r>
          </a:p>
          <a:p>
            <a:pPr marL="347472" indent="-347472">
              <a:spcAft>
                <a:spcPts val="1400"/>
              </a:spcAft>
              <a:buChar char="•"/>
            </a:pPr>
            <a:r>
              <a:rPr sz="2200">
                <a:solidFill>
                  <a:srgbClr val="263238"/>
                </a:solidFill>
                <a:latin typeface="Calibri"/>
              </a:rPr>
              <a:t>12. Tratamiento según el tipo</a:t>
            </a:r>
          </a:p>
          <a:p>
            <a:pPr marL="347472" indent="-347472">
              <a:spcAft>
                <a:spcPts val="1400"/>
              </a:spcAft>
              <a:buChar char="•"/>
            </a:pPr>
            <a:r>
              <a:rPr sz="2200">
                <a:solidFill>
                  <a:srgbClr val="263238"/>
                </a:solidFill>
                <a:latin typeface="Calibri"/>
              </a:rPr>
              <a:t>13. Técnica quirúrgica: cirugía de no unión y membrana inducida</a:t>
            </a:r>
          </a:p>
          <a:p>
            <a:pPr marL="347472" indent="-347472">
              <a:spcAft>
                <a:spcPts val="1400"/>
              </a:spcAft>
              <a:buChar char="•"/>
            </a:pPr>
            <a:r>
              <a:rPr sz="2200">
                <a:solidFill>
                  <a:srgbClr val="263238"/>
                </a:solidFill>
                <a:latin typeface="Calibri"/>
              </a:rPr>
              <a:t>14. Complicaciones del tratamiento</a:t>
            </a:r>
          </a:p>
          <a:p>
            <a:pPr marL="347472" indent="-347472">
              <a:spcAft>
                <a:spcPts val="1400"/>
              </a:spcAft>
              <a:buChar char="•"/>
            </a:pPr>
            <a:r>
              <a:rPr sz="2200">
                <a:solidFill>
                  <a:srgbClr val="263238"/>
                </a:solidFill>
                <a:latin typeface="Calibri"/>
              </a:rPr>
              <a:t>15. Pronóstico</a:t>
            </a:r>
          </a:p>
          <a:p>
            <a:pPr marL="347472" indent="-347472">
              <a:spcAft>
                <a:spcPts val="1400"/>
              </a:spcAft>
              <a:buChar char="•"/>
            </a:pPr>
            <a:r>
              <a:rPr sz="2200">
                <a:solidFill>
                  <a:srgbClr val="263238"/>
                </a:solidFill>
                <a:latin typeface="Calibri"/>
              </a:rPr>
              <a:t>16. Rehabilitación y seguimiento</a:t>
            </a:r>
          </a:p>
        </p:txBody>
      </p:sp>
      <p:sp>
        <p:nvSpPr>
          <p:cNvPr id="8" name="TextBox 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 / 71</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En 30 segundos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Schmal H et al. EFORT Open Rev. 2020. doi:10.1302/2058-5241.5.190037</a:t>
            </a:r>
          </a:p>
          <a:p>
            <a:r>
              <a:rPr sz="1000">
                <a:solidFill>
                  <a:srgbClr val="5A6469"/>
                </a:solidFill>
                <a:latin typeface="Calibri"/>
              </a:rPr>
              <a:t>[r5] Le V et al. OTA Int. 2025. doi:10.1097/OI9.0000000000000441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Hablamos de no unión cuando el hueso, tal como está, no va a curar y hace falta una nueva intervención… [r3] [r5]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 / 71</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Schmal H et al. EFORT Open Rev. 2020. doi:10.1302/2058-5241.5.190037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Idea central.</a:t>
            </a:r>
          </a:p>
          <a:p>
            <a:pPr marL="347472" indent="-347472">
              <a:spcAft>
                <a:spcPts val="1400"/>
              </a:spcAft>
              <a:buChar char="•"/>
            </a:pPr>
            <a:r>
              <a:rPr sz="2400">
                <a:solidFill>
                  <a:srgbClr val="263238"/>
                </a:solidFill>
                <a:latin typeface="Calibri"/>
              </a:rPr>
              <a:t>Hay no unión cuando la fractura, sin una nueva intervención, no va a unirse [r3].</a:t>
            </a:r>
          </a:p>
          <a:p>
            <a:pPr marL="347472" indent="-347472">
              <a:spcAft>
                <a:spcPts val="1400"/>
              </a:spcAft>
              <a:buChar char="•"/>
            </a:pPr>
            <a:r>
              <a:rPr sz="2400">
                <a:solidFill>
                  <a:srgbClr val="263238"/>
                </a:solidFill>
                <a:latin typeface="Calibri"/>
              </a:rPr>
              <a:t>La definición es pragmática a propósito: depende del hueso, del tipo de fractura y del cirujano.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 / 71</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[r24] Bhandari M et al. J Bone Joint Surg Am. 2012. doi:10.2106/JBJS.K.01344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otra encuesta de 335 cirujanos, 73 % reconoció que el retardo no tiene una definición estándar y 55 % dijo lo mismo de la no unión [r24].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 / 71</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Definiciones de no unión que vas a encontrar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Andrzejowski P et al. J Orthop Traumatol. 2019. doi:10.1186/s10195-019-0528-0</a:t>
            </a:r>
          </a:p>
          <a:p>
            <a:r>
              <a:rPr sz="1000">
                <a:solidFill>
                  <a:srgbClr val="5A6469"/>
                </a:solidFill>
                <a:latin typeface="Calibri"/>
              </a:rPr>
              <a:t>[r3] Schmal H et al. EFORT Open Rev. 2020. doi:10.1302/2058-5241.5.190037</a:t>
            </a:r>
          </a:p>
          <a:p>
            <a:r>
              <a:rPr sz="1000">
                <a:solidFill>
                  <a:srgbClr val="5A6469"/>
                </a:solidFill>
                <a:latin typeface="Calibri"/>
              </a:rPr>
              <a:t>[r10] Bhandari M et al. J Orthop Trauma. 2002. doi:10.1097/00005131-200209000-00004</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Fuente</a:t>
                      </a:r>
                    </a:p>
                  </a:txBody>
                  <a:tcPr>
                    <a:solidFill>
                      <a:srgbClr val="0F5F6B"/>
                    </a:solidFill>
                  </a:tcPr>
                </a:tc>
                <a:tc>
                  <a:txBody>
                    <a:bodyPr/>
                    <a:lstStyle/>
                    <a:p>
                      <a:r>
                        <a:rPr sz="1600" b="1">
                          <a:solidFill>
                            <a:srgbClr val="FFFFFF"/>
                          </a:solidFill>
                          <a:latin typeface="Calibri"/>
                        </a:rPr>
                        <a:t>Criterio</a:t>
                      </a:r>
                    </a:p>
                  </a:txBody>
                  <a:tcPr>
                    <a:solidFill>
                      <a:srgbClr val="0F5F6B"/>
                    </a:solidFill>
                  </a:tcPr>
                </a:tc>
                <a:tc>
                  <a:txBody>
                    <a:bodyPr/>
                    <a:lstStyle/>
                    <a:p>
                      <a:r>
                        <a:rPr sz="1600" b="1">
                          <a:solidFill>
                            <a:srgbClr val="FFFFFF"/>
                          </a:solidFill>
                          <a:latin typeface="Calibri"/>
                        </a:rPr>
                        <a:t>Qué recordar</a:t>
                      </a:r>
                    </a:p>
                  </a:txBody>
                  <a:tcPr>
                    <a:solidFill>
                      <a:srgbClr val="0F5F6B"/>
                    </a:solidFill>
                  </a:tcPr>
                </a:tc>
              </a:tr>
              <a:tr h="457200">
                <a:tc>
                  <a:txBody>
                    <a:bodyPr/>
                    <a:lstStyle/>
                    <a:p>
                      <a:r>
                        <a:rPr sz="1600">
                          <a:solidFill>
                            <a:srgbClr val="263238"/>
                          </a:solidFill>
                          <a:latin typeface="Calibri"/>
                        </a:rPr>
                        <a:t>Definición atribuida a la FDA</a:t>
                      </a:r>
                    </a:p>
                  </a:txBody>
                  <a:tcPr>
                    <a:solidFill>
                      <a:srgbClr val="EEF3F4"/>
                    </a:solidFill>
                  </a:tcPr>
                </a:tc>
                <a:tc>
                  <a:txBody>
                    <a:bodyPr/>
                    <a:lstStyle/>
                    <a:p>
                      <a:r>
                        <a:rPr sz="1600">
                          <a:solidFill>
                            <a:srgbClr val="263238"/>
                          </a:solidFill>
                          <a:latin typeface="Calibri"/>
                        </a:rPr>
                        <a:t>Sin unión a los 9 meses y sin signos de curación durante 3 meses</a:t>
                      </a:r>
                    </a:p>
                  </a:txBody>
                  <a:tcPr>
                    <a:solidFill>
                      <a:srgbClr val="EEF3F4"/>
                    </a:solidFill>
                  </a:tcPr>
                </a:tc>
                <a:tc>
                  <a:txBody>
                    <a:bodyPr/>
                    <a:lstStyle/>
                    <a:p>
                      <a:r>
                        <a:rPr sz="1600">
                          <a:solidFill>
                            <a:srgbClr val="263238"/>
                          </a:solidFill>
                          <a:latin typeface="Calibri"/>
                        </a:rPr>
                        <a:t>Da un plazo concreto de referencia</a:t>
                      </a:r>
                    </a:p>
                  </a:txBody>
                  <a:tcPr>
                    <a:solidFill>
                      <a:srgbClr val="EEF3F4"/>
                    </a:solidFill>
                  </a:tcPr>
                </a:tc>
              </a:tr>
              <a:tr h="457200">
                <a:tc>
                  <a:txBody>
                    <a:bodyPr/>
                    <a:lstStyle/>
                    <a:p>
                      <a:r>
                        <a:rPr sz="1600">
                          <a:solidFill>
                            <a:srgbClr val="263238"/>
                          </a:solidFill>
                          <a:latin typeface="Calibri"/>
                        </a:rPr>
                        <a:t>Propuesta para huesos largos</a:t>
                      </a:r>
                    </a:p>
                  </a:txBody>
                  <a:tcPr>
                    <a:solidFill>
                      <a:srgbClr val="FFFFFF"/>
                    </a:solidFill>
                  </a:tcPr>
                </a:tc>
                <a:tc>
                  <a:txBody>
                    <a:bodyPr/>
                    <a:lstStyle/>
                    <a:p>
                      <a:r>
                        <a:rPr sz="1600">
                          <a:solidFill>
                            <a:srgbClr val="263238"/>
                          </a:solidFill>
                          <a:latin typeface="Calibri"/>
                        </a:rPr>
                        <a:t>6 meses sin evidencia radiológica de curación</a:t>
                      </a:r>
                    </a:p>
                  </a:txBody>
                  <a:tcPr>
                    <a:solidFill>
                      <a:srgbClr val="FFFFFF"/>
                    </a:solidFill>
                  </a:tcPr>
                </a:tc>
                <a:tc>
                  <a:txBody>
                    <a:bodyPr/>
                    <a:lstStyle/>
                    <a:p>
                      <a:r>
                        <a:rPr sz="1600">
                          <a:solidFill>
                            <a:srgbClr val="263238"/>
                          </a:solidFill>
                          <a:latin typeface="Calibri"/>
                        </a:rPr>
                        <a:t>Más estricta: busca no esperar de más</a:t>
                      </a:r>
                    </a:p>
                  </a:txBody>
                  <a:tcPr>
                    <a:solidFill>
                      <a:srgbClr val="FFFFFF"/>
                    </a:solidFill>
                  </a:tcPr>
                </a:tc>
              </a:tr>
              <a:tr h="457200">
                <a:tc>
                  <a:txBody>
                    <a:bodyPr/>
                    <a:lstStyle/>
                    <a:p>
                      <a:r>
                        <a:rPr sz="1600">
                          <a:solidFill>
                            <a:srgbClr val="263238"/>
                          </a:solidFill>
                          <a:latin typeface="Calibri"/>
                        </a:rPr>
                        <a:t>Definición pragmática</a:t>
                      </a:r>
                    </a:p>
                  </a:txBody>
                  <a:tcPr>
                    <a:solidFill>
                      <a:srgbClr val="EEF3F4"/>
                    </a:solidFill>
                  </a:tcPr>
                </a:tc>
                <a:tc>
                  <a:txBody>
                    <a:bodyPr/>
                    <a:lstStyle/>
                    <a:p>
                      <a:r>
                        <a:rPr sz="1600">
                          <a:solidFill>
                            <a:srgbClr val="263238"/>
                          </a:solidFill>
                          <a:latin typeface="Calibri"/>
                        </a:rPr>
                        <a:t>Fractura que no curará sin otra intervención</a:t>
                      </a:r>
                    </a:p>
                  </a:txBody>
                  <a:tcPr>
                    <a:solidFill>
                      <a:srgbClr val="EEF3F4"/>
                    </a:solidFill>
                  </a:tcPr>
                </a:tc>
                <a:tc>
                  <a:txBody>
                    <a:bodyPr/>
                    <a:lstStyle/>
                    <a:p>
                      <a:r>
                        <a:rPr sz="1600">
                          <a:solidFill>
                            <a:srgbClr val="263238"/>
                          </a:solidFill>
                          <a:latin typeface="Calibri"/>
                        </a:rPr>
                        <a:t>Depende del juicio del cirujano</a:t>
                      </a:r>
                    </a:p>
                  </a:txBody>
                  <a:tcPr>
                    <a:solidFill>
                      <a:srgbClr val="EEF3F4"/>
                    </a:solidFill>
                  </a:tcPr>
                </a:tc>
              </a:tr>
              <a:tr h="457200">
                <a:tc>
                  <a:txBody>
                    <a:bodyPr/>
                    <a:lstStyle/>
                    <a:p>
                      <a:r>
                        <a:rPr sz="1600">
                          <a:solidFill>
                            <a:srgbClr val="263238"/>
                          </a:solidFill>
                          <a:latin typeface="Calibri"/>
                        </a:rPr>
                        <a:t>Encuesta respondida por 444 cirujanos</a:t>
                      </a:r>
                    </a:p>
                  </a:txBody>
                  <a:tcPr>
                    <a:solidFill>
                      <a:srgbClr val="FFFFFF"/>
                    </a:solidFill>
                  </a:tcPr>
                </a:tc>
                <a:tc>
                  <a:txBody>
                    <a:bodyPr/>
                    <a:lstStyle/>
                    <a:p>
                      <a:r>
                        <a:rPr sz="1600">
                          <a:solidFill>
                            <a:srgbClr val="263238"/>
                          </a:solidFill>
                          <a:latin typeface="Calibri"/>
                        </a:rPr>
                        <a:t>Retardo entre 1 y 8 meses; no unión entre 2 y 12 meses</a:t>
                      </a:r>
                    </a:p>
                  </a:txBody>
                  <a:tcPr>
                    <a:solidFill>
                      <a:srgbClr val="FFFFFF"/>
                    </a:solidFill>
                  </a:tcPr>
                </a:tc>
                <a:tc>
                  <a:txBody>
                    <a:bodyPr/>
                    <a:lstStyle/>
                    <a:p>
                      <a:r>
                        <a:rPr sz="1600">
                          <a:solidFill>
                            <a:srgbClr val="263238"/>
                          </a:solidFill>
                          <a:latin typeface="Calibri"/>
                        </a:rPr>
                        <a:t>Prueba de que no hay consenso</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 / 71</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Epidemiología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Andrzejowski P et al. J Orthop Traumatol. 2019. doi:10.1186/s10195-019-0528-0</a:t>
            </a:r>
          </a:p>
          <a:p>
            <a:r>
              <a:rPr sz="800">
                <a:solidFill>
                  <a:srgbClr val="5A6469"/>
                </a:solidFill>
                <a:latin typeface="Calibri"/>
              </a:rPr>
              <a:t>[r3] Schmal H et al. EFORT Open Rev. 2020. doi:10.1302/2058-5241.5.190037</a:t>
            </a:r>
          </a:p>
          <a:p>
            <a:r>
              <a:rPr sz="800">
                <a:solidFill>
                  <a:srgbClr val="5A6469"/>
                </a:solidFill>
                <a:latin typeface="Calibri"/>
              </a:rPr>
              <a:t>[r6] Zura R et al. JAMA Surg. 2016. doi:10.1001/jamasurg.2016.2775</a:t>
            </a:r>
          </a:p>
          <a:p>
            <a:r>
              <a:rPr sz="800">
                <a:solidFill>
                  <a:srgbClr val="5A6469"/>
                </a:solidFill>
                <a:latin typeface="Calibri"/>
              </a:rPr>
              <a:t>[r7] Rupp M et al. Int Orthop. 2018. doi:10.1007/s00264-017-3734-5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cifra clásica de 5 % a 10 % está en duda.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 / 71</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No unión por cada 1000 fracturas, según el hueso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Andrzejowski P et al. J Orthop Traumatol. 2019. doi:10.1186/s10195-019-0528-0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 / 71</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Retardo o no unión a los 12 meses en fractura abierta, por Gustilo-Anderson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[r27] Natoli RM et al. J Bone Joint Surg Am. 2025. doi:10.2106/JBJS.24.01055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9 / 71</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Etiología y fisiopatología: por qué una fractura no cura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[r30] Siverino C et al. Expert Opin Biol Ther. 2024. doi:10.1080/14712598.2024.2391491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3 fallas de fondo.</a:t>
            </a:r>
          </a:p>
          <a:p>
            <a:pPr marL="347472" indent="-347472">
              <a:spcAft>
                <a:spcPts val="1400"/>
              </a:spcAft>
              <a:buChar char="•"/>
            </a:pPr>
            <a:r>
              <a:rPr sz="2400">
                <a:solidFill>
                  <a:srgbClr val="263238"/>
                </a:solidFill>
                <a:latin typeface="Calibri"/>
              </a:rPr>
              <a:t>Casi toda no unión se explica por una de estas: la fijación no dio estabilidad, el huésped no estaba en condiciones o hubo infección [r30].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10 / 71</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Causas presentes en 100 no uniones consecutivas (una misma no unión puede tener varias)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[r11] Mills L et al. Bone Joint Res. 2016. doi:10.1302/2046-3758.510.BJR-2016-0138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11 / 71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Número de causas por no unión en la misma serie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[r11] Mills L et al. Bone Joint Res. 2016. doi:10.1302/2046-3758.510.BJR-2016-0138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12 / 71</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Factores de riesgo con evidencia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Schmal H et al. EFORT Open Rev. 2020. doi:10.1302/2058-5241.5.190037</a:t>
            </a:r>
          </a:p>
          <a:p>
            <a:r>
              <a:rPr sz="800">
                <a:solidFill>
                  <a:srgbClr val="5A6469"/>
                </a:solidFill>
                <a:latin typeface="Calibri"/>
              </a:rPr>
              <a:t>[r6] Zura R et al. JAMA Surg. 2016. doi:10.1001/jamasurg.2016.2775</a:t>
            </a:r>
          </a:p>
          <a:p>
            <a:r>
              <a:rPr sz="800">
                <a:solidFill>
                  <a:srgbClr val="5A6469"/>
                </a:solidFill>
                <a:latin typeface="Calibri"/>
              </a:rPr>
              <a:t>[r12] Pearson RG et al. BMJ Open. 2016. doi:10.1136/bmjopen-2015-010303</a:t>
            </a:r>
          </a:p>
          <a:p>
            <a:r>
              <a:rPr sz="800">
                <a:solidFill>
                  <a:srgbClr val="5A6469"/>
                </a:solidFill>
                <a:latin typeface="Calibri"/>
              </a:rPr>
              <a:t>[r13] Ding ZC et al. ANZ J Surg. 2020. doi:10.1111/ans.15878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Locales y sistémicos.</a:t>
            </a:r>
          </a:p>
          <a:p>
            <a:pPr marL="347472" indent="-347472">
              <a:spcAft>
                <a:spcPts val="1400"/>
              </a:spcAft>
              <a:buChar char="•"/>
            </a:pPr>
            <a:r>
              <a:rPr sz="2400">
                <a:solidFill>
                  <a:srgbClr val="263238"/>
                </a:solidFill>
                <a:latin typeface="Calibri"/>
              </a:rPr>
              <a:t>Se reparten entre los del paciente (tabaco, diabetes, fármacos, nutrición) y los de la lesión o la cirugía (hueso afectado, fractura abierta, conminución, brecha, calidad de la fijación).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13 / 71</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Razón de momios de no unión en una base de 309 330 fracturas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 Zura R et al. JAMA Surg. 2016. doi:10.1001/jamasurg.2016.2775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14 / 71</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Efecto agrupado en metaanálisis (OR o riesgo relativo, según la fuente)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[r33] Rajha HE et al. Orthop Traumatol Surg Res. 2026. doi:10.1016/j.otsr.2026.104918</a:t>
            </a:r>
          </a:p>
          <a:p>
            <a:r>
              <a:rPr sz="800">
                <a:solidFill>
                  <a:srgbClr val="5A6469"/>
                </a:solidFill>
                <a:latin typeface="Calibri"/>
              </a:rPr>
              <a:t>[r14] Xu B et al. EClinicalMedicine. 2021. doi:10.1016/j.eclinm.2021.101179</a:t>
            </a:r>
          </a:p>
          <a:p>
            <a:r>
              <a:rPr sz="800">
                <a:solidFill>
                  <a:srgbClr val="5A6469"/>
                </a:solidFill>
                <a:latin typeface="Calibri"/>
              </a:rPr>
              <a:t>[r12] Pearson RG et al. BMJ Open. 2016. doi:10.1136/bmjopen-2015-010303</a:t>
            </a:r>
          </a:p>
          <a:p>
            <a:r>
              <a:rPr sz="800">
                <a:solidFill>
                  <a:srgbClr val="5A6469"/>
                </a:solidFill>
                <a:latin typeface="Calibri"/>
              </a:rPr>
              <a:t>[r13] Ding ZC et al. ANZ J Surg. 2020. doi:10.1111/ans.15878</a:t>
            </a:r>
          </a:p>
          <a:p>
            <a:r>
              <a:rPr sz="800">
                <a:solidFill>
                  <a:srgbClr val="5A6469"/>
                </a:solidFill>
                <a:latin typeface="Calibri"/>
              </a:rPr>
              <a:t>[r16] Chuang PY et al. Front Endocrinol (Lausanne). 2024. doi:10.3389/fendo.2024.1428240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15 / 71</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Biomecánica: la deformación decide si hay hueso o tejido fibroso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Schmal H et al. EFORT Open Rev. 2020. doi:10.1302/2058-5241.5.190037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idea.</a:t>
            </a:r>
          </a:p>
          <a:p>
            <a:pPr marL="347472" indent="-347472">
              <a:spcAft>
                <a:spcPts val="1400"/>
              </a:spcAft>
              <a:buChar char="•"/>
            </a:pPr>
            <a:r>
              <a:rPr sz="2800">
                <a:solidFill>
                  <a:srgbClr val="263238"/>
                </a:solidFill>
                <a:latin typeface="Calibri"/>
              </a:rPr>
              <a:t>Cuánto se mueven los fragmentos entre sí decide si el hueso cura [r3].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16 / 71</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Biomecánica: la deformación decide si hay hueso o tejido fibroso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Schmal H et al. EFORT Open Rev. 2020. doi:10.1302/2058-5241.5.190037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Por eso, un foco cuyo movimiento no disminuye semana a semana termina en no unión [r3].</a:t>
            </a:r>
          </a:p>
          <a:p>
            <a:pPr marL="347472" indent="-347472">
              <a:spcAft>
                <a:spcPts val="1400"/>
              </a:spcAft>
              <a:buChar char="•"/>
            </a:pPr>
            <a:r>
              <a:rPr sz="2400">
                <a:solidFill>
                  <a:srgbClr val="263238"/>
                </a:solidFill>
                <a:latin typeface="Calibri"/>
              </a:rPr>
              <a:t>Qué significa para elegir implante.</a:t>
            </a:r>
          </a:p>
          <a:p>
            <a:pPr marL="347472" indent="-347472">
              <a:spcAft>
                <a:spcPts val="1400"/>
              </a:spcAft>
              <a:buChar char="•"/>
            </a:pPr>
            <a:r>
              <a:rPr sz="2400">
                <a:solidFill>
                  <a:srgbClr val="263238"/>
                </a:solidFill>
                <a:latin typeface="Calibri"/>
              </a:rPr>
              <a:t>Las fracturas simples piden estabilidad absoluta y las multifragmentarias estabilidad relativa [r3].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17 / 71</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Biomecánica: la deformación decide si hay hueso o tejido fibroso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Schmal H et al. EFORT Open Rev. 2020. doi:10.1302/2058-5241.5.190037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tamaño de la brecha cambia el efecto de la placa: si la brecha es mínima, un montaje bloqueado relativamente flexible genera demasiada deformación y flujo de líquido… [r3]</a:t>
            </a:r>
          </a:p>
          <a:p>
            <a:pPr marL="347472" indent="-347472">
              <a:spcAft>
                <a:spcPts val="1400"/>
              </a:spcAft>
              <a:buChar char="•"/>
            </a:pPr>
            <a:r>
              <a:rPr sz="2400">
                <a:solidFill>
                  <a:srgbClr val="263238"/>
                </a:solidFill>
                <a:latin typeface="Calibri"/>
              </a:rPr>
              <a:t>Eje, longitud y rotación.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18 / 71</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Clasificación: Weber-Cech y otras formas de describir una no unión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[r7] Rupp M et al. Int Orthop. 2018. doi:10.1007/s00264-017-3734-5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Weber y Cech.</a:t>
            </a:r>
          </a:p>
          <a:p>
            <a:pPr marL="347472" indent="-347472">
              <a:spcAft>
                <a:spcPts val="1400"/>
              </a:spcAft>
              <a:buChar char="•"/>
            </a:pPr>
            <a:r>
              <a:rPr sz="2400">
                <a:solidFill>
                  <a:srgbClr val="263238"/>
                </a:solidFill>
                <a:latin typeface="Calibri"/>
              </a:rPr>
              <a:t>La clasificación clásica, de la década de 1970, mira la biología del foco: de un lado las no uniones vitales (hipertróficas) y del otro las avitales (hipo o atróficas) [r7].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19 / 71</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Consolidación según el grupo del puntaje de Calori en 300 no uniones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[r37] Calori GM et al. Injury. 2014. doi:10.1016/j.injury.2014.10.030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20 / 71</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Tiempo medio a la consolidación radiográfica según el grupo del puntaje de Calori</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[r37] Calori GM et al. Injury. 2014. doi:10.1016/j.injury.2014.10.030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21 / 71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El diamante de Giannoudis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[r40] Giannoudis PV et al. Injury. 2007. doi:10.1016/s0020-1383(08)70003-2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De un triángulo a un diamante.</a:t>
            </a:r>
          </a:p>
          <a:p>
            <a:pPr marL="347472" indent="-347472">
              <a:spcAft>
                <a:spcPts val="1400"/>
              </a:spcAft>
              <a:buChar char="•"/>
            </a:pPr>
            <a:r>
              <a:rPr sz="2800">
                <a:solidFill>
                  <a:srgbClr val="263238"/>
                </a:solidFill>
                <a:latin typeface="Calibri"/>
              </a:rPr>
              <a:t>Antes se hablaba del «triángulo»: factores de crecimiento, andamio y células madre mesenquimales [r40].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22 / 71</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Unión en estudios del concepto diamante (cohortes y series, no comparables entre sí)</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Andrzejowski P et al. J Orthop Traumatol. 2019. doi:10.1186/s10195-019-0528-0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23 / 71</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Los elementos del diamante y cómo se actúa sobre cada uno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[r9] Garrison KR et al. Cochrane Database Syst Rev. 2010. doi:10.1002/14651858.CD006950.pub2</a:t>
            </a:r>
          </a:p>
          <a:p>
            <a:r>
              <a:rPr sz="800">
                <a:solidFill>
                  <a:srgbClr val="5A6469"/>
                </a:solidFill>
                <a:latin typeface="Calibri"/>
              </a:rPr>
              <a:t>[r42] Wang Y et al. BMC Musculoskelet Disord. 2026. doi:10.1186/s12891-026-09973-w</a:t>
            </a:r>
          </a:p>
          <a:p>
            <a:r>
              <a:rPr sz="800">
                <a:solidFill>
                  <a:srgbClr val="5A6469"/>
                </a:solidFill>
                <a:latin typeface="Calibri"/>
              </a:rPr>
              <a:t>[r43] Dawson J et al. J Orthop Trauma. 2014. doi:10.1097/BOT.0000000000000086</a:t>
            </a:r>
          </a:p>
          <a:p>
            <a:r>
              <a:rPr sz="800">
                <a:solidFill>
                  <a:srgbClr val="5A6469"/>
                </a:solidFill>
                <a:latin typeface="Calibri"/>
              </a:rPr>
              <a:t>[r3] Schmal H et al. EFORT Open Rev. 2020. doi:10.1302/2058-5241.5.190037</a:t>
            </a:r>
          </a:p>
          <a:p>
            <a:r>
              <a:rPr sz="800">
                <a:solidFill>
                  <a:srgbClr val="5A6469"/>
                </a:solidFill>
                <a:latin typeface="Calibri"/>
              </a:rPr>
              <a:t>[r1] Andrzejowski P et al. J Orthop Traumatol. 2019. doi:10.1186/s10195-019-0528-0</a:t>
            </a:r>
          </a:p>
          <a:p>
            <a:r>
              <a:rPr sz="800">
                <a:solidFill>
                  <a:srgbClr val="5A6469"/>
                </a:solidFill>
                <a:latin typeface="Calibri"/>
              </a:rPr>
              <a:t>(+2 referencias más en las láminas finales)</a:t>
            </a:r>
          </a:p>
        </p:txBody>
      </p:sp>
      <p:graphicFrame>
        <p:nvGraphicFramePr>
          <p:cNvPr id="6" name="Table 5"/>
          <p:cNvGraphicFramePr>
            <a:graphicFrameLocks noGrp="1"/>
          </p:cNvGraphicFramePr>
          <p:nvPr/>
        </p:nvGraphicFramePr>
        <p:xfrm>
          <a:off x="822960" y="1645920"/>
          <a:ext cx="10607040" cy="32004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Elemento</a:t>
                      </a:r>
                    </a:p>
                  </a:txBody>
                  <a:tcPr>
                    <a:solidFill>
                      <a:srgbClr val="0F5F6B"/>
                    </a:solidFill>
                  </a:tcPr>
                </a:tc>
                <a:tc>
                  <a:txBody>
                    <a:bodyPr/>
                    <a:lstStyle/>
                    <a:p>
                      <a:r>
                        <a:rPr sz="1400" b="1">
                          <a:solidFill>
                            <a:srgbClr val="FFFFFF"/>
                          </a:solidFill>
                          <a:latin typeface="Calibri"/>
                        </a:rPr>
                        <a:t>Qué es</a:t>
                      </a:r>
                    </a:p>
                  </a:txBody>
                  <a:tcPr>
                    <a:solidFill>
                      <a:srgbClr val="0F5F6B"/>
                    </a:solidFill>
                  </a:tcPr>
                </a:tc>
                <a:tc>
                  <a:txBody>
                    <a:bodyPr/>
                    <a:lstStyle/>
                    <a:p>
                      <a:r>
                        <a:rPr sz="1400" b="1">
                          <a:solidFill>
                            <a:srgbClr val="FFFFFF"/>
                          </a:solidFill>
                          <a:latin typeface="Calibri"/>
                        </a:rPr>
                        <a:t>Cómo se actúa en cirugía</a:t>
                      </a:r>
                    </a:p>
                  </a:txBody>
                  <a:tcPr>
                    <a:solidFill>
                      <a:srgbClr val="0F5F6B"/>
                    </a:solidFill>
                  </a:tcPr>
                </a:tc>
                <a:tc>
                  <a:txBody>
                    <a:bodyPr/>
                    <a:lstStyle/>
                    <a:p>
                      <a:r>
                        <a:rPr sz="1400" b="1">
                          <a:solidFill>
                            <a:srgbClr val="FFFFFF"/>
                          </a:solidFill>
                          <a:latin typeface="Calibri"/>
                        </a:rPr>
                        <a:t>Dónde mirar la evidencia</a:t>
                      </a:r>
                    </a:p>
                  </a:txBody>
                  <a:tcPr>
                    <a:solidFill>
                      <a:srgbClr val="0F5F6B"/>
                    </a:solidFill>
                  </a:tcPr>
                </a:tc>
              </a:tr>
              <a:tr h="457200">
                <a:tc>
                  <a:txBody>
                    <a:bodyPr/>
                    <a:lstStyle/>
                    <a:p>
                      <a:r>
                        <a:rPr sz="1400">
                          <a:solidFill>
                            <a:srgbClr val="263238"/>
                          </a:solidFill>
                          <a:latin typeface="Calibri"/>
                        </a:rPr>
                        <a:t>Mediadores osteoinductores</a:t>
                      </a:r>
                    </a:p>
                  </a:txBody>
                  <a:tcPr>
                    <a:solidFill>
                      <a:srgbClr val="EEF3F4"/>
                    </a:solidFill>
                  </a:tcPr>
                </a:tc>
                <a:tc>
                  <a:txBody>
                    <a:bodyPr/>
                    <a:lstStyle/>
                    <a:p>
                      <a:r>
                        <a:rPr sz="1400">
                          <a:solidFill>
                            <a:srgbClr val="263238"/>
                          </a:solidFill>
                          <a:latin typeface="Calibri"/>
                        </a:rPr>
                        <a:t>BMP, PDGF, FGF, IGF y TGF-beta del hematoma</a:t>
                      </a:r>
                    </a:p>
                  </a:txBody>
                  <a:tcPr>
                    <a:solidFill>
                      <a:srgbClr val="EEF3F4"/>
                    </a:solidFill>
                  </a:tcPr>
                </a:tc>
                <a:tc>
                  <a:txBody>
                    <a:bodyPr/>
                    <a:lstStyle/>
                    <a:p>
                      <a:r>
                        <a:rPr sz="1400">
                          <a:solidFill>
                            <a:srgbClr val="263238"/>
                          </a:solidFill>
                          <a:latin typeface="Calibri"/>
                        </a:rPr>
                        <a:t>BMP, PRP, aspirado de médula</a:t>
                      </a:r>
                    </a:p>
                  </a:txBody>
                  <a:tcPr>
                    <a:solidFill>
                      <a:srgbClr val="EEF3F4"/>
                    </a:solidFill>
                  </a:tcPr>
                </a:tc>
                <a:tc>
                  <a:txBody>
                    <a:bodyPr/>
                    <a:lstStyle/>
                    <a:p>
                      <a:r>
                        <a:rPr sz="1400">
                          <a:solidFill>
                            <a:srgbClr val="263238"/>
                          </a:solidFill>
                          <a:latin typeface="Calibri"/>
                        </a:rPr>
                        <a:t>Cochrane de BMP: RR de unión 1,02 en no unión [r9]</a:t>
                      </a:r>
                    </a:p>
                  </a:txBody>
                  <a:tcPr>
                    <a:solidFill>
                      <a:srgbClr val="EEF3F4"/>
                    </a:solidFill>
                  </a:tcPr>
                </a:tc>
              </a:tr>
              <a:tr h="457200">
                <a:tc>
                  <a:txBody>
                    <a:bodyPr/>
                    <a:lstStyle/>
                    <a:p>
                      <a:r>
                        <a:rPr sz="1400">
                          <a:solidFill>
                            <a:srgbClr val="263238"/>
                          </a:solidFill>
                          <a:latin typeface="Calibri"/>
                        </a:rPr>
                        <a:t>Células osteogénicas</a:t>
                      </a:r>
                    </a:p>
                  </a:txBody>
                  <a:tcPr>
                    <a:solidFill>
                      <a:srgbClr val="FFFFFF"/>
                    </a:solidFill>
                  </a:tcPr>
                </a:tc>
                <a:tc>
                  <a:txBody>
                    <a:bodyPr/>
                    <a:lstStyle/>
                    <a:p>
                      <a:r>
                        <a:rPr sz="1400">
                          <a:solidFill>
                            <a:srgbClr val="263238"/>
                          </a:solidFill>
                          <a:latin typeface="Calibri"/>
                        </a:rPr>
                        <a:t>Progenitoras del periostio y células madre de la médula</a:t>
                      </a:r>
                    </a:p>
                  </a:txBody>
                  <a:tcPr>
                    <a:solidFill>
                      <a:srgbClr val="FFFFFF"/>
                    </a:solidFill>
                  </a:tcPr>
                </a:tc>
                <a:tc>
                  <a:txBody>
                    <a:bodyPr/>
                    <a:lstStyle/>
                    <a:p>
                      <a:r>
                        <a:rPr sz="1400">
                          <a:solidFill>
                            <a:srgbClr val="263238"/>
                          </a:solidFill>
                          <a:latin typeface="Calibri"/>
                        </a:rPr>
                        <a:t>Injerto autólogo, RIA, aspirado de médula</a:t>
                      </a:r>
                    </a:p>
                  </a:txBody>
                  <a:tcPr>
                    <a:solidFill>
                      <a:srgbClr val="FFFFFF"/>
                    </a:solidFill>
                  </a:tcPr>
                </a:tc>
                <a:tc>
                  <a:txBody>
                    <a:bodyPr/>
                    <a:lstStyle/>
                    <a:p>
                      <a:r>
                        <a:rPr sz="1400">
                          <a:solidFill>
                            <a:srgbClr val="263238"/>
                          </a:solidFill>
                          <a:latin typeface="Calibri"/>
                        </a:rPr>
                        <a:t>Aspirado con injerto: OR 8,14 en una red de baja calidad [r42]</a:t>
                      </a:r>
                    </a:p>
                  </a:txBody>
                  <a:tcPr>
                    <a:solidFill>
                      <a:srgbClr val="FFFFFF"/>
                    </a:solidFill>
                  </a:tcPr>
                </a:tc>
              </a:tr>
              <a:tr h="457200">
                <a:tc>
                  <a:txBody>
                    <a:bodyPr/>
                    <a:lstStyle/>
                    <a:p>
                      <a:r>
                        <a:rPr sz="1400">
                          <a:solidFill>
                            <a:srgbClr val="263238"/>
                          </a:solidFill>
                          <a:latin typeface="Calibri"/>
                        </a:rPr>
                        <a:t>Matriz osteoconductora</a:t>
                      </a:r>
                    </a:p>
                  </a:txBody>
                  <a:tcPr>
                    <a:solidFill>
                      <a:srgbClr val="EEF3F4"/>
                    </a:solidFill>
                  </a:tcPr>
                </a:tc>
                <a:tc>
                  <a:txBody>
                    <a:bodyPr/>
                    <a:lstStyle/>
                    <a:p>
                      <a:r>
                        <a:rPr sz="1400">
                          <a:solidFill>
                            <a:srgbClr val="263238"/>
                          </a:solidFill>
                          <a:latin typeface="Calibri"/>
                        </a:rPr>
                        <a:t>Andamio donde migran y se adhieren las células</a:t>
                      </a:r>
                    </a:p>
                  </a:txBody>
                  <a:tcPr>
                    <a:solidFill>
                      <a:srgbClr val="EEF3F4"/>
                    </a:solidFill>
                  </a:tcPr>
                </a:tc>
                <a:tc>
                  <a:txBody>
                    <a:bodyPr/>
                    <a:lstStyle/>
                    <a:p>
                      <a:r>
                        <a:rPr sz="1400">
                          <a:solidFill>
                            <a:srgbClr val="263238"/>
                          </a:solidFill>
                          <a:latin typeface="Calibri"/>
                        </a:rPr>
                        <a:t>Autoinjerto, aloinjerto, matriz ósea desmineralizada, fosfatos</a:t>
                      </a:r>
                    </a:p>
                  </a:txBody>
                  <a:tcPr>
                    <a:solidFill>
                      <a:srgbClr val="EEF3F4"/>
                    </a:solidFill>
                  </a:tcPr>
                </a:tc>
                <a:tc>
                  <a:txBody>
                    <a:bodyPr/>
                    <a:lstStyle/>
                    <a:p>
                      <a:r>
                        <a:rPr sz="1400">
                          <a:solidFill>
                            <a:srgbClr val="263238"/>
                          </a:solidFill>
                          <a:latin typeface="Calibri"/>
                        </a:rPr>
                        <a:t>RIA y cresta ilíaca: unión de 82,1 % y 86,0 % en un ECA [r43]</a:t>
                      </a:r>
                    </a:p>
                  </a:txBody>
                  <a:tcPr>
                    <a:solidFill>
                      <a:srgbClr val="EEF3F4"/>
                    </a:solidFill>
                  </a:tcPr>
                </a:tc>
              </a:tr>
              <a:tr h="457200">
                <a:tc>
                  <a:txBody>
                    <a:bodyPr/>
                    <a:lstStyle/>
                    <a:p>
                      <a:r>
                        <a:rPr sz="1400">
                          <a:solidFill>
                            <a:srgbClr val="263238"/>
                          </a:solidFill>
                          <a:latin typeface="Calibri"/>
                        </a:rPr>
                        <a:t>Ambiente mecánico</a:t>
                      </a:r>
                    </a:p>
                  </a:txBody>
                  <a:tcPr>
                    <a:solidFill>
                      <a:srgbClr val="FFFFFF"/>
                    </a:solidFill>
                  </a:tcPr>
                </a:tc>
                <a:tc>
                  <a:txBody>
                    <a:bodyPr/>
                    <a:lstStyle/>
                    <a:p>
                      <a:r>
                        <a:rPr sz="1400">
                          <a:solidFill>
                            <a:srgbClr val="263238"/>
                          </a:solidFill>
                          <a:latin typeface="Calibri"/>
                        </a:rPr>
                        <a:t>Estabilidad y deformación del foco</a:t>
                      </a:r>
                    </a:p>
                  </a:txBody>
                  <a:tcPr>
                    <a:solidFill>
                      <a:srgbClr val="FFFFFF"/>
                    </a:solidFill>
                  </a:tcPr>
                </a:tc>
                <a:tc>
                  <a:txBody>
                    <a:bodyPr/>
                    <a:lstStyle/>
                    <a:p>
                      <a:r>
                        <a:rPr sz="1400">
                          <a:solidFill>
                            <a:srgbClr val="263238"/>
                          </a:solidFill>
                          <a:latin typeface="Calibri"/>
                        </a:rPr>
                        <a:t>Recambio de clavo, placa de aumento, fijador circular</a:t>
                      </a:r>
                    </a:p>
                  </a:txBody>
                  <a:tcPr>
                    <a:solidFill>
                      <a:srgbClr val="FFFFFF"/>
                    </a:solidFill>
                  </a:tcPr>
                </a:tc>
                <a:tc>
                  <a:txBody>
                    <a:bodyPr/>
                    <a:lstStyle/>
                    <a:p>
                      <a:r>
                        <a:rPr sz="1400">
                          <a:solidFill>
                            <a:srgbClr val="263238"/>
                          </a:solidFill>
                          <a:latin typeface="Calibri"/>
                        </a:rPr>
                        <a:t>Deformación menor de 10 % [r3]</a:t>
                      </a:r>
                    </a:p>
                  </a:txBody>
                  <a:tcPr>
                    <a:solidFill>
                      <a:srgbClr val="FFFFFF"/>
                    </a:solidFill>
                  </a:tcPr>
                </a:tc>
              </a:tr>
              <a:tr h="457200">
                <a:tc>
                  <a:txBody>
                    <a:bodyPr/>
                    <a:lstStyle/>
                    <a:p>
                      <a:r>
                        <a:rPr sz="1400">
                          <a:solidFill>
                            <a:srgbClr val="263238"/>
                          </a:solidFill>
                          <a:latin typeface="Calibri"/>
                        </a:rPr>
                        <a:t>Vascularidad</a:t>
                      </a:r>
                    </a:p>
                  </a:txBody>
                  <a:tcPr>
                    <a:solidFill>
                      <a:srgbClr val="EEF3F4"/>
                    </a:solidFill>
                  </a:tcPr>
                </a:tc>
                <a:tc>
                  <a:txBody>
                    <a:bodyPr/>
                    <a:lstStyle/>
                    <a:p>
                      <a:r>
                        <a:rPr sz="1400">
                          <a:solidFill>
                            <a:srgbClr val="263238"/>
                          </a:solidFill>
                          <a:latin typeface="Calibri"/>
                        </a:rPr>
                        <a:t>Irrigación del foco, periostio y partes blandas</a:t>
                      </a:r>
                    </a:p>
                  </a:txBody>
                  <a:tcPr>
                    <a:solidFill>
                      <a:srgbClr val="EEF3F4"/>
                    </a:solidFill>
                  </a:tcPr>
                </a:tc>
                <a:tc>
                  <a:txBody>
                    <a:bodyPr/>
                    <a:lstStyle/>
                    <a:p>
                      <a:r>
                        <a:rPr sz="1400">
                          <a:solidFill>
                            <a:srgbClr val="263238"/>
                          </a:solidFill>
                          <a:latin typeface="Calibri"/>
                        </a:rPr>
                        <a:t>Respetar la biología y dar cobertura</a:t>
                      </a:r>
                    </a:p>
                  </a:txBody>
                  <a:tcPr>
                    <a:solidFill>
                      <a:srgbClr val="EEF3F4"/>
                    </a:solidFill>
                  </a:tcPr>
                </a:tc>
                <a:tc>
                  <a:txBody>
                    <a:bodyPr/>
                    <a:lstStyle/>
                    <a:p>
                      <a:r>
                        <a:rPr sz="1400">
                          <a:solidFill>
                            <a:srgbClr val="263238"/>
                          </a:solidFill>
                          <a:latin typeface="Calibri"/>
                        </a:rPr>
                        <a:t>Mayor riesgo si se pierde el hematoma o la irrigación [r1]</a:t>
                      </a:r>
                    </a:p>
                  </a:txBody>
                  <a:tcPr>
                    <a:solidFill>
                      <a:srgbClr val="EEF3F4"/>
                    </a:solidFill>
                  </a:tcPr>
                </a:tc>
              </a:tr>
              <a:tr h="457200">
                <a:tc>
                  <a:txBody>
                    <a:bodyPr/>
                    <a:lstStyle/>
                    <a:p>
                      <a:r>
                        <a:rPr sz="1400">
                          <a:solidFill>
                            <a:srgbClr val="263238"/>
                          </a:solidFill>
                          <a:latin typeface="Calibri"/>
                        </a:rPr>
                        <a:t>Huésped</a:t>
                      </a:r>
                    </a:p>
                  </a:txBody>
                  <a:tcPr>
                    <a:solidFill>
                      <a:srgbClr val="FFFFFF"/>
                    </a:solidFill>
                  </a:tcPr>
                </a:tc>
                <a:tc>
                  <a:txBody>
                    <a:bodyPr/>
                    <a:lstStyle/>
                    <a:p>
                      <a:r>
                        <a:rPr sz="1400">
                          <a:solidFill>
                            <a:srgbClr val="263238"/>
                          </a:solidFill>
                          <a:latin typeface="Calibri"/>
                        </a:rPr>
                        <a:t>Comorbilidades y hábitos</a:t>
                      </a:r>
                    </a:p>
                  </a:txBody>
                  <a:tcPr>
                    <a:solidFill>
                      <a:srgbClr val="FFFFFF"/>
                    </a:solidFill>
                  </a:tcPr>
                </a:tc>
                <a:tc>
                  <a:txBody>
                    <a:bodyPr/>
                    <a:lstStyle/>
                    <a:p>
                      <a:r>
                        <a:rPr sz="1400">
                          <a:solidFill>
                            <a:srgbClr val="263238"/>
                          </a:solidFill>
                          <a:latin typeface="Calibri"/>
                        </a:rPr>
                        <a:t>Dejar de fumar, controlar diabetes, revisar metabolismo</a:t>
                      </a:r>
                    </a:p>
                  </a:txBody>
                  <a:tcPr>
                    <a:solidFill>
                      <a:srgbClr val="FFFFFF"/>
                    </a:solidFill>
                  </a:tcPr>
                </a:tc>
                <a:tc>
                  <a:txBody>
                    <a:bodyPr/>
                    <a:lstStyle/>
                    <a:p>
                      <a:r>
                        <a:rPr sz="1400">
                          <a:solidFill>
                            <a:srgbClr val="263238"/>
                          </a:solidFill>
                          <a:latin typeface="Calibri"/>
                        </a:rPr>
                        <a:t>Tabaco: riesgo 2,2 veces mayor [r12]</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24 / 71</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Diagnóstico: clínica, laboratorio, cultivos y metabolismo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Schmal H et al. EFORT Open Rev. 2020. doi:10.1302/2058-5241.5.190037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clínica abre la sospecha.</a:t>
            </a:r>
          </a:p>
          <a:p>
            <a:pPr marL="347472" indent="-347472">
              <a:spcAft>
                <a:spcPts val="1400"/>
              </a:spcAft>
              <a:buChar char="•"/>
            </a:pPr>
            <a:r>
              <a:rPr sz="2400">
                <a:solidFill>
                  <a:srgbClr val="263238"/>
                </a:solidFill>
                <a:latin typeface="Calibri"/>
              </a:rPr>
              <a:t>En pacientes con no unión es típico referir incapacidad para cargar (84 %), dolor en el foco (74 %) y dolor a la palpación (38 %) [r3].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25 / 71</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Sensibilidad (barra) y especificidad (segunda barra) para el diagnóstico de infección en la no unión; cada estudio usa criterios distintos y no son comparables entre sí</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[r20] Trenkwalder K et al. Injury. 2025. doi:10.1016/j.injury.2024.112137</a:t>
            </a:r>
          </a:p>
          <a:p>
            <a:r>
              <a:rPr sz="800">
                <a:solidFill>
                  <a:srgbClr val="5A6469"/>
                </a:solidFill>
                <a:latin typeface="Calibri"/>
              </a:rPr>
              <a:t>[r46] Onsea J et al. Injury. 2022. doi:10.1016/j.injury.2022.03.024</a:t>
            </a:r>
          </a:p>
          <a:p>
            <a:r>
              <a:rPr sz="800">
                <a:solidFill>
                  <a:srgbClr val="5A6469"/>
                </a:solidFill>
                <a:latin typeface="Calibri"/>
              </a:rPr>
              <a:t>[r48] Wang S et al. Biomed Res Int. 2017. doi:10.1155/2017/9146317</a:t>
            </a:r>
          </a:p>
          <a:p>
            <a:r>
              <a:rPr sz="800">
                <a:solidFill>
                  <a:srgbClr val="5A6469"/>
                </a:solidFill>
                <a:latin typeface="Calibri"/>
              </a:rPr>
              <a:t>[r49] Wang Z et al. Infect Drug Resist. 2019. doi:10.2147/IDR.S213099</a:t>
            </a:r>
          </a:p>
          <a:p>
            <a:r>
              <a:rPr sz="800">
                <a:solidFill>
                  <a:srgbClr val="5A6469"/>
                </a:solidFill>
                <a:latin typeface="Calibri"/>
              </a:rPr>
              <a:t>[r47] Wang XJ et al. Infect Drug Resist. 2020. doi:10.2147/IDR.S269719</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26 / 71</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Qué estudiar y qué esperar de cada prueba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Schmal H et al. EFORT Open Rev. 2020. doi:10.1302/2058-5241.5.190037</a:t>
            </a:r>
          </a:p>
          <a:p>
            <a:r>
              <a:rPr sz="800">
                <a:solidFill>
                  <a:srgbClr val="5A6469"/>
                </a:solidFill>
                <a:latin typeface="Calibri"/>
              </a:rPr>
              <a:t>[r4] Bhattacharyya T et al. J Bone Joint Surg Am. 2006. doi:10.2106/JBJS.E.00232</a:t>
            </a:r>
          </a:p>
          <a:p>
            <a:r>
              <a:rPr sz="800">
                <a:solidFill>
                  <a:srgbClr val="5A6469"/>
                </a:solidFill>
                <a:latin typeface="Calibri"/>
              </a:rPr>
              <a:t>[r49] Wang Z et al. Infect Drug Resist. 2019. doi:10.2147/IDR.S213099</a:t>
            </a:r>
          </a:p>
          <a:p>
            <a:r>
              <a:rPr sz="800">
                <a:solidFill>
                  <a:srgbClr val="5A6469"/>
                </a:solidFill>
                <a:latin typeface="Calibri"/>
              </a:rPr>
              <a:t>[r5] Le V et al. OTA Int. 2025. doi:10.1097/OI9.0000000000000441</a:t>
            </a:r>
          </a:p>
          <a:p>
            <a:r>
              <a:rPr sz="800">
                <a:solidFill>
                  <a:srgbClr val="5A6469"/>
                </a:solidFill>
                <a:latin typeface="Calibri"/>
              </a:rPr>
              <a:t>[r22] Brinker MR et al. J Orthop Trauma. 2007. doi:10.1097/BOT.0b013e31814d4dc6</a:t>
            </a:r>
          </a:p>
        </p:txBody>
      </p:sp>
      <p:graphicFrame>
        <p:nvGraphicFramePr>
          <p:cNvPr id="6" name="Table 5"/>
          <p:cNvGraphicFramePr>
            <a:graphicFrameLocks noGrp="1"/>
          </p:cNvGraphicFramePr>
          <p:nvPr/>
        </p:nvGraphicFramePr>
        <p:xfrm>
          <a:off x="822960" y="1645920"/>
          <a:ext cx="10607040" cy="32004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Prueba</a:t>
                      </a:r>
                    </a:p>
                  </a:txBody>
                  <a:tcPr>
                    <a:solidFill>
                      <a:srgbClr val="0F5F6B"/>
                    </a:solidFill>
                  </a:tcPr>
                </a:tc>
                <a:tc>
                  <a:txBody>
                    <a:bodyPr/>
                    <a:lstStyle/>
                    <a:p>
                      <a:r>
                        <a:rPr sz="1600" b="1">
                          <a:solidFill>
                            <a:srgbClr val="FFFFFF"/>
                          </a:solidFill>
                          <a:latin typeface="Calibri"/>
                        </a:rPr>
                        <a:t>Para qué</a:t>
                      </a:r>
                    </a:p>
                  </a:txBody>
                  <a:tcPr>
                    <a:solidFill>
                      <a:srgbClr val="0F5F6B"/>
                    </a:solidFill>
                  </a:tcPr>
                </a:tc>
                <a:tc>
                  <a:txBody>
                    <a:bodyPr/>
                    <a:lstStyle/>
                    <a:p>
                      <a:r>
                        <a:rPr sz="1600" b="1">
                          <a:solidFill>
                            <a:srgbClr val="FFFFFF"/>
                          </a:solidFill>
                          <a:latin typeface="Calibri"/>
                        </a:rPr>
                        <a:t>Qué esperar</a:t>
                      </a:r>
                    </a:p>
                  </a:txBody>
                  <a:tcPr>
                    <a:solidFill>
                      <a:srgbClr val="0F5F6B"/>
                    </a:solidFill>
                  </a:tcPr>
                </a:tc>
              </a:tr>
              <a:tr h="457200">
                <a:tc>
                  <a:txBody>
                    <a:bodyPr/>
                    <a:lstStyle/>
                    <a:p>
                      <a:r>
                        <a:rPr sz="1600">
                          <a:solidFill>
                            <a:srgbClr val="263238"/>
                          </a:solidFill>
                          <a:latin typeface="Calibri"/>
                        </a:rPr>
                        <a:t>Historia y examen</a:t>
                      </a:r>
                    </a:p>
                  </a:txBody>
                  <a:tcPr>
                    <a:solidFill>
                      <a:srgbClr val="EEF3F4"/>
                    </a:solidFill>
                  </a:tcPr>
                </a:tc>
                <a:tc>
                  <a:txBody>
                    <a:bodyPr/>
                    <a:lstStyle/>
                    <a:p>
                      <a:r>
                        <a:rPr sz="1600">
                          <a:solidFill>
                            <a:srgbClr val="263238"/>
                          </a:solidFill>
                          <a:latin typeface="Calibri"/>
                        </a:rPr>
                        <a:t>Dolor a la carga, movilidad, fístula</a:t>
                      </a:r>
                    </a:p>
                  </a:txBody>
                  <a:tcPr>
                    <a:solidFill>
                      <a:srgbClr val="EEF3F4"/>
                    </a:solidFill>
                  </a:tcPr>
                </a:tc>
                <a:tc>
                  <a:txBody>
                    <a:bodyPr/>
                    <a:lstStyle/>
                    <a:p>
                      <a:r>
                        <a:rPr sz="1600">
                          <a:solidFill>
                            <a:srgbClr val="263238"/>
                          </a:solidFill>
                          <a:latin typeface="Calibri"/>
                        </a:rPr>
                        <a:t>Incapacidad de cargar en 84 % y dolor en el foco en 74 % [r3]</a:t>
                      </a:r>
                    </a:p>
                  </a:txBody>
                  <a:tcPr>
                    <a:solidFill>
                      <a:srgbClr val="EEF3F4"/>
                    </a:solidFill>
                  </a:tcPr>
                </a:tc>
              </a:tr>
              <a:tr h="457200">
                <a:tc>
                  <a:txBody>
                    <a:bodyPr/>
                    <a:lstStyle/>
                    <a:p>
                      <a:r>
                        <a:rPr sz="1600">
                          <a:solidFill>
                            <a:srgbClr val="263238"/>
                          </a:solidFill>
                          <a:latin typeface="Calibri"/>
                        </a:rPr>
                        <a:t>Radiografías seriadas</a:t>
                      </a:r>
                    </a:p>
                  </a:txBody>
                  <a:tcPr>
                    <a:solidFill>
                      <a:srgbClr val="FFFFFF"/>
                    </a:solidFill>
                  </a:tcPr>
                </a:tc>
                <a:tc>
                  <a:txBody>
                    <a:bodyPr/>
                    <a:lstStyle/>
                    <a:p>
                      <a:r>
                        <a:rPr sz="1600">
                          <a:solidFill>
                            <a:srgbClr val="263238"/>
                          </a:solidFill>
                          <a:latin typeface="Calibri"/>
                        </a:rPr>
                        <a:t>Progreso, callo, puente</a:t>
                      </a:r>
                    </a:p>
                  </a:txBody>
                  <a:tcPr>
                    <a:solidFill>
                      <a:srgbClr val="FFFFFF"/>
                    </a:solidFill>
                  </a:tcPr>
                </a:tc>
                <a:tc>
                  <a:txBody>
                    <a:bodyPr/>
                    <a:lstStyle/>
                    <a:p>
                      <a:r>
                        <a:rPr sz="1600">
                          <a:solidFill>
                            <a:srgbClr val="263238"/>
                          </a:solidFill>
                          <a:latin typeface="Calibri"/>
                        </a:rPr>
                        <a:t>Falta de callo pesa más que la línea persistente [r3]</a:t>
                      </a:r>
                    </a:p>
                  </a:txBody>
                  <a:tcPr>
                    <a:solidFill>
                      <a:srgbClr val="FFFFFF"/>
                    </a:solidFill>
                  </a:tcPr>
                </a:tc>
              </a:tr>
              <a:tr h="457200">
                <a:tc>
                  <a:txBody>
                    <a:bodyPr/>
                    <a:lstStyle/>
                    <a:p>
                      <a:r>
                        <a:rPr sz="1600">
                          <a:solidFill>
                            <a:srgbClr val="263238"/>
                          </a:solidFill>
                          <a:latin typeface="Calibri"/>
                        </a:rPr>
                        <a:t>TC</a:t>
                      </a:r>
                    </a:p>
                  </a:txBody>
                  <a:tcPr>
                    <a:solidFill>
                      <a:srgbClr val="EEF3F4"/>
                    </a:solidFill>
                  </a:tcPr>
                </a:tc>
                <a:tc>
                  <a:txBody>
                    <a:bodyPr/>
                    <a:lstStyle/>
                    <a:p>
                      <a:r>
                        <a:rPr sz="1600">
                          <a:solidFill>
                            <a:srgbClr val="263238"/>
                          </a:solidFill>
                          <a:latin typeface="Calibri"/>
                        </a:rPr>
                        <a:t>Puente óseo en la duda</a:t>
                      </a:r>
                    </a:p>
                  </a:txBody>
                  <a:tcPr>
                    <a:solidFill>
                      <a:srgbClr val="EEF3F4"/>
                    </a:solidFill>
                  </a:tcPr>
                </a:tc>
                <a:tc>
                  <a:txBody>
                    <a:bodyPr/>
                    <a:lstStyle/>
                    <a:p>
                      <a:r>
                        <a:rPr sz="1600">
                          <a:solidFill>
                            <a:srgbClr val="263238"/>
                          </a:solidFill>
                          <a:latin typeface="Calibri"/>
                        </a:rPr>
                        <a:t>Sensibilidad 100 %, especificidad 62 % [r4]</a:t>
                      </a:r>
                    </a:p>
                  </a:txBody>
                  <a:tcPr>
                    <a:solidFill>
                      <a:srgbClr val="EEF3F4"/>
                    </a:solidFill>
                  </a:tcPr>
                </a:tc>
              </a:tr>
              <a:tr h="457200">
                <a:tc>
                  <a:txBody>
                    <a:bodyPr/>
                    <a:lstStyle/>
                    <a:p>
                      <a:r>
                        <a:rPr sz="1600">
                          <a:solidFill>
                            <a:srgbClr val="263238"/>
                          </a:solidFill>
                          <a:latin typeface="Calibri"/>
                        </a:rPr>
                        <a:t>VSG, PCR, leucocitos</a:t>
                      </a:r>
                    </a:p>
                  </a:txBody>
                  <a:tcPr>
                    <a:solidFill>
                      <a:srgbClr val="FFFFFF"/>
                    </a:solidFill>
                  </a:tcPr>
                </a:tc>
                <a:tc>
                  <a:txBody>
                    <a:bodyPr/>
                    <a:lstStyle/>
                    <a:p>
                      <a:r>
                        <a:rPr sz="1600">
                          <a:solidFill>
                            <a:srgbClr val="263238"/>
                          </a:solidFill>
                          <a:latin typeface="Calibri"/>
                        </a:rPr>
                        <a:t>Cribado de infección</a:t>
                      </a:r>
                    </a:p>
                  </a:txBody>
                  <a:tcPr>
                    <a:solidFill>
                      <a:srgbClr val="FFFFFF"/>
                    </a:solidFill>
                  </a:tcPr>
                </a:tc>
                <a:tc>
                  <a:txBody>
                    <a:bodyPr/>
                    <a:lstStyle/>
                    <a:p>
                      <a:r>
                        <a:rPr sz="1600">
                          <a:solidFill>
                            <a:srgbClr val="263238"/>
                          </a:solidFill>
                          <a:latin typeface="Calibri"/>
                        </a:rPr>
                        <a:t>Sensibilidad baja si se usan solos [r49]</a:t>
                      </a:r>
                    </a:p>
                  </a:txBody>
                  <a:tcPr>
                    <a:solidFill>
                      <a:srgbClr val="FFFFFF"/>
                    </a:solidFill>
                  </a:tcPr>
                </a:tc>
              </a:tr>
              <a:tr h="457200">
                <a:tc>
                  <a:txBody>
                    <a:bodyPr/>
                    <a:lstStyle/>
                    <a:p>
                      <a:r>
                        <a:rPr sz="1600">
                          <a:solidFill>
                            <a:srgbClr val="263238"/>
                          </a:solidFill>
                          <a:latin typeface="Calibri"/>
                        </a:rPr>
                        <a:t>Cultivos intraoperatorios</a:t>
                      </a:r>
                    </a:p>
                  </a:txBody>
                  <a:tcPr>
                    <a:solidFill>
                      <a:srgbClr val="EEF3F4"/>
                    </a:solidFill>
                  </a:tcPr>
                </a:tc>
                <a:tc>
                  <a:txBody>
                    <a:bodyPr/>
                    <a:lstStyle/>
                    <a:p>
                      <a:r>
                        <a:rPr sz="1600">
                          <a:solidFill>
                            <a:srgbClr val="263238"/>
                          </a:solidFill>
                          <a:latin typeface="Calibri"/>
                        </a:rPr>
                        <a:t>Confirmar infección</a:t>
                      </a:r>
                    </a:p>
                  </a:txBody>
                  <a:tcPr>
                    <a:solidFill>
                      <a:srgbClr val="EEF3F4"/>
                    </a:solidFill>
                  </a:tcPr>
                </a:tc>
                <a:tc>
                  <a:txBody>
                    <a:bodyPr/>
                    <a:lstStyle/>
                    <a:p>
                      <a:r>
                        <a:rPr sz="1600">
                          <a:solidFill>
                            <a:srgbClr val="263238"/>
                          </a:solidFill>
                          <a:latin typeface="Calibri"/>
                        </a:rPr>
                        <a:t>5 o más muestras profundas [r5]</a:t>
                      </a:r>
                    </a:p>
                  </a:txBody>
                  <a:tcPr>
                    <a:solidFill>
                      <a:srgbClr val="EEF3F4"/>
                    </a:solidFill>
                  </a:tcPr>
                </a:tc>
              </a:tr>
              <a:tr h="457200">
                <a:tc>
                  <a:txBody>
                    <a:bodyPr/>
                    <a:lstStyle/>
                    <a:p>
                      <a:r>
                        <a:rPr sz="1600">
                          <a:solidFill>
                            <a:srgbClr val="263238"/>
                          </a:solidFill>
                          <a:latin typeface="Calibri"/>
                        </a:rPr>
                        <a:t>Calcio, vitamina D, PTH, HbA1c</a:t>
                      </a:r>
                    </a:p>
                  </a:txBody>
                  <a:tcPr>
                    <a:solidFill>
                      <a:srgbClr val="FFFFFF"/>
                    </a:solidFill>
                  </a:tcPr>
                </a:tc>
                <a:tc>
                  <a:txBody>
                    <a:bodyPr/>
                    <a:lstStyle/>
                    <a:p>
                      <a:r>
                        <a:rPr sz="1600">
                          <a:solidFill>
                            <a:srgbClr val="263238"/>
                          </a:solidFill>
                          <a:latin typeface="Calibri"/>
                        </a:rPr>
                        <a:t>Causa metabólica</a:t>
                      </a:r>
                    </a:p>
                  </a:txBody>
                  <a:tcPr>
                    <a:solidFill>
                      <a:srgbClr val="FFFFFF"/>
                    </a:solidFill>
                  </a:tcPr>
                </a:tc>
                <a:tc>
                  <a:txBody>
                    <a:bodyPr/>
                    <a:lstStyle/>
                    <a:p>
                      <a:r>
                        <a:rPr sz="1600">
                          <a:solidFill>
                            <a:srgbClr val="263238"/>
                          </a:solidFill>
                          <a:latin typeface="Calibri"/>
                        </a:rPr>
                        <a:t>Anomalía nueva en 83,8 % de la no unión inexplicada [r22]</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27 / 71</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Examen físico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[r50] Chaofeng W et al. Eur J Med Res. 2026. doi:10.1186/s40001-025-03765-z</a:t>
            </a:r>
          </a:p>
          <a:p>
            <a:r>
              <a:rPr sz="1000">
                <a:solidFill>
                  <a:srgbClr val="5A6469"/>
                </a:solidFill>
                <a:latin typeface="Calibri"/>
              </a:rPr>
              <a:t>[r3] Schmal H et al. EFORT Open Rev. 2020. doi:10.1302/2058-5241.5.190037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Qué buscar.</a:t>
            </a:r>
          </a:p>
          <a:p>
            <a:pPr marL="347472" indent="-347472">
              <a:spcAft>
                <a:spcPts val="1400"/>
              </a:spcAft>
              <a:buChar char="•"/>
            </a:pPr>
            <a:r>
              <a:rPr sz="2400">
                <a:solidFill>
                  <a:srgbClr val="263238"/>
                </a:solidFill>
                <a:latin typeface="Calibri"/>
              </a:rPr>
              <a:t>(1) Dolor en el foco al cargar, que una serie usó como criterio clínico de no unión atrófica femoral [r50].</a:t>
            </a:r>
          </a:p>
          <a:p>
            <a:pPr marL="347472" indent="-347472">
              <a:spcAft>
                <a:spcPts val="1400"/>
              </a:spcAft>
              <a:buChar char="•"/>
            </a:pPr>
            <a:r>
              <a:rPr sz="2400">
                <a:solidFill>
                  <a:srgbClr val="263238"/>
                </a:solidFill>
                <a:latin typeface="Calibri"/>
              </a:rPr>
              <a:t>(2) Dolor a la palpación del foco [r3].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28 / 71</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Examen físico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Andrzejowski P et al. J Orthop Traumatol. 2019. doi:10.1186/s10195-019-0528-0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inestabilidad con dolor persistente hace que la clínica pese tanto como la imagen [r1].</a:t>
            </a:r>
          </a:p>
          <a:p>
            <a:pPr marL="347472" indent="-347472">
              <a:spcAft>
                <a:spcPts val="1400"/>
              </a:spcAft>
              <a:buChar char="•"/>
            </a:pPr>
            <a:r>
              <a:rPr sz="2800">
                <a:solidFill>
                  <a:srgbClr val="263238"/>
                </a:solidFill>
                <a:latin typeface="Calibri"/>
              </a:rPr>
              <a:t>Sensibilidad y especificidad del examen.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29 / 71</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Síntomas referidos por pacientes con no unión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Schmal H et al. EFORT Open Rev. 2020. doi:10.1302/2058-5241.5.190037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30 / 71</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Imágenes: radiografía, RUST, TC, medicina nuclear y ecografía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Schmal H et al. EFORT Open Rev. 2020. doi:10.1302/2058-5241.5.190037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Radiografía.</a:t>
            </a:r>
          </a:p>
          <a:p>
            <a:pPr marL="347472" indent="-347472">
              <a:spcAft>
                <a:spcPts val="1400"/>
              </a:spcAft>
              <a:buChar char="•"/>
            </a:pPr>
            <a:r>
              <a:rPr sz="2400">
                <a:solidFill>
                  <a:srgbClr val="263238"/>
                </a:solidFill>
                <a:latin typeface="Calibri"/>
              </a:rPr>
              <a:t>En la radiografía importa más la falta de callo que la línea de fractura persistente [r3].</a:t>
            </a:r>
          </a:p>
          <a:p>
            <a:pPr marL="347472" indent="-347472">
              <a:spcAft>
                <a:spcPts val="1400"/>
              </a:spcAft>
              <a:buChar char="•"/>
            </a:pPr>
            <a:r>
              <a:rPr sz="2400">
                <a:solidFill>
                  <a:srgbClr val="263238"/>
                </a:solidFill>
                <a:latin typeface="Calibri"/>
              </a:rPr>
              <a:t>Siempre en series, comparada con la inmediata posoperatoria.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31 / 71</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Sensibilidad y especificidad de estudios por imagen en no unión (contextos distintos, no comparables entre sí)</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 Bhattacharyya T et al. J Bone Joint Surg Am. 2006. doi:10.2106/JBJS.E.00232</a:t>
            </a:r>
          </a:p>
          <a:p>
            <a:r>
              <a:rPr sz="1000">
                <a:solidFill>
                  <a:srgbClr val="5A6469"/>
                </a:solidFill>
                <a:latin typeface="Calibri"/>
              </a:rPr>
              <a:t>[r3] Schmal H et al. EFORT Open Rev. 2020. doi:10.1302/2058-5241.5.190037</a:t>
            </a:r>
          </a:p>
          <a:p>
            <a:r>
              <a:rPr sz="1000">
                <a:solidFill>
                  <a:srgbClr val="5A6469"/>
                </a:solidFill>
                <a:latin typeface="Calibri"/>
              </a:rPr>
              <a:t>[r55] Nicholson JA et al. Injury. 2019. doi:10.1016/j.injury.2019.09.027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32 / 71</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Umbrales de las escalas radiográficas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[r52] Whelan DB et al. J Trauma. 2010. doi:10.1097/TA.0b013e3181a7c16d</a:t>
            </a:r>
          </a:p>
          <a:p>
            <a:r>
              <a:rPr sz="800">
                <a:solidFill>
                  <a:srgbClr val="5A6469"/>
                </a:solidFill>
                <a:latin typeface="Calibri"/>
              </a:rPr>
              <a:t>[r53] Leow JM et al. Bone Joint Res. 2016. doi:10.1302/2046-3758.54.2000628</a:t>
            </a:r>
          </a:p>
          <a:p>
            <a:r>
              <a:rPr sz="800">
                <a:solidFill>
                  <a:srgbClr val="5A6469"/>
                </a:solidFill>
                <a:latin typeface="Calibri"/>
              </a:rPr>
              <a:t>[r54] Litrenta J et al. J Orthop Trauma. 2015. doi:10.1097/BOT.0000000000000390</a:t>
            </a:r>
          </a:p>
          <a:p>
            <a:r>
              <a:rPr sz="800">
                <a:solidFill>
                  <a:srgbClr val="5A6469"/>
                </a:solidFill>
                <a:latin typeface="Calibri"/>
              </a:rPr>
              <a:t>[r5] Le V et al. OTA Int. 2025. doi:10.1097/OI9.0000000000000441</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Escala</a:t>
                      </a:r>
                    </a:p>
                  </a:txBody>
                  <a:tcPr>
                    <a:solidFill>
                      <a:srgbClr val="0F5F6B"/>
                    </a:solidFill>
                  </a:tcPr>
                </a:tc>
                <a:tc>
                  <a:txBody>
                    <a:bodyPr/>
                    <a:lstStyle/>
                    <a:p>
                      <a:r>
                        <a:rPr sz="1600" b="1">
                          <a:solidFill>
                            <a:srgbClr val="FFFFFF"/>
                          </a:solidFill>
                          <a:latin typeface="Calibri"/>
                        </a:rPr>
                        <a:t>Dato</a:t>
                      </a:r>
                    </a:p>
                  </a:txBody>
                  <a:tcPr>
                    <a:solidFill>
                      <a:srgbClr val="0F5F6B"/>
                    </a:solidFill>
                  </a:tcPr>
                </a:tc>
                <a:tc>
                  <a:txBody>
                    <a:bodyPr/>
                    <a:lstStyle/>
                    <a:p>
                      <a:r>
                        <a:rPr sz="1600" b="1">
                          <a:solidFill>
                            <a:srgbClr val="FFFFFF"/>
                          </a:solidFill>
                          <a:latin typeface="Calibri"/>
                        </a:rPr>
                        <a:t>Qué significa</a:t>
                      </a:r>
                    </a:p>
                  </a:txBody>
                  <a:tcPr>
                    <a:solidFill>
                      <a:srgbClr val="0F5F6B"/>
                    </a:solidFill>
                  </a:tcPr>
                </a:tc>
              </a:tr>
              <a:tr h="457200">
                <a:tc>
                  <a:txBody>
                    <a:bodyPr/>
                    <a:lstStyle/>
                    <a:p>
                      <a:r>
                        <a:rPr sz="1600">
                          <a:solidFill>
                            <a:srgbClr val="263238"/>
                          </a:solidFill>
                          <a:latin typeface="Calibri"/>
                        </a:rPr>
                        <a:t>RUST</a:t>
                      </a:r>
                    </a:p>
                  </a:txBody>
                  <a:tcPr>
                    <a:solidFill>
                      <a:srgbClr val="EEF3F4"/>
                    </a:solidFill>
                  </a:tcPr>
                </a:tc>
                <a:tc>
                  <a:txBody>
                    <a:bodyPr/>
                    <a:lstStyle/>
                    <a:p>
                      <a:r>
                        <a:rPr sz="1600">
                          <a:solidFill>
                            <a:srgbClr val="263238"/>
                          </a:solidFill>
                          <a:latin typeface="Calibri"/>
                        </a:rPr>
                        <a:t>CCI 0,86 interobservador</a:t>
                      </a:r>
                    </a:p>
                  </a:txBody>
                  <a:tcPr>
                    <a:solidFill>
                      <a:srgbClr val="EEF3F4"/>
                    </a:solidFill>
                  </a:tcPr>
                </a:tc>
                <a:tc>
                  <a:txBody>
                    <a:bodyPr/>
                    <a:lstStyle/>
                    <a:p>
                      <a:r>
                        <a:rPr sz="1600">
                          <a:solidFill>
                            <a:srgbClr val="263238"/>
                          </a:solidFill>
                          <a:latin typeface="Calibri"/>
                        </a:rPr>
                        <a:t>Reproducible en tibia enclavada</a:t>
                      </a:r>
                    </a:p>
                  </a:txBody>
                  <a:tcPr>
                    <a:solidFill>
                      <a:srgbClr val="EEF3F4"/>
                    </a:solidFill>
                  </a:tcPr>
                </a:tc>
              </a:tr>
              <a:tr h="457200">
                <a:tc>
                  <a:txBody>
                    <a:bodyPr/>
                    <a:lstStyle/>
                    <a:p>
                      <a:r>
                        <a:rPr sz="1600">
                          <a:solidFill>
                            <a:srgbClr val="263238"/>
                          </a:solidFill>
                          <a:latin typeface="Calibri"/>
                        </a:rPr>
                        <a:t>RUST en otro centro</a:t>
                      </a:r>
                    </a:p>
                  </a:txBody>
                  <a:tcPr>
                    <a:solidFill>
                      <a:srgbClr val="FFFFFF"/>
                    </a:solidFill>
                  </a:tcPr>
                </a:tc>
                <a:tc>
                  <a:txBody>
                    <a:bodyPr/>
                    <a:lstStyle/>
                    <a:p>
                      <a:r>
                        <a:rPr sz="1600">
                          <a:solidFill>
                            <a:srgbClr val="263238"/>
                          </a:solidFill>
                          <a:latin typeface="Calibri"/>
                        </a:rPr>
                        <a:t>CCI 0,67 inicial y 0,79 con radiografía basal</a:t>
                      </a:r>
                    </a:p>
                  </a:txBody>
                  <a:tcPr>
                    <a:solidFill>
                      <a:srgbClr val="FFFFFF"/>
                    </a:solidFill>
                  </a:tcPr>
                </a:tc>
                <a:tc>
                  <a:txBody>
                    <a:bodyPr/>
                    <a:lstStyle/>
                    <a:p>
                      <a:r>
                        <a:rPr sz="1600">
                          <a:solidFill>
                            <a:srgbClr val="263238"/>
                          </a:solidFill>
                          <a:latin typeface="Calibri"/>
                        </a:rPr>
                        <a:t>Mejora al comparar con la posoperatoria</a:t>
                      </a:r>
                    </a:p>
                  </a:txBody>
                  <a:tcPr>
                    <a:solidFill>
                      <a:srgbClr val="FFFFFF"/>
                    </a:solidFill>
                  </a:tcPr>
                </a:tc>
              </a:tr>
              <a:tr h="457200">
                <a:tc>
                  <a:txBody>
                    <a:bodyPr/>
                    <a:lstStyle/>
                    <a:p>
                      <a:r>
                        <a:rPr sz="1600">
                          <a:solidFill>
                            <a:srgbClr val="263238"/>
                          </a:solidFill>
                          <a:latin typeface="Calibri"/>
                        </a:rPr>
                        <a:t>RUST y mRUST</a:t>
                      </a:r>
                    </a:p>
                  </a:txBody>
                  <a:tcPr>
                    <a:solidFill>
                      <a:srgbClr val="EEF3F4"/>
                    </a:solidFill>
                  </a:tcPr>
                </a:tc>
                <a:tc>
                  <a:txBody>
                    <a:bodyPr/>
                    <a:lstStyle/>
                    <a:p>
                      <a:r>
                        <a:rPr sz="1600">
                          <a:solidFill>
                            <a:srgbClr val="263238"/>
                          </a:solidFill>
                          <a:latin typeface="Calibri"/>
                        </a:rPr>
                        <a:t>Unión definitiva: RUST 10 o mRUST 13</a:t>
                      </a:r>
                    </a:p>
                  </a:txBody>
                  <a:tcPr>
                    <a:solidFill>
                      <a:srgbClr val="EEF3F4"/>
                    </a:solidFill>
                  </a:tcPr>
                </a:tc>
                <a:tc>
                  <a:txBody>
                    <a:bodyPr/>
                    <a:lstStyle/>
                    <a:p>
                      <a:r>
                        <a:rPr sz="1600">
                          <a:solidFill>
                            <a:srgbClr val="263238"/>
                          </a:solidFill>
                          <a:latin typeface="Calibri"/>
                        </a:rPr>
                        <a:t>Más de 90 % de los revisores asignó unión</a:t>
                      </a:r>
                    </a:p>
                  </a:txBody>
                  <a:tcPr>
                    <a:solidFill>
                      <a:srgbClr val="EEF3F4"/>
                    </a:solidFill>
                  </a:tcPr>
                </a:tc>
              </a:tr>
              <a:tr h="457200">
                <a:tc>
                  <a:txBody>
                    <a:bodyPr/>
                    <a:lstStyle/>
                    <a:p>
                      <a:r>
                        <a:rPr sz="1600">
                          <a:solidFill>
                            <a:srgbClr val="263238"/>
                          </a:solidFill>
                          <a:latin typeface="Calibri"/>
                        </a:rPr>
                        <a:t>mRUST a los 3 meses</a:t>
                      </a:r>
                    </a:p>
                  </a:txBody>
                  <a:tcPr>
                    <a:solidFill>
                      <a:srgbClr val="FFFFFF"/>
                    </a:solidFill>
                  </a:tcPr>
                </a:tc>
                <a:tc>
                  <a:txBody>
                    <a:bodyPr/>
                    <a:lstStyle/>
                    <a:p>
                      <a:r>
                        <a:rPr sz="1600">
                          <a:solidFill>
                            <a:srgbClr val="263238"/>
                          </a:solidFill>
                          <a:latin typeface="Calibri"/>
                        </a:rPr>
                        <a:t>Corte de 9 o más</a:t>
                      </a:r>
                    </a:p>
                  </a:txBody>
                  <a:tcPr>
                    <a:solidFill>
                      <a:srgbClr val="FFFFFF"/>
                    </a:solidFill>
                  </a:tcPr>
                </a:tc>
                <a:tc>
                  <a:txBody>
                    <a:bodyPr/>
                    <a:lstStyle/>
                    <a:p>
                      <a:r>
                        <a:rPr sz="1600">
                          <a:solidFill>
                            <a:srgbClr val="263238"/>
                          </a:solidFill>
                          <a:latin typeface="Calibri"/>
                        </a:rPr>
                        <a:t>Puede identificar a quien no se reoperará; por validar</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33 / 71</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Algoritmo de decisión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Andrzejowski P et al. J Orthop Traumatol. 2019. doi:10.1186/s10195-019-0528-0</a:t>
            </a:r>
          </a:p>
          <a:p>
            <a:r>
              <a:rPr sz="800">
                <a:solidFill>
                  <a:srgbClr val="5A6469"/>
                </a:solidFill>
                <a:latin typeface="Calibri"/>
              </a:rPr>
              <a:t>[r2] Mohamed A et al. Cureus. 2025. doi:10.7759/cureus.97599</a:t>
            </a:r>
          </a:p>
          <a:p>
            <a:r>
              <a:rPr sz="800">
                <a:solidFill>
                  <a:srgbClr val="5A6469"/>
                </a:solidFill>
                <a:latin typeface="Calibri"/>
              </a:rPr>
              <a:t>[r3] Schmal H et al. EFORT Open Rev. 2020. doi:10.1302/2058-5241.5.190037</a:t>
            </a:r>
          </a:p>
          <a:p>
            <a:r>
              <a:rPr sz="800">
                <a:solidFill>
                  <a:srgbClr val="5A6469"/>
                </a:solidFill>
                <a:latin typeface="Calibri"/>
              </a:rPr>
              <a:t>[r4] Bhattacharyya T et al. J Bone Joint Surg Am. 2006. doi:10.2106/JBJS.E.00232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algoritmo resume la secuencia que sigo con una sospecha de no unión de hueso largo.</a:t>
            </a:r>
          </a:p>
          <a:p>
            <a:pPr marL="347472" indent="-347472">
              <a:spcAft>
                <a:spcPts val="1400"/>
              </a:spcAft>
              <a:buChar char="•"/>
            </a:pPr>
            <a:r>
              <a:rPr sz="2400">
                <a:solidFill>
                  <a:srgbClr val="263238"/>
                </a:solidFill>
                <a:latin typeface="Calibri"/>
              </a:rPr>
              <a:t>Los umbrales vienen de los estudios citados; lo demás es opinión experta y se marca así.</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34 / 71</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Sospecha de no unión de un hueso largo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 Bhattacharyya T et al. J Bone Joint Surg Am. 2006. doi:10.2106/JBJS.E.00232</a:t>
            </a:r>
          </a:p>
          <a:p>
            <a:r>
              <a:rPr sz="800">
                <a:solidFill>
                  <a:srgbClr val="5A6469"/>
                </a:solidFill>
                <a:latin typeface="Calibri"/>
              </a:rPr>
              <a:t>[r5] Le V et al. OTA Int. 2025. doi:10.1097/OI9.0000000000000441</a:t>
            </a:r>
          </a:p>
          <a:p>
            <a:r>
              <a:rPr sz="800">
                <a:solidFill>
                  <a:srgbClr val="5A6469"/>
                </a:solidFill>
                <a:latin typeface="Calibri"/>
              </a:rPr>
              <a:t>[r45] Metsemakers WJ et al. Injury. 2018. doi:10.1016/j.injury.2017.08.040</a:t>
            </a:r>
          </a:p>
          <a:p>
            <a:r>
              <a:rPr sz="800">
                <a:solidFill>
                  <a:srgbClr val="5A6469"/>
                </a:solidFill>
                <a:latin typeface="Calibri"/>
              </a:rPr>
              <a:t>[r21] Metsemakers WJ et al. Arch Orthop Trauma Surg. 2020. doi:10.1007/s00402-019-03287-4</a:t>
            </a:r>
          </a:p>
          <a:p>
            <a:r>
              <a:rPr sz="800">
                <a:solidFill>
                  <a:srgbClr val="5A6469"/>
                </a:solidFill>
                <a:latin typeface="Calibri"/>
              </a:rPr>
              <a:t>[r1] Andrzejowski P et al. J Orthop Traumatol. 2019. doi:10.1186/s10195-019-0528-0</a:t>
            </a:r>
          </a:p>
          <a:p>
            <a:r>
              <a:rPr sz="800">
                <a:solidFill>
                  <a:srgbClr val="5A6469"/>
                </a:solidFill>
                <a:latin typeface="Calibri"/>
              </a:rPr>
              <a:t>(+8 referencias más en las láminas finales)</a:t>
            </a:r>
          </a:p>
        </p:txBody>
      </p:sp>
      <p:sp>
        <p:nvSpPr>
          <p:cNvPr id="6" name="Rounded Rectangle 5"/>
          <p:cNvSpPr/>
          <p:nvPr/>
        </p:nvSpPr>
        <p:spPr>
          <a:xfrm>
            <a:off x="4754880" y="1508760"/>
            <a:ext cx="2743200" cy="284217"/>
          </a:xfrm>
          <a:prstGeom prst="roundRect">
            <a:avLst/>
          </a:prstGeom>
          <a:solidFill>
            <a:srgbClr val="0F5F6B"/>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Fractura que no cura, con dolor a la carga o movilidad en el foco</a:t>
            </a:r>
          </a:p>
        </p:txBody>
      </p:sp>
      <p:sp>
        <p:nvSpPr>
          <p:cNvPr id="7" name="Rectangle 6"/>
          <p:cNvSpPr/>
          <p:nvPr/>
        </p:nvSpPr>
        <p:spPr>
          <a:xfrm>
            <a:off x="4754880" y="1902705"/>
            <a:ext cx="2743200" cy="284217"/>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Historia, examen, radiografías seriadas y, si hay duda, TC (recordar su especificidad baja) [r4][r5]</a:t>
            </a:r>
          </a:p>
        </p:txBody>
      </p:sp>
      <p:sp>
        <p:nvSpPr>
          <p:cNvPr id="8" name="Decision 7"/>
          <p:cNvSpPr/>
          <p:nvPr/>
        </p:nvSpPr>
        <p:spPr>
          <a:xfrm>
            <a:off x="4572000" y="2296651"/>
            <a:ext cx="3108960" cy="435495"/>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¿Fístula, pus o dehiscencia, o hallazgos que sugieran infección? [r45]</a:t>
            </a:r>
          </a:p>
        </p:txBody>
      </p:sp>
      <p:sp>
        <p:nvSpPr>
          <p:cNvPr id="9" name="Rectangle 8"/>
          <p:cNvSpPr/>
          <p:nvPr/>
        </p:nvSpPr>
        <p:spPr>
          <a:xfrm>
            <a:off x="2987040" y="2841874"/>
            <a:ext cx="2743200" cy="435495"/>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Tratar como infección relacionada con fractura: muestras profundas antes del antibiótico, desbridamiento y cirugía por etapas [r5][r21]</a:t>
            </a:r>
          </a:p>
        </p:txBody>
      </p:sp>
      <p:sp>
        <p:nvSpPr>
          <p:cNvPr id="10" name="Decision 9"/>
          <p:cNvSpPr/>
          <p:nvPr/>
        </p:nvSpPr>
        <p:spPr>
          <a:xfrm>
            <a:off x="6339839" y="2841874"/>
            <a:ext cx="3108960" cy="435495"/>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¿Sin progreso radiográfico durante 3 meses o fractura no curada a los 9 meses? [r5][r1]</a:t>
            </a:r>
          </a:p>
        </p:txBody>
      </p:sp>
      <p:sp>
        <p:nvSpPr>
          <p:cNvPr id="11" name="Rectangle 10"/>
          <p:cNvSpPr/>
          <p:nvPr/>
        </p:nvSpPr>
        <p:spPr>
          <a:xfrm>
            <a:off x="2987040" y="3387098"/>
            <a:ext cx="2743200" cy="284217"/>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Retardo: vigilar con radiografías seriadas, optimizar al huésped y considerar dinamización temprana o estimulación (opinión experta y evidencia débil) [r56][r8]</a:t>
            </a:r>
          </a:p>
        </p:txBody>
      </p:sp>
      <p:sp>
        <p:nvSpPr>
          <p:cNvPr id="12" name="Rectangle 11"/>
          <p:cNvSpPr/>
          <p:nvPr/>
        </p:nvSpPr>
        <p:spPr>
          <a:xfrm>
            <a:off x="6522720" y="3387098"/>
            <a:ext cx="2743200" cy="284217"/>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Optimizar al huésped: suspender tabaco, controlar diabetes, calcio, vitamina D, PTH y HbA1c [r3][r14]</a:t>
            </a:r>
          </a:p>
        </p:txBody>
      </p:sp>
      <p:sp>
        <p:nvSpPr>
          <p:cNvPr id="13" name="Decision 12"/>
          <p:cNvSpPr/>
          <p:nvPr/>
        </p:nvSpPr>
        <p:spPr>
          <a:xfrm>
            <a:off x="4572000" y="3781044"/>
            <a:ext cx="3108960" cy="435495"/>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¿Defecto óseo crítico (más de 2,5 cm según una fuente; de 1 a 3 cm y más de 50 % del diámetro según otra)? [r19][r5]</a:t>
            </a:r>
          </a:p>
        </p:txBody>
      </p:sp>
      <p:sp>
        <p:nvSpPr>
          <p:cNvPr id="14" name="Rectangle 13"/>
          <p:cNvSpPr/>
          <p:nvPr/>
        </p:nvSpPr>
        <p:spPr>
          <a:xfrm>
            <a:off x="2987040" y="4326267"/>
            <a:ext cx="2743200" cy="435495"/>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Defecto: estabilidad más reconstrucción (membrana inducida o transporte óseo) [r19][r57]</a:t>
            </a:r>
          </a:p>
        </p:txBody>
      </p:sp>
      <p:sp>
        <p:nvSpPr>
          <p:cNvPr id="15" name="Decision 14"/>
          <p:cNvSpPr/>
          <p:nvPr/>
        </p:nvSpPr>
        <p:spPr>
          <a:xfrm>
            <a:off x="6339839" y="4326267"/>
            <a:ext cx="3108960" cy="435495"/>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¿Hipertrófica (rígida, con callo)? [r3]</a:t>
            </a:r>
          </a:p>
        </p:txBody>
      </p:sp>
      <p:sp>
        <p:nvSpPr>
          <p:cNvPr id="16" name="Rectangle 15"/>
          <p:cNvSpPr/>
          <p:nvPr/>
        </p:nvSpPr>
        <p:spPr>
          <a:xfrm>
            <a:off x="2987040" y="4871490"/>
            <a:ext cx="2743200" cy="284217"/>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Corregir la estabilidad: recambio de clavo o placa de aumento, sin injerto de rutina [r7][r2]</a:t>
            </a:r>
          </a:p>
        </p:txBody>
      </p:sp>
      <p:sp>
        <p:nvSpPr>
          <p:cNvPr id="17" name="Rectangle 16"/>
          <p:cNvSpPr/>
          <p:nvPr/>
        </p:nvSpPr>
        <p:spPr>
          <a:xfrm>
            <a:off x="6522720" y="4871490"/>
            <a:ext cx="2743200" cy="284217"/>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Oligotrófica o atrófica: estabilidad más biología (injerto autólogo, RIA o aspirado de médula) [r3][r5]</a:t>
            </a:r>
          </a:p>
        </p:txBody>
      </p:sp>
      <p:sp>
        <p:nvSpPr>
          <p:cNvPr id="18" name="Rectangle 17"/>
          <p:cNvSpPr/>
          <p:nvPr/>
        </p:nvSpPr>
        <p:spPr>
          <a:xfrm>
            <a:off x="4754880" y="5265436"/>
            <a:ext cx="2743200" cy="284217"/>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En todos los casos: 5 o más muestras profundas y antibiótico después de tomarlas [r5][r21]</a:t>
            </a:r>
          </a:p>
        </p:txBody>
      </p:sp>
      <p:sp>
        <p:nvSpPr>
          <p:cNvPr id="19" name="Rounded Rectangle 18"/>
          <p:cNvSpPr/>
          <p:nvPr/>
        </p:nvSpPr>
        <p:spPr>
          <a:xfrm>
            <a:off x="4754880" y="5659382"/>
            <a:ext cx="2743200" cy="284217"/>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Seguimiento radiográfico hasta la unión y 12 meses como mínimo tras cualquier antibiótico por infección [r21]</a:t>
            </a:r>
          </a:p>
        </p:txBody>
      </p:sp>
      <p:cxnSp>
        <p:nvCxnSpPr>
          <p:cNvPr id="20" name="Connector 19"/>
          <p:cNvCxnSpPr>
            <a:stCxn id="6" idx="2"/>
            <a:endCxn id="7" idx="0"/>
          </p:cNvCxnSpPr>
          <p:nvPr/>
        </p:nvCxnSpPr>
        <p:spPr>
          <a:xfrm flipH="1">
            <a:off x="6126480" y="1792977"/>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1" name="Connector 20"/>
          <p:cNvCxnSpPr>
            <a:stCxn id="7" idx="2"/>
            <a:endCxn id="8" idx="0"/>
          </p:cNvCxnSpPr>
          <p:nvPr/>
        </p:nvCxnSpPr>
        <p:spPr>
          <a:xfrm flipH="1">
            <a:off x="6126480" y="2186922"/>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2" name="Connector 21"/>
          <p:cNvCxnSpPr>
            <a:stCxn id="8" idx="2"/>
            <a:endCxn id="9" idx="0"/>
          </p:cNvCxnSpPr>
          <p:nvPr/>
        </p:nvCxnSpPr>
        <p:spPr>
          <a:xfrm flipH="1">
            <a:off x="4358640" y="2732146"/>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5004816" y="2724830"/>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4" name="Connector 23"/>
          <p:cNvCxnSpPr>
            <a:stCxn id="8" idx="2"/>
            <a:endCxn id="10" idx="0"/>
          </p:cNvCxnSpPr>
          <p:nvPr/>
        </p:nvCxnSpPr>
        <p:spPr>
          <a:xfrm>
            <a:off x="6126480" y="2732146"/>
            <a:ext cx="1767839"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6800087" y="2724830"/>
            <a:ext cx="457200" cy="274320"/>
          </a:xfrm>
          <a:prstGeom prst="rect">
            <a:avLst/>
          </a:prstGeom>
          <a:noFill/>
        </p:spPr>
        <p:txBody>
          <a:bodyPr wrap="square">
            <a:spAutoFit/>
          </a:bodyPr>
          <a:lstStyle/>
          <a:p>
            <a:r>
              <a:rPr sz="1200" b="1">
                <a:solidFill>
                  <a:srgbClr val="D97706"/>
                </a:solidFill>
                <a:latin typeface="Calibri"/>
              </a:rPr>
              <a:t>no</a:t>
            </a:r>
          </a:p>
        </p:txBody>
      </p:sp>
      <p:cxnSp>
        <p:nvCxnSpPr>
          <p:cNvPr id="26" name="Connector 25"/>
          <p:cNvCxnSpPr>
            <a:stCxn id="10" idx="2"/>
            <a:endCxn id="11" idx="0"/>
          </p:cNvCxnSpPr>
          <p:nvPr/>
        </p:nvCxnSpPr>
        <p:spPr>
          <a:xfrm flipH="1">
            <a:off x="4358640" y="3277369"/>
            <a:ext cx="3535679"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6153911" y="3270054"/>
            <a:ext cx="457200" cy="274320"/>
          </a:xfrm>
          <a:prstGeom prst="rect">
            <a:avLst/>
          </a:prstGeom>
          <a:noFill/>
        </p:spPr>
        <p:txBody>
          <a:bodyPr wrap="square">
            <a:spAutoFit/>
          </a:bodyPr>
          <a:lstStyle/>
          <a:p>
            <a:r>
              <a:rPr sz="1200" b="1">
                <a:solidFill>
                  <a:srgbClr val="D97706"/>
                </a:solidFill>
                <a:latin typeface="Calibri"/>
              </a:rPr>
              <a:t>no</a:t>
            </a:r>
          </a:p>
        </p:txBody>
      </p:sp>
      <p:cxnSp>
        <p:nvCxnSpPr>
          <p:cNvPr id="28" name="Connector 27"/>
          <p:cNvCxnSpPr>
            <a:stCxn id="10" idx="2"/>
            <a:endCxn id="12" idx="0"/>
          </p:cNvCxnSpPr>
          <p:nvPr/>
        </p:nvCxnSpPr>
        <p:spPr>
          <a:xfrm>
            <a:off x="7894319" y="3277369"/>
            <a:ext cx="1"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7949183" y="3270054"/>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0" name="Connector 29"/>
          <p:cNvCxnSpPr>
            <a:stCxn id="12" idx="2"/>
            <a:endCxn id="13" idx="0"/>
          </p:cNvCxnSpPr>
          <p:nvPr/>
        </p:nvCxnSpPr>
        <p:spPr>
          <a:xfrm flipH="1">
            <a:off x="6126480" y="3671315"/>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1" name="Connector 30"/>
          <p:cNvCxnSpPr>
            <a:stCxn id="13" idx="2"/>
            <a:endCxn id="14" idx="0"/>
          </p:cNvCxnSpPr>
          <p:nvPr/>
        </p:nvCxnSpPr>
        <p:spPr>
          <a:xfrm flipH="1">
            <a:off x="4358640" y="4216539"/>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2" name="TextBox 31"/>
          <p:cNvSpPr txBox="1"/>
          <p:nvPr/>
        </p:nvSpPr>
        <p:spPr>
          <a:xfrm>
            <a:off x="5004816" y="4209223"/>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3" name="Connector 32"/>
          <p:cNvCxnSpPr>
            <a:stCxn id="13" idx="2"/>
            <a:endCxn id="15" idx="0"/>
          </p:cNvCxnSpPr>
          <p:nvPr/>
        </p:nvCxnSpPr>
        <p:spPr>
          <a:xfrm>
            <a:off x="6126480" y="4216539"/>
            <a:ext cx="1767839"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4" name="TextBox 33"/>
          <p:cNvSpPr txBox="1"/>
          <p:nvPr/>
        </p:nvSpPr>
        <p:spPr>
          <a:xfrm>
            <a:off x="6800087" y="4209223"/>
            <a:ext cx="457200" cy="274320"/>
          </a:xfrm>
          <a:prstGeom prst="rect">
            <a:avLst/>
          </a:prstGeom>
          <a:noFill/>
        </p:spPr>
        <p:txBody>
          <a:bodyPr wrap="square">
            <a:spAutoFit/>
          </a:bodyPr>
          <a:lstStyle/>
          <a:p>
            <a:r>
              <a:rPr sz="1200" b="1">
                <a:solidFill>
                  <a:srgbClr val="D97706"/>
                </a:solidFill>
                <a:latin typeface="Calibri"/>
              </a:rPr>
              <a:t>no</a:t>
            </a:r>
          </a:p>
        </p:txBody>
      </p:sp>
      <p:cxnSp>
        <p:nvCxnSpPr>
          <p:cNvPr id="35" name="Connector 34"/>
          <p:cNvCxnSpPr>
            <a:stCxn id="15" idx="2"/>
            <a:endCxn id="16" idx="0"/>
          </p:cNvCxnSpPr>
          <p:nvPr/>
        </p:nvCxnSpPr>
        <p:spPr>
          <a:xfrm flipH="1">
            <a:off x="4358640" y="4761762"/>
            <a:ext cx="3535679"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6" name="TextBox 35"/>
          <p:cNvSpPr txBox="1"/>
          <p:nvPr/>
        </p:nvSpPr>
        <p:spPr>
          <a:xfrm>
            <a:off x="6153911" y="4754446"/>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7" name="Connector 36"/>
          <p:cNvCxnSpPr>
            <a:stCxn id="15" idx="2"/>
            <a:endCxn id="17" idx="0"/>
          </p:cNvCxnSpPr>
          <p:nvPr/>
        </p:nvCxnSpPr>
        <p:spPr>
          <a:xfrm>
            <a:off x="7894319" y="4761762"/>
            <a:ext cx="1"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8" name="TextBox 37"/>
          <p:cNvSpPr txBox="1"/>
          <p:nvPr/>
        </p:nvSpPr>
        <p:spPr>
          <a:xfrm>
            <a:off x="7949183" y="4754446"/>
            <a:ext cx="457200" cy="274320"/>
          </a:xfrm>
          <a:prstGeom prst="rect">
            <a:avLst/>
          </a:prstGeom>
          <a:noFill/>
        </p:spPr>
        <p:txBody>
          <a:bodyPr wrap="square">
            <a:spAutoFit/>
          </a:bodyPr>
          <a:lstStyle/>
          <a:p>
            <a:r>
              <a:rPr sz="1200" b="1">
                <a:solidFill>
                  <a:srgbClr val="D97706"/>
                </a:solidFill>
                <a:latin typeface="Calibri"/>
              </a:rPr>
              <a:t>no</a:t>
            </a:r>
          </a:p>
        </p:txBody>
      </p:sp>
      <p:cxnSp>
        <p:nvCxnSpPr>
          <p:cNvPr id="39" name="Connector 38"/>
          <p:cNvCxnSpPr>
            <a:stCxn id="9" idx="2"/>
            <a:endCxn id="18" idx="0"/>
          </p:cNvCxnSpPr>
          <p:nvPr/>
        </p:nvCxnSpPr>
        <p:spPr>
          <a:xfrm>
            <a:off x="4358640" y="3277369"/>
            <a:ext cx="1767840" cy="1988067"/>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0" name="Connector 39"/>
          <p:cNvCxnSpPr>
            <a:stCxn id="14" idx="2"/>
            <a:endCxn id="18" idx="0"/>
          </p:cNvCxnSpPr>
          <p:nvPr/>
        </p:nvCxnSpPr>
        <p:spPr>
          <a:xfrm>
            <a:off x="4358640" y="4761762"/>
            <a:ext cx="1767840" cy="503674"/>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1" name="Connector 40"/>
          <p:cNvCxnSpPr>
            <a:stCxn id="16" idx="2"/>
            <a:endCxn id="18" idx="0"/>
          </p:cNvCxnSpPr>
          <p:nvPr/>
        </p:nvCxnSpPr>
        <p:spPr>
          <a:xfrm>
            <a:off x="4358640" y="5155707"/>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2" name="Connector 41"/>
          <p:cNvCxnSpPr>
            <a:stCxn id="17" idx="2"/>
            <a:endCxn id="18" idx="0"/>
          </p:cNvCxnSpPr>
          <p:nvPr/>
        </p:nvCxnSpPr>
        <p:spPr>
          <a:xfrm flipH="1">
            <a:off x="6126480" y="5155707"/>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3" name="Connector 42"/>
          <p:cNvCxnSpPr>
            <a:stCxn id="18" idx="2"/>
            <a:endCxn id="19" idx="0"/>
          </p:cNvCxnSpPr>
          <p:nvPr/>
        </p:nvCxnSpPr>
        <p:spPr>
          <a:xfrm flipH="1">
            <a:off x="6126480" y="5549653"/>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4" name="TextBox 43"/>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35 / 71</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Tratamiento según el tipo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Schmal H et al. EFORT Open Rev. 2020. doi:10.1302/2058-5241.5.190037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orden es mecánica primero y biología después [r3].</a:t>
            </a:r>
          </a:p>
          <a:p>
            <a:pPr marL="347472" indent="-347472">
              <a:spcAft>
                <a:spcPts val="1400"/>
              </a:spcAft>
              <a:buChar char="•"/>
            </a:pPr>
            <a:r>
              <a:rPr sz="2400">
                <a:solidFill>
                  <a:srgbClr val="263238"/>
                </a:solidFill>
                <a:latin typeface="Calibri"/>
              </a:rPr>
              <a:t>La mecanobiología la resume en 5 pilares: mejorar lo modificable del paciente, corregir el eje, fijar con estabilidad, estimular al hueso y rehabilitar pronto [r3].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36 / 71</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Consolidación publicada por técnica (series y metaanálisis distintos, no comparables entre sí)</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[r61] Averkamp B et al. OTA Int. 2025. doi:10.1097/OI9.0000000000000387</a:t>
            </a:r>
          </a:p>
          <a:p>
            <a:r>
              <a:rPr sz="800">
                <a:solidFill>
                  <a:srgbClr val="5A6469"/>
                </a:solidFill>
                <a:latin typeface="Calibri"/>
              </a:rPr>
              <a:t>[r62] Mastracci JC et al. Arch Orthop Trauma Surg. 2026. doi:10.1007/s00402-026-06208-4</a:t>
            </a:r>
          </a:p>
          <a:p>
            <a:r>
              <a:rPr sz="800">
                <a:solidFill>
                  <a:srgbClr val="5A6469"/>
                </a:solidFill>
                <a:latin typeface="Calibri"/>
              </a:rPr>
              <a:t>[r63] Tsang ST et al. Bone Joint J. 2016. doi:10.1302/0301-620X.98B4.34870</a:t>
            </a:r>
          </a:p>
          <a:p>
            <a:r>
              <a:rPr sz="800">
                <a:solidFill>
                  <a:srgbClr val="5A6469"/>
                </a:solidFill>
                <a:latin typeface="Calibri"/>
              </a:rPr>
              <a:t>[r56] Yu P et al. Injury. 2025. doi:10.1016/j.injury.2025.112748</a:t>
            </a:r>
          </a:p>
          <a:p>
            <a:r>
              <a:rPr sz="800">
                <a:solidFill>
                  <a:srgbClr val="5A6469"/>
                </a:solidFill>
                <a:latin typeface="Calibri"/>
              </a:rPr>
              <a:t>[r60] Sansone V et al. J Clin Med. 2022. doi:10.3390/jcm11071977</a:t>
            </a:r>
          </a:p>
          <a:p>
            <a:r>
              <a:rPr sz="800">
                <a:solidFill>
                  <a:srgbClr val="5A6469"/>
                </a:solidFill>
                <a:latin typeface="Calibri"/>
              </a:rPr>
              <a:t>(+4 referencias más en las láminas finales)</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37 / 71</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Unión de la no unión humeral según la fijación (revisión de 36 estudios)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[r17] Peters RM et al. Injury. 2015. doi:10.1016/j.injury.2015.09.041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38 / 71</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Técnica quirúrgica: cirugía de no unión y membrana inducida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Andrzejowski P et al. J Orthop Traumatol. 2019. doi:10.1186/s10195-019-0528-0</a:t>
            </a:r>
          </a:p>
          <a:p>
            <a:r>
              <a:rPr sz="800">
                <a:solidFill>
                  <a:srgbClr val="5A6469"/>
                </a:solidFill>
                <a:latin typeface="Calibri"/>
              </a:rPr>
              <a:t>[r3] Schmal H et al. EFORT Open Rev. 2020. doi:10.1302/2058-5241.5.190037</a:t>
            </a:r>
          </a:p>
          <a:p>
            <a:r>
              <a:rPr sz="800">
                <a:solidFill>
                  <a:srgbClr val="5A6469"/>
                </a:solidFill>
                <a:latin typeface="Calibri"/>
              </a:rPr>
              <a:t>[r5] Le V et al. OTA Int. 2025. doi:10.1097/OI9.0000000000000441</a:t>
            </a:r>
          </a:p>
          <a:p>
            <a:r>
              <a:rPr sz="800">
                <a:solidFill>
                  <a:srgbClr val="5A6469"/>
                </a:solidFill>
                <a:latin typeface="Calibri"/>
              </a:rPr>
              <a:t>[r7] Rupp M et al. Int Orthop. 2018. doi:10.1007/s00264-017-3734-5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Esta sección es apoyo de estudio para entender los pasos; no sustituye al tutor ni al manual del implante.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39 / 71</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Técnica quirúrgica: cirugía de no unión y membrana inducida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 Le V et al. OTA Int. 2025. doi:10.1097/OI9.0000000000000441</a:t>
            </a:r>
          </a:p>
          <a:p>
            <a:r>
              <a:rPr sz="1000">
                <a:solidFill>
                  <a:srgbClr val="5A6469"/>
                </a:solidFill>
                <a:latin typeface="Calibri"/>
              </a:rPr>
              <a:t>[r3] Schmal H et al. EFORT Open Rev. 2020. doi:10.1302/2058-5241.5.190037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Dejar tejido fibroso o no viable en el foco o en el canal: hay que limpiar hasta tejido sano [r5].</a:t>
            </a:r>
          </a:p>
          <a:p>
            <a:pPr marL="347472" indent="-347472">
              <a:spcAft>
                <a:spcPts val="1400"/>
              </a:spcAft>
              <a:buChar char="•"/>
            </a:pPr>
            <a:r>
              <a:rPr sz="2400">
                <a:solidFill>
                  <a:srgbClr val="263238"/>
                </a:solidFill>
                <a:latin typeface="Calibri"/>
              </a:rPr>
              <a:t>Injertar sin estabilizar: el injerto no corrige una mecánica fallida [r3].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40 / 71</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Tiempo a la unión publicado (series distintas, no comparables entre sí)</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[r50] Chaofeng W et al. Eur J Med Res. 2026. doi:10.1186/s40001-025-03765-z</a:t>
            </a:r>
          </a:p>
          <a:p>
            <a:r>
              <a:rPr sz="800">
                <a:solidFill>
                  <a:srgbClr val="5A6469"/>
                </a:solidFill>
                <a:latin typeface="Calibri"/>
              </a:rPr>
              <a:t>[r67] Fung B et al. Bone Joint J. 2020. doi:10.1302/0301-620X.102B12.BJJ-2020-1125.R1</a:t>
            </a:r>
          </a:p>
          <a:p>
            <a:r>
              <a:rPr sz="800">
                <a:solidFill>
                  <a:srgbClr val="5A6469"/>
                </a:solidFill>
                <a:latin typeface="Calibri"/>
              </a:rPr>
              <a:t>[r63] Tsang ST et al. Bone Joint J. 2016. doi:10.1302/0301-620X.98B4.34870</a:t>
            </a:r>
          </a:p>
          <a:p>
            <a:r>
              <a:rPr sz="800">
                <a:solidFill>
                  <a:srgbClr val="5A6469"/>
                </a:solidFill>
                <a:latin typeface="Calibri"/>
              </a:rPr>
              <a:t>[r66] Boksh K et al. Strategies Trauma Limb Reconstr. 2022. doi:10.5005/jp-journals-10080-1570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41 / 71</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Complicaciones del tratamiento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[r61] Averkamp B et al. OTA Int. 2025. doi:10.1097/OI9.0000000000000387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Persistencia de la no unión y reoperación.</a:t>
            </a:r>
          </a:p>
          <a:p>
            <a:pPr marL="347472" indent="-347472">
              <a:spcAft>
                <a:spcPts val="1400"/>
              </a:spcAft>
              <a:buChar char="•"/>
            </a:pPr>
            <a:r>
              <a:rPr sz="2400">
                <a:solidFill>
                  <a:srgbClr val="263238"/>
                </a:solidFill>
                <a:latin typeface="Calibri"/>
              </a:rPr>
              <a:t>Tras el recambio de clavo femoral, 38 % necesitó reintervención por no unión recalcitrante, readmisión, falla del implante o infección [r61].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42 / 71</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Complicaciones del Ilizarov en no unión infectada de tibia y fémur (590 pacientes)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[r69] Yin P et al. PLoS One. 2015. doi:10.1371/journal.pone.0141973</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43 / 71</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Complicaciones del hexápodo en no unión tibial (283 fijaciones)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[r66] Boksh K et al. Strategies Trauma Limb Reconstr. 2022. doi:10.5005/jp-journals-10080-1570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44 / 71</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Pronóstico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[r5] Le V et al. OTA Int. 2025. doi:10.1097/OI9.0000000000000441</a:t>
            </a:r>
          </a:p>
          <a:p>
            <a:r>
              <a:rPr sz="800">
                <a:solidFill>
                  <a:srgbClr val="5A6469"/>
                </a:solidFill>
                <a:latin typeface="Calibri"/>
              </a:rPr>
              <a:t>[r20] Trenkwalder K et al. Injury. 2025. doi:10.1016/j.injury.2024.112137</a:t>
            </a:r>
          </a:p>
          <a:p>
            <a:r>
              <a:rPr sz="800">
                <a:solidFill>
                  <a:srgbClr val="5A6469"/>
                </a:solidFill>
                <a:latin typeface="Calibri"/>
              </a:rPr>
              <a:t>[r37] Calori GM et al. Injury. 2014. doi:10.1016/j.injury.2014.10.030</a:t>
            </a:r>
          </a:p>
          <a:p>
            <a:r>
              <a:rPr sz="800">
                <a:solidFill>
                  <a:srgbClr val="5A6469"/>
                </a:solidFill>
                <a:latin typeface="Calibri"/>
              </a:rPr>
              <a:t>[r44] Vanco Q et al. Int Orthop. 2026. doi:10.1007/s00264-025-06698-8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Depende sobre todo de la infección.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45 / 71</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Consolidación según el estado infeccioso en no uniones de fémur y tibia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[r20] Trenkwalder K et al. Injury. 2025. doi:10.1016/j.injury.2024.112137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46 / 71</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Reintervención según el estado infeccioso en la misma serie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[r20] Trenkwalder K et al. Injury. 2025. doi:10.1016/j.injury.2024.112137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47 / 71</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y seguimiento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Schmal H et al. EFORT Open Rev. 2020. doi:10.1302/2058-5241.5.190037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Principio.</a:t>
            </a:r>
          </a:p>
          <a:p>
            <a:pPr marL="347472" indent="-347472">
              <a:spcAft>
                <a:spcPts val="1400"/>
              </a:spcAft>
              <a:buChar char="•"/>
            </a:pPr>
            <a:r>
              <a:rPr sz="2400">
                <a:solidFill>
                  <a:srgbClr val="263238"/>
                </a:solidFill>
                <a:latin typeface="Calibri"/>
              </a:rPr>
              <a:t>Los 5 pilares incluyen la rehabilitación funcional temprana [r3].</a:t>
            </a:r>
          </a:p>
          <a:p>
            <a:pPr marL="347472" indent="-347472">
              <a:spcAft>
                <a:spcPts val="1400"/>
              </a:spcAft>
              <a:buChar char="•"/>
            </a:pPr>
            <a:r>
              <a:rPr sz="2400">
                <a:solidFill>
                  <a:srgbClr val="263238"/>
                </a:solidFill>
                <a:latin typeface="Calibri"/>
              </a:rPr>
              <a:t>Para protocolos exactos de carga tras cirugía de no unión no encontré estudios comparativos: sin dato verificable.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48 / 71</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y seguimiento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[r19] Giannoudis VP et al. J Orthop Surg Res. 2026. doi:10.1186/s13018-026-06698-3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Con el espaciador de cemento colocado, la carga se mantiene prudente para que no se desplace [r19].</a:t>
            </a:r>
          </a:p>
          <a:p>
            <a:pPr marL="347472" indent="-347472">
              <a:spcAft>
                <a:spcPts val="1400"/>
              </a:spcAft>
              <a:buChar char="•"/>
            </a:pPr>
            <a:r>
              <a:rPr sz="2800">
                <a:solidFill>
                  <a:srgbClr val="263238"/>
                </a:solidFill>
                <a:latin typeface="Calibri"/>
              </a:rPr>
              <a:t>Seguimiento.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49 / 71</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y seguimiento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[r21] Metsemakers WJ et al. Arch Orthop Trauma Surg. 2020. doi:10.1007/s00402-019-03287-4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En infección se prefiere PROMIS como medida [r21].</a:t>
            </a:r>
          </a:p>
          <a:p>
            <a:pPr marL="347472" indent="-347472">
              <a:spcAft>
                <a:spcPts val="1400"/>
              </a:spcAft>
              <a:buChar char="•"/>
            </a:pPr>
            <a:r>
              <a:rPr sz="2800">
                <a:solidFill>
                  <a:srgbClr val="263238"/>
                </a:solidFill>
                <a:latin typeface="Calibri"/>
              </a:rPr>
              <a:t>Práctica habitual / opinión experta.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50 / 71</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Pilares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 Le V et al. OTA Int. 2025. doi:10.1097/OI9.0000000000000441</a:t>
            </a:r>
          </a:p>
          <a:p>
            <a:r>
              <a:rPr sz="1000">
                <a:solidFill>
                  <a:srgbClr val="5A6469"/>
                </a:solidFill>
                <a:latin typeface="Calibri"/>
              </a:rPr>
              <a:t>[r1] Andrzejowski P et al. J Orthop Traumatol. 2019. doi:10.1186/s10195-019-0528-0</a:t>
            </a:r>
          </a:p>
          <a:p>
            <a:r>
              <a:rPr sz="1000">
                <a:solidFill>
                  <a:srgbClr val="5A6469"/>
                </a:solidFill>
                <a:latin typeface="Calibri"/>
              </a:rPr>
              <a:t>[r10] Bhandari M et al. J Orthop Trauma. 2002. doi:10.1097/00005131-200209000-00004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Definir y medir con criterios combinados: tiempo (3 meses sin progreso o 9 meses sin curar), radiografías seriadas y clínica (dolor a la carga, movilidad), porque no existe un consenso único [r5][r1][r10].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51 / 71</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No olvidar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 Bhattacharyya T et al. J Bone Joint Surg Am. 2006. doi:10.2106/JBJS.E.00232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TC detecta la no unión tibial dudosa con sensibilidad de 100 % pero con especificidad de solo 62 %: puede llamar no unión a una fractura ya curada [r4].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52 / 71</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Mensajes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 Le V et al. OTA Int. 2025. doi:10.1097/OI9.0000000000000441</a:t>
            </a:r>
          </a:p>
          <a:p>
            <a:r>
              <a:rPr sz="1000">
                <a:solidFill>
                  <a:srgbClr val="5A6469"/>
                </a:solidFill>
                <a:latin typeface="Calibri"/>
              </a:rPr>
              <a:t>[r3] Schmal H et al. EFORT Open Rev. 2020. doi:10.1302/2058-5241.5.190037</a:t>
            </a:r>
          </a:p>
          <a:p>
            <a:r>
              <a:rPr sz="1000">
                <a:solidFill>
                  <a:srgbClr val="5A6469"/>
                </a:solidFill>
                <a:latin typeface="Calibri"/>
              </a:rPr>
              <a:t>[r11] Mills L et al. Bone Joint Res. 2016. doi:10.1302/2046-3758.510.BJR-2016-0138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no unión se define de forma pragmática y se estudia con tiempo, imagen y clínica juntos [r5][r3].</a:t>
            </a:r>
          </a:p>
          <a:p>
            <a:pPr marL="347472" indent="-347472">
              <a:spcAft>
                <a:spcPts val="1400"/>
              </a:spcAft>
              <a:buChar char="•"/>
            </a:pPr>
            <a:r>
              <a:rPr sz="2400">
                <a:solidFill>
                  <a:srgbClr val="263238"/>
                </a:solidFill>
                <a:latin typeface="Calibri"/>
              </a:rPr>
              <a:t>Hay que buscar todas las causas, no una: en 100 casos solo 31 % tenía una causa [r11].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53 / 71</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Palabras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pseudoartrosis · no unión · retardo de consolidación · Weber-Cech · hipertrófica · oligotrófica · atrófica · diamante de Giannoudis · cámara biológica · NUSS de Calori · RUST y mRUST · recambio de clavo…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54 / 71</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Para recordar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Andrzejowski P et al. J Orthop Traumatol. 2019. doi:10.1186/s10195-019-0528-0</a:t>
            </a:r>
          </a:p>
          <a:p>
            <a:r>
              <a:rPr sz="1000">
                <a:solidFill>
                  <a:srgbClr val="5A6469"/>
                </a:solidFill>
                <a:latin typeface="Calibri"/>
              </a:rPr>
              <a:t>[r2] Mohamed A et al. Cureus. 2025. doi:10.7759/cureus.97599</a:t>
            </a:r>
          </a:p>
          <a:p>
            <a:r>
              <a:rPr sz="1000">
                <a:solidFill>
                  <a:srgbClr val="5A6469"/>
                </a:solidFill>
                <a:latin typeface="Calibri"/>
              </a:rPr>
              <a:t>[r3] Schmal H et al. EFORT Open Rev. 2020. doi:10.1302/2058-5241.5.190037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9 meses sin curar y 3 sin progreso: criterio clásico de no unión [r1].</a:t>
            </a:r>
          </a:p>
          <a:p>
            <a:pPr marL="347472" indent="-347472">
              <a:spcAft>
                <a:spcPts val="1400"/>
              </a:spcAft>
              <a:buChar char="•"/>
            </a:pPr>
            <a:r>
              <a:rPr sz="2400">
                <a:solidFill>
                  <a:srgbClr val="263238"/>
                </a:solidFill>
                <a:latin typeface="Calibri"/>
              </a:rPr>
              <a:t>Hipertrófica: sobra biología, falta estabilidad [r2].</a:t>
            </a:r>
          </a:p>
          <a:p>
            <a:pPr marL="347472" indent="-347472">
              <a:spcAft>
                <a:spcPts val="1400"/>
              </a:spcAft>
              <a:buChar char="•"/>
            </a:pPr>
            <a:r>
              <a:rPr sz="2400">
                <a:solidFill>
                  <a:srgbClr val="263238"/>
                </a:solidFill>
                <a:latin typeface="Calibri"/>
              </a:rPr>
              <a:t>Atrófica: suelen faltar biología y estabilidad a la vez [r3].</a:t>
            </a:r>
          </a:p>
          <a:p>
            <a:pPr marL="347472" indent="-347472">
              <a:spcAft>
                <a:spcPts val="1400"/>
              </a:spcAft>
              <a:buChar char="•"/>
            </a:pPr>
            <a:r>
              <a:rPr sz="2400">
                <a:solidFill>
                  <a:srgbClr val="263238"/>
                </a:solidFill>
                <a:latin typeface="Calibri"/>
              </a:rPr>
              <a:t>Si el problema es mecánico, la solución es mecánica [r3].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55 / 71</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Caso de staff: Caso de staff: fumador con fémur enclavado que sigue doliendo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Caso sintético, sin datos de pacientes reales.</a:t>
            </a:r>
          </a:p>
          <a:p>
            <a:pPr marL="347472" indent="-347472">
              <a:spcAft>
                <a:spcPts val="1400"/>
              </a:spcAft>
              <a:buChar char="•"/>
            </a:pPr>
            <a:r>
              <a:rPr sz="2400">
                <a:solidFill>
                  <a:srgbClr val="263238"/>
                </a:solidFill>
                <a:latin typeface="Calibri"/>
              </a:rPr>
              <a:t>Varón de 38 años, fumador de 1 cajetilla al día, con una fractura cerrada de la diáfisis del fémur tratada con clavo endomedular hace 10 meses.</a:t>
            </a:r>
          </a:p>
          <a:p>
            <a:pPr marL="347472" indent="-347472">
              <a:spcAft>
                <a:spcPts val="1400"/>
              </a:spcAft>
              <a:buChar char="•"/>
            </a:pPr>
            <a:r>
              <a:rPr sz="2400">
                <a:solidFill>
                  <a:srgbClr val="263238"/>
                </a:solidFill>
                <a:latin typeface="Calibri"/>
              </a:rPr>
              <a:t>Persiste dolor en el muslo al cargar.</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56 / 71</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preguntas para discutir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¿Cómo clasificas la no unión según Weber-Cech y qué te dice sobre el problema?</a:t>
            </a:r>
          </a:p>
          <a:p>
            <a:pPr marL="347472" indent="-347472">
              <a:spcAft>
                <a:spcPts val="1400"/>
              </a:spcAft>
              <a:buChar char="•"/>
            </a:pPr>
            <a:r>
              <a:rPr sz="2400">
                <a:solidFill>
                  <a:srgbClr val="263238"/>
                </a:solidFill>
                <a:latin typeface="Calibri"/>
              </a:rPr>
              <a:t>2. ¿Basta el laboratorio normal para descartar infección?</a:t>
            </a:r>
          </a:p>
          <a:p>
            <a:pPr marL="347472" indent="-347472">
              <a:spcAft>
                <a:spcPts val="1400"/>
              </a:spcAft>
              <a:buChar char="•"/>
            </a:pPr>
            <a:r>
              <a:rPr sz="2400">
                <a:solidFill>
                  <a:srgbClr val="263238"/>
                </a:solidFill>
                <a:latin typeface="Calibri"/>
              </a:rPr>
              <a:t>3. ¿Recambio de clavo o placa de aumento? ¿Hace falta injerto?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57 / 71</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resolución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Schmal H et al. EFORT Open Rev. 2020. doi:10.1302/2058-5241.5.190037</a:t>
            </a:r>
          </a:p>
          <a:p>
            <a:r>
              <a:rPr sz="1000">
                <a:solidFill>
                  <a:srgbClr val="5A6469"/>
                </a:solidFill>
                <a:latin typeface="Calibri"/>
              </a:rPr>
              <a:t>[r2] Mohamed A et al. Cureus. 2025. doi:10.7759/cureus.97599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 una no unión hipertrófica: el callo abundante muestra que la biología responde; lo que falta es estabilidad, así que el problema es mecánico y la solución también [r3][r2].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58 / 71</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 Andrzejowski P, Giannoudis PV. The 'diamond concept' for long bone non-union management. J Orthop Traumatol. 2019;20(1):21. doi:10.1186/s10195-019-0528-0 https://doi.org/10.1186/s10195-019-0528-0</a:t>
            </a:r>
          </a:p>
          <a:p>
            <a:pPr>
              <a:spcAft>
                <a:spcPts val="800"/>
              </a:spcAft>
            </a:pPr>
            <a:r>
              <a:rPr sz="1200">
                <a:solidFill>
                  <a:srgbClr val="263238"/>
                </a:solidFill>
                <a:latin typeface="Calibri"/>
              </a:rPr>
              <a:t>[r2] Mohamed A, Francis D, Fuad U, Elmaleh N, Nagi A. Nonunion in Long Bone Fractures: A Comprehensive Review of Current Treatment Strategies. Cureus. 2025;17(11):e97599. doi:10.7759/cureus.97599 https://doi.org/10.7759/cureus.97599</a:t>
            </a:r>
          </a:p>
          <a:p>
            <a:pPr>
              <a:spcAft>
                <a:spcPts val="800"/>
              </a:spcAft>
            </a:pPr>
            <a:r>
              <a:rPr sz="1200">
                <a:solidFill>
                  <a:srgbClr val="263238"/>
                </a:solidFill>
                <a:latin typeface="Calibri"/>
              </a:rPr>
              <a:t>[r3] Schmal H, Brix M, Bue M, Ekman A, Ferreira N, Gottlieb H, et al. Nonunion - consensus from the 4th annual meeting of the Danish Orthopaedic Trauma Society. EFORT Open Rev. 2020;5(1):46-57. doi:10.1302/2058-5241.5.190037 https://doi.org/10.1302/2058-5241.5.190037</a:t>
            </a:r>
          </a:p>
          <a:p>
            <a:pPr>
              <a:spcAft>
                <a:spcPts val="800"/>
              </a:spcAft>
            </a:pPr>
            <a:r>
              <a:rPr sz="1200">
                <a:solidFill>
                  <a:srgbClr val="263238"/>
                </a:solidFill>
                <a:latin typeface="Calibri"/>
              </a:rPr>
              <a:t>[r4] Bhattacharyya T, Bouchard KA, Phadke A, Meigs JB, Kassarjian A, Salamipour H. The accuracy of computed tomography for the diagnosis of tibial nonunion. J Bone Joint Surg Am. 2006;88(4):692-7. doi:10.2106/JBJS.E.00232 https://doi.org/10.2106/JBJS.E.00232</a:t>
            </a:r>
          </a:p>
          <a:p>
            <a:pPr>
              <a:spcAft>
                <a:spcPts val="800"/>
              </a:spcAft>
            </a:pPr>
            <a:r>
              <a:rPr sz="1200">
                <a:solidFill>
                  <a:srgbClr val="263238"/>
                </a:solidFill>
                <a:latin typeface="Calibri"/>
              </a:rPr>
              <a:t>[r5] Le V, Jones C, Working ZM, Duda G, Evans C, Evans A. Fracture nonunions. OTA Int. 2025;8(5 Suppl):e441. doi:10.1097/OI9.0000000000000441 https://doi.org/10.1097/OI9.0000000000000441</a:t>
            </a:r>
          </a:p>
          <a:p>
            <a:pPr>
              <a:spcAft>
                <a:spcPts val="800"/>
              </a:spcAft>
            </a:pPr>
            <a:r>
              <a:rPr sz="1200">
                <a:solidFill>
                  <a:srgbClr val="263238"/>
                </a:solidFill>
                <a:latin typeface="Calibri"/>
              </a:rPr>
              <a:t>[r6] Zura R, Xiong Z, Einhorn T, Watson JT, Ostrum RF, Prayson MJ, et al. Epidemiology of Fracture Nonunion in 18 Human Bones. JAMA Surg. 2016;151(11):e162775. doi:10.1001/jamasurg.2016.2775 https://doi.org/10.1001/jamasurg.2016.2775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59 / 71</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(2/13)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 Rupp M, Biehl C, Budak M, Thormann U, Heiss C, Alt V. Diaphyseal long bone nonunions - types, aetiology, economics, and treatment recommendations. Int Orthop. 2018;42(2):247-258. doi:10.1007/s00264-017-3734-5 https://doi.org/10.1007/s00264-017-3734-5</a:t>
            </a:r>
          </a:p>
          <a:p>
            <a:pPr>
              <a:spcAft>
                <a:spcPts val="800"/>
              </a:spcAft>
            </a:pPr>
            <a:r>
              <a:rPr sz="1200">
                <a:solidFill>
                  <a:srgbClr val="263238"/>
                </a:solidFill>
                <a:latin typeface="Calibri"/>
              </a:rPr>
              <a:t>[r8] Griffin XL, Costa ML, Parsons N, Smith N. Electromagnetic field stimulation for treating delayed union or non-union of long bone fractures in adults. Cochrane Database Syst Rev. 2011;2011(4):CD008471. doi:10.1002/14651858.CD008471.pub2 https://doi.org/10.1002/14651858.CD008471.pub2</a:t>
            </a:r>
          </a:p>
          <a:p>
            <a:pPr>
              <a:spcAft>
                <a:spcPts val="800"/>
              </a:spcAft>
            </a:pPr>
            <a:r>
              <a:rPr sz="1200">
                <a:solidFill>
                  <a:srgbClr val="263238"/>
                </a:solidFill>
                <a:latin typeface="Calibri"/>
              </a:rPr>
              <a:t>[r9] Garrison KR, Shemilt I, Donell S, Ryder JJ, Mugford M, Harvey I, et al. Bone morphogenetic protein (BMP) for fracture healing in adults. Cochrane Database Syst Rev. 2010;2010(6):CD006950. doi:10.1002/14651858.CD006950.pub2 https://doi.org/10.1002/14651858.CD006950.pub2</a:t>
            </a:r>
          </a:p>
          <a:p>
            <a:pPr>
              <a:spcAft>
                <a:spcPts val="800"/>
              </a:spcAft>
            </a:pPr>
            <a:r>
              <a:rPr sz="1200">
                <a:solidFill>
                  <a:srgbClr val="263238"/>
                </a:solidFill>
                <a:latin typeface="Calibri"/>
              </a:rPr>
              <a:t>[r10] Bhandari M, Guyatt GH, Swiontkowski MF, Tornetta P 3rd, Sprague S, Schemitsch EH. A lack of consensus in the assessment of fracture healing among orthopaedic surgeons. J Orthop Trauma. 2002;16(8):562-6. doi:10.1097/00005131-200209000-00004 https://doi.org/10.1097/00005131-200209000-00004</a:t>
            </a:r>
          </a:p>
          <a:p>
            <a:pPr>
              <a:spcAft>
                <a:spcPts val="800"/>
              </a:spcAft>
            </a:pPr>
            <a:r>
              <a:rPr sz="1200">
                <a:solidFill>
                  <a:srgbClr val="263238"/>
                </a:solidFill>
                <a:latin typeface="Calibri"/>
              </a:rPr>
              <a:t>[r11] Mills L, Tsang J, Hopper G, Keenan G, Simpson AH. The multifactorial aetiology of fracture nonunion and the importance of searching for latent infection. Bone Joint Res. 2016;5(10):512-519. doi:10.1302/2046-3758.510.BJR-2016-0138 https://doi.org/10.1302/2046-3758.510.BJR-2016-0138</a:t>
            </a:r>
          </a:p>
          <a:p>
            <a:pPr>
              <a:spcAft>
                <a:spcPts val="800"/>
              </a:spcAft>
            </a:pPr>
            <a:r>
              <a:rPr sz="1200">
                <a:solidFill>
                  <a:srgbClr val="263238"/>
                </a:solidFill>
                <a:latin typeface="Calibri"/>
              </a:rPr>
              <a:t>[r12] Pearson RG, Clement RG, Edwards KL, Scammell BE. Do smokers have greater risk of delayed and non-union after fracture, osteotomy and arthrodesis? A systematic review with meta-analysis. BMJ Open. 2016;6(11):e010303. doi:10.1136/bmjopen-2015-010303 https://doi.org/10.1136/bmjopen-2015-010303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60 / 71</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(3/13)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[r13] Ding ZC, Zeng WN, Rong X, Liang ZM, Zhou ZK. Do patients with diabetes have an increased risk of impaired fracture healing? A systematic review and meta-analysis. ANZ J Surg. 2020;90(7-8):1259-1264. doi:10.1111/ans.15878 https://doi.org/10.1111/ans.15878</a:t>
            </a:r>
          </a:p>
          <a:p>
            <a:pPr>
              <a:spcAft>
                <a:spcPts val="800"/>
              </a:spcAft>
            </a:pPr>
            <a:r>
              <a:rPr sz="1200">
                <a:solidFill>
                  <a:srgbClr val="263238"/>
                </a:solidFill>
                <a:latin typeface="Calibri"/>
              </a:rPr>
              <a:t>[r14] Xu B, Anderson DB, Park ES, Chen L, Lee JH. The influence of smoking and alcohol on bone healing: Systematic review and meta-analysis of non-pathological fractures. EClinicalMedicine. 2021;42:101179. doi:10.1016/j.eclinm.2021.101179 https://doi.org/10.1016/j.eclinm.2021.101179</a:t>
            </a:r>
          </a:p>
          <a:p>
            <a:pPr>
              <a:spcAft>
                <a:spcPts val="800"/>
              </a:spcAft>
            </a:pPr>
            <a:r>
              <a:rPr sz="1200">
                <a:solidFill>
                  <a:srgbClr val="263238"/>
                </a:solidFill>
                <a:latin typeface="Calibri"/>
              </a:rPr>
              <a:t>[r15] Dodwell ER, Latorre JG, Parisini E, Zwettler E, Chandra D, Mulpuri K, et al. NSAID exposure and risk of nonunion: a meta-analysis of case-control and cohort studies. Calcif Tissue Int. 2010;87(3):193-202. doi:10.1007/s00223-010-9379-7 https://doi.org/10.1007/s00223-010-9379-7</a:t>
            </a:r>
          </a:p>
          <a:p>
            <a:pPr>
              <a:spcAft>
                <a:spcPts val="800"/>
              </a:spcAft>
            </a:pPr>
            <a:r>
              <a:rPr sz="1200">
                <a:solidFill>
                  <a:srgbClr val="263238"/>
                </a:solidFill>
                <a:latin typeface="Calibri"/>
              </a:rPr>
              <a:t>[r16] Chuang PY, Yang TY, Tsai YH, Huang KC. Do NSAIDs affect bone healing rate, delay union, or cause non-union: an updated systematic review and meta-analysis. Front Endocrinol (Lausanne). 2024;15:1428240. doi:10.3389/fendo.2024.1428240 https://doi.org/10.3389/fendo.2024.1428240</a:t>
            </a:r>
          </a:p>
          <a:p>
            <a:pPr>
              <a:spcAft>
                <a:spcPts val="800"/>
              </a:spcAft>
            </a:pPr>
            <a:r>
              <a:rPr sz="1200">
                <a:solidFill>
                  <a:srgbClr val="263238"/>
                </a:solidFill>
                <a:latin typeface="Calibri"/>
              </a:rPr>
              <a:t>[r17] Peters RM, Claessen FM, Doornberg JN, Kolovich GP, Diercks RL, van den Bekerom MP. Union rate after operative treatment of humeral shaft nonunion--A systematic review. Injury. 2015;46(12):2314-24. doi:10.1016/j.injury.2015.09.041 https://doi.org/10.1016/j.injury.2015.09.041</a:t>
            </a:r>
          </a:p>
          <a:p>
            <a:pPr>
              <a:spcAft>
                <a:spcPts val="800"/>
              </a:spcAft>
            </a:pPr>
            <a:r>
              <a:rPr sz="1200">
                <a:solidFill>
                  <a:srgbClr val="263238"/>
                </a:solidFill>
                <a:latin typeface="Calibri"/>
              </a:rPr>
              <a:t>[r18] van de Wall BJM, Beeres FJP, Rompen IF, Link BC, Babst R, Schoeneberg C, et al. RIA versus iliac crest bone graft harvesting: A meta-analysis and systematic review. Injury. 2022;53(2):286-293. doi:10.1016/j.injury.2021.10.002 https://doi.org/10.1016/j.injury.2021.10.002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61 / 71</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(4/13)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[r19] Giannoudis VP, Kanakaris NK, Giannoudis PV. The masquelet technique for severe open fractures: current insights. J Orthop Surg Res. 2026;21(1):201. doi:10.1186/s13018-026-06698-3 https://doi.org/10.1186/s13018-026-06698-3</a:t>
            </a:r>
          </a:p>
          <a:p>
            <a:pPr>
              <a:spcAft>
                <a:spcPts val="800"/>
              </a:spcAft>
            </a:pPr>
            <a:r>
              <a:rPr sz="1200">
                <a:solidFill>
                  <a:srgbClr val="263238"/>
                </a:solidFill>
                <a:latin typeface="Calibri"/>
              </a:rPr>
              <a:t>[r20] Trenkwalder K, Erichsen S, Weisemann F, von Rüden C, Augat P, Sand Research Group, et al. Low-grade infections in nonunion of the femur and tibia without clinical suspicion of infection - Incidence, microbiology, treatment, and outcome. Injury. 2025;56(2):112137. doi:10.1016/j.injury.2024.112137 https://doi.org/10.1016/j.injury.2024.112137</a:t>
            </a:r>
          </a:p>
          <a:p>
            <a:pPr>
              <a:spcAft>
                <a:spcPts val="800"/>
              </a:spcAft>
            </a:pPr>
            <a:r>
              <a:rPr sz="1200">
                <a:solidFill>
                  <a:srgbClr val="263238"/>
                </a:solidFill>
                <a:latin typeface="Calibri"/>
              </a:rPr>
              <a:t>[r21] Metsemakers WJ, Morgenstern M, Senneville E, Borens O, Govaert GAM, Onsea J, et al. General treatment principles for fracture-related infection: recommendations from an international expert group. Arch Orthop Trauma Surg. 2020;140(8):1013-1027. doi:10.1007/s00402-019-03287-4 https://doi.org/10.1007/s00402-019-03287-4</a:t>
            </a:r>
          </a:p>
          <a:p>
            <a:pPr>
              <a:spcAft>
                <a:spcPts val="800"/>
              </a:spcAft>
            </a:pPr>
            <a:r>
              <a:rPr sz="1200">
                <a:solidFill>
                  <a:srgbClr val="263238"/>
                </a:solidFill>
                <a:latin typeface="Calibri"/>
              </a:rPr>
              <a:t>[r22] Brinker MR, O'Connor DP, Monla YT, Earthman TP. Metabolic and endocrine abnormalities in patients with nonunions. J Orthop Trauma. 2007;21(8):557-70. doi:10.1097/BOT.0b013e31814d4dc6 https://doi.org/10.1097/BOT.0b013e31814d4dc6</a:t>
            </a:r>
          </a:p>
          <a:p>
            <a:pPr>
              <a:spcAft>
                <a:spcPts val="800"/>
              </a:spcAft>
            </a:pPr>
            <a:r>
              <a:rPr sz="1200">
                <a:solidFill>
                  <a:srgbClr val="263238"/>
                </a:solidFill>
                <a:latin typeface="Calibri"/>
              </a:rPr>
              <a:t>[r23] Li C, Yang Z, Yang P, Li Z, Wang T, Xing B, et al. Association between post-trauma platelet-lymphocyte ratio and nonunion in patients with extremity fractures: a multicenter retrospective cohort study. Int J Surg. 2025;111(12):8943-8952. doi:10.1097/JS9.0000000000003265 https://doi.org/10.1097/JS9.0000000000003265</a:t>
            </a:r>
          </a:p>
          <a:p>
            <a:pPr>
              <a:spcAft>
                <a:spcPts val="800"/>
              </a:spcAft>
            </a:pPr>
            <a:r>
              <a:rPr sz="1200">
                <a:solidFill>
                  <a:srgbClr val="263238"/>
                </a:solidFill>
                <a:latin typeface="Calibri"/>
              </a:rPr>
              <a:t>[r24] Bhandari M, Fong K, Sprague S, Williams D, Petrisor B. Variability in the definition and perceived causes of delayed unions and nonunions: a cross-sectional, multinational survey of orthopaedic surgeons. J Bone Joint Surg Am. 2012;94(15):e1091-6. doi:10.2106/JBJS.K.01344 https://doi.org/10.2106/JBJS.K.01344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62 / 71</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(5/13)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[r25] Corrales LA, Morshed S, Bhandari M, Miclau T 3rd. Variability in the assessment of fracture-healing in orthopaedic trauma studies. J Bone Joint Surg Am. 2008;90(9):1862-8. doi:10.2106/JBJS.G.01580 https://doi.org/10.2106/JBJS.G.01580</a:t>
            </a:r>
          </a:p>
          <a:p>
            <a:pPr>
              <a:spcAft>
                <a:spcPts val="800"/>
              </a:spcAft>
            </a:pPr>
            <a:r>
              <a:rPr sz="1200">
                <a:solidFill>
                  <a:srgbClr val="263238"/>
                </a:solidFill>
                <a:latin typeface="Calibri"/>
              </a:rPr>
              <a:t>[r26] Tian R, Zheng F, Zhao W, Zhang Y, Yuan J, Zhang B, et al. Prevalence and influencing factors of nonunion in patients with tibial fracture: systematic review and meta-analysis. J Orthop Surg Res. 2020;15(1):377. doi:10.1186/s13018-020-01904-2 https://doi.org/10.1186/s13018-020-01904-2</a:t>
            </a:r>
          </a:p>
          <a:p>
            <a:pPr>
              <a:spcAft>
                <a:spcPts val="800"/>
              </a:spcAft>
            </a:pPr>
            <a:r>
              <a:rPr sz="1200">
                <a:solidFill>
                  <a:srgbClr val="263238"/>
                </a:solidFill>
                <a:latin typeface="Calibri"/>
              </a:rPr>
              <a:t>[r27] Natoli RM, Marchand LS, Bzovsky S, Hagen JE, Gage MJ, Stennett CA, et al. Infection and Nonunion Rates in Open Fractures: Description of 6,042 Fractures from the FLOW and PREP-IT Trials. J Bone Joint Surg Am. 2025;107(22):2541-2553. doi:10.2106/JBJS.24.01055 https://doi.org/10.2106/JBJS.24.01055</a:t>
            </a:r>
          </a:p>
          <a:p>
            <a:pPr>
              <a:spcAft>
                <a:spcPts val="800"/>
              </a:spcAft>
            </a:pPr>
            <a:r>
              <a:rPr sz="1200">
                <a:solidFill>
                  <a:srgbClr val="263238"/>
                </a:solidFill>
                <a:latin typeface="Calibri"/>
              </a:rPr>
              <a:t>[r28] Westgeest J, Weber D, Dulai SK, Bergman JW, Buckley R, Beaupre LA. Factors Associated With Development of Nonunion or Delayed Healing After an Open Long Bone Fracture: A Prospective Cohort Study of 736 Subjects. J Orthop Trauma. 2016;30(3):149-55. doi:10.1097/BOT.0000000000000488 https://doi.org/10.1097/BOT.0000000000000488</a:t>
            </a:r>
          </a:p>
          <a:p>
            <a:pPr>
              <a:spcAft>
                <a:spcPts val="800"/>
              </a:spcAft>
            </a:pPr>
            <a:r>
              <a:rPr sz="1200">
                <a:solidFill>
                  <a:srgbClr val="263238"/>
                </a:solidFill>
                <a:latin typeface="Calibri"/>
              </a:rPr>
              <a:t>[r29] Shapiro JA, Stillwagon MR, Tornetta P 3rd, Seaver TM, Gage M, O'Donnell J, et al. Serology and Comorbidities in Patients With Fracture Nonunion: A Multicenter Evaluation of 640 Patients. J Am Acad Orthop Surg. 2022;30(18):e1179-e1187. doi:10.5435/JAAOS-D-21-00366 https://doi.org/10.5435/JAAOS-D-21-00366</a:t>
            </a:r>
          </a:p>
          <a:p>
            <a:pPr>
              <a:spcAft>
                <a:spcPts val="800"/>
              </a:spcAft>
            </a:pPr>
            <a:r>
              <a:rPr sz="1200">
                <a:solidFill>
                  <a:srgbClr val="263238"/>
                </a:solidFill>
                <a:latin typeface="Calibri"/>
              </a:rPr>
              <a:t>[r30] Siverino C, Metsemakers WJ, Sutter R, Della Bella E, Morgenstern M, Barcik J, et al. Clinical management and innovation in fracture non-union. Expert Opin Biol Ther. 2024;24(9):973-991. doi:10.1080/14712598.2024.2391491 https://doi.org/10.1080/14712598.2024.2391491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63 / 71</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(6/13)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[r31] Moriarty TF, Metsemakers WJ, Morgenstern M, Hofstee MI, Vallejo Diaz A, Cassat JE, et al. Fracture-related infection. Nat Rev Dis Primers. 2022;8(1):67. doi:10.1038/s41572-022-00396-0 https://doi.org/10.1038/s41572-022-00396-0</a:t>
            </a:r>
          </a:p>
          <a:p>
            <a:pPr>
              <a:spcAft>
                <a:spcPts val="800"/>
              </a:spcAft>
            </a:pPr>
            <a:r>
              <a:rPr sz="1200">
                <a:solidFill>
                  <a:srgbClr val="263238"/>
                </a:solidFill>
                <a:latin typeface="Calibri"/>
              </a:rPr>
              <a:t>[r32] Williamson TK, Eastman JG, Achor T, Warner SJ. Risk Factors of Diaphyseal Femoral Nonunions: A Systematic Review and Meta-analysis. J Am Acad Orthop Surg. 2025;33(22):e1370-e1380. doi:10.5435/JAAOS-D-24-01064 https://doi.org/10.5435/JAAOS-D-24-01064</a:t>
            </a:r>
          </a:p>
          <a:p>
            <a:pPr>
              <a:spcAft>
                <a:spcPts val="800"/>
              </a:spcAft>
            </a:pPr>
            <a:r>
              <a:rPr sz="1200">
                <a:solidFill>
                  <a:srgbClr val="263238"/>
                </a:solidFill>
                <a:latin typeface="Calibri"/>
              </a:rPr>
              <a:t>[r33] Rajha HE, Abugharbieh L, Talhami M, Alkeilani O, Ghori SI, Tayeh AE. The Impact of Analgesic Opioid Use on Fracture Healing and Nonunion: A Systematic Review and Meta-Analysis. Orthop Traumatol Surg Res. 2026:104918. doi:10.1016/j.otsr.2026.104918 https://doi.org/10.1016/j.otsr.2026.104918</a:t>
            </a:r>
          </a:p>
          <a:p>
            <a:pPr>
              <a:spcAft>
                <a:spcPts val="800"/>
              </a:spcAft>
            </a:pPr>
            <a:r>
              <a:rPr sz="1200">
                <a:solidFill>
                  <a:srgbClr val="263238"/>
                </a:solidFill>
                <a:latin typeface="Calibri"/>
              </a:rPr>
              <a:t>[r34] Agarwal N, Bell KR, Ross LE, Clement ND, Ralston SH, Duckworth AD. The effects of anti-osteoporotic medication on fracture healing and outcomes: a systematic review and meta-analysis. Lancet Healthy Longev. 2026;7(5):100827. doi:10.1016/j.lanhl.2026.100827 https://doi.org/10.1016/j.lanhl.2026.100827</a:t>
            </a:r>
          </a:p>
          <a:p>
            <a:pPr>
              <a:spcAft>
                <a:spcPts val="800"/>
              </a:spcAft>
            </a:pPr>
            <a:r>
              <a:rPr sz="1200">
                <a:solidFill>
                  <a:srgbClr val="263238"/>
                </a:solidFill>
                <a:latin typeface="Calibri"/>
              </a:rPr>
              <a:t>[r35] Bergin PF, Rothberg DL, Spitler CA, Chrea B, Miles DT, Yener U, et al. The Prevalence of Metabolic and Endocrine Disturbances on Fracture Nonunion. Endocr Pract. 2022;28(6):599-602. doi:10.1016/j.eprac.2022.03.003 https://doi.org/10.1016/j.eprac.2022.03.003</a:t>
            </a:r>
          </a:p>
          <a:p>
            <a:pPr>
              <a:spcAft>
                <a:spcPts val="800"/>
              </a:spcAft>
            </a:pPr>
            <a:r>
              <a:rPr sz="1200">
                <a:solidFill>
                  <a:srgbClr val="263238"/>
                </a:solidFill>
                <a:latin typeface="Calibri"/>
              </a:rPr>
              <a:t>[r36] Calori GM, Phillips M, Jeetle S, Tagliabue L, Giannoudis PV. Classification of non-union: need for a new scoring system? Injury. 2008;39 Suppl 2:S59-63. doi:10.1016/S0020-1383(08)70016-0 https://doi.org/10.1016/S0020-1383(08)70016-0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64 / 71</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(7/13)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[r37] Calori GM, Colombo M, Mazza EL, Mazzola S, Malagoli E, Marelli N, et al. Validation of the Non-Union Scoring System in 300 long bone non-unions. Injury. 2014;45 Suppl 6:S93-7. doi:10.1016/j.injury.2014.10.030 https://doi.org/10.1016/j.injury.2014.10.030</a:t>
            </a:r>
          </a:p>
          <a:p>
            <a:pPr>
              <a:spcAft>
                <a:spcPts val="800"/>
              </a:spcAft>
            </a:pPr>
            <a:r>
              <a:rPr sz="1200">
                <a:solidFill>
                  <a:srgbClr val="263238"/>
                </a:solidFill>
                <a:latin typeface="Calibri"/>
              </a:rPr>
              <a:t>[r38] Solomin LN, Semenistyy AA, Komarov AV, Khominets VV, Sheridan GA, Rozbruch SR. Universal Long Bone Nonunion Classification. Strategies Trauma Limb Reconstr. 2023;18(3):169-173. doi:10.5005/jp-journals-10080-1597 https://doi.org/10.5005/jp-journals-10080-1597</a:t>
            </a:r>
          </a:p>
          <a:p>
            <a:pPr>
              <a:spcAft>
                <a:spcPts val="800"/>
              </a:spcAft>
            </a:pPr>
            <a:r>
              <a:rPr sz="1200">
                <a:solidFill>
                  <a:srgbClr val="263238"/>
                </a:solidFill>
                <a:latin typeface="Calibri"/>
              </a:rPr>
              <a:t>[r39] Semenistyy AA, Solomin LN, Komarov AV, Mitsikov RY, Tasev BG, Mironov AN. Multicenter reliability study of the universal long bone nonunion classification. J Clin Orthop Trauma. 2026;72:103302. doi:10.1016/j.jcot.2025.103302 https://doi.org/10.1016/j.jcot.2025.103302</a:t>
            </a:r>
          </a:p>
          <a:p>
            <a:pPr>
              <a:spcAft>
                <a:spcPts val="800"/>
              </a:spcAft>
            </a:pPr>
            <a:r>
              <a:rPr sz="1200">
                <a:solidFill>
                  <a:srgbClr val="263238"/>
                </a:solidFill>
                <a:latin typeface="Calibri"/>
              </a:rPr>
              <a:t>[r40] Giannoudis PV, Einhorn TA, Marsh D. Fracture healing: the diamond concept. Injury. 2007;38 Suppl 4:S3-6. doi:10.1016/s0020-1383(08)70003-2 https://doi.org/10.1016/s0020-1383(08)70003-2</a:t>
            </a:r>
          </a:p>
          <a:p>
            <a:pPr>
              <a:spcAft>
                <a:spcPts val="800"/>
              </a:spcAft>
            </a:pPr>
            <a:r>
              <a:rPr sz="1200">
                <a:solidFill>
                  <a:srgbClr val="263238"/>
                </a:solidFill>
                <a:latin typeface="Calibri"/>
              </a:rPr>
              <a:t>[r41] Calori GM, Giannoudis PV. Enhancement of fracture healing with the diamond concept: the role of the biological chamber. Injury. 2011;42(11):1191-3. doi:10.1016/j.injury.2011.04.016 https://doi.org/10.1016/j.injury.2011.04.016</a:t>
            </a:r>
          </a:p>
          <a:p>
            <a:pPr>
              <a:spcAft>
                <a:spcPts val="800"/>
              </a:spcAft>
            </a:pPr>
            <a:r>
              <a:rPr sz="1200">
                <a:solidFill>
                  <a:srgbClr val="263238"/>
                </a:solidFill>
                <a:latin typeface="Calibri"/>
              </a:rPr>
              <a:t>[r42] Wang Y, Zhuang W, Lei B, Zhang D, Ma S, Wang H, et al. Efficacy and safety of biological agents and physical therapies for delayed union or nonunion of fractures: a network meta-analysis of randomized controlled trials. BMC Musculoskelet Disord. 2026;27(1):637. doi:10.1186/s12891-026-09973-w https://doi.org/10.1186/s12891-026-09973-w</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65 / 71</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(8/13)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[r43] Dawson J, Kiner D, Gardner W 2nd, Swafford R, Nowotarski PJ. The reamer-irrigator-aspirator as a device for harvesting bone graft compared with iliac crest bone graft: union rates and complications. J Orthop Trauma. 2014;28(10):584-90. doi:10.1097/BOT.0000000000000086 https://doi.org/10.1097/BOT.0000000000000086</a:t>
            </a:r>
          </a:p>
          <a:p>
            <a:pPr>
              <a:spcAft>
                <a:spcPts val="800"/>
              </a:spcAft>
            </a:pPr>
            <a:r>
              <a:rPr sz="1200">
                <a:solidFill>
                  <a:srgbClr val="263238"/>
                </a:solidFill>
                <a:latin typeface="Calibri"/>
              </a:rPr>
              <a:t>[r44] Vanco Q, Boutoille D, Corvec S, Lecomte R, Asquier-Khati A, Ruffier D Epenoux L, et al. Microbiology, risk factors, and clinical outcomes of low-grade infection in long-bone diaphyseal non-union after open fracture. Int Orthop. 2026;50(1):79-86. doi:10.1007/s00264-025-06698-8 https://doi.org/10.1007/s00264-025-06698-8</a:t>
            </a:r>
          </a:p>
          <a:p>
            <a:pPr>
              <a:spcAft>
                <a:spcPts val="800"/>
              </a:spcAft>
            </a:pPr>
            <a:r>
              <a:rPr sz="1200">
                <a:solidFill>
                  <a:srgbClr val="263238"/>
                </a:solidFill>
                <a:latin typeface="Calibri"/>
              </a:rPr>
              <a:t>[r45] Metsemakers WJ, Morgenstern M, McNally MA, Moriarty TF, McFadyen I, Scarborough M, et al. Fracture-related infection: A consensus on definition from an international expert group. Injury. 2018;49(3):505-510. doi:10.1016/j.injury.2017.08.040 https://doi.org/10.1016/j.injury.2017.08.040</a:t>
            </a:r>
          </a:p>
          <a:p>
            <a:pPr>
              <a:spcAft>
                <a:spcPts val="800"/>
              </a:spcAft>
            </a:pPr>
            <a:r>
              <a:rPr sz="1200">
                <a:solidFill>
                  <a:srgbClr val="263238"/>
                </a:solidFill>
                <a:latin typeface="Calibri"/>
              </a:rPr>
              <a:t>[r46] Onsea J, Van Lieshout EMM, Zalavras C, Sliepen J, Depypere M, Noppe N, et al. Validation of the diagnostic criteria of the consensus definition of fracture-related infection. Injury. 2022;53(6):1867-1879. doi:10.1016/j.injury.2022.03.024 https://doi.org/10.1016/j.injury.2022.03.024</a:t>
            </a:r>
          </a:p>
          <a:p>
            <a:pPr>
              <a:spcAft>
                <a:spcPts val="800"/>
              </a:spcAft>
            </a:pPr>
            <a:r>
              <a:rPr sz="1200">
                <a:solidFill>
                  <a:srgbClr val="263238"/>
                </a:solidFill>
                <a:latin typeface="Calibri"/>
              </a:rPr>
              <a:t>[r47] Wang XJ, Wang Z, Zhang ZT, Qiu XS, Chen M, Chen YX. Plasma Fibrinogen as a Diagnostic Marker of Infection in Patients with Nonunions. Infect Drug Resist. 2020;13:4003-4008. doi:10.2147/IDR.S269719 https://doi.org/10.2147/IDR.S269719</a:t>
            </a:r>
          </a:p>
          <a:p>
            <a:pPr>
              <a:spcAft>
                <a:spcPts val="800"/>
              </a:spcAft>
            </a:pPr>
            <a:r>
              <a:rPr sz="1200">
                <a:solidFill>
                  <a:srgbClr val="263238"/>
                </a:solidFill>
                <a:latin typeface="Calibri"/>
              </a:rPr>
              <a:t>[r48] Wang S, Yin P, Quan C, Khan K, Wang G, Wang L, et al. Evaluating the Use of Serum Inflammatory Markers for Preoperative Diagnosis of Infection in Patients with Nonunions. Biomed Res Int. 2017;2017:9146317. doi:10.1155/2017/9146317 https://doi.org/10.1155/2017/9146317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66 / 71</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(9/13)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[r49] Wang Z, Zheng C, Wen S, Wang J, Zhang Z, Qiu X, et al. Usefulness of serum D‑dimer for preoperative diagnosis of infected nonunion after open reduction and internal fixation. Infect Drug Resist. 2019;12:1827-1831. doi:10.2147/IDR.S213099 https://doi.org/10.2147/IDR.S213099</a:t>
            </a:r>
          </a:p>
          <a:p>
            <a:pPr>
              <a:spcAft>
                <a:spcPts val="800"/>
              </a:spcAft>
            </a:pPr>
            <a:r>
              <a:rPr sz="1200">
                <a:solidFill>
                  <a:srgbClr val="263238"/>
                </a:solidFill>
                <a:latin typeface="Calibri"/>
              </a:rPr>
              <a:t>[r50] Chaofeng W, Hao G, Changjun H, Liang S, Congming Z, Teng M. Retaining intramedullary nail with plate fixation outperforms nail removal and double-plate fixation in femoral shaft nonunion. Eur J Med Res. 2026;31(1):179. doi:10.1186/s40001-025-03765-z https://doi.org/10.1186/s40001-025-03765-z</a:t>
            </a:r>
          </a:p>
          <a:p>
            <a:pPr>
              <a:spcAft>
                <a:spcPts val="800"/>
              </a:spcAft>
            </a:pPr>
            <a:r>
              <a:rPr sz="1200">
                <a:solidFill>
                  <a:srgbClr val="263238"/>
                </a:solidFill>
                <a:latin typeface="Calibri"/>
              </a:rPr>
              <a:t>[r51] Wang AWT, Stockton DJ, Flury A, Kim TG, Roffey DM, Lefaivre KA. Radiographic Union Assessment in Surgically Treated Distal Femur Fractures: A Systematic Review. JBJS Rev. 2024;12(3). doi:10.2106/JBJS.RVW.23.00223 https://doi.org/10.2106/JBJS.RVW.23.00223</a:t>
            </a:r>
          </a:p>
          <a:p>
            <a:pPr>
              <a:spcAft>
                <a:spcPts val="800"/>
              </a:spcAft>
            </a:pPr>
            <a:r>
              <a:rPr sz="1200">
                <a:solidFill>
                  <a:srgbClr val="263238"/>
                </a:solidFill>
                <a:latin typeface="Calibri"/>
              </a:rPr>
              <a:t>[r52] Whelan DB, Bhandari M, Stephen D, Kreder H, McKee MD, Zdero R, et al. Development of the radiographic union score for tibial fractures for the assessment of tibial fracture healing after intramedullary fixation. J Trauma. 2010;68(3):629-32. doi:10.1097/TA.0b013e3181a7c16d https://doi.org/10.1097/TA.0b013e3181a7c16d</a:t>
            </a:r>
          </a:p>
          <a:p>
            <a:pPr>
              <a:spcAft>
                <a:spcPts val="800"/>
              </a:spcAft>
            </a:pPr>
            <a:r>
              <a:rPr sz="1200">
                <a:solidFill>
                  <a:srgbClr val="263238"/>
                </a:solidFill>
                <a:latin typeface="Calibri"/>
              </a:rPr>
              <a:t>[r53] Leow JM, Clement ND, Tawonsawatruk T, Simpson CJ, Simpson AH. The radiographic union scale in tibial (RUST) fractures: Reliability of the outcome measure at an independent centre. Bone Joint Res. 2016;5(4):116-21. doi:10.1302/2046-3758.54.2000628 https://doi.org/10.1302/2046-3758.54.2000628</a:t>
            </a:r>
          </a:p>
          <a:p>
            <a:pPr>
              <a:spcAft>
                <a:spcPts val="800"/>
              </a:spcAft>
            </a:pPr>
            <a:r>
              <a:rPr sz="1200">
                <a:solidFill>
                  <a:srgbClr val="263238"/>
                </a:solidFill>
                <a:latin typeface="Calibri"/>
              </a:rPr>
              <a:t>[r54] Litrenta J, Tornetta P 3rd, Mehta S, Jones C, OʼToole RV, Bhandari M, et al. Determination of Radiographic Healing: An Assessment of Consistency Using RUST and Modified RUST in Metadiaphyseal Fractures. J Orthop Trauma. 2015;29(11):516-20. doi:10.1097/BOT.0000000000000390 https://doi.org/10.1097/BOT.0000000000000390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67 / 71</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(10/13)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[r55] Nicholson JA, Oliver WM, LizHang J, MacGillivray T, Perks F, Robinson CM, et al. Sonographic bridging callus: An early predictor of fracture union. Injury. 2019;50(12):2196-2202. doi:10.1016/j.injury.2019.09.027 https://doi.org/10.1016/j.injury.2019.09.027</a:t>
            </a:r>
          </a:p>
          <a:p>
            <a:pPr>
              <a:spcAft>
                <a:spcPts val="800"/>
              </a:spcAft>
            </a:pPr>
            <a:r>
              <a:rPr sz="1200">
                <a:solidFill>
                  <a:srgbClr val="263238"/>
                </a:solidFill>
                <a:latin typeface="Calibri"/>
              </a:rPr>
              <a:t>[r56] Yu P, Huang L, Wang L, Cai L, Tu D. Nail dynamization for delayed union and nonunion in femur and tibia fractures following intramedullary nailing: A systematic review and meta-analysis. Injury. 2025;56(11):112748. doi:10.1016/j.injury.2025.112748 https://doi.org/10.1016/j.injury.2025.112748</a:t>
            </a:r>
          </a:p>
          <a:p>
            <a:pPr>
              <a:spcAft>
                <a:spcPts val="800"/>
              </a:spcAft>
            </a:pPr>
            <a:r>
              <a:rPr sz="1200">
                <a:solidFill>
                  <a:srgbClr val="263238"/>
                </a:solidFill>
                <a:latin typeface="Calibri"/>
              </a:rPr>
              <a:t>[r57] Wakefield SM, Papakostidis C, Giannoudis VP, Mandía-Martínez A, Giannoudis PV. Distraction osteogenesis versus induced membrane technique for infected tibial non-unions with segmental bone loss: a systematic review of the literature and meta-analysis of available studies. Eur J Trauma Emerg Surg. 2024;50(3):705-721. doi:10.1007/s00068-023-02375-w https://doi.org/10.1007/s00068-023-02375-w</a:t>
            </a:r>
          </a:p>
          <a:p>
            <a:pPr>
              <a:spcAft>
                <a:spcPts val="800"/>
              </a:spcAft>
            </a:pPr>
            <a:r>
              <a:rPr sz="1200">
                <a:solidFill>
                  <a:srgbClr val="263238"/>
                </a:solidFill>
                <a:latin typeface="Calibri"/>
              </a:rPr>
              <a:t>[r58] Schandelmaier S, Kaushal A, Lytvyn L, Heels-Ansdell D, Siemieniuk RA, Agoritsas T, et al. Low intensity pulsed ultrasound for bone healing: systematic review of randomized controlled trials. BMJ. 2017;356:j656. doi:10.1136/bmj.j656 https://doi.org/10.1136/bmj.j656</a:t>
            </a:r>
          </a:p>
          <a:p>
            <a:pPr>
              <a:spcAft>
                <a:spcPts val="800"/>
              </a:spcAft>
            </a:pPr>
            <a:r>
              <a:rPr sz="1200">
                <a:solidFill>
                  <a:srgbClr val="263238"/>
                </a:solidFill>
                <a:latin typeface="Calibri"/>
              </a:rPr>
              <a:t>[r59] Côté-Picard C, Dupuis F, Gagnon M, Côté AA, Ducharme É, Lantier P, et al. The use of low-intensity pulsed ultrasound for the treatment of established nonunion fractures: A systematic review and meta-analysis. Medicine (Baltimore). 2026;105(24):e49098. doi:10.1097/MD.0000000000049098 https://doi.org/10.1097/MD.0000000000049098</a:t>
            </a:r>
          </a:p>
          <a:p>
            <a:pPr>
              <a:spcAft>
                <a:spcPts val="800"/>
              </a:spcAft>
            </a:pPr>
            <a:r>
              <a:rPr sz="1200">
                <a:solidFill>
                  <a:srgbClr val="263238"/>
                </a:solidFill>
                <a:latin typeface="Calibri"/>
              </a:rPr>
              <a:t>[r60] Sansone V, Ravier D, Pascale V, Applefield R, Del Fabbro M, Martinelli N. Extracorporeal Shockwave Therapy in the Treatment of Nonunion in Long Bones: A Systematic Review and Meta-Analysis. J Clin Med. 2022;11(7):1977. doi:10.3390/jcm11071977 https://doi.org/10.3390/jcm11071977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68 / 71</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(11/13)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[r61] Averkamp B, Yu Z, Mastracci JC, Braswell MJ, Chen AT, Lopas LA, et al. High rate of complications with exchange nailing for femoral nonunions. OTA Int. 2025;8(2):e387. doi:10.1097/OI9.0000000000000387 https://doi.org/10.1097/OI9.0000000000000387</a:t>
            </a:r>
          </a:p>
          <a:p>
            <a:pPr>
              <a:spcAft>
                <a:spcPts val="800"/>
              </a:spcAft>
            </a:pPr>
            <a:r>
              <a:rPr sz="1200">
                <a:solidFill>
                  <a:srgbClr val="263238"/>
                </a:solidFill>
                <a:latin typeface="Calibri"/>
              </a:rPr>
              <a:t>[r62] Mastracci JC, Averkamp B, Braswell M, Yu Z, Chen AT, Natoli RM, et al. Rates of union and risk factors for continued nonunion following exchange nailing of tibial nonunion. Arch Orthop Trauma Surg. 2026;146(1):180. doi:10.1007/s00402-026-06208-4 https://doi.org/10.1007/s00402-026-06208-4</a:t>
            </a:r>
          </a:p>
          <a:p>
            <a:pPr>
              <a:spcAft>
                <a:spcPts val="800"/>
              </a:spcAft>
            </a:pPr>
            <a:r>
              <a:rPr sz="1200">
                <a:solidFill>
                  <a:srgbClr val="263238"/>
                </a:solidFill>
                <a:latin typeface="Calibri"/>
              </a:rPr>
              <a:t>[r63] Tsang ST, Mills LA, Frantzias J, Baren JP, Keating JF, Simpson AH. Exchange nailing for nonunion of diaphyseal fractures of the tibia: our results and an analysis of the risk factors for failure. Bone Joint J. 2016;98-B(4):534-41. doi:10.1302/0301-620X.98B4.34870 https://doi.org/10.1302/0301-620X.98B4.34870</a:t>
            </a:r>
          </a:p>
          <a:p>
            <a:pPr>
              <a:spcAft>
                <a:spcPts val="800"/>
              </a:spcAft>
            </a:pPr>
            <a:r>
              <a:rPr sz="1200">
                <a:solidFill>
                  <a:srgbClr val="263238"/>
                </a:solidFill>
                <a:latin typeface="Calibri"/>
              </a:rPr>
              <a:t>[r64] Luo H, Su Y, Ding L, Xiao H, Wu M, Xue F. Exchange nailing versus augmentative plating in the treatment of femoral shaft nonunion after intramedullary nailing: a meta-analysis. EFORT Open Rev. 2019;4(8):513-518. doi:10.1302/2058-5241.4.180054 https://doi.org/10.1302/2058-5241.4.180054</a:t>
            </a:r>
          </a:p>
          <a:p>
            <a:pPr>
              <a:spcAft>
                <a:spcPts val="800"/>
              </a:spcAft>
            </a:pPr>
            <a:r>
              <a:rPr sz="1200">
                <a:solidFill>
                  <a:srgbClr val="263238"/>
                </a:solidFill>
                <a:latin typeface="Calibri"/>
              </a:rPr>
              <a:t>[r65] Jin YF, Xu HC, Shen ZH, Pan XK, Xie H. Comparing Augmentative Plating and Exchange Nailing for the Treatment of Nonunion of Femoral Shaft Fracture after Intramedullary Nailing: A Meta-analysis. Orthop Surg. 2020;12(1):50-57. doi:10.1111/os.12580 https://doi.org/10.1111/os.12580</a:t>
            </a:r>
          </a:p>
          <a:p>
            <a:pPr>
              <a:spcAft>
                <a:spcPts val="800"/>
              </a:spcAft>
            </a:pPr>
            <a:r>
              <a:rPr sz="1200">
                <a:solidFill>
                  <a:srgbClr val="263238"/>
                </a:solidFill>
                <a:latin typeface="Calibri"/>
              </a:rPr>
              <a:t>[r66] Boksh K, Kanthasamy S, Divall P, Abraham A. Hexapod Circular Frame Fixation for Tibial Non-union: A Systematic Review of Clinical and Radiological Outcomes. Strategies Trauma Limb Reconstr. 2022;17(3):172-183. doi:10.5005/jp-journals-10080-1570 https://doi.org/10.5005/jp-journals-10080-1570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69 / 71</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(12/13)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[r67] Fung B, Hoit G, Schemitsch E, Godbout C, Nauth A. The induced membrane technique for the management of long bone defects. Bone Joint J. 2020;102-B(12):1723-1734. doi:10.1302/0301-620X.102B12.BJJ-2020-1125.R1 https://doi.org/10.1302/0301-620X.102B12.BJJ-2020-1125.R1</a:t>
            </a:r>
          </a:p>
          <a:p>
            <a:pPr>
              <a:spcAft>
                <a:spcPts val="800"/>
              </a:spcAft>
            </a:pPr>
            <a:r>
              <a:rPr sz="1200">
                <a:solidFill>
                  <a:srgbClr val="263238"/>
                </a:solidFill>
                <a:latin typeface="Calibri"/>
              </a:rPr>
              <a:t>[r68] Morelli I, Drago L, George DA, Gallazzi E, Scarponi S, Romanò CL. Masquelet technique: myth or reality? A systematic review and meta-analysis. Injury. 2016;47 Suppl 6:S68-S76. doi:10.1016/S0020-1383(16)30842-7 https://doi.org/10.1016/S0020-1383(16)30842-7</a:t>
            </a:r>
          </a:p>
          <a:p>
            <a:pPr>
              <a:spcAft>
                <a:spcPts val="800"/>
              </a:spcAft>
            </a:pPr>
            <a:r>
              <a:rPr sz="1200">
                <a:solidFill>
                  <a:srgbClr val="263238"/>
                </a:solidFill>
                <a:latin typeface="Calibri"/>
              </a:rPr>
              <a:t>[r69] Yin P, Ji Q, Li T, Li J, Li Z, Liu J, et al. A Systematic Review and Meta-Analysis of Ilizarov Methods in the Treatment of Infected Nonunion of Tibia and Femur. PLoS One. 2015;10(11):e0141973. doi:10.1371/journal.pone.0141973 https://doi.org/10.1371/journal.pone.0141973</a:t>
            </a:r>
          </a:p>
          <a:p>
            <a:pPr>
              <a:spcAft>
                <a:spcPts val="800"/>
              </a:spcAft>
            </a:pPr>
            <a:r>
              <a:rPr sz="1200">
                <a:solidFill>
                  <a:srgbClr val="263238"/>
                </a:solidFill>
                <a:latin typeface="Calibri"/>
              </a:rPr>
              <a:t>[r70] Sliepen J, Buijs MAS, Onsea J, Govaert GAM, IJpma FFA, de Vries JPM, et al. Single- versus two-stage revision surgery in the case of fracture-related infection: a systematic review. J Bone Jt Infect. 2025;10(5):347-361. doi:10.5194/jbji-10-347-2025 https://doi.org/10.5194/jbji-10-347-2025</a:t>
            </a:r>
          </a:p>
          <a:p>
            <a:pPr>
              <a:spcAft>
                <a:spcPts val="800"/>
              </a:spcAft>
            </a:pPr>
            <a:r>
              <a:rPr sz="1200">
                <a:solidFill>
                  <a:srgbClr val="263238"/>
                </a:solidFill>
                <a:latin typeface="Calibri"/>
              </a:rPr>
              <a:t>[r71] Friedlaender GE, Perry CR, Cole JD, Cook SD, Cierny G, Muschler GF, et al. Osteogenic protein-1 (bone morphogenetic protein-7) in the treatment of tibial nonunions. J Bone Joint Surg Am. 2001;83-A Suppl 1(Pt 2):S151-8. https://pubmed.ncbi.nlm.nih.gov/11314793/</a:t>
            </a:r>
          </a:p>
          <a:p>
            <a:pPr>
              <a:spcAft>
                <a:spcPts val="800"/>
              </a:spcAft>
            </a:pPr>
            <a:r>
              <a:rPr sz="1200">
                <a:solidFill>
                  <a:srgbClr val="263238"/>
                </a:solidFill>
                <a:latin typeface="Calibri"/>
              </a:rPr>
              <a:t>[r72] Wang X, Zhang Y. Bone morphogenetic protein, platelet-rich plasma, and bone marrow aspiration concentrate in the treatment of bone delayed union or nonunion: a systematic review and network meta-analysis of randomized controlled trials. Eur J Med Res. 2025;30(1):1191. doi:10.1186/s40001-025-03474-7 https://doi.org/10.1186/s40001-025-03474-7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70 / 71</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(13/13)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[r73] Moyal AJ, Li AW, Adelstein JM, Moon TJ, Napora JK. Bone marrow aspirate and bone marrow aspirate concentrate: Does the literature support use in long-bone nonunion and provide new insights into mechanism of action? Eur J Orthop Surg Traumatol. 2024;34(6):2871-2880. doi:10.1007/s00590-024-04048-9 https://doi.org/10.1007/s00590-024-04048-9</a:t>
            </a:r>
          </a:p>
          <a:p>
            <a:pPr>
              <a:spcAft>
                <a:spcPts val="800"/>
              </a:spcAft>
            </a:pPr>
            <a:r>
              <a:rPr sz="1200">
                <a:solidFill>
                  <a:srgbClr val="263238"/>
                </a:solidFill>
                <a:latin typeface="Calibri"/>
              </a:rPr>
              <a:t>[r74] Hsu CA, Chen SH, Chan SY, Yu YH. The Induced Membrane Technique for the Management of Segmental Tibial Defect or Nonunion: A Systematic Review and Meta-Analysis. Biomed Res Int. 2020;2020:5893642. doi:10.1155/2020/5893642 https://doi.org/10.1155/2020/5893642</a:t>
            </a:r>
          </a:p>
          <a:p>
            <a:pPr>
              <a:spcAft>
                <a:spcPts val="800"/>
              </a:spcAft>
            </a:pPr>
            <a:r>
              <a:rPr sz="1200">
                <a:solidFill>
                  <a:srgbClr val="263238"/>
                </a:solidFill>
                <a:latin typeface="Calibri"/>
              </a:rPr>
              <a:t>[r75] Marquez-Lara A, Luo TD, Senehi R, Aneja A, Beard HR, Carroll EA. Exchange Nailing for Hypertrophic Femoral Nonunion. J Orthop Trauma. 2017;31 Suppl 3:S23-S25. doi:10.1097/BOT.0000000000000905 https://doi.org/10.1097/BOT.0000000000000905</a:t>
            </a:r>
          </a:p>
          <a:p>
            <a:pPr>
              <a:spcAft>
                <a:spcPts val="800"/>
              </a:spcAft>
            </a:pPr>
            <a:r>
              <a:rPr sz="1200">
                <a:solidFill>
                  <a:srgbClr val="263238"/>
                </a:solidFill>
                <a:latin typeface="Calibri"/>
              </a:rPr>
              <a:t>[r76] Walter N, Kerschbaum M, Pfeifer C, Popp D, Freigang V, Hinterberger T, et al. Long-term patient-related quality of life after successfully treated aseptic non-unions of the long bones. Injury. 2021;52(7):1880-1885. doi:10.1016/j.injury.2021.04.041 https://doi.org/10.1016/j.injury.2021.04.041</a:t>
            </a:r>
          </a:p>
          <a:p>
            <a:pPr>
              <a:spcAft>
                <a:spcPts val="800"/>
              </a:spcAft>
            </a:pPr>
            <a:r>
              <a:rPr sz="1200">
                <a:solidFill>
                  <a:srgbClr val="263238"/>
                </a:solidFill>
                <a:latin typeface="Calibri"/>
              </a:rPr>
              <a:t>[r77] Impieri L, Pezzi A, Hadad H, Peretti GM, Mangiavini L, Rossi N. Orthobiologics in delayed union and non-union of adult long bones fractures: A systematic review. Bone Rep. 2024;21:101760. doi:10.1016/j.bonr.2024.101760 https://doi.org/10.1016/j.bonr.2024.101760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71 / 71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Pseudoartrosis: pensar en causas, no en implantes</dc:title>
  <dc:subject/>
  <dc:creator>Biblioteca de Traumatología y Ortopedia · t.cescac.com</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