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por 100.000 personas-año</c:v>
                </c:pt>
              </c:strCache>
            </c:strRef>
          </c:tx>
          <c:spPr>
            <a:solidFill>
              <a:srgbClr val="0F5F6B"/>
            </a:solidFill>
          </c:spPr>
          <c:cat>
            <c:strRef>
              <c:f>Sheet1!$A$2:$A$4</c:f>
              <c:strCache>
                <c:ptCount val="3"/>
                <c:pt idx="0">
                  <c:v>1979</c:v>
                </c:pt>
                <c:pt idx="1">
                  <c:v>Promedio agrupado 1950-2022</c:v>
                </c:pt>
                <c:pt idx="2">
                  <c:v>2021</c:v>
                </c:pt>
              </c:strCache>
            </c:strRef>
          </c:cat>
          <c:val>
            <c:numRef>
              <c:f>Sheet1!$B$2:$B$4</c:f>
              <c:numCache>
                <c:formatCode>General</c:formatCode>
                <c:ptCount val="3"/>
                <c:pt idx="0">
                  <c:v>6.1</c:v>
                </c:pt>
                <c:pt idx="1">
                  <c:v>15.7</c:v>
                </c:pt>
                <c:pt idx="2">
                  <c:v>31.1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por 100.000 personas-año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por 100.000 personas-año</c:v>
                </c:pt>
              </c:strCache>
            </c:strRef>
          </c:tx>
          <c:spPr>
            <a:solidFill>
              <a:srgbClr val="0F5F6B"/>
            </a:solidFill>
          </c:spPr>
          <c:cat>
            <c:strRef>
              <c:f>Sheet1!$A$2:$A$3</c:f>
              <c:strCache>
                <c:ptCount val="2"/>
                <c:pt idx="0">
                  <c:v>Hombres de 30 a 49 años</c:v>
                </c:pt>
                <c:pt idx="1">
                  <c:v>Mujeres de 40 a 49 años</c:v>
                </c:pt>
              </c:strCache>
            </c:strRef>
          </c:cat>
          <c:val>
            <c:numRef>
              <c:f>Sheet1!$B$2:$B$3</c:f>
              <c:numCache>
                <c:formatCode>General</c:formatCode>
                <c:ptCount val="2"/>
                <c:pt idx="0">
                  <c:v>42.6</c:v>
                </c:pt>
                <c:pt idx="1">
                  <c:v>17.2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por 100.000 personas-año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Arrancar</c:v>
                </c:pt>
                <c:pt idx="1">
                  <c:v>Saltar</c:v>
                </c:pt>
                <c:pt idx="2">
                  <c:v>Correr o esprintar</c:v>
                </c:pt>
                <c:pt idx="3">
                  <c:v>Aterrizar</c:v>
                </c:pt>
                <c:pt idx="4">
                  <c:v>Retroceder</c:v>
                </c:pt>
              </c:strCache>
            </c:strRef>
          </c:cat>
          <c:val>
            <c:numRef>
              <c:f>Sheet1!$B$2:$B$6</c:f>
              <c:numCache>
                <c:formatCode>General</c:formatCode>
                <c:ptCount val="5"/>
                <c:pt idx="0">
                  <c:v>10</c:v>
                </c:pt>
                <c:pt idx="1">
                  <c:v>13</c:v>
                </c:pt>
                <c:pt idx="2">
                  <c:v>18</c:v>
                </c:pt>
                <c:pt idx="3">
                  <c:v>20</c:v>
                </c:pt>
                <c:pt idx="4">
                  <c:v>26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OR</c:v>
                </c:pt>
              </c:strCache>
            </c:strRef>
          </c:tx>
          <c:spPr>
            <a:solidFill>
              <a:srgbClr val="0F5F6B"/>
            </a:solidFill>
          </c:spPr>
          <c:cat>
            <c:strRef>
              <c:f>Sheet1!$A$2:$A$4</c:f>
              <c:strCache>
                <c:ptCount val="3"/>
                <c:pt idx="0">
                  <c:v>Exposición actual</c:v>
                </c:pt>
                <c:pt idx="1">
                  <c:v>Exposición reciente</c:v>
                </c:pt>
                <c:pt idx="2">
                  <c:v>Exposición pasada</c:v>
                </c:pt>
              </c:strCache>
            </c:strRef>
          </c:cat>
          <c:val>
            <c:numRef>
              <c:f>Sheet1!$B$2:$B$4</c:f>
              <c:numCache>
                <c:formatCode>General</c:formatCode>
                <c:ptCount val="3"/>
                <c:pt idx="0">
                  <c:v>4.3</c:v>
                </c:pt>
                <c:pt idx="1">
                  <c:v>2.4</c:v>
                </c:pt>
                <c:pt idx="2">
                  <c:v>1.4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Palpación del hueco (despierto)</c:v>
                </c:pt>
                <c:pt idx="1">
                  <c:v>Matles</c:v>
                </c:pt>
                <c:pt idx="2">
                  <c:v>Compresión de la pantorrilla (Thompson)</c:v>
                </c:pt>
              </c:strCache>
            </c:strRef>
          </c:cat>
          <c:val>
            <c:numRef>
              <c:f>Sheet1!$B$2:$B$4</c:f>
              <c:numCache>
                <c:formatCode>General</c:formatCode>
                <c:ptCount val="3"/>
                <c:pt idx="0">
                  <c:v>73</c:v>
                </c:pt>
                <c:pt idx="1">
                  <c:v>88</c:v>
                </c:pt>
                <c:pt idx="2">
                  <c:v>96</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Palpación del hueco (despierto)</c:v>
                </c:pt>
                <c:pt idx="1">
                  <c:v>Matles</c:v>
                </c:pt>
                <c:pt idx="2">
                  <c:v>Compresión de la pantorrilla (Thompson)</c:v>
                </c:pt>
              </c:strCache>
            </c:strRef>
          </c:cat>
          <c:val>
            <c:numRef>
              <c:f>Sheet1!$C$2:$C$4</c:f>
              <c:numCache>
                <c:formatCode>General</c:formatCode>
                <c:ptCount val="3"/>
                <c:pt idx="0">
                  <c:v>89</c:v>
                </c:pt>
                <c:pt idx="1">
                  <c:v>85</c:v>
                </c:pt>
                <c:pt idx="2">
                  <c:v>93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Palpación del hueco, despierto</c:v>
                </c:pt>
                <c:pt idx="1">
                  <c:v>O'Brien</c:v>
                </c:pt>
                <c:pt idx="2">
                  <c:v>Copeland</c:v>
                </c:pt>
                <c:pt idx="3">
                  <c:v>Palpación del hueco bajo anestesia</c:v>
                </c:pt>
                <c:pt idx="4">
                  <c:v>Matles</c:v>
                </c:pt>
                <c:pt idx="5">
                  <c:v>Compresión de la pantorrilla</c:v>
                </c:pt>
              </c:strCache>
            </c:strRef>
          </c:cat>
          <c:val>
            <c:numRef>
              <c:f>Sheet1!$B$2:$B$7</c:f>
              <c:numCache>
                <c:formatCode>General</c:formatCode>
                <c:ptCount val="6"/>
                <c:pt idx="0">
                  <c:v>73</c:v>
                </c:pt>
                <c:pt idx="1">
                  <c:v>80</c:v>
                </c:pt>
                <c:pt idx="2">
                  <c:v>80</c:v>
                </c:pt>
                <c:pt idx="3">
                  <c:v>81</c:v>
                </c:pt>
                <c:pt idx="4">
                  <c:v>88</c:v>
                </c:pt>
                <c:pt idx="5">
                  <c:v>96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Sheet1!$A$2:$A$6</c:f>
              <c:strCache>
                <c:ptCount val="5"/>
                <c:pt idx="0">
                  <c:v>Metaanálisis (15 estudios, 808 pacientes)</c:v>
                </c:pt>
                <c:pt idx="1">
                  <c:v>Estática, expertos</c:v>
                </c:pt>
                <c:pt idx="2">
                  <c:v>Estática, novatos</c:v>
                </c:pt>
                <c:pt idx="3">
                  <c:v>Thompson bajo ecografía (RAUT), expertos</c:v>
                </c:pt>
                <c:pt idx="4">
                  <c:v>Thompson bajo ecografía (RAUT), novatos</c:v>
                </c:pt>
              </c:strCache>
            </c:strRef>
          </c:cat>
          <c:val>
            <c:numRef>
              <c:f>Sheet1!$B$2:$B$6</c:f>
              <c:numCache>
                <c:formatCode>General</c:formatCode>
                <c:ptCount val="5"/>
                <c:pt idx="0">
                  <c:v>94.8</c:v>
                </c:pt>
                <c:pt idx="1">
                  <c:v>79.6</c:v>
                </c:pt>
                <c:pt idx="2">
                  <c:v>76.8</c:v>
                </c:pt>
                <c:pt idx="3">
                  <c:v>86.4</c:v>
                </c:pt>
                <c:pt idx="4">
                  <c:v>87.2</c:v>
                </c:pt>
              </c:numCache>
            </c:numRef>
          </c:val>
        </c:ser>
        <c:ser>
          <c:idx val="1"/>
          <c:order val="1"/>
          <c:tx>
            <c:strRef>
              <c:f>Sheet1!$C$1</c:f>
              <c:strCache>
                <c:ptCount val="1"/>
                <c:pt idx="0">
                  <c:v>Especificidad</c:v>
                </c:pt>
              </c:strCache>
            </c:strRef>
          </c:tx>
          <c:spPr>
            <a:solidFill>
              <a:srgbClr val="D97706"/>
            </a:solidFill>
          </c:spPr>
          <c:cat>
            <c:strRef>
              <c:f>Sheet1!$A$2:$A$6</c:f>
              <c:strCache>
                <c:ptCount val="5"/>
                <c:pt idx="0">
                  <c:v>Metaanálisis (15 estudios, 808 pacientes)</c:v>
                </c:pt>
                <c:pt idx="1">
                  <c:v>Estática, expertos</c:v>
                </c:pt>
                <c:pt idx="2">
                  <c:v>Estática, novatos</c:v>
                </c:pt>
                <c:pt idx="3">
                  <c:v>Thompson bajo ecografía (RAUT), expertos</c:v>
                </c:pt>
                <c:pt idx="4">
                  <c:v>Thompson bajo ecografía (RAUT), novatos</c:v>
                </c:pt>
              </c:strCache>
            </c:strRef>
          </c:cat>
          <c:val>
            <c:numRef>
              <c:f>Sheet1!$C$2:$C$6</c:f>
              <c:numCache>
                <c:formatCode>General</c:formatCode>
                <c:ptCount val="5"/>
                <c:pt idx="0">
                  <c:v>98.7</c:v>
                </c:pt>
                <c:pt idx="1">
                  <c:v>86.4</c:v>
                </c:pt>
                <c:pt idx="2">
                  <c:v>74.8</c:v>
                </c:pt>
                <c:pt idx="3">
                  <c:v>91.7</c:v>
                </c:pt>
                <c:pt idx="4">
                  <c:v>81.1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días</c:v>
                </c:pt>
              </c:strCache>
            </c:strRef>
          </c:tx>
          <c:spPr>
            <a:solidFill>
              <a:srgbClr val="0F5F6B"/>
            </a:solidFill>
          </c:spPr>
          <c:cat>
            <c:strRef>
              <c:f>Sheet1!$A$2:$A$3</c:f>
              <c:strCache>
                <c:ptCount val="2"/>
                <c:pt idx="0">
                  <c:v>Con RM preoperatoria</c:v>
                </c:pt>
                <c:pt idx="1">
                  <c:v>Sin RM preoperatoria</c:v>
                </c:pt>
              </c:strCache>
            </c:strRef>
          </c:cat>
          <c:val>
            <c:numRef>
              <c:f>Sheet1!$B$2:$B$3</c:f>
              <c:numCache>
                <c:formatCode>General</c:formatCode>
                <c:ptCount val="2"/>
                <c:pt idx="0">
                  <c:v>12.4</c:v>
                </c:pt>
                <c:pt idx="1">
                  <c:v>5.6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días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No operatoria</c:v>
                </c:pt>
                <c:pt idx="1">
                  <c:v>Reparación abierta</c:v>
                </c:pt>
                <c:pt idx="2">
                  <c:v>Mínimamente invasiva</c:v>
                </c:pt>
              </c:strCache>
            </c:strRef>
          </c:cat>
          <c:val>
            <c:numRef>
              <c:f>Sheet1!$B$2:$B$4</c:f>
              <c:numCache>
                <c:formatCode>General</c:formatCode>
                <c:ptCount val="3"/>
                <c:pt idx="0">
                  <c:v>6.2</c:v>
                </c:pt>
                <c:pt idx="1">
                  <c:v>0.6</c:v>
                </c:pt>
                <c:pt idx="2">
                  <c:v>0.6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Re-rotura con cirugía</c:v>
                </c:pt>
                <c:pt idx="1">
                  <c:v>Re-rotura sin cirugía</c:v>
                </c:pt>
                <c:pt idx="2">
                  <c:v>Complicaciones con cirugía</c:v>
                </c:pt>
                <c:pt idx="3">
                  <c:v>Complicaciones sin cirugía</c:v>
                </c:pt>
              </c:strCache>
            </c:strRef>
          </c:cat>
          <c:val>
            <c:numRef>
              <c:f>Sheet1!$B$2:$B$5</c:f>
              <c:numCache>
                <c:formatCode>General</c:formatCode>
                <c:ptCount val="4"/>
                <c:pt idx="0">
                  <c:v>2.3</c:v>
                </c:pt>
                <c:pt idx="1">
                  <c:v>3.9</c:v>
                </c:pt>
                <c:pt idx="2">
                  <c:v>4.9</c:v>
                </c:pt>
                <c:pt idx="3">
                  <c:v>1.6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Sheet1!$A$2:$A$3</c:f>
              <c:strCache>
                <c:ptCount val="2"/>
                <c:pt idx="0">
                  <c:v>A nivel de la tuberosidad calcánea</c:v>
                </c:pt>
                <c:pt idx="1">
                  <c:v>A 10 cm proximal a la tuberosidad</c:v>
                </c:pt>
              </c:strCache>
            </c:strRef>
          </c:cat>
          <c:val>
            <c:numRef>
              <c:f>Sheet1!$B$2:$B$3</c:f>
              <c:numCache>
                <c:formatCode>General</c:formatCode>
                <c:ptCount val="2"/>
                <c:pt idx="0">
                  <c:v>19.8</c:v>
                </c:pt>
                <c:pt idx="1">
                  <c:v>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Re-rotura: mini-abierta</c:v>
                </c:pt>
                <c:pt idx="1">
                  <c:v>Re-rotura: percutánea</c:v>
                </c:pt>
                <c:pt idx="2">
                  <c:v>Lesión del sural: mini-abierta</c:v>
                </c:pt>
                <c:pt idx="3">
                  <c:v>Lesión del sural: percutánea</c:v>
                </c:pt>
              </c:strCache>
            </c:strRef>
          </c:cat>
          <c:val>
            <c:numRef>
              <c:f>Sheet1!$B$2:$B$5</c:f>
              <c:numCache>
                <c:formatCode>General</c:formatCode>
                <c:ptCount val="4"/>
                <c:pt idx="0">
                  <c:v>1.48</c:v>
                </c:pt>
                <c:pt idx="1">
                  <c:v>6.11</c:v>
                </c:pt>
                <c:pt idx="2">
                  <c:v>0.57</c:v>
                </c:pt>
                <c:pt idx="3">
                  <c:v>5.64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No operatoria</c:v>
                </c:pt>
                <c:pt idx="1">
                  <c:v>Reparación abierta</c:v>
                </c:pt>
                <c:pt idx="2">
                  <c:v>Mínimamente invasiva</c:v>
                </c:pt>
              </c:strCache>
            </c:strRef>
          </c:cat>
          <c:val>
            <c:numRef>
              <c:f>Sheet1!$B$2:$B$4</c:f>
              <c:numCache>
                <c:formatCode>General</c:formatCode>
                <c:ptCount val="3"/>
                <c:pt idx="0">
                  <c:v>0.6</c:v>
                </c:pt>
                <c:pt idx="1">
                  <c:v>2.8</c:v>
                </c:pt>
                <c:pt idx="2">
                  <c:v>5.2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Tras rotura (auditoría británica)</c:v>
                </c:pt>
                <c:pt idx="1">
                  <c:v>Tras otras cirugías de pie y tobillo</c:v>
                </c:pt>
                <c:pt idx="2">
                  <c:v>Cohorte danesa hospitalizada (28.546)</c:v>
                </c:pt>
                <c:pt idx="3">
                  <c:v>Inmovilizados con yeso, casi sin profilaxis (208)</c:v>
                </c:pt>
              </c:strCache>
            </c:strRef>
          </c:cat>
          <c:val>
            <c:numRef>
              <c:f>Sheet1!$B$2:$B$5</c:f>
              <c:numCache>
                <c:formatCode>General</c:formatCode>
                <c:ptCount val="4"/>
                <c:pt idx="0">
                  <c:v>3.69</c:v>
                </c:pt>
                <c:pt idx="1">
                  <c:v>0.57</c:v>
                </c:pt>
                <c:pt idx="2">
                  <c:v>1.36</c:v>
                </c:pt>
                <c:pt idx="3">
                  <c:v>6.3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Revisión de 9 estudios (retorno al deporte)</c:v>
                </c:pt>
                <c:pt idx="1">
                  <c:v>Cohorte prospectiva (retorno al deporte)</c:v>
                </c:pt>
                <c:pt idx="2">
                  <c:v>Cohorte prospectiva (retorno al nivel previo autoinformado)</c:v>
                </c:pt>
                <c:pt idx="3">
                  <c:v>Paratenon preservado (retorno al juego)</c:v>
                </c:pt>
              </c:strCache>
            </c:strRef>
          </c:cat>
          <c:val>
            <c:numRef>
              <c:f>Sheet1!$B$2:$B$5</c:f>
              <c:numCache>
                <c:formatCode>General</c:formatCode>
                <c:ptCount val="4"/>
                <c:pt idx="0">
                  <c:v>77.4</c:v>
                </c:pt>
                <c:pt idx="1">
                  <c:v>76.9</c:v>
                </c:pt>
                <c:pt idx="2">
                  <c:v>44.6</c:v>
                </c:pt>
                <c:pt idx="3">
                  <c:v>90.3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12 semanas: operados</c:v>
                </c:pt>
                <c:pt idx="1">
                  <c:v>12 semanas: no operados</c:v>
                </c:pt>
                <c:pt idx="2">
                  <c:v>26 semanas: operados</c:v>
                </c:pt>
                <c:pt idx="3">
                  <c:v>26 semanas: no operados</c:v>
                </c:pt>
                <c:pt idx="4">
                  <c:v>52 semanas: operados</c:v>
                </c:pt>
                <c:pt idx="5">
                  <c:v>52 semanas: no operados</c:v>
                </c:pt>
              </c:strCache>
            </c:strRef>
          </c:cat>
          <c:val>
            <c:numRef>
              <c:f>Sheet1!$B$2:$B$7</c:f>
              <c:numCache>
                <c:formatCode>General</c:formatCode>
                <c:ptCount val="6"/>
                <c:pt idx="0">
                  <c:v>47</c:v>
                </c:pt>
                <c:pt idx="1">
                  <c:v>61</c:v>
                </c:pt>
                <c:pt idx="2">
                  <c:v>26</c:v>
                </c:pt>
                <c:pt idx="3">
                  <c:v>30</c:v>
                </c:pt>
                <c:pt idx="4">
                  <c:v>20</c:v>
                </c:pt>
                <c:pt idx="5">
                  <c:v>25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Rotura aguda del tendón de Aquiles.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y terreno degenerativo; Anatomía funcional y quirúrgica; Variantes que cambian el manejo; Biomecánica: carga, cicatrización y elongación; Histología: el tendón roto casi nunca estaba sano; Clasificación: por nivel, por tamaño del defecto y por decisión; Diagnóstico: historia, examen y cuándo pedir imagen; Examen físico: maniobras con su rendimiento; Imágenes: ecografía, RM y el debate de la RM de rutina; Algoritmo: del dolor súbito a la decisión; Tratamiento: tres estrategias y una pregunta de seguridad; Técnica quirúrgica: abordaje, sutura y cierre; Complicaciones: re-rotura, herida, nervio sural y trombosis; Pronóstico: función, fuerza y retorno al deporte; Rehabilitación funcional por semanas y retorno a correr. Estructura sugerida por el autor para diez minutos: Lámina 1 (0:30): Caso de entrada, un deportista de fin de semana con chasquido en la pantorrilla, y la pregunta que ordena la charla: ¿qué compra la cirugía y qué cuesta?. Lámina 2 (1:00): Epidemiología: incidencia agrupada de 15,7 por 100.000 personas-año con un aumento de 2,7 % anual, hombres con razón 3,18 y pico a los 30-49 años [r2]. Lámina 3 (1:00): Mecanismo y terreno: 94 % indirecto o sin contacto en futbolistas [r22], 97 % de los cambios histológicos degenerativos [r23] y OR 4,3 con quinolonas actuales [r18]. Lámina 4 (1:00): Anatomía que decide en el quirófano: la porción media hipovascular [r24] y el nervio sural a 9,91 cm de la inserción, con peligro de 2 cm [r10]. Lámina 5 (1:00): Diagnóstico clínico: compresión de la pantorrilla con sensibilidad 0,96 y especificidad 0,93, Matles 0,88 y 0,85 [r3]; hasta 20 % se diagnostica mal, sobre todo como esguince [r4]. Lámina 6 (1:00): Imagen: ecografía con sensibilidad 94,8 % y especificidad 98,7 % [r4]; la RM de rutina retrasó la cirugía de 5,6 a 12,4 días [r8]. Lámina 7 (1:30): Tratamiento: el ensayo de 554 pacientes (ATRS -17,0, -16,0 y -14,7; re-rotura 6,2 % frente a 0,6 %) [r5] y el metaanálisis de 29 estudios (re-rotura 2,3 % frente a 3,9 %; complicaciones 4,9 % frente a 1,6 %) [r6]. Lámina 8 (1:00): Rehabilitación: bota con 2 cuñas, carga inmediata y retiro en 8 semanas [r14]; carga precoz sin cirugía, sin diferencia de re-rotura (RR 0,75) [r52]. Lámina 9 (1:00): Complicaciones: tromboembolia venosa de 3,69 % tras la rotura [r7] y lesión nerviosa de 5,2 %, 2,8 % y 0,6 % según la estrategia [r5]. Lámina 10 (1:00): Retorno al deporte: 76,9 % al deporte y 44,6 % al nivel previo autoinformado [r11]; cierre con la decisión compartida y el algoritmo del capítulo.</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Es la rotura tendinosa más frecuente de la extremidad inferior y suele empezar con dolor súbito, un chasquido o la sensación de una patada en la pierna (fuente: Shamrock AG y colaboradores, 2023). Cada vez se ve más: la incidencia global agrupada es 15,7 por 100.000 personas-año y subió en promedio 2,7 % cada año (fuente: Kotsifaki R y colaboradores, 2026). El diagnóstico es clínico. La compresión de la pantorrilla (Thompson) tuvo sensibilidad 0,96 (174 roturas) y especificidad 0,93 (28 sospechas sin rotura) (fuente: Maffulli N, 1998), y la ecografía agrupada llega a 94,8 % y 98,7 % (fuente: Aminlari A y colaboradores, 2021). Operar o no operar: en el ensayo más grande (554 aleatorizados) el ATRS a los 12 meses no difirió entre cirugía abierta, mínimamente invasiva o tratamiento conservador (fuente: Myhrvold SB y colaboradores, 2022). La cirugía baja la re-rotura (2,3 % frente a 3,9 %) pero sube las complicaciones (4,9 % frente a 1,6 %) (fuente: Ochen Y y colaboradores, 2019); con rehabilitación funcional y movimiento precoz esa diferencia de re-rotura no se sostuvo (RR 0,60; IC 95 % 0,26 a 1,37) (fuente: Ochen Y y colaboradores, 2019). Hay un riesgo que se olvida, el de los coágulos: la tromboembolia venosa sintomática fue 3,69 % tras una rotura y 0,57 % tras otras cirugías de pie y tobillo (fuente: Solan 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La rotura aguda del tendón de Aquiles es la pérdida de continuidad del tendón que une el tríceps sural con el calcáneo. Es la rotura tendinosa más frecuente de la extremidad inferior (fuente: Shamrock AG y colaboradores, 2023). El Aquiles es el tendón más grueso del cuerpo y recoge la inserción de los músculos gastrocnemio y sóleo en el calcáneo (fuente: Wong M y colaboradores, 2023). La historia típica es dolor posterior súbito, a veces con un chasquido audible, y la sensación de haber recibido una patada en la pierna (fuente: Shamrock AG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(Opinión experta: como el paciente muchas veces aún puede caminar, la lesión se subestima.) Según una fuente, 20 % a 25 % se diagnostica mal como esguince de tobillo (fuente: Shamrock AG y colaboradores, 2023), y un metaanálisis habla de hasta 20 % (fuente: Aminlari A y colaboradores, 2021). Rotura aguda y completa del cuerpo del tendón en el adulto. Quedan fuera la tendinopatía, la rotura crónica o descuidada y la avulsión ósea, que son capítulos aparte. El resultado clave que usaremos es el ATRS (Achilles tendon Total Rupture Score), 10 preguntas que responde el propio paciente; el total va de 0 a 100 y más alto es mejor (fuente: Costa ML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&gt; Cómo leer este tema: las cifras se leen con su fuente. Lo que no tiene respaldo en una fuente abierta se rotula práctica habitual / opinión experta y no lleva cifra.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Lo que más enseña es la tendencia: entre 1979 y 2021 la incidencia pasó de 6,1 a 31,1 por 100.000 personas-año, y al promediar 28 estudios poblacionales (1950-2022) el valor global fue 15,7, con un crecimiento medio de 2,7 % por año (fuente: Kotsifaki R y colaboradores, 2026). Otra revisión habla de 5 a 50 casos por 100.000 personas al año (fuente: Amendola F y colaboradores, 2022), y en un servicio de urgencias del Reino Unido se midieron 8 por 100.000 personas al año (fuente: Briggs-Price S y colaboradores, 2024). Sexo: la incidencia es 3 veces mayor en hombres que en mujeres (razón 3,18; IC 95 % 2,50 a 4,04) (fuente: Kotsifaki R y colaboradores, 2026). Edad: el pico está en hombres de 30 a 49 años (42,6 por 100.000) y en mujeres de 40 a 49 años (17,2 por 100.000) (fuente: Kotsifaki R y colaboradores, 2026). Deporte: alrededor de 68 % de las roturas se relacionó con la actividad deportiva (fuente: Kotsifaki R y colaboradores, 2026); en la cohorte británica fue 65,2 % (fuente: Briggs-Price S y colaboradores, 2024). El perfil clásico es el deportista esporádico o 'guerrero de fin de semana' (fuente: Shamrock AG y colaboradores, 2023). Aviso previo: casi una cuarta parte (23,3 %) había tenido dolor aquíleo antes de la rotura y 46,2 % tenía una rotura o tendinopatía previa (fuente: Briggs-Price S y colaboradores, 2024); cerca de 10 % refiere síntomas prodrómicos (fuente: Shamrock AG y colaboradores, 2023). Desde 2003, el año con más cirugía, la balanza se inclina hacia el tratamiento conservador (fuente: Kotsifaki R y colaboradores, 2026). En la cohorte británica 97,1 % se manejó sin cirugía (fuente: Briggs-Price S y colaboradores, 2024). Que se opere menos no significa que haya una sola respuesta: lo veremos en el bloque de tratamiento.</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global de rotura del tendón de Aquiles en el tiempo (metaanálisis de registros poblacionales)» muestra lo siguiente. 1979: 6.1 por 100.000 personas-año (fuente: Kotsifaki R y colaboradores, 2026). Promedio agrupado 1950-2022: 15.7 por 100.000 personas-año (fuente: Kotsifaki R y colaboradores, 2026). 2021: 31.1 por 100.000 personas-año (fuente: Kotsifaki R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en el grupo de mayor riesgo según sexo» muestra lo siguiente. Hombres de 30 a 49 años: 42.6 por 100.000 personas-año (fuente: Kotsifaki R y colaboradores, 2026). Mujeres de 40 a 49 años: 17.2 por 100.000 personas-año (fuente: Kotsifaki R y colaboradores, 2026). Con esto cerramos epidemiología. Sigamos con mecanismo de lesión y terreno degenerativo.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y terreno degenerativo. Casi siempre sin golpe. Al revisar los videos de 80 roturas en 78 futbolistas profesionales, 94 % fue por un mecanismo indirecto o sin contacto (fuente: Hoenig T y colaboradores, 2023). Lo que se repetía era una postura de cadena cerrada: pie apoyado, cadera y rodilla extendidas, tobillo yendo a dorsiflexión y el pie en abducción y pronación (fuente: Hoenig T y colaboradores, 2023). Y una acción: retroceder (26 %), aterrizar (20 %), correr o esprintar (18 %), saltar (13 %) o arrancar (10 %) (fuente: Hoenig T y colaboradores, 2023). Quédate con esto: una carga súbita sobre el complejo plantiflexor mientras el tobillo va hacia la dorsiflexión (fuente: Hoenig T y colaboradores, 2023). La carga no explica todo. En las biopsias de roturas espontáneas el hallazgo dominante fue degenerativo (97 % de los cambios), y ningún tendón roto tenía una estructura sana frente a 2 de cada 3 controles (fuente: Kannus P y colaboradores, 1991). El detalle está en el bloque de histología. Fluoroquinolonas: en un estudio de casos y controles con 1.367 casos, la OR ajustada fue 4,3 (IC 95 % 2,4-7,8) con exposición actual, 2,4 con exposición reciente y 1,4 con exposición pasada (fuente: van der Linden PD y colaboradores, 2003). En mayores de 60 años, entre 2 % y 6 % de las roturas se atribuyó a quinolonas, y el riesgo fue mayor con corticoides orales concomitantes (fuente: van der Linden PD y colaboradores, 2003). Otros factores reconocidos: degeneración intratendinosa previa, inyecciones de corticoide y artritis inflamatorias (fuente: Shamrock AG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«Acción que precedió a la rotura en futbolistas profesionales (80 roturas filmadas)» muestra lo siguiente. Retroceder: 26 por ciento (fuente: Hoenig T y colaboradores, 2023). Aterrizar: 20 por ciento (fuente: Hoenig T y colaboradores, 2023). Correr o esprintar: 18 por ciento (fuente: Hoenig T y colaboradores, 2023). Saltar: 13 por ciento (fuente: Hoenig T y colaboradores, 2023). Arrancar: 10 por ciento (fuente: Hoenig T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«Rotura del Aquiles y quinolonas: OR ajustada por tiempo de exposición» muestra lo siguiente. Exposición actual: 4.3 OR (fuente: van der Linden PD y colaboradores, 2003). Exposición reciente: 2.4 OR (fuente: van der Linden PD y colaboradores, 2003). Exposición pasada: 1.4 OR (fuente: van der Linden PD y colaboradores, 2003). En el documento Word de este tema encontrarás además: Mecanismo y factor de riesgo: qué aporta cada uno. Con esto cerramos mecanismo de lesión y terreno degenerativo. Sigamos con anatomía funcional y quirúrgica.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funcional y quirúrgica. El Aquiles nace de la confluencia de los músculos gastrocnemio y sóleo y se inserta en el calcáneo (fuente: Wong M y colaboradores, 2023). Ningún tendón del cuerpo es más grueso, y está hecho para soportar tracciones muy altas (fuente: Wong M y colaboradores, 2023). Mira la lámina de Gray: arriba las dos cabezas del gastrocnemio (seccionadas), debajo el sóleo y abajo el tendón (tendo calcaneus) que se afina hacia el calcáneo. La porción media es la peor irrigada. Al disecar 20 miembros de cadáver, la arteria peronea nutría esa porción y la tibial posterior las porciones proximal y distal (3 territorios en total), y el tramo medio fue, con diferencia, el menos irrigado (fuente: Chen TM y colaboradores, 2009). Por eso los autores lo señalan como el sitio de mayor riesgo de rotura y de complicaciones quirúrgicas (fuente: Chen TM y colaboradores, 2009). Ojo con la discrepancia: una clasificación por RM de 428 pacientes ubicó 62,7 % de las roturas en la unión musculotendinosa (fuente: Mueller MM y colaboradores, 2026), lo que no coincide con la idea clásica de un punto débil en la porción media. Son métodos distintos (cadáver frente a RM clínica) y se dan ambos datos. Para saber dónde no suturar, mira al nervio.</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una revisión sistemática de 7 estudios con 204 miembros de cadáver, el sural cruzaba el borde lateral del tendón a 9,91 +/- 0,67 cm de la inserción y la zona de peligro quedaba 2 cm por encima y por debajo de ese cruce (fuente: Yammine K y colaboradores, 2022). Además se pega al tendón a medida que sube: estaba a 19,8 mm del borde lateral a nivel de la tuberosidad calcánea y a 3,6 mm a 10 cm de ella (fuente: Yammine K y colaboradores, 2022). Traducción práctica: cuanto más arriba y más lateral coloques una sutura, más cerca estás del nervio. El tendón no es una cuerda recta: en la RM gira hacia fuera, y gira más cuando está roto (15,8 +/- 16,2 grados frente a 5,9 +/- 9,0 grados en tendones sanos, a nivel del tobillo) (fuente: MacMahon A y colaboradores, 2016). Quien use dispositivos percutáneos o de incisión limitada lo debe tener presente (fuente: MacMahon A y colaboradores, 2016). El paratenon es la vaina de tejido que envuelve al tendón (definición anatómica habitual); las técnicas que lo preservan buscan mantener su vascularización y su biología (fuente: Hong CC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clave de la región y por qué importan en la rotura» tiene 3 columnas: Estructura, Dato anatómico, Por qué importa. Fila 1: Estructura, Gastrocnemio y sóleo; Dato anatómico, Sus inserciones confluyen en el Aquiles y este va al calcáneo (fuente: Wong M y colaboradores, 2023); Por qué importa, La contracción súbita de ambos carga el tendón. Fila 2: Estructura, Aquiles; Dato anatómico, Tendón más grueso del cuerpo (fuente: Wong M y colaboradores, 2023); Por qué importa, Aun así se rompe con cargas indirectas (fuente: Hoenig T y colaboradores, 2023). Fila 3: Estructura, Irrigación; Dato anatómico, Arterias tibial posterior y peronea; porción media hipovascular (fuente: Chen TM y colaboradores, 2009); Por qué importa, Sitio de mayor riesgo de rotura y de complicaciones quirúrgicas (fuente: Chen TM y colaboradores, 2009). Fila 4: Estructura, Nervio sural; Dato anatómico, Cruza el borde lateral a 9,91 cm de la inserción; peligro de 2 cm arriba y abajo (fuente: Yammine K y colaboradores, 2022); Por qué importa, Evitar suturas laterales proximales en esa zona (fuente: Yammine K y colaboradores, 2022). Fila 5: Estructura, Rotación del tendón; Dato anatómico, Rotado hacia fuera: 15,8 grados en roto frente a 5,9 grados en no roto (fuente: MacMahon A y colaboradores, 2016); Por qué importa, Guía la orientación de los dispositivos percutáneos (fuente: MacMahon A y colaboradores, 2016). Fila 6: Estructura, Paratenon; Dato anatómico, Vaina que rodea el tendón; se puede preservar (fuente: Hong CC y colaboradores, 2024); Por qué importa, Mantiene vascularidad y biología (fuente: Hong CC y colaboradores, 2024). (fuente: Wong M y colaboradores, 2023) (fuente: Hoenig T y colaboradores, 2023) (fuente: Chen TM y colaboradores, 2009) (fuente: Yammine K y colaboradores, 2022) (fuente: MacMahon A y colaboradores, 2016) (fuente: Hong CC y colaboradores, 2024). Con esto cerramos anatomía funcional y quirúrgica. Sigamos con variantes que cambian el manejo.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que cambian el manejo. No todas las roturas están a la misma altura. En la clasificación por RM de 428 pacientes, 62,7 % estaba en la unión musculotendinosa y solo 0,7 % era una avulsión ósea calcánea (fuente: Mueller MM y colaboradores, 2026). Las roturas miotendinosas tienen poca literatura: en 5 estudios con 70 pacientes a ambos manejos les fue bien; los autores se inclinan por no operar a la mayoría y dejan la cirugía como opción para el deportista de alto nivel (fuente: Lameire DL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Edad mayor, poca demanda y comorbilidades: para los autores de una revisión de revisiones conviene no operar, porque se complica menos, pero vigilando la trombosis que favorece una inmovilización larga (fuente: Amendola F y colaboradores, 2022). Deportista de alta demanda: para los autores de esa revisión de revisiones, en hombres jóvenes y activos recuperar pronto la función compensa riesgos como la infección (fuente: Amendola F y colaboradores, 2022); en roturas miotendinosas la cirugía puede indicarse en deportistas de alto nivel (fuente: Lameire DL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Re-rotura: la mediana de tiempo a la re-rotura fue 98,5 días y 8 de 48 fueron tardías, entre 3 y 50 años después (fuente: Maempel JF y colaboradores, 2022). La rotura parcial, la crónica o descuidada y la avulsión ósea necesitan su propio capítulo; no hay aquí cifras para ellas. Con esto cerramos variantes que cambian el manejo. Sigamos con biomecánica: carga, cicatrización y elongación.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carga, cicatrización y elongación. La rotura típica es una carga súbita sobre el complejo plantiflexor (fuente: Hoenig T y colaboradores, 2023). Y la sutura, ¿cuánto aguanta? Al sintetizar datos biomecánicos de 196 reparaciones en cadáver, la resistencia osciló de 81 a 453 N según la técnica (media ponderada 222,7 N), con la de triple haz y Ethibond n.º 2 en el primer lugar (453 N) (fuente: Sadoghi P y colaboradores, 2012). Los autores no dieron una técnica ganadora: las muestras eran chicas y las mediciones, dispares (fuente: Sadoghi P y colaboradores, 2012). Traducción: son datos de cadáver y no prueban una ventaja clínica de ninguna técnica. Un tendón que se carga con control cicatriza con mejores propiedades: en un ECA de 35 operados, el grupo con carga tensional (2 semanas de yeso y luego bota con ejercicio de pedal) tuvo un módulo elástico mayor a las 19 y a las 52 semanas que el grupo en yeso, aunque el ATRS y el índice de elevación de talón a las 52 semanas no difirieron (fuente: Schepull T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 movimiento precoz se alargó algo menos, aunque sin significación: en un ECA de 50 operados la elongación mediana fue 2 mm frente a 5 mm con yeso (P = 0,054); a menor elongación, mejor puntaje clínico (rho -0,42) (fuente: Kangas J y colaboradores, 2007). El algoritmo de Copenhague usa la ecografía para medir solapamiento y elongación; indicó cirugía si el solapamiento tendinoso era menor de 25 % o la elongación llegaba a 7 % o más (fuente: Toft M y colaboradores, 2026). La idea biomecánica: un tendón que cicatriza más largo se asoció a peor resultado (fuente: Kangas J y colaboradores, 2007), y por eso conviene cuidar la longitud en el quirófano y la posición del pie en el tratamiento conservador (opinión experta). Con esto cerramos biomecánica: carga, cicatrización y elongación. Sigamos con histología: el tendón roto casi nunca estaba sano.</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histología: el tendón roto casi nunca estaba sano. Si miras al microscopio un Aquiles que se rompió solo, casi nunca verás un tendón normal. En la serie clásica de 891 pacientes (397 tendones de Aquiles) frente a controles de cadáver, ningún tendón roto espontáneamente tenía estructura sana, mientras que 2 de cada 3 controles sí la tenían (fuente: Kannus P y colaboradores, 1991). En 97 % de los cambios el sustrato era degenerativo, en 4 formas que podían sumarse: hipóxica, mucoide, lipomatosa (tendolipomatosis) y calcificante (fuente: Kannus P y colaboradores, 1991). Solo 3 % tuvo otra explicación: tumor o seudotumor (como el ganglión intratendinoso), xantoma, tendinitis reumatoide o cuerpo extraño (fuente: Kannus P y colaboradores, 1991). Ojo: la degeneración no es exclusiva del tendón roto, porque también apareció en 34 % de los controles, aunque con menos frecuencia, y es común después de los 35 años (fuente: Kannus P y colaboradores, 1991).</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conclusión docente es doble: la degeneración es frecuente y precede a la rotura espontánea (fuente: Kannus P y colaboradores, 1991); por eso el dolor aquíleo previo, que refirió 23,3 % (fuente: Briggs-Price S y colaboradores, 2024), y el contexto (edad, fármacos) importan en la historia. Que el patrón hipóxico coincida con la porción media poco irrigada es una hipótesis razonable, no un dato de este estudio (opinión experta; la irrigación se describió en otro trabajo (fuente: Chen TM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«Hallazgos histológicos en roturas espontáneas (serie de 891 pacientes)» tiene 3 columnas: Hallazgo, Qué significa, Dato. Fila 1: Hallazgo, Estructura sana; Qué significa, No se vio en ningún tendón roto; sí en 2 de cada 3 controles; Dato, Sin tendón sano entre los rotos (fuente: Kannus P y colaboradores, 1991). Fila 2: Hallazgo, Cambios degenerativos; Qué significa, Tendinopatía degenerativa hipóxica, mucoide, tendolipomatosis, calcificante; Dato, 97 % de los cambios patológicos (fuente: Kannus P y colaboradores, 1991). Fila 3: Hallazgo, Otras causas; Qué significa, Cuerpo extraño, tendinitis reumatoide, xantoma, tumor o seudotumor; Dato, 3 % (fuente: Kannus P y colaboradores, 1991). Fila 4: Hallazgo, En los controles; Qué significa, Los mismos cambios, con menos frecuencia; Dato, 34 % (fuente: Kannus P y colaboradores, 1991). (fuente: Kannus P y colaboradores, 1991). Con esto cerramos histología: el tendón roto casi nunca estaba sano. Sigamos con clasificación: por nivel, por tamaño del defecto y por decisión.</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por nivel, por tamaño del defecto y por decisión. No hay una clasificación universal aceptada. Un grupo que propuso una clasificación en 2026 parte de esa carencia: sin un sistema completo cuesta separar tipos de lesión, y eso alimenta el desacuerdo sobre cómo tratar (fuente: Mueller MM y colaboradores, 2026). Por eso aquí se ordenan tres ejes útiles para decidir: dónde se rompió, cuánto separan los cabos y qué hace el paciente con ese tendón. La propuesta más reciente sale de 428 pacientes (edad 45 +/- 15 años; 17 % mujeres) estudiados con RM (fuente: Mueller MM y colaboradores, 2026). Reparte las roturas por nivel así: tipo 1 en la unión musculotendinosa, 1A en los 2 cm distales a la unión, 2 en la sustancia media, 3 en los 2 cm proximales a la inserción, 3A como desprendimiento de partes blandas y 3B como avulsión ósea calcánea (fuente: Mueller MM y colaboradores, 2026). La sorpresa es la frecuencia: 62,7 % tipo 1, 16,3 % tipo 1A, 13,8 % tipo 2, 0,7 % tipo 3, 5,8 % tipo 3A y 0,7 % tipo 3B (fuente: Mueller MM y colaboradores, 2026). Las roturas proximales se asociaron a tendinopatía (OR 2,19; IC 95 % 1,24-3,83), las mujeres tuvieron más roturas distales y la concordancia entre observadores para ubicar el nivel fue sustancial a casi perfecta (kappa 0,93) (fuente: Mueller MM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trabajo reciente y de un solo grupo: úsese como mapa, no como regla. El hueco medio fue 30 +/- 16 mm con el tobillo en 73 +/- 8 grados de flexión (fuente: Mueller MM y colaboradores, 2026). Los protocolos que usan el hueco para decidir toman umbrales de 5 a 10 mm; algunos estudios no hallaron correlación del hueco con el ATRS y otros sí hallaron peor función con huecos mayores de 5 o 10 mm (fuente: Elbeshbeshy M y colaboradores, 2025). Cerca de 5 mm la medición ecográfica tiene una zona gris: la concordancia fue moderada (kappa 0,60) y 6 de 30 estudios se clasificaron distinto (fuente: Mocanu D y colaboradores, 2026). Un tendón igual no se trata igual en un deportista joven que en una persona mayor con comorbilidad (fuente: Amendola F y colaboradores, 2022; Lameire DL y colaboradores, 2025). No encontré en las fuentes abiertas revisadas un umbral validado de tiempo para llamar 'crónica' a una rotura: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«Clasificación por RM del nivel de rotura (428 pacientes) y qué sugiere» tiene 4 columnas: Tipo, Zona, Frecuencia, Para la decisión. Fila 1: Tipo, 1; Zona, Unión musculotendinosa; Frecuencia, 62,7 % (fuente: Mueller MM y colaboradores, 2026); Para la decisión, Poca literatura propia; buenos resultados con manejo operatorio y no operatorio (fuente: Lameire DL y colaboradores, 2025). Fila 2: Tipo, 1A; Zona, 2 cm distales a la unión; Frecuencia, 16,3 % (fuente: Mueller MM y colaboradores, 2026); Para la decisión, Las roturas proximales se asociaron a tendinopatía (fuente: Mueller MM y colaboradores, 2026). Fila 3: Tipo, 2; Zona, Sustancia media; Frecuencia, 13,8 % (fuente: Mueller MM y colaboradores, 2026); Para la decisión, Es la zona que más se asocia a la idea clásica de punto débil por irrigación (fuente: Chen TM y colaboradores, 2009). Fila 4: Tipo, 3; Zona, 2 cm proximales a la inserción; Frecuencia, 0,7 % (fuente: Mueller MM y colaboradores, 2026); Para la decisión, Zona distal; los tipos 3, 3A y 3B fueron más frecuentes en mujeres (fuente: Mueller MM y colaboradores, 2026). Fila 5: Tipo, 3A; Zona, Desprendimiento de partes blandas; Frecuencia, 5,8 % (fuente: Mueller MM y colaboradores, 2026); Para la decisión, Valorar el anclaje distal (opinión experta). Fila 6: Tipo, 3B; Zona, Avulsión ósea calcánea; Frecuencia, 0,7 % (fuente: Mueller MM y colaboradores, 2026); Para la decisión, Otro capítulo: avulsión ósea. (fuente: Chen TM y colaboradores, 2009) (fuente: Mueller MM y colaboradores, 2026) (fuente: Lameire DL y colaboradores, 2025). Con esto cerramos clasificación: por nivel, por tamaño del defecto y por decisión. Sigamos con diagnóstico: historia, examen y cuándo pedir imagen.</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historia, examen y cuándo pedir imagen. Cuadro típico: dolor súbito posterior, a veces con un chasquido audible, y sensación de patada en la pierna (fuente: Shamrock AG y colaboradores, 2023). Mecanismo: una carga súbita al retroceder, aterrizar, correr, saltar o arrancar (fuente: Hoenig T y colaboradores, 2023). Contexto que suma riesgo: quinolonas, corticoides orales o inyectados, artritis inflamatorias (fuente: van der Linden PD y colaboradores, 2003; Shamrock AG y colaboradores, 2023); dolor aquíleo previo, que lo refirió 23,3 % (fuente: Briggs-Price S y colaboradores, 2024). El examen es la prueba principal. Ver el bloque siguiente. En una serie de 66 pacientes con rotura confirmada, el criterio clínico (prueba de Thompson anormal, menor tensión en reposo y defecto palpable) estuvo presente en todos (fuente: Garras DN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RM se reserva para presentaciones ambiguas y lesiones subagudas o crónicas (fuente: Garras DN y colaboradores, 2012); la ecografía, más barata y disponible, es el primer paso si el examen duda (opinión experta). Pedir RM de rutina retrasó la cirugía de 5,6 a 12,4 días, y la exploración fue más sensible que la RM (fuente: Garras DN y colaboradores, 2012). Hay quien defiende lo contrario: en 47 operados, la RM definió degeneración, sitio y forma de la rotura y se propuso para elegir entre técnica mínimamente invasiva y abierta (fuente: Geng X y colaboradores, 2023). El desacuerdo es real; se dan ambas posturas en el bloque de imágenes.</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Esguince lateral de tobillo (la confusión más frecuente; hasta 20 % de las roturas se diagnostica mal al principio (fuente: Aminlari A y colaboradores, 2021)), rotura del gastrocnemio medial, tendinopatía aquílea, rotura parcial, avulsión calcánea y trombosis venosa de pantorrilla. La rotura no se descarta porque el paciente camine o haga algo de plantiflexión: los flexores largos y los peroneos todavía mueven el pie (práctica habitual). No hay en las fuentes revisadas una ventana de tiempo ideal para operar desde el momento de la lesión: sin dato verificable. Con esto cerramos diagnóstico: historia, examen y cuándo pedir imagen. Sigamos con examen físico: maniobras con su rendimiento.</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maniobras con su rendimiento. Compresión de la pantorrilla (Thompson o Simmonds-Thompson): paciente en decúbito prono con los pies fuera de la camilla. Se aprieta la masa gemelar. Con tendón íntegro el pie hace plantiflexión; si no se mueve, es positiva. Matles: paciente en prono con la rodilla flexionada en ángulo recto. En reposo el pie sano queda en leve plantiflexión; el lesionado cae hacia la posición neutra o la dorsiflexión. Palpación del hueco: se busca un escalón o defecto por detrás de la pierna. El edema o el hematoma lo pueden disimular. Tensión en reposo: se compara con el otro pie, mirando la posición del tobillo con la rodilla flexionada. En un estudio prospectivo con 174 pacientes con rotura subcutánea completa y 28 con sospecha sin rotura se probaron palpación, compresión de la pantorrilla, Matles, Copeland y O'Brien (fuente: Maffulli N, 1998). Las 2 que más rotura detectaron fueron la compresión de la pantorrilla (0,96) y Matles (0,88), con diferencia significativa sobre el resto (fuente: Maffulli N, 1998). Copeland y O'Brien quedaron en 0,8, y la palpación del hueco fue la última con el paciente despierto (0,73), aunque mejoró a 0,81 con anestesia (fuente: Maffulli N, 1998). La especificidad fue 0,89 para la palpación, 0,93 para la compresión de la pantorrilla y 0,85 para Matles (fuente: Maffulli N, 1998). En todos los pacientes con rotura al menos 2 pruebas fueron positivas (fuente: Maffulli N, 1998). No te quedes con una sola prueba: combina la compresión de la pantorrilla, Matles y la palpación; en la serie original al menos 2 fueron positivas en todos los pacientes con rotura (fuente: Maffulli N, 1998). En la serie de 66 pacientes de Garras los 3 hallazgos (Thompson anormal, menor tensión en reposo y defecto palpable) estuvieron presentes en todos y la sensibilidad clínica fue 100 % (fuente: Garras DN y colaboradores, 2012). Con un hallazgo ambiguo, pasa a la ecografía (bloque siguiente) (opinión experta). Los datos vienen de una serie de un solo autor y de un grupo operado: no extrapolar a la rotura parcial.</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«Pruebas clínicas con sensibilidad y especificidad conocidas (rotura subcutánea completa)» muestra lo siguiente. Palpación del hueco (despierto): sensibilidad 73 por ciento y especificidad 89 por ciento (fuente: Maffulli N, 1998). Matles: sensibilidad 88 por ciento y especificidad 85 por ciento (fuente: Maffulli N, 1998). Compresión de la pantorrilla (Thompson): sensibilidad 96 por ciento y especificidad 93 por ciento (fuente: Maffulli N, 1998).</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de cada prueba clínica» muestra lo siguiente. Compresión de la pantorrilla: 96 por ciento (fuente: Maffulli N, 1998). Matles: 88 por ciento (fuente: Maffulli N, 1998). Palpación del hueco bajo anestesia: 81 por ciento (fuente: Maffulli N, 1998). Copeland: 80 por ciento (fuente: Maffulli N, 1998). O'Brien: 80 por ciento (fuente: Maffulli N, 1998). Palpación del hueco, despierto: 73 por ciento (fuente: Maffulli N, 1998). En el documento Word de este tema encontrarás además: Pruebas clínicas de la rotura completa: qué miden y cuánto valen (174 casos y 28 sospechas). Con esto cerramos examen físico: maniobras con su rendimiento. Sigamos con imágenes: ecografía, rm y el debate de la rm de rutina.</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ecografía, rm y el debate de la rm de rutina. Para la rotura completa la ecografía acierta casi siempre: sensibilidad 94,8 % (IC 95 % 91,3-97,2) y especificidad 98,7 % (97,0-99,6), con razón de verosimilitud positiva de 74,0 y negativa de 0,05, al agrupar 15 estudios con 808 pacientes operados (fuente: Aminlari A y colaboradores, 2021). En lenguaje clínico: una ecografía negativa casi descarta la rotura completa. Pero depende de quién la haga. En 22 pacientes operados, la ecografía estática rindió 76,8 % de sensibilidad y 74,8 % de especificidad con observadores novatos y 79,6 % y 86,4 % con expertos; al hacer la prueba de Thompson bajo ecografía en tiempo real (RAUT) subió a 87,2 % y 81,1 % en novatos y a 86,4 % y 91,7 % en expertos (fuente: Griffin MJ y colaboradores, 2017). La ecografía también mide la separación de los cabos. En una revisión de 8 estudios con 679 pacientes los protocolos usaron umbrales de 5 a 10 mm para decidir cirugía (fuente: Elbeshbeshy M y colaboradores, 2025). Pero la medida no es perfecta: en 30 roturas completas la concordancia con el corte de 5 mm fue moderada (kappa 0,60) y 6 de 30 estudios se clasificaron distinto (fuente: Mocanu D y colaboradores, 2026). Un resultado cercano al corte conviene repetirlo o pedir una segunda lectura (fuente: Mocanu D y colaboradores, 2026). Hay dos posturas, y se dan ambas. En contra de la RM de rutina: se compararon 66 operados con RM previa y 66 sin ella (fuente: Garras DN y colaboradores, 2012). El examen clínico detectó a todos (sensibilidad 100 %), mientras que la RM solo informó rotura completa en 60 de 66 (4 parciales y 2 dudosas) (fuente: Garras DN y colaboradores, 2012). Conseguirla tomó en promedio 5,1 días y la cirugía se hizo a los 12,4 días, contra 5,6 en el grupo sin RM; además, el grupo con RM sumó 19 procedimientos adicionales y el control, ninguno (fuente: Garras DN y colaboradores, 2012). A favor de pedirla para planificar: en 47 operados, la RM definió degeneración, sitio y forma de la rotura y se consideró útil para elegir entre técnica mínimamente invasiva y abierta (fuente: Geng X y colaboradores, 2023); la distancia media entre la inserción y el cabo proximal fue 4,07 cm (fuente: Geng X y colaboradores, 2023). Mi lectura de colega: pide RM cuando la ecografía y el examen no cierran el diagnóstico o cuando el plan quirúrgico depende de la calidad del tendón; no la pidas para confirmar lo obvio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«Ecografía para la rotura completa: metaanálisis y dos formas de examinar» muestra lo siguiente. Metaanálisis (15 estudios, 808 pacientes): sensibilidad 94.8 por ciento y especificidad 98.7 por ciento (fuente: Aminlari A y colaboradores, 2021). Estática, expertos: sensibilidad 79.6 por ciento y especificidad 86.4 por ciento (fuente: Griffin MJ y colaboradores, 2017). Estática, novatos: sensibilidad 76.8 por ciento y especificidad 74.8 por ciento (fuente: Griffin MJ y colaboradores, 2017). Thompson bajo ecografía (RAUT), expertos: sensibilidad 86.4 por ciento y especificidad 91.7 por ciento (fuente: Griffin MJ y colaboradores, 2017). Thompson bajo ecografía (RAUT), novatos: sensibilidad 87.2 por ciento y especificidad 81.1 por ciento (fuente: Griffin MJ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«Demora hasta la cirugía según se pida RM o no (66 pacientes por grupo)» muestra lo siguiente. Con RM preoperatoria: 12.4 días (fuente: Garras DN y colaboradores, 2012). Sin RM preoperatoria: 5.6 días (fuente: Garras DN y colaboradores, 2012). En el documento Word de este tema encontrarás además: Qué imagen pedir y qué esperar. Con esto cerramos imágenes: ecografía, rm y el debate de la rm de rutina. Sigamos con algoritmo: del dolor súbito a la decisión.</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del dolor súbito a la decisión. Este algoritmo ordena el razonamiento; no reemplaza la decisión compartida con el paciente (fuente: Ochen Y y colaboradores, 2019; Myhrvold SB y colaboradores, 2022). Las flechas se leen de arriba abajo.</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«Rotura aguda del tendón de Aquiles: del diagnóstico al tratamiento» se lee de arriba hacia abajo. Se parte de: Dolor posterior súbito, chasquido o sensación de patada (fuente: Shamrock AG y colaboradores, 2023). Se hace: Examen: compresión de la pantorrilla, Matles, palpación del hueco y tensión en reposo; al menos 2 pruebas positivas fueron la regla en la serie de Maffulli (fuente: Maffulli N, 1998). Se decide: ¿Hallazgos claros de rotura completa? Si la respuesta es no, ecografía (mejor dinámica (fuente: Griffin MJ y colaboradores, 2017)); si es negativa, la rotura completa es muy improbable (razón de verosimilitud negativa 0,05) (fuente: Aminlari A y colaboradores, 2021). rm solo si persiste la duda (fuente: Garras DN y colaboradores, 2012). Si la respuesta es sí, rotura completa confirmada: revisar fármacos de riesgo, comorbilidad, piel, demanda deportiva y expectativas (fuente: van der Linden PD y colaboradores, 2003; Guerot M y colaboradores, 2026). Se hace: Ecografía (mejor dinámica (fuente: Griffin MJ y colaboradores, 2017)); si es negativa, la rotura completa es muy improbable (razón de verosimilitud negativa 0,05) (fuente: Aminlari A y colaboradores, 2021). RM solo si persiste la duda (fuente: Garras DN y colaboradores, 2012). Se hace: Rotura completa confirmada: revisar fármacos de riesgo, comorbilidad, piel, demanda deportiva y expectativas (fuente: van der Linden PD y colaboradores, 2003; Guerot M y colaboradores, 2026). Se decide: ¿Indica cirugía el criterio de Copenhague (menos de 25 % de solapamiento o elongación de 7 % o más) o el paciente la prefiere? (fuente: Toft M y colaboradores, 2026)? Si la respuesta es no, tratamiento funcional sin cirugía: bota con cuñas, carga inmediata y retiro de cuñas hasta plantigrado en 8 semanas (fuente: Costa ML y colaboradores, 2020). Si la respuesta es sí, cirugía con preservación del paratenon y rehabilitación acelerada; mini-abierta o abierta según medios (fuente: Hong CC y colaboradores, 2024; Wang R y colaboradores, 2024; Melinte MA y colaboradores, 2025). Se hace: Tratamiento funcional sin cirugía: bota con cuñas, carga inmediata y retiro de cuñas hasta plantigrado en 8 semanas (fuente: Costa ML y colaboradores, 2020). Se hace: Cirugía con preservación del paratenon y rehabilitación acelerada; mini-abierta o abierta según medios (fuente: Hong CC y colaboradores, 2024; Wang R y colaboradores, 2024; Melinte MA y colaboradores, 2025). Se hace: Valorar riesgo de tromboembolia venosa y decidir profilaxis (fuente: Solan M y colaboradores, 2025; Zee AA y colaboradores, 2017). Termina en: Seguimiento con ATRS y criterios para volver a correr (fuente: Gaspar M y colaboradores, 2026). Con esto cerramos algoritmo: del dolor súbito a la decisión. Sigamos con tratamiento: tres estrategias y una pregunta de seguridad.</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tres estrategias y una pregunta de seguridad. Hay 3 caminos: tratamiento funcional sin cirugía (bota o yeso, con carga y movimiento), reparación abierta y reparación mínimamente invasiva (percutánea o mini-abierta). La pregunta útil no es cuál 'cura mejor' sino qué compro con cada una y qué pago por ello. Función sin diferencia; seguridad distinta. Es la conclusión de un ECA multicéntrico con 554 aleatorizados (526 analizados) que repartió a los pacientes entre no operar, reparación abierta y cirugía mínimamente invasiva (fuente: Myhrvold SB y colaboradores, 2022). Por un lado, la re-rotura fue 6,2 % sin cirugía y 0,6 % en cada grupo quirúrgico (fuente: Myhrvold SB y colaboradores, 2022). Por el otro, a los 12 meses el ATRS quedó por debajo del basal en los 3 grupos: -17,0 puntos sin cirugía, -16,0 con la abierta y -14,7 con la mínimamente invasiva, sin diferencia entre ellos (P = 0,57) (fuente: Myhrvold SB y colaboradores, 2022). Al juntar 29 estudios (10 ECA y 19 observacionales), operar baja la re-rotura de 3,9 % a 2,3 % (RR 0,43; IC 95 % 0,31 a 0,60) y sube las demás complicaciones de 1,6 % a 4,9 % (RR 2,76; IC 95 % 1,84 a 4,13), sobre todo por infección (2,8 % en los operados) (fuente: Ochen Y y colaboradores, 2019). La Cochrane (12 ensayos con 844 participantes, de calidad metodológica baja en muchos) va en la misma dirección: la cirugía abierta redujo la re-rotura (RR 0,41) y aumentó otras complicaciones, entre ellas la infección (RR 4,89) (fuente: Khan RJ y colaboradores, 2010). En 14 ECA con 1.628 participantes, ambas cirugías redujeron la re-rotura (RR 0,30 la abierta y RR 0,28 la mínimamente invasiva); las complicaciones aumentaron con la abierta (RR 3,03) y no hubo diferencia significativa con la mínimamente invasiva (RR 2,40; IC 95 % 0,52 a 10,98) (fuente: Xu S y colaboradores, 2025). El factor que se olvida: con rehabilitación funcional y movimiento precoz, la re-rotura no difirió entre operar y no operar (RR 0,60; IC 95 % 0,26 a 1,37) (fuente: Ochen Y y colaboradores, 2019); en otro metaanálisis la diferencia fue 1,7 % con movimiento precoz y 8,8 % sin él (fuente: Soroceanu A y colaboradores, 2012). Trabajo y función: operar adelantó la vuelta al trabajo en 19,16 días; fuerza, perímetro de la pantorrilla y función no difirieron (fuente: Soroceanu A y colaboradores, 2012). Los ensayos pequeños no mostraron una ventaja funcional sostenida de operar. Keating halló menos déficit de torque con cirugía a las 12 semanas (47 % frente a 61 %), pero la diferencia bajó a 20 % frente a 25 % a las 52 semanas (fuente: Keating JF y colaboradores, 2011); Olsson halló mejor salto en los operados, sin diferencias de síntomas, actividad física ni calidad de vida (fuente: Olsson N y colaboradores, 2013). Willits (144 pacientes) y Nilsson-Helander (97) dieron movilización precoz a ambos brazos (fuente: Willits K y colaboradores, 2010; Nilsson-Helander K y colaboradores, 2010); Keating trató a los no operados con yeso (fuente: Keating JF y colaboradores, 2011). La re-rotura varió de un ensayo a otro (tabla). Yeso o bota: en 540 pacientes, 8 semanas con yeso o con bota funcional dieron re-rotura de 6 % y 5 %, sin diferencia (p = 0,40) (fuente: Costa ML y colaboradores, 2020). Carga inmediata: carga total desde el día 1 frente a 6 semanas sin carga, con ATRS 73 y 74 al año (p = 0,81); hubo 3 y 2 re-roturas y una tasa global de 9 % (fuente: Barfod KW y colaboradores, 2014). Cuidado con el yeso tradicional: se asoció a más re-rotura (aOR 2,20; p = 0,050) en una cohorte de 783 pacientes (fuente: Maempel JF y colaboradores, 2022). Plasma rico en plaquetas: no mejoró la función muscular a las 24 semanas en 230 adultos (fuente: Keene DJ y colaboradores, 2019). 6 o 8 semanas: en un registro de 479 roturas, la re-rotura fue 1,8 % con 6 semanas y 2,8 % con 8, una diferencia de riesgo de -1,0 punto porcentual (IC 95 % -3,7 a 1,6); es una cohorte de un solo centro (fuente: Happonen V y colaboradores, 2026). Una opción es dejar que la ecografía decida. El algoritmo de Copenhague (CARTA) operaba si la ecografía mostraba menos de 25 % de solapamiento tendinoso o una elongación de 7 % o más, y se probó en un ECA de 3 brazos con 300 aleatorizados (fuente: Toft M y colaboradores, 2026). El desenlace primario, el trabajo de elevación de talón a los 12 meses, no difirió entre los brazos (fuente: Toft M y colaboradores, 2026). Entre los secundarios, CARTA redujo la re-rotura frente al brazo no operatorio (3 % frente a 11 %; p = 0,03) y mejoró el ATRS en 8 puntos; frente al brazo operatorio no hubo diferencia, salvo que se operó 36 % menos (fuente: Toft M y colaboradores, 2026). Leído sin adornos, CARTA es una herramienta para operar menos sin perder seguridad, no una prueba de que operar mejore la función. El resto de los criterios sigue siendo de decisión compartida (opinión experta, con respaldo parcial): ancianos con baja demanda y comorbilidad se orientan al tratamiento sin cirugía (fuente: Amendola F y colaboradores, 2022); en deportistas de alta demanda se discute operar (fuente: Amendola F y colaboradores, 2022). Dos fuentes dicen cosas distintas y se dan las dos. Al reunir 8 ECA (358 pacientes), la cirugía mínimamente invasiva tuvo menos complicaciones totales (RR 0,21) y menos infección de herida (RR 0,15), sin diferencias en re-rotura ni en lesión del nervio sural, con evidencia de baja calidad (fuente: Grassi A y colaboradores, 2018). El ensayo grande, en cambio, contó más lesiones nerviosas con la mínimamente invasiva (5,2 %) que con la abierta (2,8 %) (fuente: Myhrvold SB y colaboradores, 2022). Y dentro de las técnicas mínimamente invasivas, la mini-abierta tuvo menos re-roturas (1,48 % frente a 6,11 %) y menos lesión del sural (0,57 % frente a 5,64 %) que la percutánea (fuente: Melinte MA y colaboradores, 2025). La elección depende de la técnica concreta y de la experiencia del equipo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«Re-rotura a 12 meses en el ensayo de 554 pacientes» muestra lo siguiente. No operatoria: 6.2 por ciento (fuente: Myhrvold SB y colaboradores, 2022). Reparación abierta: 0.6 por ciento (fuente: Myhrvold SB y colaboradores, 2022). Mínimamente invasiva: 0.6 por ciento (fuente: Myhrvold SB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«Metaanálisis de 29 estudios: re-rotura y otras complicaciones con y sin cirugía» muestra lo siguiente. Re-rotura con cirugía: 2.3 por ciento (fuente: Ochen Y y colaboradores, 2019). Re-rotura sin cirugía: 3.9 por ciento (fuente: Ochen Y y colaboradores, 2019). Complicaciones con cirugía: 4.9 por ciento (fuente: Ochen Y y colaboradores, 2019). Complicaciones sin cirugía: 1.6 por ciento (fuente: Ochen Y y colaboradores, 2019). En el documento Word de este tema encontrarás además: Re-rotura tras la reparación según el tipo de rehabilitación (43 ECA, 2.553 pacientes); Ensayo de 554 pacientes: tres estrategias frente a frente (a 12 meses); Ensayos clásicos: operar frente a no operar (Keating, con yeso en los no operados). Con esto cerramos tratamiento: tres estrategias y una pregunta de seguridad. Sigamos con técnica quirúrgica: abordaje, sutura y cierre.</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abordaje, sutura y cierre. &gt; Esta sección es apoyo de estudio y no sustituye al tutor ni al manual del instrumental. Todo lo que no lleva cita es práctica habitual / opinión experta y no lleva cifra. Reaproximar los cabos con la tensión justa, sin lesionar el nervio sural, sin devascularizar el tendón y sin dejar una herida que se abra. Abierto: se expone ampliamente el tendón por un abordaje posteromedial vertical, de alrededor de 10 cm (fuente: Amendola F y colaboradores, 2022). Ir por el lado medial aleja la incisión del nervio sural, que cruza el borde lateral del tendón a 9,91 cm de la inserción (fuente: Yammine K y colaboradores, 2022); es un razonamiento anatómico, la fuente no compara incisiones. Mínimamente invasivo: agrupa técnicas como Ma-Griffith, Dresden, Tenolig o Achillon, que comparten una incisión corta (fuente: Amendola F y colaboradores, 2022). Entre ellas, la mini-abierta tuvo menos re-roturas y menos lesión del sural que la percutánea (fuente: Melinte MA y colaboradores, 2025). Qué dice la comparación: menos complicaciones totales con la mínimamente invasiva (RR 0,21) (fuente: Grassi A y colaboradores, 2018), pero más lesiones nerviosas en el ensayo grande (5,2 % frente a 2,8 %) (fuente: Myhrvold SB y colaboradores, 2022). Consentimiento que nombre re-rotura, herida, nervio sural y trombosis. Decúbito prono o lateral con el pie fuera de la mesa, torniquete en el muslo según la preferencia del equipo, profilaxis antibiótica según el protocolo del hospital y marcar la piel antes de incidir. Ver el esquema de pasos. Las estructuras en riesgo son el nervio sural en el borde lateral (fuente: Yammine K y colaboradores, 2022), el paratenon (fuente: Hong CC y colaboradores, 2024) y, por práctica habitual, la piel posterior. En cada cabo se pasa una sutura de agarre; las más estudiadas en cadáver son Kessler, Bunnell y Krackow, esta última con puntadas de bloqueo (fuente: Sadoghi P y colaboradores, 2012). En cadáver las reparaciones resistieron entre 81 y 453 N, con la mejor técnica en 453 N, y los autores no pudieron recomendar una sobre otra (fuente: Sadoghi P y colaboradores, 2012). En un ECA de 40 pacientes con sutura de Krackow, el material absorbible no fue inferior al no absorbible y no hubo re-roturas (fuente: Park YH y colaboradores, 2022). Las técnicas mínimamente invasivas que preservan el paratenon mostraron retorno al juego de 90,3 %, re-rotura de 0,9 %, complicaciones de 4,8 %, infección de 0,3 %, trombosis venosa profunda de 1,6 % y lesión del nervio sural de 0,3 % en un metaanálisis (fuente: Hong CC y colaboradores, 2024). Cerrar el paratenon como una capa propia, el subcutáneo y la piel sin tensión es práctica habitual. Práctica habitual: comparar con el otro pie la posición de reposo del tobillo con la rodilla flexionada, repetir la compresión de la pantorrilla ya reparado y revisar que el pie no quede en equino fijo. El dato que respalda el cuidado es que el tendón que cicatriza más largo se asoció a peor resultado (fuente: Kangas J y colaboradores, 2007), y que en el algoritmo de Copenhague una elongación de 7 % o más indicaba cirugía (fuente: Toft M y colaboradores, 2026). Colocar las suturas laterales proximales muy altas: es la zona de peligro del nervio (fuente: Yammine K y colaboradores, 2022). Tensar de más o de menos (opinión experta): la longitud final importa, porque el tendón más largo se asoció a peor resultado (fuente: Kangas J y colaboradores, 2007). Despegar colgajos de piel o dejar el paratenon destrozado: la porción media ya es hipovascular (fuente: Chen TM y colaboradores, 2009). Usar un dispositivo percutáneo sin tener en cuenta la rotación del tendón (fuente: MacMahon A y colaboradores, 2016). Olvidar el plan antitrombótico (fuente: Solan 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horizontal del nervio sural al borde lateral del tendón de Aquiles (cadáver)» muestra lo siguiente. A nivel de la tuberosidad calcánea: 19.8 mm (fuente: Yammine K y colaboradores, 2022). A 10 cm proximal a la tuberosidad: 3.6 mm (fuente: Yammine K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«Mini-abierta frente a percutánea (metaanálisis de 8 estudios, 484 pacientes)» muestra lo siguiente. Re-rotura: mini-abierta: 1.5 por ciento (fuente: Melinte MA y colaboradores, 2025). Re-rotura: percutánea: 6.1 por ciento (fuente: Melinte MA y colaboradores, 2025). Lesión del sural: mini-abierta: 0.6 por ciento (fuente: Melinte MA y colaboradores, 2025). Lesión del sural: percutánea: 5.6 por ciento (fuente: Melinte MA y colaboradores, 2025). En el documento Word de este tema encontrarás además: Técnicas de reparación: qué ofrecen y su límite. Con esto cerramos técnica quirúrgica: abordaje, sutura y cierre. Sigamos con complicaciones: re-rotura, herida, nervio sural y trombosis.</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re-rotura, herida, nervio sural y trombosis. Con cirugía fue 2,3 % y sin ella 3,9 % en el metaanálisis (fuente: Ochen Y y colaboradores, 2019); en el ensayo grande fue 6,2 % sin cirugía y 0,6 % con ella (fuente: Myhrvold SB y colaboradores, 2022). En una cohorte de 783 roturas y 48 re-roturas, la mediana de tiempo a la re-rotura fue 98,5 días y 8 de 48 ocurrieron tarde, entre 3 y 50 años después (fuente: Maempel JF y colaboradores, 2022). Pesaron la edad menor de 45 años (aOR 1,96) y el yeso tradicional (aOR 2,20) (fuente: Maempel JF y colaboradores, 2022). La diferencia de complicaciones entre operar y no operar se debió sobre todo a la infección, 2,8 % en los operados (fuente: Ochen Y y colaboradores, 2019). La cirugía abierta tuvo más infección que la percutánea (RR 9,32) en el análisis Cochrane (fuente: Khan RJ y colaboradores, 2010), y la mínimamente invasiva redujo la infección de herida (RR 0,15) (fuente: Grassi A y colaboradores, 2018). En el ensayo de Willits hubo 13 complicaciones con cirugía y 6 sin ella, sobre todo de partes blandas (fuente: Willits K y colaboradores, 2010), y en el de Olsson 6 infecciones superficiales entre los operados (fuente: Olsson N y colaboradores, 2013). Tras la cirugía, una revisión de 9 estudios halló infección en 3,3 % (fuente: Cofano E y colaboradores, 2025). En el ensayo de 554 pacientes, las lesiones nerviosas fueron 5,2 % con la mínimamente invasiva, 2,8 % con la abierta y 0,6 % sin cirugía (fuente: Myhrvold SB y colaboradores, 2022). En el metaanálisis de ECA no hubo diferencia de lesión del sural entre mínimamente invasiva y abierta (fuente: Grassi A y colaboradores, 2018). Entre técnicas mínimamente invasivas, la percutánea tuvo 5,64 % frente a 0,57 % de la mini-abierta (fuente: Melinte MA y colaboradores, 2025). El dato anatómico que lo explica es la cercanía del nervio al tendón proximal (fuente: Yammine K y colaboradores, 2022). En una auditoría nacional del Reino Unido, entre 1.084 pacientes con rotura (9,5 % de 11.363 participantes) la tromboembolia venosa sintomática fue 3,69 %, frente a 0,57 % tras otras cirugías de pie y tobillo: 6,5 veces más (fuente: Solan M y colaboradores, 2025). En una cohorte danesa de 28.546 pacientes, 389 (1,36 %) fueron hospitalizados por tromboembolia venosa; fue más frecuente en no operados de 50 años o más y los anticonceptivos hormonales multiplicaron el riesgo de 4 a 6 veces en mujeres menores de 50 años (fuente: Pedersen MH y colaboradores, 2019). En 208 pacientes inmovilizados con yeso, 13 (6,3 %) tuvieron una tromboembolia sintomática, y casi nadie recibió profilaxis (fuente: Healy B y colaboradores, 2010). Los datos son de definiciones y años distintos: no se suman. ¿Y la profilaxis? Un metaanálisis Cochrane de 8 ECA con 3.680 participantes inmovilizados mostró que la heparina de bajo peso molecular redujo la trombosis venosa profunda (OR 0,45; IC 95 % 0,33 a 0,61), con evidencia de calidad moderada, sin diferencias claras en embolia pulmonar (fuente: Zee AA y colaboradores, 2017). En la auditoría británica no hubo diferencia significativa de tromboembolia sintomática según la profilaxis química o la movilización precoz (fuente: Solan M y colaboradores, 2025). Lectura honesta: no hay una regla única respaldada; se estratifica el riesgo de cada paciente y se decide con el servicio (opinión experta). Aun sin otra complicación, queda un déficit: a las 52 semanas la diferencia de torque de flexión plantar frente al lado sano fue 20 % con cirugía y 25 % sin ella (fuente: Keating JF y colaboradores, 2011), y el tendón que se alarga más se asoció a peor resultado (fuente: Kangas J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nerviosa a 12 meses según la estrategia (ensayo de 554 pacientes)» muestra lo siguiente. No operatoria: 0.6 por ciento (fuente: Myhrvold SB y colaboradores, 2022). Reparación abierta: 2.8 por ciento (fuente: Myhrvold SB y colaboradores, 2022). Mínimamente invasiva: 5.2 por ciento (fuente: Myhrvold SB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«Tromboembolia venosa sintomática en distintos estudios» muestra lo siguiente. Tras rotura (auditoría británica): 3.7 por ciento (fuente: Solan M y colaboradores, 2025). Tras otras cirugías de pie y tobillo: 0.6 por ciento (fuente: Solan M y colaboradores, 2025). Cohorte danesa hospitalizada (28.546): 1.4 por ciento (fuente: Pedersen MH y colaboradores, 2019). Inmovilizados con yeso, casi sin profilaxis (208): 6.3 por ciento (fuente: Healy B y colaboradores, 2010). En el documento Word de este tema encontrarás además: Infección tras la cirugía en tres revisiones; Complicaciones: cuánto, dónde y qué hacer (la última columna es práctica habitual). Con esto cerramos complicaciones: re-rotura, herida, nervio sural y trombosis. Sigamos con pronóstico: función, fuerza y retorno al deporte.</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función, fuerza y retorno al deporte. En los 3 grupos del ensayo de 554 pacientes el ATRS quedó entre 14,7 y 17,0 puntos por debajo del valor basal (fuente: Myhrvold SB y colaboradores, 2022). En el ensayo de Nilsson-Helander, el ATRS fue 72 a los 6 meses y 88 a los 12 con cirugía, y 71 y 86 sin ella (fuente: Nilsson-Helander K y colaboradores, 2010). Dicho sin rodeos: en promedio ninguno de los 3 grupos volvió a su valor basal a los 12 meses (fuente: Myhrvold SB y colaboradores, 2022). En el ensayo de Keating, la pierna operada perdía 47 % de torque de flexión plantar respecto de la sana a las 12 semanas, y la no operada 61 %; a las 26 semanas esas brechas eran 26 % y 30 %, y a las 52 semanas, 20 % y 25 % (fuente: Keating JF y colaboradores, 2011). En el ensayo de carga inmediata, ambos grupos conservaron un déficit funcional sustancial respecto del lado sano al año (fuente: Barfod KW y colaboradores, 2014). Volver al deporte es probable; volver al mismo nivel, mucho menos. En 748 operados de una revisión de 9 estudios, 77,4 % retornó al deporte, en promedio a los 8,1 meses (fuente: Cofano E y colaboradores, 2025). En una cohorte de 65 operados con al menos 2 años de seguimiento retornó 76,9 %, pero solo 44,6 % lo hizo a su nivel previo autoinformado, y la mediana de retorno se acercó a 14 meses (fuente: Guerot M y colaboradores, 2026). Los autores advierten que no conviene prometer de más antes de operar (fuente: Guerot M y colaboradores, 2026). Si lo que preocupa es la decisión, un metaanálisis no halló diferencia de retorno al juego entre cirugía y tratamiento conservador, y la reparación abierta con rehabilitación precoz acortó el retorno en 4,19 semanas frente a la tardía (fuente: Bak BM y colaboradores, 2024). Con técnicas mínimamente invasivas que preservan el paratenon, el retorno al juego agrupado fue 90,3 % (fuente: Hong CC y colaboradores, 2024); son poblaciones y definiciones distintas, así que no se comparan entre sí. Edad menor de 45 años: más re-rotura (fuente: Maempel JF y colaboradores, 2022). Tendón que cicatriza más largo: peor resultado clínico (fuente: Kangas J y colaboradores, 2007). Inmovilización tradicional: más re-rotura (fuente: Maempel JF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«Retorno al deporte tras la cirugía en tres series» muestra lo siguiente. Revisión de 9 estudios (retorno al deporte): 77.4 por ciento (fuente: Cofano E y colaboradores, 2025). Cohorte prospectiva (retorno al deporte): 76.9 por ciento (fuente: Guerot M y colaboradores, 2026). Cohorte prospectiva (retorno al nivel previo autoinformado): 44.6 por ciento (fuente: Guerot M y colaboradores, 2026). Paratenon preservado (retorno al juego): 90.3 por ciento (fuente: Hong CC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«Diferencia de torque de flexión plantar frente al lado sano (ECA de 80 pacientes)» muestra lo siguiente. 12 semanas: operados: 47 por ciento (fuente: Keating JF y colaboradores, 2011). 12 semanas: no operados: 61 por ciento (fuente: Keating JF y colaboradores, 2011). 26 semanas: operados: 26 por ciento (fuente: Keating JF y colaboradores, 2011). 26 semanas: no operados: 30 por ciento (fuente: Keating JF y colaboradores, 2011). 52 semanas: operados: 20 por ciento (fuente: Keating JF y colaboradores, 2011). 52 semanas: no operados: 25 por ciento (fuente: Keating JF y colaboradores, 2011). En el documento Word de este tema encontrarás además: ATRS medio en el ensayo de Nilsson-Helander (97 pacientes). Con esto cerramos pronóstico: función, fuerza y retorno al deporte. Sigamos con rehabilitación funcional por semanas y retorno a correr.</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funcional por semanas y retorno a correr. La rehabilitación funcional, con carga y movimiento tempranos, es parte del tratamiento tanto del paciente operado como del no operado (fuente: Wang R y colaboradores, 2024; Ghaddaf AA y colaboradores, 2022). Ojo: nadie se ha puesto de acuerdo en qué es 'precoz'. En 174 estudios, los programas llamados 'precoces' incluían carga en 95 %, movimiento del tobillo en 73 % y ejercicios isométricos o de fuerza en 50 %; la carga arrancaba dentro de la primera semana y el ejercicio, en la segunda (fuente: Zellers JA y colaboradores, 2019); si no se opera, los ejercicios empezaron en promedio a las 3,0 semanas (fuente: Zellers JA y colaboradores, 2019). Y en el tratamiento sin cirugía, cargar dentro de las 4 semanas o después no cambió la re-rotura en 9 ECA con 1.046 participantes, ni hubo diferencia de re-rotura (RR 0,75; IC 95 % 0,49 a 1,16) ni de ATRS (fuente: Ghaddaf AA y colaboradores, 2022). El esquema: bota rígida con 2 cuñas de talón y apoyo total desde que se coloca; a lo largo de 8 semanas se quitan cuñas hasta dejar el pie plano y, cumplido ese plazo, se retira la bota (fuente: Costa ML y colaboradores, 2020). A las 8 semanas todos recibieron el mismo consejo de fisioterapia escrito (fuente: Costa ML y colaboradores, 2020). No hay un protocolo único respaldado como superior (opinión experta). En un ECA de 110 operados todos estuvieron sin carga 2 semanas y luego se repartieron entre cargar o no cargar otras 4; los que cargaron tuvieron mejor calidad de vida temprana sin perjudicar la recuperación (fuente: Suchak AA y colaboradores, 2008). Un metaanálisis de 43 ECA recomienda rehabilitación acelerada y, para movilizar el tobillo precozmente, esperar de 1 a 2 semanas de inmovilización (fuente: Wang R y colaboradores, 2024). En otro ECA con 50 pacientes se permitió carga completa a las 3 semanas y movimiento en bota 6 semanas (fuente: Kangas J y colaboradores, 2007). Un Delphi modificado, con 35 expertos invitados, acordó 7 criterios para reiniciar la carrera tras la cirugía; es consenso y requiere validación prospectiva antes de usarse como regla de decisión (fuente: Gaspar M y colaboradores, 2026). El tiempo medio de retorno fue 8,1 meses (fuente: Cofano E y colaboradores, 2025) y la mediana, cerca de 14 meses (fuente: Guerot M y colaboradores, 2026); solo 44,6 % volvió a su nivel previo autoinformado (fuente: Guerot M y colaboradores, 2026). Los hitos exactos de cada semana (cuándo pasar de bota a zapato, cuándo empezar los saltos) no están estandarizados en las fuentes abiertas revisadas: sin dato verificable (fuente: Zellers JA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«Protocolos publicados que sirven de referencia» tiene 3 columnas: Escenario, Protocolo, Resultado. Fila 1: Escenario, Sin cirugía, bota (UKSTAR); Protocolo, 2 cuñas, carga completa inmediata, 8 semanas de reducción (fuente: Costa ML y colaboradores, 2020); Resultado, Re-rotura 5 % (fuente: Costa ML y colaboradores, 2020). Fila 2: Escenario, Sin cirugía, yeso (UKSTAR); Protocolo, Equino por gravedad hasta plantigrado, carga completa hacia las 6 semanas, retiro a las 8 (fuente: Costa ML y colaboradores, 2020); Resultado, Re-rotura 6 % (fuente: Costa ML y colaboradores, 2020). Fila 3: Escenario, Sin cirugía, carga inmediata; Protocolo, Carga total desde el día 1 frente a 6 semanas sin carga (fuente: Barfod KW y colaboradores, 2014); Resultado, ATRS al año 73 y 74 (fuente: Barfod KW y colaboradores, 2014). Fila 4: Escenario, Operado, carga precoz; Protocolo, Sin carga 2 semanas y luego carga o no carga 4 semanas más (fuente: Suchak AA y colaboradores, 2008); Resultado, Carga precoz mejora la calidad de vida temprana (fuente: Suchak AA y colaboradores, 2008). Fila 5: Escenario, Operado, movimiento en bota; Protocolo, Movimiento entre neutro y flexión plantar por 6 semanas; carga completa a las 3 (fuente: Kangas J y colaboradores, 2007); Resultado, Elongación 2 mm frente a 5 mm con yeso (fuente: Kangas J y colaboradores, 2007). Fila 6: Escenario, Sin cirugía, 6 u 8 semanas; Protocolo, Protocolo de 6 semanas frente a 8 (fuente: Happonen V y colaboradores, 2026); Resultado, Re-rotura 1,8 % y 2,8 % (fuente: Happonen V y colaboradores, 2026). (fuente: Costa ML y colaboradores, 2020) (fuente: Barfod KW y colaboradores, 2014) (fuente: Suchak AA y colaboradores, 2008) (fuente: Kangas J y colaboradores, 2007) (fuente: Happonen V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«Criterios de consenso para volver a correr tras la cirugía (Delphi modificado, 35 expertos invitados)» tiene 2 columnas: Criterio, Cómo se ve en la práctica. Fila 1: Criterio, Sin dolor en la vida diaria; Cómo se ve en la práctica, No refiere dolor en sus actividades diarias (fuente: Gaspar M y colaboradores, 2026). Fila 2: Criterio, Sin dolor durante ni después de las sesiones; Cómo se ve en la práctica, Tolera la rehabilitación sin dolor residual (fuente: Gaspar M y colaboradores, 2026). Fila 3: Criterio, Caminar sin cojear; Cómo se ve en la práctica, Marcha simétrica (fuente: Gaspar M y colaboradores, 2026). Fila 4: Criterio, Caminar de puntillas; Cómo se ve en la práctica, Camina sobre las puntas de los pies (fuente: Gaspar M y colaboradores, 2026). Fila 5: Criterio, 10 elevaciones de talón con una pierna; Cómo se ve en la práctica, Repite la elevación con la pierna operada (fuente: Gaspar M y colaboradores, 2026). Fila 6: Criterio, Buen equilibrio unipodal; Cómo se ve en la práctica, Se mantiene sobre una pierna (fuente: Gaspar M y colaboradores, 2026). Fila 7: Criterio, Sentirse psicológicamente listo; Cómo se ve en la práctica, Confianza para correr (fuente: Gaspar M y colaboradores, 2026). (fuente: Gaspar M y colaboradores, 2026). Con esto cerramos rehabilitación funcional por semanas y retorno a correr.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Se diagnostica con la historia y el examen: la compresión de la pantorrilla y la prueba de Matles tuvieron las sensibilidades más altas, y en todos los pacientes de la serie al menos 2 pruebas fueron positivas (fuente: Maffulli N, 1998); la ecografía agrupada tiene sensibilidad 94,8 % (fuente: Aminlari A y colaboradores, 2021) y la RM de rutina retrasó la cirugía (fuente: Garras DN y colaboradores, 2012). La decisión es compartida y con datos: a los 12 meses el ATRS no distinguió entre tres estrategias (fuente: Myhrvold SB y colaboradores, 2022), y la cirugía compra menos re-roturas a cambio de más complicaciones (fuente: Ochen Y y colaboradores, 2019). Sea cual sea la estrategia, la rehabilitación funcional reglada es parte del tratamiento: con movimiento precoz, la re-rotura con y sin cirugía se acerca (fuente: Soroceanu A y colaboradores, 2012; Ochen Y y colaboradores, 2019). En el quirófano manda el cuidado de partes blandas y del nervio sural: este cruza el borde lateral del tendón a 9,91 cm de la inserción y su zona de peligro abarca 2 cm por encima y por debajo (fuente: Yammine K y colaboradores, 2022). Hay que anticiparse a lo que no se ve: el riesgo de trombosis tras la lesión (fuente: Solan M y colaboradores, 2025) y la expectativa de retorno al deporte, que en una cohorte fue 76,9 % y solo 44,6 % al nivel previo autoinformado (fuente: Guerot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No se debe leer una prueba sola: en la serie de Maffulli al menos 2 pruebas fueron positivas en todos los pacientes con rotura (fuente: Maffulli N, 1998). 20 % a 25 % de las roturas se toman por esguince de tobillo, así que ante un 'esguince' con chasquido hay que buscar el defecto y hacer la compresión de la pantorrilla (fuente: Shamrock AG y colaboradores, 2023). La tromboembolia venosa es la complicación que más se olvida: 3,69 % tras la rotura (fuente: Solan M y colaboradores, 2025). Tras la rotura queda déficit funcional: a las 52 semanas la diferencia de torque de flexión plantar frente al lado sano fue 20 % con cirugía y 25 % sin ella (fuente: Keating JF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A los 12 meses el ATRS no distinguió entre tratamiento sin cirugía, cirugía abierta y cirugía mínimamente invasiva (fuente: Myhrvold SB y colaboradores, 2022). Operar baja la re-rotura y sube las complicaciones; con rehabilitación funcional precoz la diferencia de re-rotura no se sostuvo (fuente: Ochen Y y colaboradores, 2019). El diagnóstico es clínico y la ecografía lo confirma cuando hay duda: la RM de rutina retrasa (fuente: Maffulli N, 1998; Aminlari A y colaboradores, 2021; Garras DN y colaboradores, 2012). No olvidar el nervio sural y la tromboembolia venosa: 3,69 % (fuente: Yammine K y colaboradores, 2022; Solan M y colaboradores, 2025). Prometer con cautela: el retorno al nivel previo autoinformado fue 44,6 % (fuente: Guerot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rotura del tendón de Aquiles · tendón calcáneo · tríceps sural · prueba de Thompson · prueba de Matles · ATRS · tratamiento funcional · bota con cuñas · reparación abierta · cirugía mínimamente invasiva · nervio sural · paratenon · sutura de Krackow · re-rotura · tromboembolia venosa · algoritmo CARTA · retorno al deporte · fluoroquinolonas.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La compresión de la pantorrilla fue la prueba más sensible: 0,96 (fuente: Maffulli N, 1998). Operar baja la re-rotura y sube las complicaciones; el ATRS a 12 meses no cambió (fuente: Ochen Y y colaboradores, 2019; Myhrvold SB y colaboradores, 2022). Con movimiento precoz, operar o no da una re-rotura parecida (fuente: Ochen Y y colaboradores, 2019). El nervio sural cruza a 9,91 cm de la inserción; peligro a 2 cm arriba y abajo (fuente: Yammine K y colaboradores, 2022). Una ecografía negativa casi descarta rotura completa: razón de verosimilitud negativa 0,05 (fuente: Aminlari A y colaboradores, 2021). Tras la rotura, 3,69 % tuvo tromboembolia venosa sintomática (fuente: Solan M y colaboradores, 2025). Fluoroquinolona actual: OR ajustada de rotura 4,3 (fuente: van der Linden PD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para estudio. Hombre de 41 años que juega fútbol los fines de semana. Al arrancar en un sprint siente un chasquido y una 'patada' en la pierna derecha. Camina con dificultad y no logra ponerse de puntillas con ese pie. Hace 2 semanas terminó un ciclo de ciprofloxacino por una infección urinaria. Al examen hay edema posterior, un defecto palpable por encima del talón, ausencia de plantiflexión al comprimir la pantorrilla y una posición del pie en reposo más cercana a la neutra que la del lado sano en prono. No fuma, no tiene diabetes ni toma otros fármacos. Pregunta por volver al fútbol y no quiere perder el trabajo físico.</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hallazgos permiten el diagnóstico clínico y qué dato de la historia aumenta el riesgo?. ¿Pedirías RM, ecografía o ninguna imagen? ¿Por qué?. ¿Qué opciones de tratamiento le presentas y con qué cifras?. ¿Qué riesgos del tratamiento le explicas antes de decidir y qué plan de seguimiento propones?.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El diagnóstico es clínico: la compresión de la pantorrilla tuvo sensibilidad 0,96 y Matles 0,88, y en la serie original al menos 2 pruebas fueron positivas en todos los pacientes (fuente: Maffulli N, 1998). La quinolona que acaba de terminar suma riesgo: en un estudio de casos y controles la OR ajustada fue 4,3 con exposición actual y 2,4 con exposición reciente; las ventanas exactas de cada categoría están en el artículo (fuente: van der Linden PD y colaboradores, 2003). Si el examen no cierra, la ecografía lo confirma o lo descarta (sensibilidad 94,8 % y especificidad 98,7 %) (fuente: Aminlari A y colaboradores, 2021); no se pide RM de rutina porque retrasó la cirugía de 5,6 a 12,4 días (fuente: Garras DN y colaboradores, 2012). Con el paciente se discuten dos caminos sin diferencia funcional a 12 meses: sin cirugía (re-rotura 6,2 %) o con cirugía (0,6 %), a cambio de más lesión nerviosa con cirugía (2,8 % abierta y 5,2 % mínimamente invasiva) (fuente: Myhrvold SB y colaboradores, 2022). Si decide no operarse, el protocolo con bota y 2 cuñas, carga inmediata y retiro a las 8 semanas tuvo re-rotura de 5 % (fuente: Costa ML y colaboradores, 2020). Se explica la tromboembolia venosa (3,69 % tras la rotura) y se decide la profilaxis con criterios de riesgo individuales (fuente: Solan M y colaboradores, 2025; Zee AA y colaboradores, 2017). Sobre el fútbol: el retorno al deporte fue 76,9 %, pero al nivel previo autoinformado solo 44,6 % (fuente: Guerot M y colaboradores, 2026). Mensaje del caso: la función no difiere y la seguridad sí; el riesgo de trombosis y las expectativas se conversan antes de elegir (fuente: Myhrvold SB y colaboradores, 2022; Solan M y colaboradores, 2025; Guerot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chart" Target="../charts/char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chart" Target="../charts/chart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Rotura aguda del tendón de Aquiles: operar o no operar con un protocolo funcional</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pie-tobillo · tendones-pie · R1-R3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2026-10-30.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 y terreno degenerativo</a:t>
            </a:r>
          </a:p>
          <a:p>
            <a:pPr marL="347472" indent="-347472">
              <a:spcAft>
                <a:spcPts val="1400"/>
              </a:spcAft>
              <a:buChar char="•"/>
            </a:pPr>
            <a:r>
              <a:rPr sz="2200">
                <a:solidFill>
                  <a:srgbClr val="263238"/>
                </a:solidFill>
                <a:latin typeface="Calibri"/>
              </a:rPr>
              <a:t>4. Anatomía funcional y quirúrgica</a:t>
            </a:r>
          </a:p>
          <a:p>
            <a:pPr marL="347472" indent="-347472">
              <a:spcAft>
                <a:spcPts val="1400"/>
              </a:spcAft>
              <a:buChar char="•"/>
            </a:pPr>
            <a:r>
              <a:rPr sz="2200">
                <a:solidFill>
                  <a:srgbClr val="263238"/>
                </a:solidFill>
                <a:latin typeface="Calibri"/>
              </a:rPr>
              <a:t>5. Variantes que cambian el manejo</a:t>
            </a:r>
          </a:p>
          <a:p>
            <a:pPr marL="347472" indent="-347472">
              <a:spcAft>
                <a:spcPts val="1400"/>
              </a:spcAft>
              <a:buChar char="•"/>
            </a:pPr>
            <a:r>
              <a:rPr sz="2200">
                <a:solidFill>
                  <a:srgbClr val="263238"/>
                </a:solidFill>
                <a:latin typeface="Calibri"/>
              </a:rPr>
              <a:t>6. Biomecánica: carga, cicatrización y elongación</a:t>
            </a:r>
          </a:p>
          <a:p>
            <a:pPr marL="347472" indent="-347472">
              <a:spcAft>
                <a:spcPts val="1400"/>
              </a:spcAft>
              <a:buChar char="•"/>
            </a:pPr>
            <a:r>
              <a:rPr sz="2200">
                <a:solidFill>
                  <a:srgbClr val="263238"/>
                </a:solidFill>
                <a:latin typeface="Calibri"/>
              </a:rPr>
              <a:t>7. Histología: el tendón roto casi nunca estaba sano</a:t>
            </a:r>
          </a:p>
          <a:p>
            <a:pPr marL="347472" indent="-347472">
              <a:spcAft>
                <a:spcPts val="1400"/>
              </a:spcAft>
              <a:buChar char="•"/>
            </a:pPr>
            <a:r>
              <a:rPr sz="2200">
                <a:solidFill>
                  <a:srgbClr val="263238"/>
                </a:solidFill>
                <a:latin typeface="Calibri"/>
              </a:rPr>
              <a:t>8. Clasificación: por nivel, por tamaño del defecto y por decisión</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Diagnóstico: historia, examen y cuándo pedir imagen</a:t>
            </a:r>
          </a:p>
          <a:p>
            <a:pPr marL="347472" indent="-347472">
              <a:spcAft>
                <a:spcPts val="1400"/>
              </a:spcAft>
              <a:buChar char="•"/>
            </a:pPr>
            <a:r>
              <a:rPr sz="2200">
                <a:solidFill>
                  <a:srgbClr val="263238"/>
                </a:solidFill>
                <a:latin typeface="Calibri"/>
              </a:rPr>
              <a:t>10. Examen físico: maniobras con su rendimiento</a:t>
            </a:r>
          </a:p>
          <a:p>
            <a:pPr marL="347472" indent="-347472">
              <a:spcAft>
                <a:spcPts val="1400"/>
              </a:spcAft>
              <a:buChar char="•"/>
            </a:pPr>
            <a:r>
              <a:rPr sz="2200">
                <a:solidFill>
                  <a:srgbClr val="263238"/>
                </a:solidFill>
                <a:latin typeface="Calibri"/>
              </a:rPr>
              <a:t>11. Imágenes: ecografía, RM y el debate de la RM de rutina</a:t>
            </a:r>
          </a:p>
          <a:p>
            <a:pPr marL="347472" indent="-347472">
              <a:spcAft>
                <a:spcPts val="1400"/>
              </a:spcAft>
              <a:buChar char="•"/>
            </a:pPr>
            <a:r>
              <a:rPr sz="2200">
                <a:solidFill>
                  <a:srgbClr val="263238"/>
                </a:solidFill>
                <a:latin typeface="Calibri"/>
              </a:rPr>
              <a:t>12. Algoritmo: del dolor súbito a la decisión</a:t>
            </a:r>
          </a:p>
          <a:p>
            <a:pPr marL="347472" indent="-347472">
              <a:spcAft>
                <a:spcPts val="1400"/>
              </a:spcAft>
              <a:buChar char="•"/>
            </a:pPr>
            <a:r>
              <a:rPr sz="2200">
                <a:solidFill>
                  <a:srgbClr val="263238"/>
                </a:solidFill>
                <a:latin typeface="Calibri"/>
              </a:rPr>
              <a:t>13. Tratamiento: tres estrategias y una pregunta de seguridad</a:t>
            </a:r>
          </a:p>
          <a:p>
            <a:pPr marL="347472" indent="-347472">
              <a:spcAft>
                <a:spcPts val="1400"/>
              </a:spcAft>
              <a:buChar char="•"/>
            </a:pPr>
            <a:r>
              <a:rPr sz="2200">
                <a:solidFill>
                  <a:srgbClr val="263238"/>
                </a:solidFill>
                <a:latin typeface="Calibri"/>
              </a:rPr>
              <a:t>14. Técnica quirúrgica: abordaje, sutura y cierre</a:t>
            </a:r>
          </a:p>
          <a:p>
            <a:pPr marL="347472" indent="-347472">
              <a:spcAft>
                <a:spcPts val="1400"/>
              </a:spcAft>
              <a:buChar char="•"/>
            </a:pPr>
            <a:r>
              <a:rPr sz="2200">
                <a:solidFill>
                  <a:srgbClr val="263238"/>
                </a:solidFill>
                <a:latin typeface="Calibri"/>
              </a:rPr>
              <a:t>15. Complicaciones: re-rotura, herida, nervio sural y trombosis</a:t>
            </a:r>
          </a:p>
          <a:p>
            <a:pPr marL="347472" indent="-347472">
              <a:spcAft>
                <a:spcPts val="1400"/>
              </a:spcAft>
              <a:buChar char="•"/>
            </a:pPr>
            <a:r>
              <a:rPr sz="2200">
                <a:solidFill>
                  <a:srgbClr val="263238"/>
                </a:solidFill>
                <a:latin typeface="Calibri"/>
              </a:rPr>
              <a:t>16. Pronóstico: función, fuerza y retorno al deporte</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Shamrock AG et al. In: StatPearls [Internet]. 2023. PMID 28613594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la rotura tendinosa más frecuente de la extremidad inferior y suele empezar con dolor súbito, un chasquido o la sensación de una patada en la pierna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Shamrock AG et al. In: StatPearls [Internet]. 2023. PMID 28613594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rotura aguda del tendón de Aquiles es la pérdida de continuidad del tendón que une el tríceps sural con el calcáneo.</a:t>
            </a:r>
          </a:p>
          <a:p>
            <a:pPr marL="347472" indent="-347472">
              <a:spcAft>
                <a:spcPts val="1400"/>
              </a:spcAft>
              <a:buChar char="•"/>
            </a:pPr>
            <a:r>
              <a:rPr sz="2400">
                <a:solidFill>
                  <a:srgbClr val="263238"/>
                </a:solidFill>
                <a:latin typeface="Calibri"/>
              </a:rPr>
              <a:t>Es la rotura tendinosa más frecuente de la extremidad inferior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Shamrock AG et al. In: StatPearls [Internet]. 2023. PMID 28613594</a:t>
            </a:r>
          </a:p>
          <a:p>
            <a:r>
              <a:rPr sz="1000">
                <a:solidFill>
                  <a:srgbClr val="5A6469"/>
                </a:solidFill>
                <a:latin typeface="Calibri"/>
              </a:rPr>
              <a:t>[r4] Aminlari A et al. J Emerg Med. 2021. doi:10.1016/j.jemermed.2021.09.008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(Opinión experta: como el paciente muchas veces aún puede caminar, la lesión se subestima.) Según una fuente, 20 % a 25 % se diagnostica mal como esguince de tobillo… [r1]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Shamrock AG et al. In: StatPearls [Internet]. 2023. PMID 28613594</a:t>
            </a:r>
          </a:p>
          <a:p>
            <a:r>
              <a:rPr sz="800">
                <a:solidFill>
                  <a:srgbClr val="5A6469"/>
                </a:solidFill>
                <a:latin typeface="Calibri"/>
              </a:rPr>
              <a:t>[r4] Aminlari A et al. J Emerg Med. 2021. doi:10.1016/j.jemermed.2021.09.008</a:t>
            </a:r>
          </a:p>
          <a:p>
            <a:r>
              <a:rPr sz="800">
                <a:solidFill>
                  <a:srgbClr val="5A6469"/>
                </a:solidFill>
                <a:latin typeface="Calibri"/>
              </a:rPr>
              <a:t>[r14] Costa ML et al. Lancet. 2020. doi:10.1016/s0140-6736(19)32942-3</a:t>
            </a:r>
          </a:p>
          <a:p>
            <a:r>
              <a:rPr sz="800">
                <a:solidFill>
                  <a:srgbClr val="5A6469"/>
                </a:solidFill>
                <a:latin typeface="Calibri"/>
              </a:rPr>
              <a:t>[r19] Wong M et al. In: StatPearls [Internet]. 2023. PMID 29763092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&gt; Cómo leer este tema: las cifras se leen con su fuente.</a:t>
            </a:r>
          </a:p>
          <a:p>
            <a:pPr marL="347472" indent="-347472">
              <a:spcAft>
                <a:spcPts val="1400"/>
              </a:spcAft>
              <a:buChar char="•"/>
            </a:pPr>
            <a:r>
              <a:rPr sz="2400">
                <a:solidFill>
                  <a:srgbClr val="263238"/>
                </a:solidFill>
                <a:latin typeface="Calibri"/>
              </a:rPr>
              <a:t>Lo que no tiene respaldo en una fuente abierta se rotula práctica habitual / opinión experta y no lleva cifra.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Kotsifaki R et al. Sports Med. 2026. doi:10.1007/s40279-026-02397-5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más enseña es la tendencia: entre 1979 y 2021 la incidencia pasó de 6,1 a 31,1 por 100.000 personas-año…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Incidencia global de rotura del tendón de Aquiles en el tiempo (metaanálisis de registros poblacionales)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Kotsifaki R et al. Sports Med. 2026. doi:10.1007/s40279-026-02397-5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Incidencia en el grupo de mayor riesgo según sexo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Kotsifaki R et al. Sports Med. 2026. doi:10.1007/s40279-026-02397-5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y terreno degenerativo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Hoenig T et al. Knee Surg Sports Traumatol Arthrosc. 2023. doi:10.1007/s00167-023-07384-1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Casi siempre sin golpe.</a:t>
            </a:r>
          </a:p>
          <a:p>
            <a:pPr marL="347472" indent="-347472">
              <a:spcAft>
                <a:spcPts val="1400"/>
              </a:spcAft>
              <a:buChar char="•"/>
            </a:pPr>
            <a:r>
              <a:rPr sz="2400">
                <a:solidFill>
                  <a:srgbClr val="263238"/>
                </a:solidFill>
                <a:latin typeface="Calibri"/>
              </a:rPr>
              <a:t>Al revisar los videos de 80 roturas en 78 futbolistas profesionales, 94 % fue por un mecanismo indirecto o sin contacto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Acción que precedió a la rotura en futbolistas profesionales (80 roturas filmadas)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Hoenig T et al. Knee Surg Sports Traumatol Arthrosc. 2023. doi:10.1007/s00167-023-07384-1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Rotura del Aquiles y quinolonas: OR ajustada por tiempo de exposición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van der Linden PD et al. Arch Intern Med. 2003. doi:10.1001/archinte.163.15.1801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funcional y quirúrgica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Wong M et al. In: StatPearls [Internet]. 2023. PMID 29763092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Aquiles nace de la confluencia de los músculos gastrocnemio y sóleo y se inserta en el calcáneo [r19].</a:t>
            </a:r>
          </a:p>
          <a:p>
            <a:pPr marL="347472" indent="-347472">
              <a:spcAft>
                <a:spcPts val="1400"/>
              </a:spcAft>
              <a:buChar char="•"/>
            </a:pPr>
            <a:r>
              <a:rPr sz="2400">
                <a:solidFill>
                  <a:srgbClr val="263238"/>
                </a:solidFill>
                <a:latin typeface="Calibri"/>
              </a:rPr>
              <a:t>Ningún tendón del cuerpo es más grueso, y está hecho para soportar tracciones muy altas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funcional y quirúrgica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Yammine K et al. 2022. doi:10.1007/s00276-022-02997-6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una revisión sistemática de 7 estudios con 204 miembros de cadáver…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Estructuras clave de la región y por qué importan en la rotura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[r19] Wong M et al. In: StatPearls [Internet]. 2023. PMID 29763092</a:t>
            </a:r>
          </a:p>
          <a:p>
            <a:r>
              <a:rPr sz="800">
                <a:solidFill>
                  <a:srgbClr val="5A6469"/>
                </a:solidFill>
                <a:latin typeface="Calibri"/>
              </a:rPr>
              <a:t>[r22] Hoenig T et al. Knee Surg Sports Traumatol Arthrosc. 2023. doi:10.1007/s00167-023-07384-1</a:t>
            </a:r>
          </a:p>
          <a:p>
            <a:r>
              <a:rPr sz="800">
                <a:solidFill>
                  <a:srgbClr val="5A6469"/>
                </a:solidFill>
                <a:latin typeface="Calibri"/>
              </a:rPr>
              <a:t>[r24] Chen TM et al. Clin Anat. 2009. doi:10.1002/ca.20758</a:t>
            </a:r>
          </a:p>
          <a:p>
            <a:r>
              <a:rPr sz="800">
                <a:solidFill>
                  <a:srgbClr val="5A6469"/>
                </a:solidFill>
                <a:latin typeface="Calibri"/>
              </a:rPr>
              <a:t>[r10] Yammine K et al. 2022. doi:10.1007/s00276-022-02997-6</a:t>
            </a:r>
          </a:p>
          <a:p>
            <a:r>
              <a:rPr sz="800">
                <a:solidFill>
                  <a:srgbClr val="5A6469"/>
                </a:solidFill>
                <a:latin typeface="Calibri"/>
              </a:rPr>
              <a:t>[r26] MacMahon A et al. Foot Ankle Int. 2016. doi:10.1177/1071100716628915</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Dato anatómico</a:t>
                      </a:r>
                    </a:p>
                  </a:txBody>
                  <a:tcPr>
                    <a:solidFill>
                      <a:srgbClr val="0F5F6B"/>
                    </a:solidFill>
                  </a:tcPr>
                </a:tc>
                <a:tc>
                  <a:txBody>
                    <a:bodyPr/>
                    <a:lstStyle/>
                    <a:p>
                      <a:r>
                        <a:rPr sz="1600" b="1">
                          <a:solidFill>
                            <a:srgbClr val="FFFFFF"/>
                          </a:solidFill>
                          <a:latin typeface="Calibri"/>
                        </a:rPr>
                        <a:t>Por qué importa</a:t>
                      </a:r>
                    </a:p>
                  </a:txBody>
                  <a:tcPr>
                    <a:solidFill>
                      <a:srgbClr val="0F5F6B"/>
                    </a:solidFill>
                  </a:tcPr>
                </a:tc>
              </a:tr>
              <a:tr h="457200">
                <a:tc>
                  <a:txBody>
                    <a:bodyPr/>
                    <a:lstStyle/>
                    <a:p>
                      <a:r>
                        <a:rPr sz="1600">
                          <a:solidFill>
                            <a:srgbClr val="263238"/>
                          </a:solidFill>
                          <a:latin typeface="Calibri"/>
                        </a:rPr>
                        <a:t>Gastrocnemio y sóleo</a:t>
                      </a:r>
                    </a:p>
                  </a:txBody>
                  <a:tcPr>
                    <a:solidFill>
                      <a:srgbClr val="EEF3F4"/>
                    </a:solidFill>
                  </a:tcPr>
                </a:tc>
                <a:tc>
                  <a:txBody>
                    <a:bodyPr/>
                    <a:lstStyle/>
                    <a:p>
                      <a:r>
                        <a:rPr sz="1600">
                          <a:solidFill>
                            <a:srgbClr val="263238"/>
                          </a:solidFill>
                          <a:latin typeface="Calibri"/>
                        </a:rPr>
                        <a:t>Sus inserciones confluyen en el Aquiles y este va al calcáneo [r19]</a:t>
                      </a:r>
                    </a:p>
                  </a:txBody>
                  <a:tcPr>
                    <a:solidFill>
                      <a:srgbClr val="EEF3F4"/>
                    </a:solidFill>
                  </a:tcPr>
                </a:tc>
                <a:tc>
                  <a:txBody>
                    <a:bodyPr/>
                    <a:lstStyle/>
                    <a:p>
                      <a:r>
                        <a:rPr sz="1600">
                          <a:solidFill>
                            <a:srgbClr val="263238"/>
                          </a:solidFill>
                          <a:latin typeface="Calibri"/>
                        </a:rPr>
                        <a:t>La contracción súbita de ambos carga el tendón</a:t>
                      </a:r>
                    </a:p>
                  </a:txBody>
                  <a:tcPr>
                    <a:solidFill>
                      <a:srgbClr val="EEF3F4"/>
                    </a:solidFill>
                  </a:tcPr>
                </a:tc>
              </a:tr>
              <a:tr h="457200">
                <a:tc>
                  <a:txBody>
                    <a:bodyPr/>
                    <a:lstStyle/>
                    <a:p>
                      <a:r>
                        <a:rPr sz="1600">
                          <a:solidFill>
                            <a:srgbClr val="263238"/>
                          </a:solidFill>
                          <a:latin typeface="Calibri"/>
                        </a:rPr>
                        <a:t>Aquiles</a:t>
                      </a:r>
                    </a:p>
                  </a:txBody>
                  <a:tcPr>
                    <a:solidFill>
                      <a:srgbClr val="FFFFFF"/>
                    </a:solidFill>
                  </a:tcPr>
                </a:tc>
                <a:tc>
                  <a:txBody>
                    <a:bodyPr/>
                    <a:lstStyle/>
                    <a:p>
                      <a:r>
                        <a:rPr sz="1600">
                          <a:solidFill>
                            <a:srgbClr val="263238"/>
                          </a:solidFill>
                          <a:latin typeface="Calibri"/>
                        </a:rPr>
                        <a:t>Tendón más grueso del cuerpo [r19]</a:t>
                      </a:r>
                    </a:p>
                  </a:txBody>
                  <a:tcPr>
                    <a:solidFill>
                      <a:srgbClr val="FFFFFF"/>
                    </a:solidFill>
                  </a:tcPr>
                </a:tc>
                <a:tc>
                  <a:txBody>
                    <a:bodyPr/>
                    <a:lstStyle/>
                    <a:p>
                      <a:r>
                        <a:rPr sz="1600">
                          <a:solidFill>
                            <a:srgbClr val="263238"/>
                          </a:solidFill>
                          <a:latin typeface="Calibri"/>
                        </a:rPr>
                        <a:t>Aun así se rompe con cargas indirectas [r22]</a:t>
                      </a:r>
                    </a:p>
                  </a:txBody>
                  <a:tcPr>
                    <a:solidFill>
                      <a:srgbClr val="FFFFFF"/>
                    </a:solidFill>
                  </a:tcPr>
                </a:tc>
              </a:tr>
              <a:tr h="457200">
                <a:tc>
                  <a:txBody>
                    <a:bodyPr/>
                    <a:lstStyle/>
                    <a:p>
                      <a:r>
                        <a:rPr sz="1600">
                          <a:solidFill>
                            <a:srgbClr val="263238"/>
                          </a:solidFill>
                          <a:latin typeface="Calibri"/>
                        </a:rPr>
                        <a:t>Irrigación</a:t>
                      </a:r>
                    </a:p>
                  </a:txBody>
                  <a:tcPr>
                    <a:solidFill>
                      <a:srgbClr val="EEF3F4"/>
                    </a:solidFill>
                  </a:tcPr>
                </a:tc>
                <a:tc>
                  <a:txBody>
                    <a:bodyPr/>
                    <a:lstStyle/>
                    <a:p>
                      <a:r>
                        <a:rPr sz="1600">
                          <a:solidFill>
                            <a:srgbClr val="263238"/>
                          </a:solidFill>
                          <a:latin typeface="Calibri"/>
                        </a:rPr>
                        <a:t>Arterias tibial posterior y peronea; porción media hipovascular [r24]</a:t>
                      </a:r>
                    </a:p>
                  </a:txBody>
                  <a:tcPr>
                    <a:solidFill>
                      <a:srgbClr val="EEF3F4"/>
                    </a:solidFill>
                  </a:tcPr>
                </a:tc>
                <a:tc>
                  <a:txBody>
                    <a:bodyPr/>
                    <a:lstStyle/>
                    <a:p>
                      <a:r>
                        <a:rPr sz="1600">
                          <a:solidFill>
                            <a:srgbClr val="263238"/>
                          </a:solidFill>
                          <a:latin typeface="Calibri"/>
                        </a:rPr>
                        <a:t>Sitio de mayor riesgo de rotura y de complicaciones quirúrgicas [r24]</a:t>
                      </a:r>
                    </a:p>
                  </a:txBody>
                  <a:tcPr>
                    <a:solidFill>
                      <a:srgbClr val="EEF3F4"/>
                    </a:solidFill>
                  </a:tcPr>
                </a:tc>
              </a:tr>
              <a:tr h="457200">
                <a:tc>
                  <a:txBody>
                    <a:bodyPr/>
                    <a:lstStyle/>
                    <a:p>
                      <a:r>
                        <a:rPr sz="1600">
                          <a:solidFill>
                            <a:srgbClr val="263238"/>
                          </a:solidFill>
                          <a:latin typeface="Calibri"/>
                        </a:rPr>
                        <a:t>Nervio sural</a:t>
                      </a:r>
                    </a:p>
                  </a:txBody>
                  <a:tcPr>
                    <a:solidFill>
                      <a:srgbClr val="FFFFFF"/>
                    </a:solidFill>
                  </a:tcPr>
                </a:tc>
                <a:tc>
                  <a:txBody>
                    <a:bodyPr/>
                    <a:lstStyle/>
                    <a:p>
                      <a:r>
                        <a:rPr sz="1600">
                          <a:solidFill>
                            <a:srgbClr val="263238"/>
                          </a:solidFill>
                          <a:latin typeface="Calibri"/>
                        </a:rPr>
                        <a:t>Cruza el borde lateral a 9,91 cm de la inserción; peligro de 2 cm arriba y abajo [r10]</a:t>
                      </a:r>
                    </a:p>
                  </a:txBody>
                  <a:tcPr>
                    <a:solidFill>
                      <a:srgbClr val="FFFFFF"/>
                    </a:solidFill>
                  </a:tcPr>
                </a:tc>
                <a:tc>
                  <a:txBody>
                    <a:bodyPr/>
                    <a:lstStyle/>
                    <a:p>
                      <a:r>
                        <a:rPr sz="1600">
                          <a:solidFill>
                            <a:srgbClr val="263238"/>
                          </a:solidFill>
                          <a:latin typeface="Calibri"/>
                        </a:rPr>
                        <a:t>Evitar suturas laterales proximales en esa zona [r10]</a:t>
                      </a:r>
                    </a:p>
                  </a:txBody>
                  <a:tcPr>
                    <a:solidFill>
                      <a:srgbClr val="FFFFFF"/>
                    </a:solidFill>
                  </a:tcPr>
                </a:tc>
              </a:tr>
              <a:tr h="457200">
                <a:tc>
                  <a:txBody>
                    <a:bodyPr/>
                    <a:lstStyle/>
                    <a:p>
                      <a:r>
                        <a:rPr sz="1600">
                          <a:solidFill>
                            <a:srgbClr val="263238"/>
                          </a:solidFill>
                          <a:latin typeface="Calibri"/>
                        </a:rPr>
                        <a:t>Rotación del tendón</a:t>
                      </a:r>
                    </a:p>
                  </a:txBody>
                  <a:tcPr>
                    <a:solidFill>
                      <a:srgbClr val="EEF3F4"/>
                    </a:solidFill>
                  </a:tcPr>
                </a:tc>
                <a:tc>
                  <a:txBody>
                    <a:bodyPr/>
                    <a:lstStyle/>
                    <a:p>
                      <a:r>
                        <a:rPr sz="1600">
                          <a:solidFill>
                            <a:srgbClr val="263238"/>
                          </a:solidFill>
                          <a:latin typeface="Calibri"/>
                        </a:rPr>
                        <a:t>Rotado hacia fuera: 15,8 grados en roto frente a 5,9 grados en no roto [r26]</a:t>
                      </a:r>
                    </a:p>
                  </a:txBody>
                  <a:tcPr>
                    <a:solidFill>
                      <a:srgbClr val="EEF3F4"/>
                    </a:solidFill>
                  </a:tcPr>
                </a:tc>
                <a:tc>
                  <a:txBody>
                    <a:bodyPr/>
                    <a:lstStyle/>
                    <a:p>
                      <a:r>
                        <a:rPr sz="1600">
                          <a:solidFill>
                            <a:srgbClr val="263238"/>
                          </a:solidFill>
                          <a:latin typeface="Calibri"/>
                        </a:rPr>
                        <a:t>Guía la orientación de los dispositivos percutáneos [r26]</a:t>
                      </a:r>
                    </a:p>
                  </a:txBody>
                  <a:tcPr>
                    <a:solidFill>
                      <a:srgbClr val="EEF3F4"/>
                    </a:solidFill>
                  </a:tcPr>
                </a:tc>
              </a:tr>
              <a:tr h="457200">
                <a:tc>
                  <a:txBody>
                    <a:bodyPr/>
                    <a:lstStyle/>
                    <a:p>
                      <a:r>
                        <a:rPr sz="1600">
                          <a:solidFill>
                            <a:srgbClr val="263238"/>
                          </a:solidFill>
                          <a:latin typeface="Calibri"/>
                        </a:rPr>
                        <a:t>Paratenon</a:t>
                      </a:r>
                    </a:p>
                  </a:txBody>
                  <a:tcPr>
                    <a:solidFill>
                      <a:srgbClr val="FFFFFF"/>
                    </a:solidFill>
                  </a:tcPr>
                </a:tc>
                <a:tc>
                  <a:txBody>
                    <a:bodyPr/>
                    <a:lstStyle/>
                    <a:p>
                      <a:r>
                        <a:rPr sz="1600">
                          <a:solidFill>
                            <a:srgbClr val="263238"/>
                          </a:solidFill>
                          <a:latin typeface="Calibri"/>
                        </a:rPr>
                        <a:t>Vaina que rodea el tendón; se puede preservar [r27]</a:t>
                      </a:r>
                    </a:p>
                  </a:txBody>
                  <a:tcPr>
                    <a:solidFill>
                      <a:srgbClr val="FFFFFF"/>
                    </a:solidFill>
                  </a:tcPr>
                </a:tc>
                <a:tc>
                  <a:txBody>
                    <a:bodyPr/>
                    <a:lstStyle/>
                    <a:p>
                      <a:r>
                        <a:rPr sz="1600">
                          <a:solidFill>
                            <a:srgbClr val="263238"/>
                          </a:solidFill>
                          <a:latin typeface="Calibri"/>
                        </a:rPr>
                        <a:t>Mantiene vascularidad y biología [r27]</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que cambian el manejo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Mueller MM et al. Orthop J Sports Med. 2026. doi:10.1177/23259671261428092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todas las roturas están a la misma altura.</a:t>
            </a:r>
          </a:p>
          <a:p>
            <a:pPr marL="347472" indent="-347472">
              <a:spcAft>
                <a:spcPts val="1400"/>
              </a:spcAft>
              <a:buChar char="•"/>
            </a:pPr>
            <a:r>
              <a:rPr sz="2400">
                <a:solidFill>
                  <a:srgbClr val="263238"/>
                </a:solidFill>
                <a:latin typeface="Calibri"/>
              </a:rPr>
              <a:t>En la clasificación por RM de 428 pacientes, 62,7 % estaba en la unión musculotendinosa y solo 0,7 % era una avulsión ósea calcánea [r25].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que cambian el manejo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Amendola F et al. Medicina (Kaunas). 2022. doi:10.3390/medicina58091195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Edad mayor, poca demanda y comorbilidades: para los autores de una revisión de revisiones conviene no operar, porque se complica menos, pero vigilando la trombosis que favorece una inmovilización larga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que cambian el manejo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Maempel JF et al. Knee Surg Sports Traumatol Arthrosc. 2022. doi:10.1007/s00167-021-06824-0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Re-rotura: la mediana de tiempo a la re-rotura fue 98,5 días y 8 de 48 fueron tardías, entre 3 y 50 años después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carga, cicatrización y elongación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Hoenig T et al. Knee Surg Sports Traumatol Arthrosc. 2023. doi:10.1007/s00167-023-07384-1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rotura típica es una carga súbita sobre el complejo plantiflexor [r22].</a:t>
            </a:r>
          </a:p>
          <a:p>
            <a:pPr marL="347472" indent="-347472">
              <a:spcAft>
                <a:spcPts val="1400"/>
              </a:spcAft>
              <a:buChar char="•"/>
            </a:pPr>
            <a:r>
              <a:rPr sz="2800">
                <a:solidFill>
                  <a:srgbClr val="263238"/>
                </a:solidFill>
                <a:latin typeface="Calibri"/>
              </a:rPr>
              <a:t>Y la sutura, ¿cuánto aguanta?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carga, cicatrización y elongación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Kangas J et al. Am J Sports Med. 2007. doi:10.1177/0363546506293255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movimiento precoz se alargó algo menos, aunque sin significación: en un ECA de 50 operados la elongación mediana fue 2 mm frente a 5 mm con yeso (P =… [r31]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Histología: el tendón roto casi nunca estaba sano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Briggs-Price S et al. PLoS One. 2024. doi:10.1371/journal.pone.0304197</a:t>
            </a:r>
          </a:p>
          <a:p>
            <a:r>
              <a:rPr sz="1000">
                <a:solidFill>
                  <a:srgbClr val="5A6469"/>
                </a:solidFill>
                <a:latin typeface="Calibri"/>
              </a:rPr>
              <a:t>[r23] Kannus P et al. A controlled study of 891 patients. 1991. doi:10.2106/00004623-199173100-00009</a:t>
            </a:r>
          </a:p>
          <a:p>
            <a:r>
              <a:rPr sz="1000">
                <a:solidFill>
                  <a:srgbClr val="5A6469"/>
                </a:solidFill>
                <a:latin typeface="Calibri"/>
              </a:rPr>
              <a:t>[r24] Chen TM et al. Clin Anat. 2009. doi:10.1002/ca.20758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 miras al microscopio un Aquiles que se rompió solo, casi nunca verás un tendón normal.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Histología: el tendón roto casi nunca estaba sano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Kannus P et al. A controlled study of 891 patients. 1991. doi:10.2106/00004623-199173100-00009</a:t>
            </a:r>
          </a:p>
          <a:p>
            <a:r>
              <a:rPr sz="1000">
                <a:solidFill>
                  <a:srgbClr val="5A6469"/>
                </a:solidFill>
                <a:latin typeface="Calibri"/>
              </a:rPr>
              <a:t>[r21] Briggs-Price S et al. PLoS One. 2024. doi:10.1371/journal.pone.0304197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conclusión docente es doble: la degeneración es frecuente y precede a la rotura espontánea; por eso el dolor aquíleo previo, que refirió 23,3 %, y el contexto (edad… [r23] [r21]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Hallazgos histológicos en roturas espontáneas (serie de 891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Kannus P et al. A controlled study of 891 patients. 1991. doi:10.2106/00004623-199173100-00009</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Hallazgo</a:t>
                      </a:r>
                    </a:p>
                  </a:txBody>
                  <a:tcPr>
                    <a:solidFill>
                      <a:srgbClr val="0F5F6B"/>
                    </a:solidFill>
                  </a:tcPr>
                </a:tc>
                <a:tc>
                  <a:txBody>
                    <a:bodyPr/>
                    <a:lstStyle/>
                    <a:p>
                      <a:r>
                        <a:rPr sz="1600" b="1">
                          <a:solidFill>
                            <a:srgbClr val="FFFFFF"/>
                          </a:solidFill>
                          <a:latin typeface="Calibri"/>
                        </a:rPr>
                        <a:t>Qué significa</a:t>
                      </a:r>
                    </a:p>
                  </a:txBody>
                  <a:tcPr>
                    <a:solidFill>
                      <a:srgbClr val="0F5F6B"/>
                    </a:solidFill>
                  </a:tcPr>
                </a:tc>
                <a:tc>
                  <a:txBody>
                    <a:bodyPr/>
                    <a:lstStyle/>
                    <a:p>
                      <a:r>
                        <a:rPr sz="1600" b="1">
                          <a:solidFill>
                            <a:srgbClr val="FFFFFF"/>
                          </a:solidFill>
                          <a:latin typeface="Calibri"/>
                        </a:rPr>
                        <a:t>Dato</a:t>
                      </a:r>
                    </a:p>
                  </a:txBody>
                  <a:tcPr>
                    <a:solidFill>
                      <a:srgbClr val="0F5F6B"/>
                    </a:solidFill>
                  </a:tcPr>
                </a:tc>
              </a:tr>
              <a:tr h="457200">
                <a:tc>
                  <a:txBody>
                    <a:bodyPr/>
                    <a:lstStyle/>
                    <a:p>
                      <a:r>
                        <a:rPr sz="1600">
                          <a:solidFill>
                            <a:srgbClr val="263238"/>
                          </a:solidFill>
                          <a:latin typeface="Calibri"/>
                        </a:rPr>
                        <a:t>Estructura sana</a:t>
                      </a:r>
                    </a:p>
                  </a:txBody>
                  <a:tcPr>
                    <a:solidFill>
                      <a:srgbClr val="EEF3F4"/>
                    </a:solidFill>
                  </a:tcPr>
                </a:tc>
                <a:tc>
                  <a:txBody>
                    <a:bodyPr/>
                    <a:lstStyle/>
                    <a:p>
                      <a:r>
                        <a:rPr sz="1600">
                          <a:solidFill>
                            <a:srgbClr val="263238"/>
                          </a:solidFill>
                          <a:latin typeface="Calibri"/>
                        </a:rPr>
                        <a:t>No se vio en ningún tendón roto; sí en 2 de cada 3 controles</a:t>
                      </a:r>
                    </a:p>
                  </a:txBody>
                  <a:tcPr>
                    <a:solidFill>
                      <a:srgbClr val="EEF3F4"/>
                    </a:solidFill>
                  </a:tcPr>
                </a:tc>
                <a:tc>
                  <a:txBody>
                    <a:bodyPr/>
                    <a:lstStyle/>
                    <a:p>
                      <a:r>
                        <a:rPr sz="1600">
                          <a:solidFill>
                            <a:srgbClr val="263238"/>
                          </a:solidFill>
                          <a:latin typeface="Calibri"/>
                        </a:rPr>
                        <a:t>Sin tendón sano entre los rotos [r23]</a:t>
                      </a:r>
                    </a:p>
                  </a:txBody>
                  <a:tcPr>
                    <a:solidFill>
                      <a:srgbClr val="EEF3F4"/>
                    </a:solidFill>
                  </a:tcPr>
                </a:tc>
              </a:tr>
              <a:tr h="457200">
                <a:tc>
                  <a:txBody>
                    <a:bodyPr/>
                    <a:lstStyle/>
                    <a:p>
                      <a:r>
                        <a:rPr sz="1600">
                          <a:solidFill>
                            <a:srgbClr val="263238"/>
                          </a:solidFill>
                          <a:latin typeface="Calibri"/>
                        </a:rPr>
                        <a:t>Cambios degenerativos</a:t>
                      </a:r>
                    </a:p>
                  </a:txBody>
                  <a:tcPr>
                    <a:solidFill>
                      <a:srgbClr val="FFFFFF"/>
                    </a:solidFill>
                  </a:tcPr>
                </a:tc>
                <a:tc>
                  <a:txBody>
                    <a:bodyPr/>
                    <a:lstStyle/>
                    <a:p>
                      <a:r>
                        <a:rPr sz="1600">
                          <a:solidFill>
                            <a:srgbClr val="263238"/>
                          </a:solidFill>
                          <a:latin typeface="Calibri"/>
                        </a:rPr>
                        <a:t>Tendinopatía degenerativa hipóxica, mucoide, tendolipomatosis, calcificante</a:t>
                      </a:r>
                    </a:p>
                  </a:txBody>
                  <a:tcPr>
                    <a:solidFill>
                      <a:srgbClr val="FFFFFF"/>
                    </a:solidFill>
                  </a:tcPr>
                </a:tc>
                <a:tc>
                  <a:txBody>
                    <a:bodyPr/>
                    <a:lstStyle/>
                    <a:p>
                      <a:r>
                        <a:rPr sz="1600">
                          <a:solidFill>
                            <a:srgbClr val="263238"/>
                          </a:solidFill>
                          <a:latin typeface="Calibri"/>
                        </a:rPr>
                        <a:t>97 % de los cambios patológicos [r23]</a:t>
                      </a:r>
                    </a:p>
                  </a:txBody>
                  <a:tcPr>
                    <a:solidFill>
                      <a:srgbClr val="FFFFFF"/>
                    </a:solidFill>
                  </a:tcPr>
                </a:tc>
              </a:tr>
              <a:tr h="457200">
                <a:tc>
                  <a:txBody>
                    <a:bodyPr/>
                    <a:lstStyle/>
                    <a:p>
                      <a:r>
                        <a:rPr sz="1600">
                          <a:solidFill>
                            <a:srgbClr val="263238"/>
                          </a:solidFill>
                          <a:latin typeface="Calibri"/>
                        </a:rPr>
                        <a:t>Otras causas</a:t>
                      </a:r>
                    </a:p>
                  </a:txBody>
                  <a:tcPr>
                    <a:solidFill>
                      <a:srgbClr val="EEF3F4"/>
                    </a:solidFill>
                  </a:tcPr>
                </a:tc>
                <a:tc>
                  <a:txBody>
                    <a:bodyPr/>
                    <a:lstStyle/>
                    <a:p>
                      <a:r>
                        <a:rPr sz="1600">
                          <a:solidFill>
                            <a:srgbClr val="263238"/>
                          </a:solidFill>
                          <a:latin typeface="Calibri"/>
                        </a:rPr>
                        <a:t>Cuerpo extraño, tendinitis reumatoide, xantoma, tumor o seudotumor</a:t>
                      </a:r>
                    </a:p>
                  </a:txBody>
                  <a:tcPr>
                    <a:solidFill>
                      <a:srgbClr val="EEF3F4"/>
                    </a:solidFill>
                  </a:tcPr>
                </a:tc>
                <a:tc>
                  <a:txBody>
                    <a:bodyPr/>
                    <a:lstStyle/>
                    <a:p>
                      <a:r>
                        <a:rPr sz="1600">
                          <a:solidFill>
                            <a:srgbClr val="263238"/>
                          </a:solidFill>
                          <a:latin typeface="Calibri"/>
                        </a:rPr>
                        <a:t>3 % [r23]</a:t>
                      </a:r>
                    </a:p>
                  </a:txBody>
                  <a:tcPr>
                    <a:solidFill>
                      <a:srgbClr val="EEF3F4"/>
                    </a:solidFill>
                  </a:tcPr>
                </a:tc>
              </a:tr>
              <a:tr h="457200">
                <a:tc>
                  <a:txBody>
                    <a:bodyPr/>
                    <a:lstStyle/>
                    <a:p>
                      <a:r>
                        <a:rPr sz="1600">
                          <a:solidFill>
                            <a:srgbClr val="263238"/>
                          </a:solidFill>
                          <a:latin typeface="Calibri"/>
                        </a:rPr>
                        <a:t>En los controles</a:t>
                      </a:r>
                    </a:p>
                  </a:txBody>
                  <a:tcPr>
                    <a:solidFill>
                      <a:srgbClr val="FFFFFF"/>
                    </a:solidFill>
                  </a:tcPr>
                </a:tc>
                <a:tc>
                  <a:txBody>
                    <a:bodyPr/>
                    <a:lstStyle/>
                    <a:p>
                      <a:r>
                        <a:rPr sz="1600">
                          <a:solidFill>
                            <a:srgbClr val="263238"/>
                          </a:solidFill>
                          <a:latin typeface="Calibri"/>
                        </a:rPr>
                        <a:t>Los mismos cambios, con menos frecuencia</a:t>
                      </a:r>
                    </a:p>
                  </a:txBody>
                  <a:tcPr>
                    <a:solidFill>
                      <a:srgbClr val="FFFFFF"/>
                    </a:solidFill>
                  </a:tcPr>
                </a:tc>
                <a:tc>
                  <a:txBody>
                    <a:bodyPr/>
                    <a:lstStyle/>
                    <a:p>
                      <a:r>
                        <a:rPr sz="1600">
                          <a:solidFill>
                            <a:srgbClr val="263238"/>
                          </a:solidFill>
                          <a:latin typeface="Calibri"/>
                        </a:rPr>
                        <a:t>34 % [r23]</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por nivel, por tamaño del defecto y por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Mueller MM et al. Orthop J Sports Med. 2026. doi:10.1177/23259671261428092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una clasificación universal aceptada.</a:t>
            </a:r>
          </a:p>
          <a:p>
            <a:pPr marL="347472" indent="-347472">
              <a:spcAft>
                <a:spcPts val="1400"/>
              </a:spcAft>
              <a:buChar char="•"/>
            </a:pPr>
            <a:r>
              <a:rPr sz="2400">
                <a:solidFill>
                  <a:srgbClr val="263238"/>
                </a:solidFill>
                <a:latin typeface="Calibri"/>
              </a:rPr>
              <a:t>Un grupo que propuso una clasificación en 2026 parte de esa carencia: sin un sistema completo cuesta separar tipos de lesión, y eso alimenta el desacuerdo sobre cómo tratar [r25].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por nivel, por tamaño del defecto y por decisión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Mueller MM et al. Orthop J Sports Med. 2026. doi:10.1177/23259671261428092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un trabajo reciente y de un solo grupo: úsese como mapa, no como regla.</a:t>
            </a:r>
          </a:p>
          <a:p>
            <a:pPr marL="347472" indent="-347472">
              <a:spcAft>
                <a:spcPts val="1400"/>
              </a:spcAft>
              <a:buChar char="•"/>
            </a:pPr>
            <a:r>
              <a:rPr sz="2400">
                <a:solidFill>
                  <a:srgbClr val="263238"/>
                </a:solidFill>
                <a:latin typeface="Calibri"/>
              </a:rPr>
              <a:t>El hueco medio fue 30 +/- 16 mm con el tobillo en 73 +/- 8 grados de flexión [r25].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por RM del nivel de rotura (428 pacientes) y qué sugiere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Chen TM et al. Clin Anat. 2009. doi:10.1002/ca.20758</a:t>
            </a:r>
          </a:p>
          <a:p>
            <a:r>
              <a:rPr sz="1000">
                <a:solidFill>
                  <a:srgbClr val="5A6469"/>
                </a:solidFill>
                <a:latin typeface="Calibri"/>
              </a:rPr>
              <a:t>[r25] Mueller MM et al. Orthop J Sports Med. 2026. doi:10.1177/23259671261428092</a:t>
            </a:r>
          </a:p>
          <a:p>
            <a:r>
              <a:rPr sz="1000">
                <a:solidFill>
                  <a:srgbClr val="5A6469"/>
                </a:solidFill>
                <a:latin typeface="Calibri"/>
              </a:rPr>
              <a:t>[r28] Lameire DL et al. BMC Musculoskelet Disord. 2025. doi:10.1186/s12891-025-08286-8</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Tipo</a:t>
                      </a:r>
                    </a:p>
                  </a:txBody>
                  <a:tcPr>
                    <a:solidFill>
                      <a:srgbClr val="0F5F6B"/>
                    </a:solidFill>
                  </a:tcPr>
                </a:tc>
                <a:tc>
                  <a:txBody>
                    <a:bodyPr/>
                    <a:lstStyle/>
                    <a:p>
                      <a:r>
                        <a:rPr sz="1400" b="1">
                          <a:solidFill>
                            <a:srgbClr val="FFFFFF"/>
                          </a:solidFill>
                          <a:latin typeface="Calibri"/>
                        </a:rPr>
                        <a:t>Zona</a:t>
                      </a:r>
                    </a:p>
                  </a:txBody>
                  <a:tcPr>
                    <a:solidFill>
                      <a:srgbClr val="0F5F6B"/>
                    </a:solidFill>
                  </a:tcPr>
                </a:tc>
                <a:tc>
                  <a:txBody>
                    <a:bodyPr/>
                    <a:lstStyle/>
                    <a:p>
                      <a:r>
                        <a:rPr sz="1400" b="1">
                          <a:solidFill>
                            <a:srgbClr val="FFFFFF"/>
                          </a:solidFill>
                          <a:latin typeface="Calibri"/>
                        </a:rPr>
                        <a:t>Frecuencia</a:t>
                      </a:r>
                    </a:p>
                  </a:txBody>
                  <a:tcPr>
                    <a:solidFill>
                      <a:srgbClr val="0F5F6B"/>
                    </a:solidFill>
                  </a:tcPr>
                </a:tc>
                <a:tc>
                  <a:txBody>
                    <a:bodyPr/>
                    <a:lstStyle/>
                    <a:p>
                      <a:r>
                        <a:rPr sz="1400" b="1">
                          <a:solidFill>
                            <a:srgbClr val="FFFFFF"/>
                          </a:solidFill>
                          <a:latin typeface="Calibri"/>
                        </a:rPr>
                        <a:t>Para la decisión</a:t>
                      </a:r>
                    </a:p>
                  </a:txBody>
                  <a:tcPr>
                    <a:solidFill>
                      <a:srgbClr val="0F5F6B"/>
                    </a:solidFill>
                  </a:tcPr>
                </a:tc>
              </a:tr>
              <a:tr h="457200">
                <a:tc>
                  <a:txBody>
                    <a:bodyPr/>
                    <a:lstStyle/>
                    <a:p>
                      <a:r>
                        <a:rPr sz="1400">
                          <a:solidFill>
                            <a:srgbClr val="263238"/>
                          </a:solidFill>
                          <a:latin typeface="Calibri"/>
                        </a:rPr>
                        <a:t>1</a:t>
                      </a:r>
                    </a:p>
                  </a:txBody>
                  <a:tcPr>
                    <a:solidFill>
                      <a:srgbClr val="EEF3F4"/>
                    </a:solidFill>
                  </a:tcPr>
                </a:tc>
                <a:tc>
                  <a:txBody>
                    <a:bodyPr/>
                    <a:lstStyle/>
                    <a:p>
                      <a:r>
                        <a:rPr sz="1400">
                          <a:solidFill>
                            <a:srgbClr val="263238"/>
                          </a:solidFill>
                          <a:latin typeface="Calibri"/>
                        </a:rPr>
                        <a:t>Unión musculotendinosa</a:t>
                      </a:r>
                    </a:p>
                  </a:txBody>
                  <a:tcPr>
                    <a:solidFill>
                      <a:srgbClr val="EEF3F4"/>
                    </a:solidFill>
                  </a:tcPr>
                </a:tc>
                <a:tc>
                  <a:txBody>
                    <a:bodyPr/>
                    <a:lstStyle/>
                    <a:p>
                      <a:r>
                        <a:rPr sz="1400">
                          <a:solidFill>
                            <a:srgbClr val="263238"/>
                          </a:solidFill>
                          <a:latin typeface="Calibri"/>
                        </a:rPr>
                        <a:t>62,7 % [r25]</a:t>
                      </a:r>
                    </a:p>
                  </a:txBody>
                  <a:tcPr>
                    <a:solidFill>
                      <a:srgbClr val="EEF3F4"/>
                    </a:solidFill>
                  </a:tcPr>
                </a:tc>
                <a:tc>
                  <a:txBody>
                    <a:bodyPr/>
                    <a:lstStyle/>
                    <a:p>
                      <a:r>
                        <a:rPr sz="1400">
                          <a:solidFill>
                            <a:srgbClr val="263238"/>
                          </a:solidFill>
                          <a:latin typeface="Calibri"/>
                        </a:rPr>
                        <a:t>Poca literatura propia; buenos resultados con manejo operatorio y no operatorio [r28]</a:t>
                      </a:r>
                    </a:p>
                  </a:txBody>
                  <a:tcPr>
                    <a:solidFill>
                      <a:srgbClr val="EEF3F4"/>
                    </a:solidFill>
                  </a:tcPr>
                </a:tc>
              </a:tr>
              <a:tr h="457200">
                <a:tc>
                  <a:txBody>
                    <a:bodyPr/>
                    <a:lstStyle/>
                    <a:p>
                      <a:r>
                        <a:rPr sz="1400">
                          <a:solidFill>
                            <a:srgbClr val="263238"/>
                          </a:solidFill>
                          <a:latin typeface="Calibri"/>
                        </a:rPr>
                        <a:t>1A</a:t>
                      </a:r>
                    </a:p>
                  </a:txBody>
                  <a:tcPr>
                    <a:solidFill>
                      <a:srgbClr val="FFFFFF"/>
                    </a:solidFill>
                  </a:tcPr>
                </a:tc>
                <a:tc>
                  <a:txBody>
                    <a:bodyPr/>
                    <a:lstStyle/>
                    <a:p>
                      <a:r>
                        <a:rPr sz="1400">
                          <a:solidFill>
                            <a:srgbClr val="263238"/>
                          </a:solidFill>
                          <a:latin typeface="Calibri"/>
                        </a:rPr>
                        <a:t>2 cm distales a la unión</a:t>
                      </a:r>
                    </a:p>
                  </a:txBody>
                  <a:tcPr>
                    <a:solidFill>
                      <a:srgbClr val="FFFFFF"/>
                    </a:solidFill>
                  </a:tcPr>
                </a:tc>
                <a:tc>
                  <a:txBody>
                    <a:bodyPr/>
                    <a:lstStyle/>
                    <a:p>
                      <a:r>
                        <a:rPr sz="1400">
                          <a:solidFill>
                            <a:srgbClr val="263238"/>
                          </a:solidFill>
                          <a:latin typeface="Calibri"/>
                        </a:rPr>
                        <a:t>16,3 % [r25]</a:t>
                      </a:r>
                    </a:p>
                  </a:txBody>
                  <a:tcPr>
                    <a:solidFill>
                      <a:srgbClr val="FFFFFF"/>
                    </a:solidFill>
                  </a:tcPr>
                </a:tc>
                <a:tc>
                  <a:txBody>
                    <a:bodyPr/>
                    <a:lstStyle/>
                    <a:p>
                      <a:r>
                        <a:rPr sz="1400">
                          <a:solidFill>
                            <a:srgbClr val="263238"/>
                          </a:solidFill>
                          <a:latin typeface="Calibri"/>
                        </a:rPr>
                        <a:t>Las roturas proximales se asociaron a tendinopatía [r25]</a:t>
                      </a:r>
                    </a:p>
                  </a:txBody>
                  <a:tcPr>
                    <a:solidFill>
                      <a:srgbClr val="FFFFFF"/>
                    </a:solidFill>
                  </a:tcPr>
                </a:tc>
              </a:tr>
              <a:tr h="457200">
                <a:tc>
                  <a:txBody>
                    <a:bodyPr/>
                    <a:lstStyle/>
                    <a:p>
                      <a:r>
                        <a:rPr sz="1400">
                          <a:solidFill>
                            <a:srgbClr val="263238"/>
                          </a:solidFill>
                          <a:latin typeface="Calibri"/>
                        </a:rPr>
                        <a:t>2</a:t>
                      </a:r>
                    </a:p>
                  </a:txBody>
                  <a:tcPr>
                    <a:solidFill>
                      <a:srgbClr val="EEF3F4"/>
                    </a:solidFill>
                  </a:tcPr>
                </a:tc>
                <a:tc>
                  <a:txBody>
                    <a:bodyPr/>
                    <a:lstStyle/>
                    <a:p>
                      <a:r>
                        <a:rPr sz="1400">
                          <a:solidFill>
                            <a:srgbClr val="263238"/>
                          </a:solidFill>
                          <a:latin typeface="Calibri"/>
                        </a:rPr>
                        <a:t>Sustancia media</a:t>
                      </a:r>
                    </a:p>
                  </a:txBody>
                  <a:tcPr>
                    <a:solidFill>
                      <a:srgbClr val="EEF3F4"/>
                    </a:solidFill>
                  </a:tcPr>
                </a:tc>
                <a:tc>
                  <a:txBody>
                    <a:bodyPr/>
                    <a:lstStyle/>
                    <a:p>
                      <a:r>
                        <a:rPr sz="1400">
                          <a:solidFill>
                            <a:srgbClr val="263238"/>
                          </a:solidFill>
                          <a:latin typeface="Calibri"/>
                        </a:rPr>
                        <a:t>13,8 % [r25]</a:t>
                      </a:r>
                    </a:p>
                  </a:txBody>
                  <a:tcPr>
                    <a:solidFill>
                      <a:srgbClr val="EEF3F4"/>
                    </a:solidFill>
                  </a:tcPr>
                </a:tc>
                <a:tc>
                  <a:txBody>
                    <a:bodyPr/>
                    <a:lstStyle/>
                    <a:p>
                      <a:r>
                        <a:rPr sz="1400">
                          <a:solidFill>
                            <a:srgbClr val="263238"/>
                          </a:solidFill>
                          <a:latin typeface="Calibri"/>
                        </a:rPr>
                        <a:t>Es la zona que más se asocia a la idea clásica de punto débil por irrigación [r24]</a:t>
                      </a:r>
                    </a:p>
                  </a:txBody>
                  <a:tcPr>
                    <a:solidFill>
                      <a:srgbClr val="EEF3F4"/>
                    </a:solidFill>
                  </a:tcPr>
                </a:tc>
              </a:tr>
              <a:tr h="457200">
                <a:tc>
                  <a:txBody>
                    <a:bodyPr/>
                    <a:lstStyle/>
                    <a:p>
                      <a:r>
                        <a:rPr sz="1400">
                          <a:solidFill>
                            <a:srgbClr val="263238"/>
                          </a:solidFill>
                          <a:latin typeface="Calibri"/>
                        </a:rPr>
                        <a:t>3</a:t>
                      </a:r>
                    </a:p>
                  </a:txBody>
                  <a:tcPr>
                    <a:solidFill>
                      <a:srgbClr val="FFFFFF"/>
                    </a:solidFill>
                  </a:tcPr>
                </a:tc>
                <a:tc>
                  <a:txBody>
                    <a:bodyPr/>
                    <a:lstStyle/>
                    <a:p>
                      <a:r>
                        <a:rPr sz="1400">
                          <a:solidFill>
                            <a:srgbClr val="263238"/>
                          </a:solidFill>
                          <a:latin typeface="Calibri"/>
                        </a:rPr>
                        <a:t>2 cm proximales a la inserción</a:t>
                      </a:r>
                    </a:p>
                  </a:txBody>
                  <a:tcPr>
                    <a:solidFill>
                      <a:srgbClr val="FFFFFF"/>
                    </a:solidFill>
                  </a:tcPr>
                </a:tc>
                <a:tc>
                  <a:txBody>
                    <a:bodyPr/>
                    <a:lstStyle/>
                    <a:p>
                      <a:r>
                        <a:rPr sz="1400">
                          <a:solidFill>
                            <a:srgbClr val="263238"/>
                          </a:solidFill>
                          <a:latin typeface="Calibri"/>
                        </a:rPr>
                        <a:t>0,7 % [r25]</a:t>
                      </a:r>
                    </a:p>
                  </a:txBody>
                  <a:tcPr>
                    <a:solidFill>
                      <a:srgbClr val="FFFFFF"/>
                    </a:solidFill>
                  </a:tcPr>
                </a:tc>
                <a:tc>
                  <a:txBody>
                    <a:bodyPr/>
                    <a:lstStyle/>
                    <a:p>
                      <a:r>
                        <a:rPr sz="1400">
                          <a:solidFill>
                            <a:srgbClr val="263238"/>
                          </a:solidFill>
                          <a:latin typeface="Calibri"/>
                        </a:rPr>
                        <a:t>Zona distal; los tipos 3, 3A y 3B fueron más frecuentes en mujeres [r25]</a:t>
                      </a:r>
                    </a:p>
                  </a:txBody>
                  <a:tcPr>
                    <a:solidFill>
                      <a:srgbClr val="FFFFFF"/>
                    </a:solidFill>
                  </a:tcPr>
                </a:tc>
              </a:tr>
              <a:tr h="457200">
                <a:tc>
                  <a:txBody>
                    <a:bodyPr/>
                    <a:lstStyle/>
                    <a:p>
                      <a:r>
                        <a:rPr sz="1400">
                          <a:solidFill>
                            <a:srgbClr val="263238"/>
                          </a:solidFill>
                          <a:latin typeface="Calibri"/>
                        </a:rPr>
                        <a:t>3A</a:t>
                      </a:r>
                    </a:p>
                  </a:txBody>
                  <a:tcPr>
                    <a:solidFill>
                      <a:srgbClr val="EEF3F4"/>
                    </a:solidFill>
                  </a:tcPr>
                </a:tc>
                <a:tc>
                  <a:txBody>
                    <a:bodyPr/>
                    <a:lstStyle/>
                    <a:p>
                      <a:r>
                        <a:rPr sz="1400">
                          <a:solidFill>
                            <a:srgbClr val="263238"/>
                          </a:solidFill>
                          <a:latin typeface="Calibri"/>
                        </a:rPr>
                        <a:t>Desprendimiento de partes blandas</a:t>
                      </a:r>
                    </a:p>
                  </a:txBody>
                  <a:tcPr>
                    <a:solidFill>
                      <a:srgbClr val="EEF3F4"/>
                    </a:solidFill>
                  </a:tcPr>
                </a:tc>
                <a:tc>
                  <a:txBody>
                    <a:bodyPr/>
                    <a:lstStyle/>
                    <a:p>
                      <a:r>
                        <a:rPr sz="1400">
                          <a:solidFill>
                            <a:srgbClr val="263238"/>
                          </a:solidFill>
                          <a:latin typeface="Calibri"/>
                        </a:rPr>
                        <a:t>5,8 % [r25]</a:t>
                      </a:r>
                    </a:p>
                  </a:txBody>
                  <a:tcPr>
                    <a:solidFill>
                      <a:srgbClr val="EEF3F4"/>
                    </a:solidFill>
                  </a:tcPr>
                </a:tc>
                <a:tc>
                  <a:txBody>
                    <a:bodyPr/>
                    <a:lstStyle/>
                    <a:p>
                      <a:r>
                        <a:rPr sz="1400">
                          <a:solidFill>
                            <a:srgbClr val="263238"/>
                          </a:solidFill>
                          <a:latin typeface="Calibri"/>
                        </a:rPr>
                        <a:t>Valorar el anclaje distal (opinión experta)</a:t>
                      </a:r>
                    </a:p>
                  </a:txBody>
                  <a:tcPr>
                    <a:solidFill>
                      <a:srgbClr val="EEF3F4"/>
                    </a:solidFill>
                  </a:tcPr>
                </a:tc>
              </a:tr>
              <a:tr h="457200">
                <a:tc>
                  <a:txBody>
                    <a:bodyPr/>
                    <a:lstStyle/>
                    <a:p>
                      <a:r>
                        <a:rPr sz="1400">
                          <a:solidFill>
                            <a:srgbClr val="263238"/>
                          </a:solidFill>
                          <a:latin typeface="Calibri"/>
                        </a:rPr>
                        <a:t>3B</a:t>
                      </a:r>
                    </a:p>
                  </a:txBody>
                  <a:tcPr>
                    <a:solidFill>
                      <a:srgbClr val="FFFFFF"/>
                    </a:solidFill>
                  </a:tcPr>
                </a:tc>
                <a:tc>
                  <a:txBody>
                    <a:bodyPr/>
                    <a:lstStyle/>
                    <a:p>
                      <a:r>
                        <a:rPr sz="1400">
                          <a:solidFill>
                            <a:srgbClr val="263238"/>
                          </a:solidFill>
                          <a:latin typeface="Calibri"/>
                        </a:rPr>
                        <a:t>Avulsión ósea calcánea</a:t>
                      </a:r>
                    </a:p>
                  </a:txBody>
                  <a:tcPr>
                    <a:solidFill>
                      <a:srgbClr val="FFFFFF"/>
                    </a:solidFill>
                  </a:tcPr>
                </a:tc>
                <a:tc>
                  <a:txBody>
                    <a:bodyPr/>
                    <a:lstStyle/>
                    <a:p>
                      <a:r>
                        <a:rPr sz="1400">
                          <a:solidFill>
                            <a:srgbClr val="263238"/>
                          </a:solidFill>
                          <a:latin typeface="Calibri"/>
                        </a:rPr>
                        <a:t>0,7 % [r25]</a:t>
                      </a:r>
                    </a:p>
                  </a:txBody>
                  <a:tcPr>
                    <a:solidFill>
                      <a:srgbClr val="FFFFFF"/>
                    </a:solidFill>
                  </a:tcPr>
                </a:tc>
                <a:tc>
                  <a:txBody>
                    <a:bodyPr/>
                    <a:lstStyle/>
                    <a:p>
                      <a:r>
                        <a:rPr sz="1400">
                          <a:solidFill>
                            <a:srgbClr val="263238"/>
                          </a:solidFill>
                          <a:latin typeface="Calibri"/>
                        </a:rPr>
                        <a:t>Otro capítulo: avulsión ósea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historia, examen y cuándo pedir imagen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Shamrock AG et al. In: StatPearls [Internet]. 2023. PMID 28613594</a:t>
            </a:r>
          </a:p>
          <a:p>
            <a:r>
              <a:rPr sz="1000">
                <a:solidFill>
                  <a:srgbClr val="5A6469"/>
                </a:solidFill>
                <a:latin typeface="Calibri"/>
              </a:rPr>
              <a:t>[r22] Hoenig T et al. Knee Surg Sports Traumatol Arthrosc. 2023. doi:10.1007/s00167-023-07384-1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Cuadro típico: dolor súbito posterior, a veces con un chasquido audible, y sensación de patada en la pierna [r1].</a:t>
            </a:r>
          </a:p>
          <a:p>
            <a:pPr marL="347472" indent="-347472">
              <a:spcAft>
                <a:spcPts val="1400"/>
              </a:spcAft>
              <a:buChar char="•"/>
            </a:pPr>
            <a:r>
              <a:rPr sz="2400">
                <a:solidFill>
                  <a:srgbClr val="263238"/>
                </a:solidFill>
                <a:latin typeface="Calibri"/>
              </a:rPr>
              <a:t>Mecanismo: una carga súbita al retroceder, aterrizar, correr, saltar o arrancar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historia, examen y cuándo pedir imagen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Garras DN et al. Clin Orthop Relat Res. 2012. doi:10.1007/s11999-012-2355-y</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RM se reserva para presentaciones ambiguas y lesiones subagudas o crónicas [r8]; la ecografía, más barata y disponible, es el primer paso si el examen duda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historia, examen y cuándo pedir imagen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Aminlari A et al. J Emerg Med. 2021. doi:10.1016/j.jemermed.2021.09.008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Esguince lateral de tobillo (la confusión más frecuente; hasta 20 % de las roturas se diagnostica mal al principio), rotura del gastrocnemio medial, tendinopatía aquílea, rotura parcial…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maniobras con su rendimiento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Maffulli N. A prospective study in 174 patients. 1998. doi:10.1177/03635465980260021801</a:t>
            </a:r>
          </a:p>
          <a:p>
            <a:r>
              <a:rPr sz="1000">
                <a:solidFill>
                  <a:srgbClr val="5A6469"/>
                </a:solidFill>
                <a:latin typeface="Calibri"/>
              </a:rPr>
              <a:t>[r8] Garras DN et al. Clin Orthop Relat Res. 2012. doi:10.1007/s11999-012-2355-y</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Compresión de la pantorrilla (Thompson o Simmonds-Thompson): paciente en decúbito prono con los pies fuera de la camilla. Se aprieta la masa gemelar. Con tendón íntegro el pie hace plantiflexión…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Pruebas clínicas con sensibilidad y especificidad conocidas (rotura subcutánea completa)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Maffulli N. A prospective study in 174 patients. 1998. doi:10.1177/03635465980260021801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Sensibilidad de cada prueba clínica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Maffulli N. A prospective study in 174 patients. 1998. doi:10.1177/03635465980260021801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ecografía, RM y el debate de la RM de rutina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Aminlari A et al. J Emerg Med. 2021. doi:10.1016/j.jemermed.2021.09.008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la rotura completa la ecografía acierta casi siempre: sensibilidad 94,8 % (IC 95 % 91,3-97,2) y especificidad 98,7 % (97,0-99,6)… [r4]</a:t>
            </a:r>
          </a:p>
          <a:p>
            <a:pPr marL="347472" indent="-347472">
              <a:spcAft>
                <a:spcPts val="1400"/>
              </a:spcAft>
              <a:buChar char="•"/>
            </a:pPr>
            <a:r>
              <a:rPr sz="2400">
                <a:solidFill>
                  <a:srgbClr val="263238"/>
                </a:solidFill>
                <a:latin typeface="Calibri"/>
              </a:rPr>
              <a:t>En lenguaje clínico: una ecografía negativa casi descarta la rotura completa.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Ecografía para la rotura completa: metaanálisis y dos formas de examinar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Aminlari A et al. J Emerg Med. 2021. doi:10.1016/j.jemermed.2021.09.008</a:t>
            </a:r>
          </a:p>
          <a:p>
            <a:r>
              <a:rPr sz="1000">
                <a:solidFill>
                  <a:srgbClr val="5A6469"/>
                </a:solidFill>
                <a:latin typeface="Calibri"/>
              </a:rPr>
              <a:t>[r34] Griffin MJ et al. Foot Ankle Int. 2017. doi:10.1177/1071100716669983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Demora hasta la cirugía según se pida RM o no (66 pacientes por grupo)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Garras DN et al. Clin Orthop Relat Res. 2012. doi:10.1007/s11999-012-2355-y</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del dolor súbito a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Ochen Y et al. BMJ. 2019. doi:10.1136/bmj.k5120</a:t>
            </a:r>
          </a:p>
          <a:p>
            <a:r>
              <a:rPr sz="1000">
                <a:solidFill>
                  <a:srgbClr val="5A6469"/>
                </a:solidFill>
                <a:latin typeface="Calibri"/>
              </a:rPr>
              <a:t>[r5] Myhrvold SB et al. N Engl J Med. 2022. doi:10.1056/nejmoa2108447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Este algoritmo ordena el razonamiento; no reemplaza la decisión compartida con el paciente [r6, r5].</a:t>
            </a:r>
          </a:p>
          <a:p>
            <a:pPr marL="347472" indent="-347472">
              <a:spcAft>
                <a:spcPts val="1400"/>
              </a:spcAft>
              <a:buChar char="•"/>
            </a:pPr>
            <a:r>
              <a:rPr sz="2800">
                <a:solidFill>
                  <a:srgbClr val="263238"/>
                </a:solidFill>
                <a:latin typeface="Calibri"/>
              </a:rPr>
              <a:t>Las flechas se leen de arriba abajo.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Rotura aguda del tendón de Aquiles: del diagnóstico al 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Shamrock AG et al. In: StatPearls [Internet]. 2023. PMID 28613594</a:t>
            </a:r>
          </a:p>
          <a:p>
            <a:r>
              <a:rPr sz="800">
                <a:solidFill>
                  <a:srgbClr val="5A6469"/>
                </a:solidFill>
                <a:latin typeface="Calibri"/>
              </a:rPr>
              <a:t>[r3] Maffulli N. A prospective study in 174 patients. 1998. doi:10.1177/03635465980260021801</a:t>
            </a:r>
          </a:p>
          <a:p>
            <a:r>
              <a:rPr sz="800">
                <a:solidFill>
                  <a:srgbClr val="5A6469"/>
                </a:solidFill>
                <a:latin typeface="Calibri"/>
              </a:rPr>
              <a:t>[r34] Griffin MJ et al. Foot Ankle Int. 2017. doi:10.1177/1071100716669983</a:t>
            </a:r>
          </a:p>
          <a:p>
            <a:r>
              <a:rPr sz="800">
                <a:solidFill>
                  <a:srgbClr val="5A6469"/>
                </a:solidFill>
                <a:latin typeface="Calibri"/>
              </a:rPr>
              <a:t>[r4] Aminlari A et al. J Emerg Med. 2021. doi:10.1016/j.jemermed.2021.09.008</a:t>
            </a:r>
          </a:p>
          <a:p>
            <a:r>
              <a:rPr sz="800">
                <a:solidFill>
                  <a:srgbClr val="5A6469"/>
                </a:solidFill>
                <a:latin typeface="Calibri"/>
              </a:rPr>
              <a:t>[r8] Garras DN et al. Clin Orthop Relat Res. 2012. doi:10.1007/s11999-012-2355-y</a:t>
            </a:r>
          </a:p>
          <a:p>
            <a:r>
              <a:rPr sz="800">
                <a:solidFill>
                  <a:srgbClr val="5A6469"/>
                </a:solidFill>
                <a:latin typeface="Calibri"/>
              </a:rPr>
              <a:t>(+10 referencias más en las láminas finales)</a:t>
            </a:r>
          </a:p>
        </p:txBody>
      </p:sp>
      <p:sp>
        <p:nvSpPr>
          <p:cNvPr id="6" name="Rounded Rectangle 5"/>
          <p:cNvSpPr/>
          <p:nvPr/>
        </p:nvSpPr>
        <p:spPr>
          <a:xfrm>
            <a:off x="4754880" y="1508760"/>
            <a:ext cx="2743200" cy="353421"/>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Dolor posterior súbito, chasquido o sensación de patada [r1]</a:t>
            </a:r>
          </a:p>
        </p:txBody>
      </p:sp>
      <p:sp>
        <p:nvSpPr>
          <p:cNvPr id="7" name="Rectangle 6"/>
          <p:cNvSpPr/>
          <p:nvPr/>
        </p:nvSpPr>
        <p:spPr>
          <a:xfrm>
            <a:off x="4754880" y="1971909"/>
            <a:ext cx="2743200" cy="35342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Examen: compresión de la pantorrilla, Matles, palpación del hueco y tensión en reposo; al menos 2 pruebas positivas fueron la regla en la serie de Maffulli [r3]</a:t>
            </a:r>
          </a:p>
        </p:txBody>
      </p:sp>
      <p:sp>
        <p:nvSpPr>
          <p:cNvPr id="8" name="Decision 7"/>
          <p:cNvSpPr/>
          <p:nvPr/>
        </p:nvSpPr>
        <p:spPr>
          <a:xfrm>
            <a:off x="4572000" y="2435058"/>
            <a:ext cx="3108960" cy="5415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¿Hallazgos claros de rotura completa?</a:t>
            </a:r>
          </a:p>
        </p:txBody>
      </p:sp>
      <p:sp>
        <p:nvSpPr>
          <p:cNvPr id="9" name="Rectangle 8"/>
          <p:cNvSpPr/>
          <p:nvPr/>
        </p:nvSpPr>
        <p:spPr>
          <a:xfrm>
            <a:off x="4754880" y="3086319"/>
            <a:ext cx="2743200" cy="35342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Ecografía (mejor dinámica [r34]); si es negativa, la rotura completa es muy improbable (razón de verosimilitud negativa 0,05) [r4]. RM solo si persiste la duda [r8]</a:t>
            </a:r>
          </a:p>
        </p:txBody>
      </p:sp>
      <p:sp>
        <p:nvSpPr>
          <p:cNvPr id="10" name="Rectangle 9"/>
          <p:cNvSpPr/>
          <p:nvPr/>
        </p:nvSpPr>
        <p:spPr>
          <a:xfrm>
            <a:off x="4754880" y="3549469"/>
            <a:ext cx="2743200" cy="35342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Rotura completa confirmada: revisar fármacos de riesgo, comorbilidad, piel, demanda deportiva y expectativas [r18, r11]</a:t>
            </a:r>
          </a:p>
        </p:txBody>
      </p:sp>
      <p:sp>
        <p:nvSpPr>
          <p:cNvPr id="11" name="Decision 10"/>
          <p:cNvSpPr/>
          <p:nvPr/>
        </p:nvSpPr>
        <p:spPr>
          <a:xfrm>
            <a:off x="4572000" y="4012618"/>
            <a:ext cx="3108960" cy="5415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¿Indica cirugía el criterio de Copenhague (menos de 25 % de solapamiento o elongación de 7 % o más) o el paciente la prefiere? [r13]</a:t>
            </a:r>
          </a:p>
        </p:txBody>
      </p:sp>
      <p:sp>
        <p:nvSpPr>
          <p:cNvPr id="12" name="Rectangle 11"/>
          <p:cNvSpPr/>
          <p:nvPr/>
        </p:nvSpPr>
        <p:spPr>
          <a:xfrm>
            <a:off x="2987040" y="4663879"/>
            <a:ext cx="2743200" cy="35342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Tratamiento funcional sin cirugía: bota con cuñas, carga inmediata y retiro de cuñas hasta plantigrado en 8 semanas [r14]</a:t>
            </a:r>
          </a:p>
        </p:txBody>
      </p:sp>
      <p:sp>
        <p:nvSpPr>
          <p:cNvPr id="13" name="Rectangle 12"/>
          <p:cNvSpPr/>
          <p:nvPr/>
        </p:nvSpPr>
        <p:spPr>
          <a:xfrm>
            <a:off x="6522720" y="4663879"/>
            <a:ext cx="2743200" cy="35342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Cirugía con preservación del paratenon y rehabilitación acelerada; mini-abierta o abierta según medios [r27, r35, r36]</a:t>
            </a:r>
          </a:p>
        </p:txBody>
      </p:sp>
      <p:sp>
        <p:nvSpPr>
          <p:cNvPr id="14" name="Rectangle 13"/>
          <p:cNvSpPr/>
          <p:nvPr/>
        </p:nvSpPr>
        <p:spPr>
          <a:xfrm>
            <a:off x="4754880" y="5127029"/>
            <a:ext cx="2743200" cy="35342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Valorar riesgo de tromboembolia venosa y decidir profilaxis [r7, r37]</a:t>
            </a:r>
          </a:p>
        </p:txBody>
      </p:sp>
      <p:sp>
        <p:nvSpPr>
          <p:cNvPr id="15" name="Rounded Rectangle 14"/>
          <p:cNvSpPr/>
          <p:nvPr/>
        </p:nvSpPr>
        <p:spPr>
          <a:xfrm>
            <a:off x="4754880" y="5590178"/>
            <a:ext cx="2743200" cy="353421"/>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Seguimiento con ATRS y criterios para volver a correr [r38]</a:t>
            </a:r>
          </a:p>
        </p:txBody>
      </p:sp>
      <p:cxnSp>
        <p:nvCxnSpPr>
          <p:cNvPr id="16" name="Connector 15"/>
          <p:cNvCxnSpPr>
            <a:stCxn id="6" idx="2"/>
            <a:endCxn id="7" idx="0"/>
          </p:cNvCxnSpPr>
          <p:nvPr/>
        </p:nvCxnSpPr>
        <p:spPr>
          <a:xfrm flipH="1">
            <a:off x="6126480" y="186218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7" name="Connector 16"/>
          <p:cNvCxnSpPr>
            <a:stCxn id="7" idx="2"/>
            <a:endCxn id="8" idx="0"/>
          </p:cNvCxnSpPr>
          <p:nvPr/>
        </p:nvCxnSpPr>
        <p:spPr>
          <a:xfrm flipH="1">
            <a:off x="6126480" y="232533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a:stCxn id="8" idx="2"/>
            <a:endCxn id="9" idx="0"/>
          </p:cNvCxnSpPr>
          <p:nvPr/>
        </p:nvCxnSpPr>
        <p:spPr>
          <a:xfrm flipH="1">
            <a:off x="6126480" y="2976590"/>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181344" y="2969275"/>
            <a:ext cx="457200" cy="274320"/>
          </a:xfrm>
          <a:prstGeom prst="rect">
            <a:avLst/>
          </a:prstGeom>
          <a:noFill/>
        </p:spPr>
        <p:txBody>
          <a:bodyPr wrap="square">
            <a:spAutoFit/>
          </a:bodyPr>
          <a:lstStyle/>
          <a:p>
            <a:r>
              <a:rPr sz="1200" b="1">
                <a:solidFill>
                  <a:srgbClr val="D97706"/>
                </a:solidFill>
                <a:latin typeface="Calibri"/>
              </a:rPr>
              <a:t>no</a:t>
            </a:r>
          </a:p>
        </p:txBody>
      </p:sp>
      <p:cxnSp>
        <p:nvCxnSpPr>
          <p:cNvPr id="20" name="Connector 19"/>
          <p:cNvCxnSpPr>
            <a:stCxn id="8" idx="2"/>
            <a:endCxn id="10" idx="0"/>
          </p:cNvCxnSpPr>
          <p:nvPr/>
        </p:nvCxnSpPr>
        <p:spPr>
          <a:xfrm flipH="1">
            <a:off x="6126480" y="2976590"/>
            <a:ext cx="0" cy="57287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181344" y="313137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2" name="Connector 21"/>
          <p:cNvCxnSpPr>
            <a:stCxn id="9" idx="2"/>
            <a:endCxn id="10" idx="0"/>
          </p:cNvCxnSpPr>
          <p:nvPr/>
        </p:nvCxnSpPr>
        <p:spPr>
          <a:xfrm flipH="1">
            <a:off x="6126480" y="3439740"/>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81344" y="3432425"/>
            <a:ext cx="457200" cy="274320"/>
          </a:xfrm>
          <a:prstGeom prst="rect">
            <a:avLst/>
          </a:prstGeom>
          <a:noFill/>
        </p:spPr>
        <p:txBody>
          <a:bodyPr wrap="square">
            <a:spAutoFit/>
          </a:bodyPr>
          <a:lstStyle/>
          <a:p>
            <a:r>
              <a:rPr sz="1200" b="1">
                <a:solidFill>
                  <a:srgbClr val="D97706"/>
                </a:solidFill>
                <a:latin typeface="Calibri"/>
              </a:rPr>
              <a:t>rotura confirmada</a:t>
            </a:r>
          </a:p>
        </p:txBody>
      </p:sp>
      <p:cxnSp>
        <p:nvCxnSpPr>
          <p:cNvPr id="24" name="Connector 23"/>
          <p:cNvCxnSpPr>
            <a:stCxn id="10" idx="2"/>
            <a:endCxn id="11" idx="0"/>
          </p:cNvCxnSpPr>
          <p:nvPr/>
        </p:nvCxnSpPr>
        <p:spPr>
          <a:xfrm flipH="1">
            <a:off x="6126480" y="390289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a:stCxn id="11" idx="2"/>
            <a:endCxn id="12" idx="0"/>
          </p:cNvCxnSpPr>
          <p:nvPr/>
        </p:nvCxnSpPr>
        <p:spPr>
          <a:xfrm flipH="1">
            <a:off x="4358640" y="4554150"/>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5004816" y="4546835"/>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11" idx="2"/>
            <a:endCxn id="13" idx="0"/>
          </p:cNvCxnSpPr>
          <p:nvPr/>
        </p:nvCxnSpPr>
        <p:spPr>
          <a:xfrm>
            <a:off x="6126480" y="4554150"/>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800088" y="454683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9" name="Connector 28"/>
          <p:cNvCxnSpPr>
            <a:stCxn id="12" idx="2"/>
            <a:endCxn id="14" idx="0"/>
          </p:cNvCxnSpPr>
          <p:nvPr/>
        </p:nvCxnSpPr>
        <p:spPr>
          <a:xfrm>
            <a:off x="4358640" y="5017300"/>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Connector 29"/>
          <p:cNvCxnSpPr>
            <a:stCxn id="13" idx="2"/>
            <a:endCxn id="14" idx="0"/>
          </p:cNvCxnSpPr>
          <p:nvPr/>
        </p:nvCxnSpPr>
        <p:spPr>
          <a:xfrm flipH="1">
            <a:off x="6126480" y="5017300"/>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a:stCxn id="14" idx="2"/>
            <a:endCxn id="15" idx="0"/>
          </p:cNvCxnSpPr>
          <p:nvPr/>
        </p:nvCxnSpPr>
        <p:spPr>
          <a:xfrm flipH="1">
            <a:off x="6126480" y="548045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tres estrategias y una pregunta de seguridad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Myhrvold SB et al. N Engl J Med. 2022. doi:10.1056/nejmoa2108447</a:t>
            </a:r>
          </a:p>
          <a:p>
            <a:r>
              <a:rPr sz="800">
                <a:solidFill>
                  <a:srgbClr val="5A6469"/>
                </a:solidFill>
                <a:latin typeface="Calibri"/>
              </a:rPr>
              <a:t>[r6] Ochen Y et al. BMJ. 2019. doi:10.1136/bmj.k5120</a:t>
            </a:r>
          </a:p>
          <a:p>
            <a:r>
              <a:rPr sz="800">
                <a:solidFill>
                  <a:srgbClr val="5A6469"/>
                </a:solidFill>
                <a:latin typeface="Calibri"/>
              </a:rPr>
              <a:t>[r7] Solan M et al. 2025. doi:10.1016/j.injury.2025.112212</a:t>
            </a:r>
          </a:p>
          <a:p>
            <a:r>
              <a:rPr sz="800">
                <a:solidFill>
                  <a:srgbClr val="5A6469"/>
                </a:solidFill>
                <a:latin typeface="Calibri"/>
              </a:rPr>
              <a:t>[r9] Soroceanu A et al. J Bone Joint Surg Am. 2012. doi:10.2106/jbjs.k.00917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Hay 3 caminos: tratamiento funcional sin cirugía (bota o yeso, con carga y movimiento), reparación abierta y reparación mínimamente invasiva (percutánea o mini-abierta).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Re-rotura a 12 meses en el ensayo de 554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Myhrvold SB et al. N Engl J Med. 2022. doi:10.1056/nejmoa2108447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Metaanálisis de 29 estudios: re-rotura y otras complicaciones con y sin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Ochen Y et al. BMJ. 2019. doi:10.1136/bmj.k5120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abordaje, sutura y cierre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Myhrvold SB et al. N Engl J Med. 2022. doi:10.1056/nejmoa2108447</a:t>
            </a:r>
          </a:p>
          <a:p>
            <a:r>
              <a:rPr sz="800">
                <a:solidFill>
                  <a:srgbClr val="5A6469"/>
                </a:solidFill>
                <a:latin typeface="Calibri"/>
              </a:rPr>
              <a:t>[r6] Ochen Y et al. BMJ. 2019. doi:10.1136/bmj.k5120</a:t>
            </a:r>
          </a:p>
          <a:p>
            <a:r>
              <a:rPr sz="800">
                <a:solidFill>
                  <a:srgbClr val="5A6469"/>
                </a:solidFill>
                <a:latin typeface="Calibri"/>
              </a:rPr>
              <a:t>[r7] Solan M et al. 2025. doi:10.1016/j.injury.2025.112212</a:t>
            </a:r>
          </a:p>
          <a:p>
            <a:r>
              <a:rPr sz="800">
                <a:solidFill>
                  <a:srgbClr val="5A6469"/>
                </a:solidFill>
                <a:latin typeface="Calibri"/>
              </a:rPr>
              <a:t>[r10] Yammine K et al. 2022. doi:10.1007/s00276-022-02997-6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&gt; Esta sección es apoyo de estudio y no sustituye al tutor ni al manual del instrumental.</a:t>
            </a:r>
          </a:p>
          <a:p>
            <a:pPr marL="347472" indent="-347472">
              <a:spcAft>
                <a:spcPts val="1400"/>
              </a:spcAft>
              <a:buChar char="•"/>
            </a:pPr>
            <a:r>
              <a:rPr sz="2400">
                <a:solidFill>
                  <a:srgbClr val="263238"/>
                </a:solidFill>
                <a:latin typeface="Calibri"/>
              </a:rPr>
              <a:t>Todo lo que no lleva cita es práctica habitual / opinión experta y no lleva cifra.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69</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horizontal del nervio sural al borde lateral del tendón de Aquiles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Yammine K et al. 2022. doi:10.1007/s00276-022-02997-6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69</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Mini-abierta frente a percutánea (metaanálisis de 8 estudios, 484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Melinte MA et al. Int Orthop. 2025. doi:10.1007/s00264-024-06362-7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69</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re-rotura, herida, nervio sural y trombosis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Ochen Y et al. BMJ. 2019. doi:10.1136/bmj.k5120</a:t>
            </a:r>
          </a:p>
          <a:p>
            <a:r>
              <a:rPr sz="1000">
                <a:solidFill>
                  <a:srgbClr val="5A6469"/>
                </a:solidFill>
                <a:latin typeface="Calibri"/>
              </a:rPr>
              <a:t>[r5] Myhrvold SB et al. N Engl J Med. 2022. doi:10.1056/nejmoa2108447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cirugía fue 2,3 % y sin ella 3,9 % en el metaanálisis [r6]; en el ensayo grande fue 6,2 % sin cirugía y 0,6 % con ella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69</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Lesión nerviosa a 12 meses según la estrategia (ensayo de 554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Myhrvold SB et al. N Engl J Med. 2022. doi:10.1056/nejmoa2108447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69</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Tromboembolia venosa sintomática en distintos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Solan M et al. 2025. doi:10.1016/j.injury.2025.112212</a:t>
            </a:r>
          </a:p>
          <a:p>
            <a:r>
              <a:rPr sz="1000">
                <a:solidFill>
                  <a:srgbClr val="5A6469"/>
                </a:solidFill>
                <a:latin typeface="Calibri"/>
              </a:rPr>
              <a:t>[r49] Pedersen MH et al. Am J Sports Med. 2019. doi:10.1177/0363546519876054</a:t>
            </a:r>
          </a:p>
          <a:p>
            <a:r>
              <a:rPr sz="1000">
                <a:solidFill>
                  <a:srgbClr val="5A6469"/>
                </a:solidFill>
                <a:latin typeface="Calibri"/>
              </a:rPr>
              <a:t>[r50] Healy B et al. J Bone Joint Surg Br. 2010. doi:10.1302/0301-620x.92b5.23241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69</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función, fuerza y retorno al deporte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Myhrvold SB et al. N Engl J Med. 2022. doi:10.1056/nejmoa2108447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los 3 grupos del ensayo de 554 pacientes el ATRS quedó entre 14,7 y 17,0 puntos por debajo del valor basal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69</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Retorno al deporte tras la cirugía en tres series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[r48] Cofano E et al. J Exp Orthop. 2025. doi:10.1002/jeo2.70469</a:t>
            </a:r>
          </a:p>
          <a:p>
            <a:r>
              <a:rPr sz="1000">
                <a:solidFill>
                  <a:srgbClr val="5A6469"/>
                </a:solidFill>
                <a:latin typeface="Calibri"/>
              </a:rPr>
              <a:t>[r11] Guerot M et al. J Clin Med. 2026. doi:10.3390/jcm15176512</a:t>
            </a:r>
          </a:p>
          <a:p>
            <a:r>
              <a:rPr sz="1000">
                <a:solidFill>
                  <a:srgbClr val="5A6469"/>
                </a:solidFill>
                <a:latin typeface="Calibri"/>
              </a:rPr>
              <a:t>[r27] Hong CC et al. Arch Orthop Trauma Surg. 2024. doi:10.1007/s00402-024-05486-0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69</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Diferencia de torque de flexión plantar frente al lado sano (ECA de 80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Keating JF et al. J Bone Joint Surg Br. 2011. doi:10.1302/0301-620x.93b8.25998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69</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funcional por semanas y retorno a correr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Wang R et al. Int J Surg. 2024. doi:10.1097/js9.0000000000001305</a:t>
            </a:r>
          </a:p>
          <a:p>
            <a:r>
              <a:rPr sz="1000">
                <a:solidFill>
                  <a:srgbClr val="5A6469"/>
                </a:solidFill>
                <a:latin typeface="Calibri"/>
              </a:rPr>
              <a:t>[r52] Ghaddaf AA et al. Injury. 2022. doi:10.1016/j.injury.2022.01.028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rehabilitación funcional, con carga y movimiento tempranos, es parte del tratamiento tanto del paciente operado como del no operado [r35, r52].</a:t>
            </a:r>
          </a:p>
          <a:p>
            <a:pPr marL="347472" indent="-347472">
              <a:spcAft>
                <a:spcPts val="1400"/>
              </a:spcAft>
              <a:buChar char="•"/>
            </a:pPr>
            <a:r>
              <a:rPr sz="2400">
                <a:solidFill>
                  <a:srgbClr val="263238"/>
                </a:solidFill>
                <a:latin typeface="Calibri"/>
              </a:rPr>
              <a:t>Ojo: nadie se ha puesto de acuerdo en qué es 'precoz'.</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69</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Protocolos publicados que sirven de referencia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Costa ML et al. Lancet. 2020. doi:10.1016/s0140-6736(19)32942-3</a:t>
            </a:r>
          </a:p>
          <a:p>
            <a:r>
              <a:rPr sz="800">
                <a:solidFill>
                  <a:srgbClr val="5A6469"/>
                </a:solidFill>
                <a:latin typeface="Calibri"/>
              </a:rPr>
              <a:t>[r43] Barfod KW et al. J Bone Joint Surg Am. 2014. doi:10.2106/jbjs.m.01273</a:t>
            </a:r>
          </a:p>
          <a:p>
            <a:r>
              <a:rPr sz="800">
                <a:solidFill>
                  <a:srgbClr val="5A6469"/>
                </a:solidFill>
                <a:latin typeface="Calibri"/>
              </a:rPr>
              <a:t>[r54] Suchak AA et al. J Bone Joint Surg Am. 2008. doi:10.2106/jbjs.g.01242</a:t>
            </a:r>
          </a:p>
          <a:p>
            <a:r>
              <a:rPr sz="800">
                <a:solidFill>
                  <a:srgbClr val="5A6469"/>
                </a:solidFill>
                <a:latin typeface="Calibri"/>
              </a:rPr>
              <a:t>[r31] Kangas J et al. Am J Sports Med. 2007. doi:10.1177/0363546506293255</a:t>
            </a:r>
          </a:p>
          <a:p>
            <a:r>
              <a:rPr sz="800">
                <a:solidFill>
                  <a:srgbClr val="5A6469"/>
                </a:solidFill>
                <a:latin typeface="Calibri"/>
              </a:rPr>
              <a:t>[r44] Happonen V et al. Acta Orthop. 2026. doi:10.2340/17453674.2026.46872</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Escenario</a:t>
                      </a:r>
                    </a:p>
                  </a:txBody>
                  <a:tcPr>
                    <a:solidFill>
                      <a:srgbClr val="0F5F6B"/>
                    </a:solidFill>
                  </a:tcPr>
                </a:tc>
                <a:tc>
                  <a:txBody>
                    <a:bodyPr/>
                    <a:lstStyle/>
                    <a:p>
                      <a:r>
                        <a:rPr sz="1600" b="1">
                          <a:solidFill>
                            <a:srgbClr val="FFFFFF"/>
                          </a:solidFill>
                          <a:latin typeface="Calibri"/>
                        </a:rPr>
                        <a:t>Protocolo</a:t>
                      </a:r>
                    </a:p>
                  </a:txBody>
                  <a:tcPr>
                    <a:solidFill>
                      <a:srgbClr val="0F5F6B"/>
                    </a:solidFill>
                  </a:tcPr>
                </a:tc>
                <a:tc>
                  <a:txBody>
                    <a:bodyPr/>
                    <a:lstStyle/>
                    <a:p>
                      <a:r>
                        <a:rPr sz="1600" b="1">
                          <a:solidFill>
                            <a:srgbClr val="FFFFFF"/>
                          </a:solidFill>
                          <a:latin typeface="Calibri"/>
                        </a:rPr>
                        <a:t>Resultado</a:t>
                      </a:r>
                    </a:p>
                  </a:txBody>
                  <a:tcPr>
                    <a:solidFill>
                      <a:srgbClr val="0F5F6B"/>
                    </a:solidFill>
                  </a:tcPr>
                </a:tc>
              </a:tr>
              <a:tr h="457200">
                <a:tc>
                  <a:txBody>
                    <a:bodyPr/>
                    <a:lstStyle/>
                    <a:p>
                      <a:r>
                        <a:rPr sz="1600">
                          <a:solidFill>
                            <a:srgbClr val="263238"/>
                          </a:solidFill>
                          <a:latin typeface="Calibri"/>
                        </a:rPr>
                        <a:t>Sin cirugía, bota (UKSTAR)</a:t>
                      </a:r>
                    </a:p>
                  </a:txBody>
                  <a:tcPr>
                    <a:solidFill>
                      <a:srgbClr val="EEF3F4"/>
                    </a:solidFill>
                  </a:tcPr>
                </a:tc>
                <a:tc>
                  <a:txBody>
                    <a:bodyPr/>
                    <a:lstStyle/>
                    <a:p>
                      <a:r>
                        <a:rPr sz="1600">
                          <a:solidFill>
                            <a:srgbClr val="263238"/>
                          </a:solidFill>
                          <a:latin typeface="Calibri"/>
                        </a:rPr>
                        <a:t>2 cuñas, carga completa inmediata, 8 semanas de reducción [r14]</a:t>
                      </a:r>
                    </a:p>
                  </a:txBody>
                  <a:tcPr>
                    <a:solidFill>
                      <a:srgbClr val="EEF3F4"/>
                    </a:solidFill>
                  </a:tcPr>
                </a:tc>
                <a:tc>
                  <a:txBody>
                    <a:bodyPr/>
                    <a:lstStyle/>
                    <a:p>
                      <a:r>
                        <a:rPr sz="1600">
                          <a:solidFill>
                            <a:srgbClr val="263238"/>
                          </a:solidFill>
                          <a:latin typeface="Calibri"/>
                        </a:rPr>
                        <a:t>Re-rotura 5 % [r14]</a:t>
                      </a:r>
                    </a:p>
                  </a:txBody>
                  <a:tcPr>
                    <a:solidFill>
                      <a:srgbClr val="EEF3F4"/>
                    </a:solidFill>
                  </a:tcPr>
                </a:tc>
              </a:tr>
              <a:tr h="457200">
                <a:tc>
                  <a:txBody>
                    <a:bodyPr/>
                    <a:lstStyle/>
                    <a:p>
                      <a:r>
                        <a:rPr sz="1600">
                          <a:solidFill>
                            <a:srgbClr val="263238"/>
                          </a:solidFill>
                          <a:latin typeface="Calibri"/>
                        </a:rPr>
                        <a:t>Sin cirugía, yeso (UKSTAR)</a:t>
                      </a:r>
                    </a:p>
                  </a:txBody>
                  <a:tcPr>
                    <a:solidFill>
                      <a:srgbClr val="FFFFFF"/>
                    </a:solidFill>
                  </a:tcPr>
                </a:tc>
                <a:tc>
                  <a:txBody>
                    <a:bodyPr/>
                    <a:lstStyle/>
                    <a:p>
                      <a:r>
                        <a:rPr sz="1600">
                          <a:solidFill>
                            <a:srgbClr val="263238"/>
                          </a:solidFill>
                          <a:latin typeface="Calibri"/>
                        </a:rPr>
                        <a:t>Equino por gravedad hasta plantigrado, carga completa hacia las 6 semanas, retiro a las 8 [r14]</a:t>
                      </a:r>
                    </a:p>
                  </a:txBody>
                  <a:tcPr>
                    <a:solidFill>
                      <a:srgbClr val="FFFFFF"/>
                    </a:solidFill>
                  </a:tcPr>
                </a:tc>
                <a:tc>
                  <a:txBody>
                    <a:bodyPr/>
                    <a:lstStyle/>
                    <a:p>
                      <a:r>
                        <a:rPr sz="1600">
                          <a:solidFill>
                            <a:srgbClr val="263238"/>
                          </a:solidFill>
                          <a:latin typeface="Calibri"/>
                        </a:rPr>
                        <a:t>Re-rotura 6 % [r14]</a:t>
                      </a:r>
                    </a:p>
                  </a:txBody>
                  <a:tcPr>
                    <a:solidFill>
                      <a:srgbClr val="FFFFFF"/>
                    </a:solidFill>
                  </a:tcPr>
                </a:tc>
              </a:tr>
              <a:tr h="457200">
                <a:tc>
                  <a:txBody>
                    <a:bodyPr/>
                    <a:lstStyle/>
                    <a:p>
                      <a:r>
                        <a:rPr sz="1600">
                          <a:solidFill>
                            <a:srgbClr val="263238"/>
                          </a:solidFill>
                          <a:latin typeface="Calibri"/>
                        </a:rPr>
                        <a:t>Sin cirugía, carga inmediata</a:t>
                      </a:r>
                    </a:p>
                  </a:txBody>
                  <a:tcPr>
                    <a:solidFill>
                      <a:srgbClr val="EEF3F4"/>
                    </a:solidFill>
                  </a:tcPr>
                </a:tc>
                <a:tc>
                  <a:txBody>
                    <a:bodyPr/>
                    <a:lstStyle/>
                    <a:p>
                      <a:r>
                        <a:rPr sz="1600">
                          <a:solidFill>
                            <a:srgbClr val="263238"/>
                          </a:solidFill>
                          <a:latin typeface="Calibri"/>
                        </a:rPr>
                        <a:t>Carga total desde el día 1 frente a 6 semanas sin carga [r43]</a:t>
                      </a:r>
                    </a:p>
                  </a:txBody>
                  <a:tcPr>
                    <a:solidFill>
                      <a:srgbClr val="EEF3F4"/>
                    </a:solidFill>
                  </a:tcPr>
                </a:tc>
                <a:tc>
                  <a:txBody>
                    <a:bodyPr/>
                    <a:lstStyle/>
                    <a:p>
                      <a:r>
                        <a:rPr sz="1600">
                          <a:solidFill>
                            <a:srgbClr val="263238"/>
                          </a:solidFill>
                          <a:latin typeface="Calibri"/>
                        </a:rPr>
                        <a:t>ATRS al año 73 y 74 [r43]</a:t>
                      </a:r>
                    </a:p>
                  </a:txBody>
                  <a:tcPr>
                    <a:solidFill>
                      <a:srgbClr val="EEF3F4"/>
                    </a:solidFill>
                  </a:tcPr>
                </a:tc>
              </a:tr>
              <a:tr h="457200">
                <a:tc>
                  <a:txBody>
                    <a:bodyPr/>
                    <a:lstStyle/>
                    <a:p>
                      <a:r>
                        <a:rPr sz="1600">
                          <a:solidFill>
                            <a:srgbClr val="263238"/>
                          </a:solidFill>
                          <a:latin typeface="Calibri"/>
                        </a:rPr>
                        <a:t>Operado, carga precoz</a:t>
                      </a:r>
                    </a:p>
                  </a:txBody>
                  <a:tcPr>
                    <a:solidFill>
                      <a:srgbClr val="FFFFFF"/>
                    </a:solidFill>
                  </a:tcPr>
                </a:tc>
                <a:tc>
                  <a:txBody>
                    <a:bodyPr/>
                    <a:lstStyle/>
                    <a:p>
                      <a:r>
                        <a:rPr sz="1600">
                          <a:solidFill>
                            <a:srgbClr val="263238"/>
                          </a:solidFill>
                          <a:latin typeface="Calibri"/>
                        </a:rPr>
                        <a:t>Sin carga 2 semanas y luego carga o no carga 4 semanas más [r54]</a:t>
                      </a:r>
                    </a:p>
                  </a:txBody>
                  <a:tcPr>
                    <a:solidFill>
                      <a:srgbClr val="FFFFFF"/>
                    </a:solidFill>
                  </a:tcPr>
                </a:tc>
                <a:tc>
                  <a:txBody>
                    <a:bodyPr/>
                    <a:lstStyle/>
                    <a:p>
                      <a:r>
                        <a:rPr sz="1600">
                          <a:solidFill>
                            <a:srgbClr val="263238"/>
                          </a:solidFill>
                          <a:latin typeface="Calibri"/>
                        </a:rPr>
                        <a:t>Carga precoz mejora la calidad de vida temprana [r54]</a:t>
                      </a:r>
                    </a:p>
                  </a:txBody>
                  <a:tcPr>
                    <a:solidFill>
                      <a:srgbClr val="FFFFFF"/>
                    </a:solidFill>
                  </a:tcPr>
                </a:tc>
              </a:tr>
              <a:tr h="457200">
                <a:tc>
                  <a:txBody>
                    <a:bodyPr/>
                    <a:lstStyle/>
                    <a:p>
                      <a:r>
                        <a:rPr sz="1600">
                          <a:solidFill>
                            <a:srgbClr val="263238"/>
                          </a:solidFill>
                          <a:latin typeface="Calibri"/>
                        </a:rPr>
                        <a:t>Operado, movimiento en bota</a:t>
                      </a:r>
                    </a:p>
                  </a:txBody>
                  <a:tcPr>
                    <a:solidFill>
                      <a:srgbClr val="EEF3F4"/>
                    </a:solidFill>
                  </a:tcPr>
                </a:tc>
                <a:tc>
                  <a:txBody>
                    <a:bodyPr/>
                    <a:lstStyle/>
                    <a:p>
                      <a:r>
                        <a:rPr sz="1600">
                          <a:solidFill>
                            <a:srgbClr val="263238"/>
                          </a:solidFill>
                          <a:latin typeface="Calibri"/>
                        </a:rPr>
                        <a:t>Movimiento entre neutro y flexión plantar por 6 semanas; carga completa a las 3 [r31]</a:t>
                      </a:r>
                    </a:p>
                  </a:txBody>
                  <a:tcPr>
                    <a:solidFill>
                      <a:srgbClr val="EEF3F4"/>
                    </a:solidFill>
                  </a:tcPr>
                </a:tc>
                <a:tc>
                  <a:txBody>
                    <a:bodyPr/>
                    <a:lstStyle/>
                    <a:p>
                      <a:r>
                        <a:rPr sz="1600">
                          <a:solidFill>
                            <a:srgbClr val="263238"/>
                          </a:solidFill>
                          <a:latin typeface="Calibri"/>
                        </a:rPr>
                        <a:t>Elongación 2 mm frente a 5 mm con yeso [r31]</a:t>
                      </a:r>
                    </a:p>
                  </a:txBody>
                  <a:tcPr>
                    <a:solidFill>
                      <a:srgbClr val="EEF3F4"/>
                    </a:solidFill>
                  </a:tcPr>
                </a:tc>
              </a:tr>
              <a:tr h="457200">
                <a:tc>
                  <a:txBody>
                    <a:bodyPr/>
                    <a:lstStyle/>
                    <a:p>
                      <a:r>
                        <a:rPr sz="1600">
                          <a:solidFill>
                            <a:srgbClr val="263238"/>
                          </a:solidFill>
                          <a:latin typeface="Calibri"/>
                        </a:rPr>
                        <a:t>Sin cirugía, 6 u 8 semanas</a:t>
                      </a:r>
                    </a:p>
                  </a:txBody>
                  <a:tcPr>
                    <a:solidFill>
                      <a:srgbClr val="FFFFFF"/>
                    </a:solidFill>
                  </a:tcPr>
                </a:tc>
                <a:tc>
                  <a:txBody>
                    <a:bodyPr/>
                    <a:lstStyle/>
                    <a:p>
                      <a:r>
                        <a:rPr sz="1600">
                          <a:solidFill>
                            <a:srgbClr val="263238"/>
                          </a:solidFill>
                          <a:latin typeface="Calibri"/>
                        </a:rPr>
                        <a:t>Protocolo de 6 semanas frente a 8 [r44]</a:t>
                      </a:r>
                    </a:p>
                  </a:txBody>
                  <a:tcPr>
                    <a:solidFill>
                      <a:srgbClr val="FFFFFF"/>
                    </a:solidFill>
                  </a:tcPr>
                </a:tc>
                <a:tc>
                  <a:txBody>
                    <a:bodyPr/>
                    <a:lstStyle/>
                    <a:p>
                      <a:r>
                        <a:rPr sz="1600">
                          <a:solidFill>
                            <a:srgbClr val="263238"/>
                          </a:solidFill>
                          <a:latin typeface="Calibri"/>
                        </a:rPr>
                        <a:t>Re-rotura 1,8 % y 2,8 % [r44]</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69</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Criterios de consenso para volver a correr tras la cirugía (Delphi modificado, 35 expertos invitados)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Gaspar M et al. Sports Med. 2026. doi:10.1007/s40279-026-02506-4</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5303520"/>
                <a:gridCol w="5303520"/>
              </a:tblGrid>
              <a:tr h="457200">
                <a:tc>
                  <a:txBody>
                    <a:bodyPr/>
                    <a:lstStyle/>
                    <a:p>
                      <a:r>
                        <a:rPr sz="1600" b="1">
                          <a:solidFill>
                            <a:srgbClr val="FFFFFF"/>
                          </a:solidFill>
                          <a:latin typeface="Calibri"/>
                        </a:rPr>
                        <a:t>Criterio</a:t>
                      </a:r>
                    </a:p>
                  </a:txBody>
                  <a:tcPr>
                    <a:solidFill>
                      <a:srgbClr val="0F5F6B"/>
                    </a:solidFill>
                  </a:tcPr>
                </a:tc>
                <a:tc>
                  <a:txBody>
                    <a:bodyPr/>
                    <a:lstStyle/>
                    <a:p>
                      <a:r>
                        <a:rPr sz="1600" b="1">
                          <a:solidFill>
                            <a:srgbClr val="FFFFFF"/>
                          </a:solidFill>
                          <a:latin typeface="Calibri"/>
                        </a:rPr>
                        <a:t>Cómo se ve en la práctica</a:t>
                      </a:r>
                    </a:p>
                  </a:txBody>
                  <a:tcPr>
                    <a:solidFill>
                      <a:srgbClr val="0F5F6B"/>
                    </a:solidFill>
                  </a:tcPr>
                </a:tc>
              </a:tr>
              <a:tr h="457200">
                <a:tc>
                  <a:txBody>
                    <a:bodyPr/>
                    <a:lstStyle/>
                    <a:p>
                      <a:r>
                        <a:rPr sz="1600">
                          <a:solidFill>
                            <a:srgbClr val="263238"/>
                          </a:solidFill>
                          <a:latin typeface="Calibri"/>
                        </a:rPr>
                        <a:t>Sin dolor en la vida diaria</a:t>
                      </a:r>
                    </a:p>
                  </a:txBody>
                  <a:tcPr>
                    <a:solidFill>
                      <a:srgbClr val="EEF3F4"/>
                    </a:solidFill>
                  </a:tcPr>
                </a:tc>
                <a:tc>
                  <a:txBody>
                    <a:bodyPr/>
                    <a:lstStyle/>
                    <a:p>
                      <a:r>
                        <a:rPr sz="1600">
                          <a:solidFill>
                            <a:srgbClr val="263238"/>
                          </a:solidFill>
                          <a:latin typeface="Calibri"/>
                        </a:rPr>
                        <a:t>No refiere dolor en sus actividades diarias [r38]</a:t>
                      </a:r>
                    </a:p>
                  </a:txBody>
                  <a:tcPr>
                    <a:solidFill>
                      <a:srgbClr val="EEF3F4"/>
                    </a:solidFill>
                  </a:tcPr>
                </a:tc>
              </a:tr>
              <a:tr h="457200">
                <a:tc>
                  <a:txBody>
                    <a:bodyPr/>
                    <a:lstStyle/>
                    <a:p>
                      <a:r>
                        <a:rPr sz="1600">
                          <a:solidFill>
                            <a:srgbClr val="263238"/>
                          </a:solidFill>
                          <a:latin typeface="Calibri"/>
                        </a:rPr>
                        <a:t>Sin dolor durante ni después de las sesiones</a:t>
                      </a:r>
                    </a:p>
                  </a:txBody>
                  <a:tcPr>
                    <a:solidFill>
                      <a:srgbClr val="FFFFFF"/>
                    </a:solidFill>
                  </a:tcPr>
                </a:tc>
                <a:tc>
                  <a:txBody>
                    <a:bodyPr/>
                    <a:lstStyle/>
                    <a:p>
                      <a:r>
                        <a:rPr sz="1600">
                          <a:solidFill>
                            <a:srgbClr val="263238"/>
                          </a:solidFill>
                          <a:latin typeface="Calibri"/>
                        </a:rPr>
                        <a:t>Tolera la rehabilitación sin dolor residual [r38]</a:t>
                      </a:r>
                    </a:p>
                  </a:txBody>
                  <a:tcPr>
                    <a:solidFill>
                      <a:srgbClr val="FFFFFF"/>
                    </a:solidFill>
                  </a:tcPr>
                </a:tc>
              </a:tr>
              <a:tr h="457200">
                <a:tc>
                  <a:txBody>
                    <a:bodyPr/>
                    <a:lstStyle/>
                    <a:p>
                      <a:r>
                        <a:rPr sz="1600">
                          <a:solidFill>
                            <a:srgbClr val="263238"/>
                          </a:solidFill>
                          <a:latin typeface="Calibri"/>
                        </a:rPr>
                        <a:t>Caminar sin cojear</a:t>
                      </a:r>
                    </a:p>
                  </a:txBody>
                  <a:tcPr>
                    <a:solidFill>
                      <a:srgbClr val="EEF3F4"/>
                    </a:solidFill>
                  </a:tcPr>
                </a:tc>
                <a:tc>
                  <a:txBody>
                    <a:bodyPr/>
                    <a:lstStyle/>
                    <a:p>
                      <a:r>
                        <a:rPr sz="1600">
                          <a:solidFill>
                            <a:srgbClr val="263238"/>
                          </a:solidFill>
                          <a:latin typeface="Calibri"/>
                        </a:rPr>
                        <a:t>Marcha simétrica [r38]</a:t>
                      </a:r>
                    </a:p>
                  </a:txBody>
                  <a:tcPr>
                    <a:solidFill>
                      <a:srgbClr val="EEF3F4"/>
                    </a:solidFill>
                  </a:tcPr>
                </a:tc>
              </a:tr>
              <a:tr h="457200">
                <a:tc>
                  <a:txBody>
                    <a:bodyPr/>
                    <a:lstStyle/>
                    <a:p>
                      <a:r>
                        <a:rPr sz="1600">
                          <a:solidFill>
                            <a:srgbClr val="263238"/>
                          </a:solidFill>
                          <a:latin typeface="Calibri"/>
                        </a:rPr>
                        <a:t>Caminar de puntillas</a:t>
                      </a:r>
                    </a:p>
                  </a:txBody>
                  <a:tcPr>
                    <a:solidFill>
                      <a:srgbClr val="FFFFFF"/>
                    </a:solidFill>
                  </a:tcPr>
                </a:tc>
                <a:tc>
                  <a:txBody>
                    <a:bodyPr/>
                    <a:lstStyle/>
                    <a:p>
                      <a:r>
                        <a:rPr sz="1600">
                          <a:solidFill>
                            <a:srgbClr val="263238"/>
                          </a:solidFill>
                          <a:latin typeface="Calibri"/>
                        </a:rPr>
                        <a:t>Camina sobre las puntas de los pies [r38]</a:t>
                      </a:r>
                    </a:p>
                  </a:txBody>
                  <a:tcPr>
                    <a:solidFill>
                      <a:srgbClr val="FFFFFF"/>
                    </a:solidFill>
                  </a:tcPr>
                </a:tc>
              </a:tr>
              <a:tr h="457200">
                <a:tc>
                  <a:txBody>
                    <a:bodyPr/>
                    <a:lstStyle/>
                    <a:p>
                      <a:r>
                        <a:rPr sz="1600">
                          <a:solidFill>
                            <a:srgbClr val="263238"/>
                          </a:solidFill>
                          <a:latin typeface="Calibri"/>
                        </a:rPr>
                        <a:t>10 elevaciones de talón con una pierna</a:t>
                      </a:r>
                    </a:p>
                  </a:txBody>
                  <a:tcPr>
                    <a:solidFill>
                      <a:srgbClr val="EEF3F4"/>
                    </a:solidFill>
                  </a:tcPr>
                </a:tc>
                <a:tc>
                  <a:txBody>
                    <a:bodyPr/>
                    <a:lstStyle/>
                    <a:p>
                      <a:r>
                        <a:rPr sz="1600">
                          <a:solidFill>
                            <a:srgbClr val="263238"/>
                          </a:solidFill>
                          <a:latin typeface="Calibri"/>
                        </a:rPr>
                        <a:t>Repite la elevación con la pierna operada [r38]</a:t>
                      </a:r>
                    </a:p>
                  </a:txBody>
                  <a:tcPr>
                    <a:solidFill>
                      <a:srgbClr val="EEF3F4"/>
                    </a:solidFill>
                  </a:tcPr>
                </a:tc>
              </a:tr>
              <a:tr h="457200">
                <a:tc>
                  <a:txBody>
                    <a:bodyPr/>
                    <a:lstStyle/>
                    <a:p>
                      <a:r>
                        <a:rPr sz="1600">
                          <a:solidFill>
                            <a:srgbClr val="263238"/>
                          </a:solidFill>
                          <a:latin typeface="Calibri"/>
                        </a:rPr>
                        <a:t>Buen equilibrio unipodal</a:t>
                      </a:r>
                    </a:p>
                  </a:txBody>
                  <a:tcPr>
                    <a:solidFill>
                      <a:srgbClr val="FFFFFF"/>
                    </a:solidFill>
                  </a:tcPr>
                </a:tc>
                <a:tc>
                  <a:txBody>
                    <a:bodyPr/>
                    <a:lstStyle/>
                    <a:p>
                      <a:r>
                        <a:rPr sz="1600">
                          <a:solidFill>
                            <a:srgbClr val="263238"/>
                          </a:solidFill>
                          <a:latin typeface="Calibri"/>
                        </a:rPr>
                        <a:t>Se mantiene sobre una pierna [r38]</a:t>
                      </a:r>
                    </a:p>
                  </a:txBody>
                  <a:tcPr>
                    <a:solidFill>
                      <a:srgbClr val="FFFFFF"/>
                    </a:solidFill>
                  </a:tcPr>
                </a:tc>
              </a:tr>
              <a:tr h="457200">
                <a:tc>
                  <a:txBody>
                    <a:bodyPr/>
                    <a:lstStyle/>
                    <a:p>
                      <a:r>
                        <a:rPr sz="1600">
                          <a:solidFill>
                            <a:srgbClr val="263238"/>
                          </a:solidFill>
                          <a:latin typeface="Calibri"/>
                        </a:rPr>
                        <a:t>Sentirse psicológicamente listo</a:t>
                      </a:r>
                    </a:p>
                  </a:txBody>
                  <a:tcPr>
                    <a:solidFill>
                      <a:srgbClr val="EEF3F4"/>
                    </a:solidFill>
                  </a:tcPr>
                </a:tc>
                <a:tc>
                  <a:txBody>
                    <a:bodyPr/>
                    <a:lstStyle/>
                    <a:p>
                      <a:r>
                        <a:rPr sz="1600">
                          <a:solidFill>
                            <a:srgbClr val="263238"/>
                          </a:solidFill>
                          <a:latin typeface="Calibri"/>
                        </a:rPr>
                        <a:t>Confianza para correr [r38]</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69</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Maffulli N. A prospective study in 174 patients. 1998. doi:10.1177/03635465980260021801</a:t>
            </a:r>
          </a:p>
          <a:p>
            <a:r>
              <a:rPr sz="1000">
                <a:solidFill>
                  <a:srgbClr val="5A6469"/>
                </a:solidFill>
                <a:latin typeface="Calibri"/>
              </a:rPr>
              <a:t>[r4] Aminlari A et al. J Emerg Med. 2021. doi:10.1016/j.jemermed.2021.09.008</a:t>
            </a:r>
          </a:p>
          <a:p>
            <a:r>
              <a:rPr sz="1000">
                <a:solidFill>
                  <a:srgbClr val="5A6469"/>
                </a:solidFill>
                <a:latin typeface="Calibri"/>
              </a:rPr>
              <a:t>[r8] Garras DN et al. Clin Orthop Relat Res. 2012. doi:10.1007/s11999-012-2355-y</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Se diagnostica con la historia y el examen: la compresión de la pantorrilla y la prueba de Matles tuvieron las sensibilidades más altas… [r3] [r4]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69</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Maffulli N. A prospective study in 174 patients. 1998. doi:10.1177/03635465980260021801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se debe leer una prueba sola: en la serie de Maffulli al menos 2 pruebas fueron positivas en todos los pacientes con rotura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69</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Myhrvold SB et al. N Engl J Med. 2022. doi:10.1056/nejmoa2108447</a:t>
            </a:r>
          </a:p>
          <a:p>
            <a:r>
              <a:rPr sz="1000">
                <a:solidFill>
                  <a:srgbClr val="5A6469"/>
                </a:solidFill>
                <a:latin typeface="Calibri"/>
              </a:rPr>
              <a:t>[r6] Ochen Y et al. BMJ. 2019. doi:10.1136/bmj.k5120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 los 12 meses el ATRS no distinguió entre tratamiento sin cirugía, cirugía abierta y cirugía mínimamente invasiva [r5].</a:t>
            </a:r>
          </a:p>
          <a:p>
            <a:pPr marL="347472" indent="-347472">
              <a:spcAft>
                <a:spcPts val="1400"/>
              </a:spcAft>
              <a:buChar char="•"/>
            </a:pPr>
            <a:r>
              <a:rPr sz="2400">
                <a:solidFill>
                  <a:srgbClr val="263238"/>
                </a:solidFill>
                <a:latin typeface="Calibri"/>
              </a:rPr>
              <a:t>Operar baja la re-rotura y sube las complicaciones; con rehabilitación funcional precoz la diferencia de re-rotura no se sostuvo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69</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rotura del tendón de Aquiles · tendón calcáneo · tríceps sural · prueba de Thompson · prueba de Matles · ATRS · tratamiento funcional · bota con cuñas · reparación abierta · cirugía mínimamente invasiva…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69</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Maffulli N. A prospective study in 174 patients. 1998. doi:10.1177/03635465980260021801</a:t>
            </a:r>
          </a:p>
          <a:p>
            <a:r>
              <a:rPr sz="1000">
                <a:solidFill>
                  <a:srgbClr val="5A6469"/>
                </a:solidFill>
                <a:latin typeface="Calibri"/>
              </a:rPr>
              <a:t>[r6] Ochen Y et al. BMJ. 2019. doi:10.1136/bmj.k5120</a:t>
            </a:r>
          </a:p>
          <a:p>
            <a:r>
              <a:rPr sz="1000">
                <a:solidFill>
                  <a:srgbClr val="5A6469"/>
                </a:solidFill>
                <a:latin typeface="Calibri"/>
              </a:rPr>
              <a:t>[r5] Myhrvold SB et al. N Engl J Med. 2022. doi:10.1056/nejmoa2108447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compresión de la pantorrilla fue la prueba más sensible: 0,96 [r3].</a:t>
            </a:r>
          </a:p>
          <a:p>
            <a:pPr marL="347472" indent="-347472">
              <a:spcAft>
                <a:spcPts val="1400"/>
              </a:spcAft>
              <a:buChar char="•"/>
            </a:pPr>
            <a:r>
              <a:rPr sz="2400">
                <a:solidFill>
                  <a:srgbClr val="263238"/>
                </a:solidFill>
                <a:latin typeface="Calibri"/>
              </a:rPr>
              <a:t>Operar baja la re-rotura y sube las complicaciones; el ATRS a 12 meses no cambió [r6, r5].</a:t>
            </a:r>
          </a:p>
          <a:p>
            <a:pPr marL="347472" indent="-347472">
              <a:spcAft>
                <a:spcPts val="1400"/>
              </a:spcAft>
              <a:buChar char="•"/>
            </a:pPr>
            <a:r>
              <a:rPr sz="2400">
                <a:solidFill>
                  <a:srgbClr val="263238"/>
                </a:solidFill>
                <a:latin typeface="Calibri"/>
              </a:rPr>
              <a:t>Con movimiento precoz, operar o no da una re-rotura parecida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69</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futbolista de fin de semana con dolor súbito en la pantorrilla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 para estudio.</a:t>
            </a:r>
          </a:p>
          <a:p>
            <a:pPr marL="347472" indent="-347472">
              <a:spcAft>
                <a:spcPts val="1400"/>
              </a:spcAft>
              <a:buChar char="•"/>
            </a:pPr>
            <a:r>
              <a:rPr sz="2400">
                <a:solidFill>
                  <a:srgbClr val="263238"/>
                </a:solidFill>
                <a:latin typeface="Calibri"/>
              </a:rPr>
              <a:t>Hombre de 41 años que juega fútbol los fines de semana.</a:t>
            </a:r>
          </a:p>
          <a:p>
            <a:pPr marL="347472" indent="-347472">
              <a:spcAft>
                <a:spcPts val="1400"/>
              </a:spcAft>
              <a:buChar char="•"/>
            </a:pPr>
            <a:r>
              <a:rPr sz="2400">
                <a:solidFill>
                  <a:srgbClr val="263238"/>
                </a:solidFill>
                <a:latin typeface="Calibri"/>
              </a:rPr>
              <a:t>Al arrancar en un sprint siente un chasquido y una 'patada' en la pierna derecha.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69</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hallazgos permiten el diagnóstico clínico y qué dato de la historia aumenta el riesgo?</a:t>
            </a:r>
          </a:p>
          <a:p>
            <a:pPr marL="347472" indent="-347472">
              <a:spcAft>
                <a:spcPts val="1400"/>
              </a:spcAft>
              <a:buChar char="•"/>
            </a:pPr>
            <a:r>
              <a:rPr sz="2400">
                <a:solidFill>
                  <a:srgbClr val="263238"/>
                </a:solidFill>
                <a:latin typeface="Calibri"/>
              </a:rPr>
              <a:t>2. ¿Pedirías RM, ecografía o ninguna imagen? ¿Por qué?</a:t>
            </a:r>
          </a:p>
          <a:p>
            <a:pPr marL="347472" indent="-347472">
              <a:spcAft>
                <a:spcPts val="1400"/>
              </a:spcAft>
              <a:buChar char="•"/>
            </a:pPr>
            <a:r>
              <a:rPr sz="2400">
                <a:solidFill>
                  <a:srgbClr val="263238"/>
                </a:solidFill>
                <a:latin typeface="Calibri"/>
              </a:rPr>
              <a:t>3. ¿Qué opciones de tratamiento le presentas y con qué cifras?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69</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Maffulli N. A prospective study in 174 patients. 1998. doi:10.1177/03635465980260021801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diagnóstico es clínico: la compresión de la pantorrilla tuvo sensibilidad 0,96 y Matles 0,88, y en la serie original al menos 2 pruebas fueron positivas en todos los pacientes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69</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Shamrock AG, Dreyer MA, Varacallo MA. Achilles Tendon Rupture. In: StatPearls [Internet]. Treasure Island (FL): StatPearls Publishing; 2023. PMID: 28613594 https://www.ncbi.nlm.nih.gov/books/NBK430844/</a:t>
            </a:r>
          </a:p>
          <a:p>
            <a:pPr>
              <a:spcAft>
                <a:spcPts val="800"/>
              </a:spcAft>
            </a:pPr>
            <a:r>
              <a:rPr sz="1200">
                <a:solidFill>
                  <a:srgbClr val="263238"/>
                </a:solidFill>
                <a:latin typeface="Calibri"/>
              </a:rPr>
              <a:t>[r2] Kotsifaki R, Malliaras P, Byron C, Marques J, Korakakis V. Incidence, Temporal Trends, and Surgical Shift of Achilles Tendon Rupture: A Systematic Review and Meta-analysis. Sports Med. 2026;56(6):1467-87. doi:10.1007/s40279-026-02397-5 https://doi.org/10.1007/s40279-026-02397-5</a:t>
            </a:r>
          </a:p>
          <a:p>
            <a:pPr>
              <a:spcAft>
                <a:spcPts val="800"/>
              </a:spcAft>
            </a:pPr>
            <a:r>
              <a:rPr sz="1200">
                <a:solidFill>
                  <a:srgbClr val="263238"/>
                </a:solidFill>
                <a:latin typeface="Calibri"/>
              </a:rPr>
              <a:t>[r3] Maffulli N. The clinical diagnosis of subcutaneous tear of the Achilles tendon. A prospective study in 174 patients. Am J Sports Med. 1998;26(2):266-70. doi:10.1177/03635465980260021801 https://doi.org/10.1177/03635465980260021801</a:t>
            </a:r>
          </a:p>
          <a:p>
            <a:pPr>
              <a:spcAft>
                <a:spcPts val="800"/>
              </a:spcAft>
            </a:pPr>
            <a:r>
              <a:rPr sz="1200">
                <a:solidFill>
                  <a:srgbClr val="263238"/>
                </a:solidFill>
                <a:latin typeface="Calibri"/>
              </a:rPr>
              <a:t>[r4] Aminlari A, Stone J, McKee R, Subramony R, Nadolski A, Tolia V, et al. Diagnosing Achilles Tendon Rupture with Ultrasound in Patients Treated Surgically: A Systematic Review and Meta-Analysis. J Emerg Med. 2021;61(5):558-67. doi:10.1016/j.jemermed.2021.09.008 https://doi.org/10.1016/j.jemermed.2021.09.008</a:t>
            </a:r>
          </a:p>
          <a:p>
            <a:pPr>
              <a:spcAft>
                <a:spcPts val="800"/>
              </a:spcAft>
            </a:pPr>
            <a:r>
              <a:rPr sz="1200">
                <a:solidFill>
                  <a:srgbClr val="263238"/>
                </a:solidFill>
                <a:latin typeface="Calibri"/>
              </a:rPr>
              <a:t>[r5] Myhrvold SB, Brouwer EF, Andresen TKM, Rydevik K, Amundsen M, Grün W, et al. Nonoperative or Surgical Treatment of Acute Achilles' Tendon Rupture. N Engl J Med. 2022;386(15):1409-20. doi:10.1056/nejmoa2108447 https://doi.org/10.1056/nejmoa2108447</a:t>
            </a:r>
          </a:p>
          <a:p>
            <a:pPr>
              <a:spcAft>
                <a:spcPts val="800"/>
              </a:spcAft>
            </a:pPr>
            <a:r>
              <a:rPr sz="1200">
                <a:solidFill>
                  <a:srgbClr val="263238"/>
                </a:solidFill>
                <a:latin typeface="Calibri"/>
              </a:rPr>
              <a:t>[r6] Ochen Y, Beks RB, van Heijl M, Hietbrink F, Leenen LPH, van der Velde D, et al. Operative treatment versus nonoperative treatment of Achilles tendon ruptures: systematic review and meta-analysis. BMJ. 2019;364:k5120. doi:10.1136/bmj.k5120 https://doi.org/10.1136/bmj.k5120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69</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Solan M, Briggs-Price S, Houchen-Wolloff L, Malhotra K, Mason L, Mangwani J, et al. Incidence of venous thromboembolism following achilles tendon rupture. Data from the UK foot and ankle thrombo-embolism (UK-FATE) audit. Injury. 2025;56(3):112212. doi:10.1016/j.injury.2025.112212 https://doi.org/10.1016/j.injury.2025.112212</a:t>
            </a:r>
          </a:p>
          <a:p>
            <a:pPr>
              <a:spcAft>
                <a:spcPts val="800"/>
              </a:spcAft>
            </a:pPr>
            <a:r>
              <a:rPr sz="1200">
                <a:solidFill>
                  <a:srgbClr val="263238"/>
                </a:solidFill>
                <a:latin typeface="Calibri"/>
              </a:rPr>
              <a:t>[r8] Garras DN, Raikin SM, Bhat SB, Taweel N, Karanjia H. MRI is unnecessary for diagnosing acute Achilles tendon ruptures: clinical diagnostic criteria. Clin Orthop Relat Res. 2012;470(8):2268-73. doi:10.1007/s11999-012-2355-y https://doi.org/10.1007/s11999-012-2355-y</a:t>
            </a:r>
          </a:p>
          <a:p>
            <a:pPr>
              <a:spcAft>
                <a:spcPts val="800"/>
              </a:spcAft>
            </a:pPr>
            <a:r>
              <a:rPr sz="1200">
                <a:solidFill>
                  <a:srgbClr val="263238"/>
                </a:solidFill>
                <a:latin typeface="Calibri"/>
              </a:rPr>
              <a:t>[r9] Soroceanu A, Sidhwa F, Aarabi S, Kaufman A, Glazebrook M. Surgical versus nonsurgical treatment of acute Achilles tendon rupture: a meta-analysis of randomized trials. J Bone Joint Surg Am. 2012;94(23):2136-43. doi:10.2106/jbjs.k.00917 https://doi.org/10.2106/jbjs.k.00917</a:t>
            </a:r>
          </a:p>
          <a:p>
            <a:pPr>
              <a:spcAft>
                <a:spcPts val="800"/>
              </a:spcAft>
            </a:pPr>
            <a:r>
              <a:rPr sz="1200">
                <a:solidFill>
                  <a:srgbClr val="263238"/>
                </a:solidFill>
                <a:latin typeface="Calibri"/>
              </a:rPr>
              <a:t>[r10] Yammine K, Honeine MO, Alam AE, Assi C. Locating the danger zone to avoid injury to the sural nerve during Achilles calcaneal tendon repair. A systematic review of cadaveric studies with clinical implications. Surg Radiol Anat. 2022;44(8):1131-8. doi:10.1007/s00276-022-02997-6 https://doi.org/10.1007/s00276-022-02997-6</a:t>
            </a:r>
          </a:p>
          <a:p>
            <a:pPr>
              <a:spcAft>
                <a:spcPts val="800"/>
              </a:spcAft>
            </a:pPr>
            <a:r>
              <a:rPr sz="1200">
                <a:solidFill>
                  <a:srgbClr val="263238"/>
                </a:solidFill>
                <a:latin typeface="Calibri"/>
              </a:rPr>
              <a:t>[r11] Guerot M, Khiami F, Valentin E, Grimaud O, Moussa MK, Gerometta A, et al. Return to Sport and Return to Self-Reported Preinjury Level After Surgical Repair of Acute Achilles Tendon Rupture: A 2-Year Prospective Cohort Analysis. J Clin Med. 2026;15(17):6512. doi:10.3390/jcm15176512 https://doi.org/10.3390/jcm15176512</a:t>
            </a:r>
          </a:p>
          <a:p>
            <a:pPr>
              <a:spcAft>
                <a:spcPts val="800"/>
              </a:spcAft>
            </a:pPr>
            <a:r>
              <a:rPr sz="1200">
                <a:solidFill>
                  <a:srgbClr val="263238"/>
                </a:solidFill>
                <a:latin typeface="Calibri"/>
              </a:rPr>
              <a:t>[r12] Keating JF, Will EM. Operative versus non-operative treatment of acute rupture of tendo Achillis: a prospective randomised evaluation of functional outcome. J Bone Joint Surg Br. 2011;93(8):1071-8. doi:10.1302/0301-620x.93b8.25998 https://doi.org/10.1302/0301-620x.93b8.25998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69</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Toft M, Hansen MS, Vestergaard JD, Jenlar J, Pramming AK, Møller S, et al. Randomised three-armed trial investigation of the Copenhagen Achilles tendon Rupture Treatment Algorithm (CARTA) for individualised treatment of acute Achilles tendon rupture. Br J Sports Med. 2026;60(12):848-55. doi:10.1136/bjsports-2025-110210 https://doi.org/10.1136/bjsports-2025-110210</a:t>
            </a:r>
          </a:p>
          <a:p>
            <a:pPr>
              <a:spcAft>
                <a:spcPts val="800"/>
              </a:spcAft>
            </a:pPr>
            <a:r>
              <a:rPr sz="1200">
                <a:solidFill>
                  <a:srgbClr val="263238"/>
                </a:solidFill>
                <a:latin typeface="Calibri"/>
              </a:rPr>
              <a:t>[r14] Costa ML, Achten J, Marian IR, Dutton SJ, Lamb SE, Ollivere B, et al. Plaster cast versus functional brace for non-surgical treatment of Achilles tendon rupture (UKSTAR): a multicentre randomised controlled trial and economic evaluation. Lancet. 2020;395(10222):441-8. doi:10.1016/s0140-6736(19)32942-3 https://doi.org/10.1016/s0140-6736(19)32942-3</a:t>
            </a:r>
          </a:p>
          <a:p>
            <a:pPr>
              <a:spcAft>
                <a:spcPts val="800"/>
              </a:spcAft>
            </a:pPr>
            <a:r>
              <a:rPr sz="1200">
                <a:solidFill>
                  <a:srgbClr val="263238"/>
                </a:solidFill>
                <a:latin typeface="Calibri"/>
              </a:rPr>
              <a:t>[r15] Maempel JF, White TO, Mackenzie SP, McCann C, Clement ND. The epidemiology of Achilles tendon re-rupture and associated risk factors: male gender, younger age and traditional immobilising rehabilitation are risk factors. Knee Surg Sports Traumatol Arthrosc. 2022;30(7):2457-69. doi:10.1007/s00167-021-06824-0 https://doi.org/10.1007/s00167-021-06824-0</a:t>
            </a:r>
          </a:p>
          <a:p>
            <a:pPr>
              <a:spcAft>
                <a:spcPts val="800"/>
              </a:spcAft>
            </a:pPr>
            <a:r>
              <a:rPr sz="1200">
                <a:solidFill>
                  <a:srgbClr val="263238"/>
                </a:solidFill>
                <a:latin typeface="Calibri"/>
              </a:rPr>
              <a:t>[r16] Keene DJ, Alsousou J, Harrison P, Hulley P, Wagland S, Parsons SR, et al. Platelet rich plasma injection for acute Achilles tendon rupture: PATH-2 randomised, placebo controlled, superiority trial. BMJ. 2019;367:l6132. doi:10.1136/bmj.l6132 https://doi.org/10.1136/bmj.l6132</a:t>
            </a:r>
          </a:p>
          <a:p>
            <a:pPr>
              <a:spcAft>
                <a:spcPts val="800"/>
              </a:spcAft>
            </a:pPr>
            <a:r>
              <a:rPr sz="1200">
                <a:solidFill>
                  <a:srgbClr val="263238"/>
                </a:solidFill>
                <a:latin typeface="Calibri"/>
              </a:rPr>
              <a:t>[r17] Mocanu D, Bokwa-Dąbrowska K, Larsson E, Helander KN, Szaro P. Ultrasound gap measurement after acute Achilles rupture is reliable overall but uncertain near a 5-mm decision threshold. Skeletal Radiol. 2026;55(9):2301-13. doi:10.1007/s00256-026-05243-x https://doi.org/10.1007/s00256-026-05243-x</a:t>
            </a:r>
          </a:p>
          <a:p>
            <a:pPr>
              <a:spcAft>
                <a:spcPts val="800"/>
              </a:spcAft>
            </a:pPr>
            <a:r>
              <a:rPr sz="1200">
                <a:solidFill>
                  <a:srgbClr val="263238"/>
                </a:solidFill>
                <a:latin typeface="Calibri"/>
              </a:rPr>
              <a:t>[r18] van der Linden PD, Sturkenboom MC, Herings RM, Leufkens HM, Rowlands S, Stricker BH. Increased risk of achilles tendon rupture with quinolone antibacterial use, especially in elderly patients taking oral corticosteroids. Arch Intern Med. 2003;163(15):1801-7. doi:10.1001/archinte.163.15.1801 https://doi.org/10.1001/archinte.163.15.1801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69</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Wong M, Jardaly AH, Kiel J. Anatomy, Bony Pelvis and Lower Limb: Achilles Tendon. In: StatPearls [Internet]. Treasure Island (FL): StatPearls Publishing; 2023. PMID: 29763092 https://www.ncbi.nlm.nih.gov/books/NBK499917/</a:t>
            </a:r>
          </a:p>
          <a:p>
            <a:pPr>
              <a:spcAft>
                <a:spcPts val="800"/>
              </a:spcAft>
            </a:pPr>
            <a:r>
              <a:rPr sz="1200">
                <a:solidFill>
                  <a:srgbClr val="263238"/>
                </a:solidFill>
                <a:latin typeface="Calibri"/>
              </a:rPr>
              <a:t>[r20] Amendola F, Barbasse L, Carbonaro R, Alessandri-Bonetti M, Cottone G, Riccio M, et al. The Acute Achilles Tendon Rupture: An Evidence-Based Approach from the Diagnosis to the Treatment. Medicina (Kaunas). 2022;58(9):1195. doi:10.3390/medicina58091195 https://doi.org/10.3390/medicina58091195</a:t>
            </a:r>
          </a:p>
          <a:p>
            <a:pPr>
              <a:spcAft>
                <a:spcPts val="800"/>
              </a:spcAft>
            </a:pPr>
            <a:r>
              <a:rPr sz="1200">
                <a:solidFill>
                  <a:srgbClr val="263238"/>
                </a:solidFill>
                <a:latin typeface="Calibri"/>
              </a:rPr>
              <a:t>[r21] Briggs-Price S, Mangwani J, Houchen-Wolloff L, Modha G, Fitzpatrick E, Faizi M, et al. Incidence, demographics, characteristics and management of acute Achilles tendon rupture: An epidemiological study. PLoS One. 2024;19(6):e0304197. doi:10.1371/journal.pone.0304197 https://doi.org/10.1371/journal.pone.0304197</a:t>
            </a:r>
          </a:p>
          <a:p>
            <a:pPr>
              <a:spcAft>
                <a:spcPts val="800"/>
              </a:spcAft>
            </a:pPr>
            <a:r>
              <a:rPr sz="1200">
                <a:solidFill>
                  <a:srgbClr val="263238"/>
                </a:solidFill>
                <a:latin typeface="Calibri"/>
              </a:rPr>
              <a:t>[r22] Hoenig T, Gronwald T, Hollander K, Klein C, Frosch KH, Ueblacker P, et al. Video analysis of Achilles tendon ruptures in professional male football (soccer) reveals underlying injury patterns and provides strategies for injury prevention. Knee Surg Sports Traumatol Arthrosc. 2023;31(6):2236-45. doi:10.1007/s00167-023-07384-1 https://doi.org/10.1007/s00167-023-07384-1</a:t>
            </a:r>
          </a:p>
          <a:p>
            <a:pPr>
              <a:spcAft>
                <a:spcPts val="800"/>
              </a:spcAft>
            </a:pPr>
            <a:r>
              <a:rPr sz="1200">
                <a:solidFill>
                  <a:srgbClr val="263238"/>
                </a:solidFill>
                <a:latin typeface="Calibri"/>
              </a:rPr>
              <a:t>[r23] Kannus P, Józsa L. Histopathological changes preceding spontaneous rupture of a tendon. A controlled study of 891 patients. J Bone Joint Surg Am. 1991;73(10):1507-25. doi:10.2106/00004623-199173100-00009 https://doi.org/10.2106/00004623-199173100-00009</a:t>
            </a:r>
          </a:p>
          <a:p>
            <a:pPr>
              <a:spcAft>
                <a:spcPts val="800"/>
              </a:spcAft>
            </a:pPr>
            <a:r>
              <a:rPr sz="1200">
                <a:solidFill>
                  <a:srgbClr val="263238"/>
                </a:solidFill>
                <a:latin typeface="Calibri"/>
              </a:rPr>
              <a:t>[r24] Chen TM, Rozen WM, Pan WR, Ashton MW, Richardson MD, Taylor GI. The arterial anatomy of the Achilles tendon: anatomical study and clinical implications. Clin Anat. 2009;22(3):377-85. doi:10.1002/ca.20758 https://doi.org/10.1002/ca.20758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69</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Mueller MM, Estfeller A, Cychosz CC, Bilodeau RE, Ammerman BM, Katiyar P, et al. MRI-Based Classification of Achilles Tendon Ruptures: Reliability and Predictors of Tear Location. Orthop J Sports Med. 2026;14(4):23259671261428092. doi:10.1177/23259671261428092 https://doi.org/10.1177/23259671261428092</a:t>
            </a:r>
          </a:p>
          <a:p>
            <a:pPr>
              <a:spcAft>
                <a:spcPts val="800"/>
              </a:spcAft>
            </a:pPr>
            <a:r>
              <a:rPr sz="1200">
                <a:solidFill>
                  <a:srgbClr val="263238"/>
                </a:solidFill>
                <a:latin typeface="Calibri"/>
              </a:rPr>
              <a:t>[r26] MacMahon A, Deland JT, Do H, Soukup DS, Sofka CM, Demetracopolous CA, et al. MRI Evaluation of Achilles Tendon Rotation and Sural Nerve Anatomy: Implications for Percutaneous and Limited-Open Achilles Tendon Repair. Foot Ankle Int. 2016;37(6):636-43. doi:10.1177/1071100716628915 https://doi.org/10.1177/1071100716628915</a:t>
            </a:r>
          </a:p>
          <a:p>
            <a:pPr>
              <a:spcAft>
                <a:spcPts val="800"/>
              </a:spcAft>
            </a:pPr>
            <a:r>
              <a:rPr sz="1200">
                <a:solidFill>
                  <a:srgbClr val="263238"/>
                </a:solidFill>
                <a:latin typeface="Calibri"/>
              </a:rPr>
              <a:t>[r27] Hong CC, Seow D, Koh JH, Rammelt S, Pearce CJ. Paratenon preserving repair of the midsubstance acute Achilles tendon rupture: a systematic review and meta-analysis with best- and worst-case analyses for rerupture rates. Arch Orthop Trauma Surg. 2024;144(8):3379-91. doi:10.1007/s00402-024-05486-0 https://doi.org/10.1007/s00402-024-05486-0</a:t>
            </a:r>
          </a:p>
          <a:p>
            <a:pPr>
              <a:spcAft>
                <a:spcPts val="800"/>
              </a:spcAft>
            </a:pPr>
            <a:r>
              <a:rPr sz="1200">
                <a:solidFill>
                  <a:srgbClr val="263238"/>
                </a:solidFill>
                <a:latin typeface="Calibri"/>
              </a:rPr>
              <a:t>[r28] Lameire DL, Ramelli L, Halai M, Wasserstein D, Park SS. Outcomes of operative and nonoperative management of myotendinous Achilles tendon ruptures: a systematic review. BMC Musculoskelet Disord. 2025;26(1):71. doi:10.1186/s12891-025-08286-8 https://doi.org/10.1186/s12891-025-08286-8</a:t>
            </a:r>
          </a:p>
          <a:p>
            <a:pPr>
              <a:spcAft>
                <a:spcPts val="800"/>
              </a:spcAft>
            </a:pPr>
            <a:r>
              <a:rPr sz="1200">
                <a:solidFill>
                  <a:srgbClr val="263238"/>
                </a:solidFill>
                <a:latin typeface="Calibri"/>
              </a:rPr>
              <a:t>[r29] Sadoghi P, Rosso C, Valderrabano V, Leithner A, Vavken P. Initial Achilles tendon repair strength--synthesized biomechanical data from 196 cadaver repairs. Int Orthop. 2012;36(9):1947-51. doi:10.1007/s00264-012-1533-6 https://doi.org/10.1007/s00264-012-1533-6</a:t>
            </a:r>
          </a:p>
          <a:p>
            <a:pPr>
              <a:spcAft>
                <a:spcPts val="800"/>
              </a:spcAft>
            </a:pPr>
            <a:r>
              <a:rPr sz="1200">
                <a:solidFill>
                  <a:srgbClr val="263238"/>
                </a:solidFill>
                <a:latin typeface="Calibri"/>
              </a:rPr>
              <a:t>[r30] Schepull T, Aspenberg P. Early controlled tension improves the material properties of healing human achilles tendons after ruptures: a randomized trial. Am J Sports Med. 2013;41(11):2550-7. doi:10.1177/0363546513501785 https://doi.org/10.1177/0363546513501785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69</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Kangas J, Pajala A, Ohtonen P, Leppilahti J. Achilles tendon elongation after rupture repair: a randomized comparison of 2 postoperative regimens. Am J Sports Med. 2007;35(1):59-64. doi:10.1177/0363546506293255 https://doi.org/10.1177/0363546506293255</a:t>
            </a:r>
          </a:p>
          <a:p>
            <a:pPr>
              <a:spcAft>
                <a:spcPts val="800"/>
              </a:spcAft>
            </a:pPr>
            <a:r>
              <a:rPr sz="1200">
                <a:solidFill>
                  <a:srgbClr val="263238"/>
                </a:solidFill>
                <a:latin typeface="Calibri"/>
              </a:rPr>
              <a:t>[r32] Elbeshbeshy M, Khalafallah M, Fell A, Davies A, Hashem M. Impact of Tendon Gap on Decision-Making in Acute Achilles Tendon Rupture: A Systematic Review. Cureus. 2025;17(9):e91902. doi:10.7759/cureus.91902 https://doi.org/10.7759/cureus.91902</a:t>
            </a:r>
          </a:p>
          <a:p>
            <a:pPr>
              <a:spcAft>
                <a:spcPts val="800"/>
              </a:spcAft>
            </a:pPr>
            <a:r>
              <a:rPr sz="1200">
                <a:solidFill>
                  <a:srgbClr val="263238"/>
                </a:solidFill>
                <a:latin typeface="Calibri"/>
              </a:rPr>
              <a:t>[r33] Geng X, Yang XG, Teng ZL, Hu XX, Wang C, Zhang C, et al. Is a Preoperative MRI Scan Necessary for Acute Achilles Tendon Rupture?. Orthop Surg. 2023;15(11):2777-85. doi:10.1111/os.13845 https://doi.org/10.1111/os.13845</a:t>
            </a:r>
          </a:p>
          <a:p>
            <a:pPr>
              <a:spcAft>
                <a:spcPts val="800"/>
              </a:spcAft>
            </a:pPr>
            <a:r>
              <a:rPr sz="1200">
                <a:solidFill>
                  <a:srgbClr val="263238"/>
                </a:solidFill>
                <a:latin typeface="Calibri"/>
              </a:rPr>
              <a:t>[r34] Griffin MJ, Olson K, Heckmann N, Charlton TP. Realtime Achilles Ultrasound Thompson (RAUT) Test for the Evaluation and Diagnosis of Acute Achilles Tendon Ruptures. Foot Ankle Int. 2017;38(1):36-40. doi:10.1177/1071100716669983 https://doi.org/10.1177/1071100716669983</a:t>
            </a:r>
          </a:p>
          <a:p>
            <a:pPr>
              <a:spcAft>
                <a:spcPts val="800"/>
              </a:spcAft>
            </a:pPr>
            <a:r>
              <a:rPr sz="1200">
                <a:solidFill>
                  <a:srgbClr val="263238"/>
                </a:solidFill>
                <a:latin typeface="Calibri"/>
              </a:rPr>
              <a:t>[r35] Wang R, Huang L, Jiang S, You G, Zhou X, Wang G, et al. Immediate mobilization after repair of Achilles tendon rupture may increase the incidence of re-rupture: a systematic review and meta-analysis of randomized controlled trials. Int J Surg. 2024;110(6):3888-99. doi:10.1097/js9.0000000000001305 https://doi.org/10.1097/js9.0000000000001305</a:t>
            </a:r>
          </a:p>
          <a:p>
            <a:pPr>
              <a:spcAft>
                <a:spcPts val="800"/>
              </a:spcAft>
            </a:pPr>
            <a:r>
              <a:rPr sz="1200">
                <a:solidFill>
                  <a:srgbClr val="263238"/>
                </a:solidFill>
                <a:latin typeface="Calibri"/>
              </a:rPr>
              <a:t>[r36] Melinte MA, Nistor DV, de Souza Conde RA, Hernández RG, Wijaya P, Marvin K, et al. Mini-open versus percutaneous surgical repair for acute Achilles tendon rupture: a systematic review and meta-analysis. Int Orthop. 2025;49(1):259-69. doi:10.1007/s00264-024-06362-7 https://doi.org/10.1007/s00264-024-06362-7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69</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Zee AA, van Lieshout K, van der Heide M, Janssen L, Janzing HM. Low molecular weight heparin for prevention of venous thromboembolism in patients with lower-limb immobilization. Cochrane Database Syst Rev. 2017;8:CD006681. doi:10.1002/14651858.cd006681.pub4 https://doi.org/10.1002/14651858.cd006681.pub4</a:t>
            </a:r>
          </a:p>
          <a:p>
            <a:pPr>
              <a:spcAft>
                <a:spcPts val="800"/>
              </a:spcAft>
            </a:pPr>
            <a:r>
              <a:rPr sz="1200">
                <a:solidFill>
                  <a:srgbClr val="263238"/>
                </a:solidFill>
                <a:latin typeface="Calibri"/>
              </a:rPr>
              <a:t>[r38] Gaspar M, Maffulli N, Memain G, Carmont MR, Hardy A, Arnaud C. Criteria for Return to Running After Surgical Repair of Acute Achilles Tendon Rupture: A Modified Delphi Consensus Study. Sports Med. 2026. doi:10.1007/s40279-026-02506-4 https://doi.org/10.1007/s40279-026-02506-4</a:t>
            </a:r>
          </a:p>
          <a:p>
            <a:pPr>
              <a:spcAft>
                <a:spcPts val="800"/>
              </a:spcAft>
            </a:pPr>
            <a:r>
              <a:rPr sz="1200">
                <a:solidFill>
                  <a:srgbClr val="263238"/>
                </a:solidFill>
                <a:latin typeface="Calibri"/>
              </a:rPr>
              <a:t>[r39] Khan RJ, Carey Smith RL. Surgical interventions for treating acute Achilles tendon ruptures. Cochrane Database Syst Rev. 2010;(9):CD003674. doi:10.1002/14651858.cd003674.pub4 https://doi.org/10.1002/14651858.cd003674.pub4</a:t>
            </a:r>
          </a:p>
          <a:p>
            <a:pPr>
              <a:spcAft>
                <a:spcPts val="800"/>
              </a:spcAft>
            </a:pPr>
            <a:r>
              <a:rPr sz="1200">
                <a:solidFill>
                  <a:srgbClr val="263238"/>
                </a:solidFill>
                <a:latin typeface="Calibri"/>
              </a:rPr>
              <a:t>[r40] Xu S, Xiao J, Li Y, Liu E, Qin Y, Shen X. Operative versus nonoperative management of acute Achilles tendon rupture: a systematic review and meta-analysis of clinical outcomes from randomized controlled trials. Ann Med. 2025;57(1):2537349. doi:10.1080/07853890.2025.2537349 https://doi.org/10.1080/07853890.2025.2537349</a:t>
            </a:r>
          </a:p>
          <a:p>
            <a:pPr>
              <a:spcAft>
                <a:spcPts val="800"/>
              </a:spcAft>
            </a:pPr>
            <a:r>
              <a:rPr sz="1200">
                <a:solidFill>
                  <a:srgbClr val="263238"/>
                </a:solidFill>
                <a:latin typeface="Calibri"/>
              </a:rPr>
              <a:t>[r41] Olsson N, Silbernagel KG, Eriksson BI, Sansone M, Brorsson A, Nilsson-Helander K, et al. Stable surgical repair with accelerated rehabilitation versus nonsurgical treatment for acute Achilles tendon ruptures: a randomized controlled study. Am J Sports Med. 2013;41(12):2867-76. doi:10.1177/0363546513503282 https://doi.org/10.1177/0363546513503282</a:t>
            </a:r>
          </a:p>
          <a:p>
            <a:pPr>
              <a:spcAft>
                <a:spcPts val="800"/>
              </a:spcAft>
            </a:pPr>
            <a:r>
              <a:rPr sz="1200">
                <a:solidFill>
                  <a:srgbClr val="263238"/>
                </a:solidFill>
                <a:latin typeface="Calibri"/>
              </a:rPr>
              <a:t>[r42] Willits K, Amendola A, Bryant D, Mohtadi NG, Giffin JR, Fowler P, et al. Operative versus nonoperative treatment of acute Achilles tendon ruptures: a multicenter randomized trial using accelerated functional rehabilitation. J Bone Joint Surg Am. 2010;92(17):2767-75. doi:10.2106/jbjs.i.01401 https://doi.org/10.2106/jbjs.i.01401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69</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Barfod KW, Bencke J, Lauridsen HB, Ban I, Ebskov L, Troelsen A. Nonoperative dynamic treatment of acute achilles tendon rupture: the influence of early weight-bearing on clinical outcome: a blinded, randomized controlled trial. J Bone Joint Surg Am. 2014;96(18):1497-503. doi:10.2106/jbjs.m.01273 https://doi.org/10.2106/jbjs.m.01273</a:t>
            </a:r>
          </a:p>
          <a:p>
            <a:pPr>
              <a:spcAft>
                <a:spcPts val="800"/>
              </a:spcAft>
            </a:pPr>
            <a:r>
              <a:rPr sz="1200">
                <a:solidFill>
                  <a:srgbClr val="263238"/>
                </a:solidFill>
                <a:latin typeface="Calibri"/>
              </a:rPr>
              <a:t>[r44] Happonen V, Koivisto A, Härkönen A, Kröger H. Nonoperative treatment of Achilles tendon rupture with 6- versus 8-week protocol: a single-center cohort study from Finland. Acta Orthop. 2026;97:722-6. doi:10.2340/17453674.2026.46872 https://doi.org/10.2340/17453674.2026.46872</a:t>
            </a:r>
          </a:p>
          <a:p>
            <a:pPr>
              <a:spcAft>
                <a:spcPts val="800"/>
              </a:spcAft>
            </a:pPr>
            <a:r>
              <a:rPr sz="1200">
                <a:solidFill>
                  <a:srgbClr val="263238"/>
                </a:solidFill>
                <a:latin typeface="Calibri"/>
              </a:rPr>
              <a:t>[r45] Grassi A, Amendola A, Samuelsson K, Svantesson E, Romagnoli M, Bondi A, et al. Minimally Invasive Versus Open Repair for Acute Achilles Tendon Rupture: Meta-Analysis Showing Reduced Complications, with Similar Outcomes, After Minimally Invasive Surgery. J Bone Joint Surg Am. 2018;100(22):1969-81. doi:10.2106/jbjs.17.01364 https://doi.org/10.2106/jbjs.17.01364</a:t>
            </a:r>
          </a:p>
          <a:p>
            <a:pPr>
              <a:spcAft>
                <a:spcPts val="800"/>
              </a:spcAft>
            </a:pPr>
            <a:r>
              <a:rPr sz="1200">
                <a:solidFill>
                  <a:srgbClr val="263238"/>
                </a:solidFill>
                <a:latin typeface="Calibri"/>
              </a:rPr>
              <a:t>[r46] Nilsson-Helander K, Silbernagel KG, Thomeé R, Faxén E, Olsson N, Eriksson BI, et al. Acute achilles tendon rupture: a randomized, controlled study comparing surgical and nonsurgical treatments using validated outcome measures. Am J Sports Med. 2010;38(11):2186-93. doi:10.1177/0363546510376052 https://doi.org/10.1177/0363546510376052</a:t>
            </a:r>
          </a:p>
          <a:p>
            <a:pPr>
              <a:spcAft>
                <a:spcPts val="800"/>
              </a:spcAft>
            </a:pPr>
            <a:r>
              <a:rPr sz="1200">
                <a:solidFill>
                  <a:srgbClr val="263238"/>
                </a:solidFill>
                <a:latin typeface="Calibri"/>
              </a:rPr>
              <a:t>[r47] Park YH, Kim W, Choi JW, Kim HJ. Absorbable versus nonabsorbable sutures for the Krackow suture repair of acute Achilles tendon rupture: a prospective randomized controlled trial. Bone Joint J. 2022;104-B(8):938-45. doi:10.1302/0301-620x.104b8.bjj-2021-1730.r2 https://doi.org/10.1302/0301-620x.104b8.bjj-2021-1730.r2</a:t>
            </a:r>
          </a:p>
          <a:p>
            <a:pPr>
              <a:spcAft>
                <a:spcPts val="800"/>
              </a:spcAft>
            </a:pPr>
            <a:r>
              <a:rPr sz="1200">
                <a:solidFill>
                  <a:srgbClr val="263238"/>
                </a:solidFill>
                <a:latin typeface="Calibri"/>
              </a:rPr>
              <a:t>[r48] Cofano E, Colace S, Piro F, Longo UG, D'Hooghe P, Kennedy JG, et al. Successful functional outcomes and return to sport rate can be achieved after surgery for acute Achilles tendon rupture: A systematic review. J Exp Orthop. 2025;12(4):e70469. doi:10.1002/jeo2.70469 https://doi.org/10.1002/jeo2.70469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69</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Pedersen MH, Wahlsten LR, Grønborg H, Gislason GH, Petersen MM, Bonde AN. Symptomatic Venous Thromboembolism After Achilles Tendon Rupture: A Nationwide Danish Cohort Study of 28,546 Patients With Achilles Tendon Rupture. Am J Sports Med. 2019;47(13):3229-37. doi:10.1177/0363546519876054 https://doi.org/10.1177/0363546519876054</a:t>
            </a:r>
          </a:p>
          <a:p>
            <a:pPr>
              <a:spcAft>
                <a:spcPts val="800"/>
              </a:spcAft>
            </a:pPr>
            <a:r>
              <a:rPr sz="1200">
                <a:solidFill>
                  <a:srgbClr val="263238"/>
                </a:solidFill>
                <a:latin typeface="Calibri"/>
              </a:rPr>
              <a:t>[r50] Healy B, Beasley R, Weatherall M. Venous thromboembolism following prolonged cast immobilisation for injury to the tendo Achillis. J Bone Joint Surg Br. 2010;92(5):646-50. doi:10.1302/0301-620x.92b5.23241 https://doi.org/10.1302/0301-620x.92b5.23241</a:t>
            </a:r>
          </a:p>
          <a:p>
            <a:pPr>
              <a:spcAft>
                <a:spcPts val="800"/>
              </a:spcAft>
            </a:pPr>
            <a:r>
              <a:rPr sz="1200">
                <a:solidFill>
                  <a:srgbClr val="263238"/>
                </a:solidFill>
                <a:latin typeface="Calibri"/>
              </a:rPr>
              <a:t>[r51] Bak BM, Seow D, Teo YZE, Hasan MY, Pearce CJ. Return to Play and Functional Outcomes Following Treatment of Acute Achilles Tendon Ruptures: A Systematic Review and Meta-Analysis. J Foot Ankle Surg. 2024;63(3):420-9. doi:10.1053/j.jfas.2023.12.008 https://doi.org/10.1053/j.jfas.2023.12.008</a:t>
            </a:r>
          </a:p>
          <a:p>
            <a:pPr>
              <a:spcAft>
                <a:spcPts val="800"/>
              </a:spcAft>
            </a:pPr>
            <a:r>
              <a:rPr sz="1200">
                <a:solidFill>
                  <a:srgbClr val="263238"/>
                </a:solidFill>
                <a:latin typeface="Calibri"/>
              </a:rPr>
              <a:t>[r52] Ghaddaf AA, Alomari MS, Alsharef JF, Alakkas E, Alshehri MS. Early versus late weightbearing in conservative management of acute achilles tendon rupture: A systematic review and meta-analysis of randomized controlled trials. Injury. 2022;53(4):1543-51. doi:10.1016/j.injury.2022.01.028 https://doi.org/10.1016/j.injury.2022.01.028</a:t>
            </a:r>
          </a:p>
          <a:p>
            <a:pPr>
              <a:spcAft>
                <a:spcPts val="800"/>
              </a:spcAft>
            </a:pPr>
            <a:r>
              <a:rPr sz="1200">
                <a:solidFill>
                  <a:srgbClr val="263238"/>
                </a:solidFill>
                <a:latin typeface="Calibri"/>
              </a:rPr>
              <a:t>[r53] Zellers JA, Christensen M, Kjær IL, Rathleff MS, Silbernagel KG. Defining Components of Early Functional Rehabilitation for Acute Achilles Tendon Rupture: A Systematic Review. Orthop J Sports Med. 2019;7(11):2325967119884071. doi:10.1177/2325967119884071 https://doi.org/10.1177/2325967119884071</a:t>
            </a:r>
          </a:p>
          <a:p>
            <a:pPr>
              <a:spcAft>
                <a:spcPts val="800"/>
              </a:spcAft>
            </a:pPr>
            <a:r>
              <a:rPr sz="1200">
                <a:solidFill>
                  <a:srgbClr val="263238"/>
                </a:solidFill>
                <a:latin typeface="Calibri"/>
              </a:rPr>
              <a:t>[r54] Suchak AA, Bostick GP, Beaupré LA, Durand DC, Jomha NM. The influence of early weight-bearing compared with non-weight-bearing after surgical repair of the Achilles tendon. J Bone Joint Surg Am. 2008;90(9):1876-83. doi:10.2106/jbjs.g.01242 https://doi.org/10.2106/jbjs.g.01242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69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Rotura aguda del tendón de Aquiles: operar o no operar con un protocolo funcional</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