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Llegan en shock (163 pacientes, 11 centros)</c:v>
                </c:pt>
                <c:pt idx="1">
                  <c:v>Con hemorragia relevante en la tomografía</c:v>
                </c:pt>
                <c:pt idx="2">
                  <c:v>Sin hemorragia relevante en la tomografía</c:v>
                </c:pt>
              </c:strCache>
            </c:strRef>
          </c:cat>
          <c:val>
            <c:numRef>
              <c:f>Sheet1!$B$2:$B$4</c:f>
              <c:numCache>
                <c:formatCode>General</c:formatCode>
                <c:ptCount val="3"/>
                <c:pt idx="0">
                  <c:v>30</c:v>
                </c:pt>
                <c:pt idx="1">
                  <c:v>14.7</c:v>
                </c:pt>
                <c:pt idx="2">
                  <c:v>5.3</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mL</c:v>
                </c:pt>
              </c:strCache>
            </c:strRef>
          </c:tx>
          <c:spPr>
            <a:solidFill>
              <a:srgbClr val="0F5F6B"/>
            </a:solidFill>
          </c:spPr>
          <c:cat>
            <c:strRef>
              <c:f>Sheet1!$A$2:$A$7</c:f>
              <c:strCache>
                <c:ptCount val="6"/>
                <c:pt idx="0">
                  <c:v>Tibia con placa: pérdida oculta posoperatoria</c:v>
                </c:pt>
                <c:pt idx="1">
                  <c:v>Húmero proximal operado: pérdida calculada</c:v>
                </c:pt>
                <c:pt idx="2">
                  <c:v>Tibia con clavo: pérdida oculta posoperatoria</c:v>
                </c:pt>
                <c:pt idx="3">
                  <c:v>Acetábulo aislado: pérdida preoperatoria media</c:v>
                </c:pt>
                <c:pt idx="4">
                  <c:v>Fémur aislado: pérdida estimada media</c:v>
                </c:pt>
                <c:pt idx="5">
                  <c:v>Pelvis: capacidad que puede alojar</c:v>
                </c:pt>
              </c:strCache>
            </c:strRef>
          </c:cat>
          <c:val>
            <c:numRef>
              <c:f>Sheet1!$B$2:$B$7</c:f>
              <c:numCache>
                <c:formatCode>General</c:formatCode>
                <c:ptCount val="6"/>
                <c:pt idx="0">
                  <c:v>272.71</c:v>
                </c:pt>
                <c:pt idx="1">
                  <c:v>284</c:v>
                </c:pt>
                <c:pt idx="2">
                  <c:v>507.66</c:v>
                </c:pt>
                <c:pt idx="3">
                  <c:v>1172.6</c:v>
                </c:pt>
                <c:pt idx="4">
                  <c:v>1276</c:v>
                </c:pt>
                <c:pt idx="5">
                  <c:v>3000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Clase I: mortalidad</c:v>
                </c:pt>
                <c:pt idx="1">
                  <c:v>Clase IV: mortalidad</c:v>
                </c:pt>
                <c:pt idx="2">
                  <c:v>Clase I: transfusión masiva</c:v>
                </c:pt>
                <c:pt idx="3">
                  <c:v>Clase IV: transfusión masiva</c:v>
                </c:pt>
              </c:strCache>
            </c:strRef>
          </c:cat>
          <c:val>
            <c:numRef>
              <c:f>Sheet1!$B$2:$B$5</c:f>
              <c:numCache>
                <c:formatCode>General</c:formatCode>
                <c:ptCount val="4"/>
                <c:pt idx="0">
                  <c:v>7.4</c:v>
                </c:pt>
                <c:pt idx="1">
                  <c:v>51.5</c:v>
                </c:pt>
                <c:pt idx="2">
                  <c:v>5</c:v>
                </c:pt>
                <c:pt idx="3">
                  <c:v>52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Sheet1!$A$2:$A$5</c:f>
              <c:strCache>
                <c:ptCount val="4"/>
                <c:pt idx="0">
                  <c:v>Índice de shock (metaanálisis)</c:v>
                </c:pt>
                <c:pt idx="1">
                  <c:v>Índice de shock, corte 0,81</c:v>
                </c:pt>
                <c:pt idx="2">
                  <c:v>Índice de shock, corte 0,91</c:v>
                </c:pt>
                <c:pt idx="3">
                  <c:v>Puntaje ABC, 2 puntos o más</c:v>
                </c:pt>
              </c:strCache>
            </c:strRef>
          </c:cat>
          <c:val>
            <c:numRef>
              <c:f>Sheet1!$B$2:$B$5</c:f>
              <c:numCache>
                <c:formatCode>General</c:formatCode>
                <c:ptCount val="4"/>
                <c:pt idx="0">
                  <c:v>68</c:v>
                </c:pt>
                <c:pt idx="1">
                  <c:v>85</c:v>
                </c:pt>
                <c:pt idx="2">
                  <c:v>81</c:v>
                </c:pt>
                <c:pt idx="3">
                  <c:v>75</c:v>
                </c:pt>
              </c:numCache>
            </c:numRef>
          </c:val>
        </c:ser>
        <c:ser>
          <c:idx val="1"/>
          <c:order val="1"/>
          <c:tx>
            <c:strRef>
              <c:f>Sheet1!$C$1</c:f>
              <c:strCache>
                <c:ptCount val="1"/>
                <c:pt idx="0">
                  <c:v>Especificidad</c:v>
                </c:pt>
              </c:strCache>
            </c:strRef>
          </c:tx>
          <c:spPr>
            <a:solidFill>
              <a:srgbClr val="D97706"/>
            </a:solidFill>
          </c:spPr>
          <c:cat>
            <c:strRef>
              <c:f>Sheet1!$A$2:$A$5</c:f>
              <c:strCache>
                <c:ptCount val="4"/>
                <c:pt idx="0">
                  <c:v>Índice de shock (metaanálisis)</c:v>
                </c:pt>
                <c:pt idx="1">
                  <c:v>Índice de shock, corte 0,81</c:v>
                </c:pt>
                <c:pt idx="2">
                  <c:v>Índice de shock, corte 0,91</c:v>
                </c:pt>
                <c:pt idx="3">
                  <c:v>Puntaje ABC, 2 puntos o más</c:v>
                </c:pt>
              </c:strCache>
            </c:strRef>
          </c:cat>
          <c:val>
            <c:numRef>
              <c:f>Sheet1!$C$2:$C$5</c:f>
              <c:numCache>
                <c:formatCode>General</c:formatCode>
                <c:ptCount val="4"/>
                <c:pt idx="0">
                  <c:v>84</c:v>
                </c:pt>
                <c:pt idx="1">
                  <c:v>64</c:v>
                </c:pt>
                <c:pt idx="2">
                  <c:v>87</c:v>
                </c:pt>
                <c:pt idx="3">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Dolor o sensibilidad pélvica (Glasgow mayor de 13)</c:v>
                </c:pt>
                <c:pt idx="1">
                  <c:v>Deformidad pélvica</c:v>
                </c:pt>
                <c:pt idx="2">
                  <c:v>Inestabilidad al estresar el anillo</c:v>
                </c:pt>
              </c:strCache>
            </c:strRef>
          </c:cat>
          <c:val>
            <c:numRef>
              <c:f>Sheet1!$B$2:$B$4</c:f>
              <c:numCache>
                <c:formatCode>General</c:formatCode>
                <c:ptCount val="3"/>
                <c:pt idx="0">
                  <c:v>100</c:v>
                </c:pt>
                <c:pt idx="1">
                  <c:v>55</c:v>
                </c:pt>
                <c:pt idx="2">
                  <c:v>26</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Dolor o sensibilidad pélvica (Glasgow mayor de 13)</c:v>
                </c:pt>
                <c:pt idx="1">
                  <c:v>Deformidad pélvica</c:v>
                </c:pt>
                <c:pt idx="2">
                  <c:v>Inestabilidad al estresar el anillo</c:v>
                </c:pt>
              </c:strCache>
            </c:strRef>
          </c:cat>
          <c:val>
            <c:numRef>
              <c:f>Sheet1!$C$2:$C$4</c:f>
              <c:numCache>
                <c:formatCode>General</c:formatCode>
                <c:ptCount val="3"/>
                <c:pt idx="0">
                  <c:v>93</c:v>
                </c:pt>
                <c:pt idx="1">
                  <c:v>97</c:v>
                </c:pt>
                <c:pt idx="2">
                  <c:v>99.9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eFAST: neumotórax</c:v>
                </c:pt>
                <c:pt idx="1">
                  <c:v>eFAST: derrame pericárdico</c:v>
                </c:pt>
                <c:pt idx="2">
                  <c:v>eFAST: líquido libre abdominal</c:v>
                </c:pt>
                <c:pt idx="3">
                  <c:v>eFAST: líquido libre en hipotensos</c:v>
                </c:pt>
                <c:pt idx="4">
                  <c:v>Ecografía en abdomen contuso (Cochrane)</c:v>
                </c:pt>
              </c:strCache>
            </c:strRef>
          </c:cat>
          <c:val>
            <c:numRef>
              <c:f>Sheet1!$B$2:$B$6</c:f>
              <c:numCache>
                <c:formatCode>General</c:formatCode>
                <c:ptCount val="5"/>
                <c:pt idx="0">
                  <c:v>69</c:v>
                </c:pt>
                <c:pt idx="1">
                  <c:v>91</c:v>
                </c:pt>
                <c:pt idx="2">
                  <c:v>74</c:v>
                </c:pt>
                <c:pt idx="3">
                  <c:v>74</c:v>
                </c:pt>
                <c:pt idx="4">
                  <c:v>68</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eFAST: neumotórax</c:v>
                </c:pt>
                <c:pt idx="1">
                  <c:v>eFAST: derrame pericárdico</c:v>
                </c:pt>
                <c:pt idx="2">
                  <c:v>eFAST: líquido libre abdominal</c:v>
                </c:pt>
                <c:pt idx="3">
                  <c:v>eFAST: líquido libre en hipotensos</c:v>
                </c:pt>
                <c:pt idx="4">
                  <c:v>Ecografía en abdomen contuso (Cochrane)</c:v>
                </c:pt>
              </c:strCache>
            </c:strRef>
          </c:cat>
          <c:val>
            <c:numRef>
              <c:f>Sheet1!$C$2:$C$6</c:f>
              <c:numCache>
                <c:formatCode>General</c:formatCode>
                <c:ptCount val="5"/>
                <c:pt idx="0">
                  <c:v>99</c:v>
                </c:pt>
                <c:pt idx="1">
                  <c:v>94</c:v>
                </c:pt>
                <c:pt idx="2">
                  <c:v>98</c:v>
                </c:pt>
                <c:pt idx="3">
                  <c:v>95</c:v>
                </c:pt>
                <c:pt idx="4">
                  <c:v>95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Sheet1!$A$2:$A$11</c:f>
              <c:strCache>
                <c:ptCount val="10"/>
                <c:pt idx="0">
                  <c:v>PROPPR 24 h: 1:1:1</c:v>
                </c:pt>
                <c:pt idx="1">
                  <c:v>PROPPR 24 h: 1:1:2</c:v>
                </c:pt>
                <c:pt idx="2">
                  <c:v>PAMPer 30 d: plasma</c:v>
                </c:pt>
                <c:pt idx="3">
                  <c:v>PAMPer 30 d: estándar</c:v>
                </c:pt>
                <c:pt idx="4">
                  <c:v>COMBAT 28 d: plasma</c:v>
                </c:pt>
                <c:pt idx="5">
                  <c:v>COMBAT 28 d: solución salina</c:v>
                </c:pt>
                <c:pt idx="6">
                  <c:v>CRYOSTAT-2 28 d: crioprecipitado</c:v>
                </c:pt>
                <c:pt idx="7">
                  <c:v>CRYOSTAT-2 28 d: estándar</c:v>
                </c:pt>
                <c:pt idx="8">
                  <c:v>Prehospitalario 2026, 30 d: sangre total</c:v>
                </c:pt>
                <c:pt idx="9">
                  <c:v>Prehospitalario 2026, 30 d: componentes</c:v>
                </c:pt>
              </c:strCache>
            </c:strRef>
          </c:cat>
          <c:val>
            <c:numRef>
              <c:f>Sheet1!$B$2:$B$11</c:f>
              <c:numCache>
                <c:formatCode>General</c:formatCode>
                <c:ptCount val="10"/>
                <c:pt idx="0">
                  <c:v>12.7</c:v>
                </c:pt>
                <c:pt idx="1">
                  <c:v>17.0</c:v>
                </c:pt>
                <c:pt idx="2">
                  <c:v>23.2</c:v>
                </c:pt>
                <c:pt idx="3">
                  <c:v>33.0</c:v>
                </c:pt>
                <c:pt idx="4">
                  <c:v>15</c:v>
                </c:pt>
                <c:pt idx="5">
                  <c:v>10</c:v>
                </c:pt>
                <c:pt idx="6">
                  <c:v>25.3</c:v>
                </c:pt>
                <c:pt idx="7">
                  <c:v>26.1</c:v>
                </c:pt>
                <c:pt idx="8">
                  <c:v>25.9</c:v>
                </c:pt>
                <c:pt idx="9">
                  <c:v>20.5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Sheet1!$A$2:$A$7</c:f>
              <c:strCache>
                <c:ptCount val="6"/>
                <c:pt idx="0">
                  <c:v>Hasta 1 h: ácido tranexámico</c:v>
                </c:pt>
                <c:pt idx="1">
                  <c:v>Hasta 1 h: placebo</c:v>
                </c:pt>
                <c:pt idx="2">
                  <c:v>1 a 3 h: ácido tranexámico</c:v>
                </c:pt>
                <c:pt idx="3">
                  <c:v>1 a 3 h: placebo</c:v>
                </c:pt>
                <c:pt idx="4">
                  <c:v>Más de 3 h: ácido tranexámico</c:v>
                </c:pt>
                <c:pt idx="5">
                  <c:v>Más de 3 h: placebo</c:v>
                </c:pt>
              </c:strCache>
            </c:strRef>
          </c:cat>
          <c:val>
            <c:numRef>
              <c:f>Sheet1!$B$2:$B$7</c:f>
              <c:numCache>
                <c:formatCode>General</c:formatCode>
                <c:ptCount val="6"/>
                <c:pt idx="0">
                  <c:v>5.3</c:v>
                </c:pt>
                <c:pt idx="1">
                  <c:v>7.7</c:v>
                </c:pt>
                <c:pt idx="2">
                  <c:v>4.8</c:v>
                </c:pt>
                <c:pt idx="3">
                  <c:v>6.1</c:v>
                </c:pt>
                <c:pt idx="4">
                  <c:v>4.4</c:v>
                </c:pt>
                <c:pt idx="5">
                  <c:v>3.1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Empaquetamiento preperitoneal (metaanálisis, mortalidad cruda)</c:v>
                </c:pt>
                <c:pt idx="1">
                  <c:v>Angioembolización (metaanálisis, mortalidad cruda)</c:v>
                </c:pt>
                <c:pt idx="2">
                  <c:v>REBOA más estándar, 90 días</c:v>
                </c:pt>
                <c:pt idx="3">
                  <c:v>Solo estándar, 90 días</c:v>
                </c:pt>
              </c:strCache>
            </c:strRef>
          </c:cat>
          <c:val>
            <c:numRef>
              <c:f>Sheet1!$B$2:$B$5</c:f>
              <c:numCache>
                <c:formatCode>General</c:formatCode>
                <c:ptCount val="4"/>
                <c:pt idx="0">
                  <c:v>23</c:v>
                </c:pt>
                <c:pt idx="1">
                  <c:v>32</c:v>
                </c:pt>
                <c:pt idx="2">
                  <c:v>54</c:v>
                </c:pt>
                <c:pt idx="3">
                  <c:v>42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min</c:v>
                </c:pt>
              </c:strCache>
            </c:strRef>
          </c:tx>
          <c:spPr>
            <a:solidFill>
              <a:srgbClr val="0F5F6B"/>
            </a:solidFill>
          </c:spPr>
          <c:cat>
            <c:strRef>
              <c:f>Sheet1!$A$2:$A$3</c:f>
              <c:strCache>
                <c:ptCount val="2"/>
                <c:pt idx="0">
                  <c:v>Clavo endomedular posterior</c:v>
                </c:pt>
                <c:pt idx="1">
                  <c:v>Fijador externo</c:v>
                </c:pt>
              </c:strCache>
            </c:strRef>
          </c:cat>
          <c:val>
            <c:numRef>
              <c:f>Sheet1!$B$2:$B$3</c:f>
              <c:numCache>
                <c:formatCode>General</c:formatCode>
                <c:ptCount val="2"/>
                <c:pt idx="0">
                  <c:v>135</c:v>
                </c:pt>
                <c:pt idx="1">
                  <c:v>35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min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mL</c:v>
                </c:pt>
              </c:strCache>
            </c:strRef>
          </c:tx>
          <c:spPr>
            <a:solidFill>
              <a:srgbClr val="0F5F6B"/>
            </a:solidFill>
          </c:spPr>
          <c:cat>
            <c:strRef>
              <c:f>Sheet1!$A$2:$A$3</c:f>
              <c:strCache>
                <c:ptCount val="2"/>
                <c:pt idx="0">
                  <c:v>Clavo endomedular posterior</c:v>
                </c:pt>
                <c:pt idx="1">
                  <c:v>Fijador externo</c:v>
                </c:pt>
              </c:strCache>
            </c:strRef>
          </c:cat>
          <c:val>
            <c:numRef>
              <c:f>Sheet1!$B$2:$B$3</c:f>
              <c:numCache>
                <c:formatCode>General</c:formatCode>
                <c:ptCount val="2"/>
                <c:pt idx="0">
                  <c:v>400</c:v>
                </c:pt>
                <c:pt idx="1">
                  <c:v>90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mL</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Sheet1!$A$2:$A$8</c:f>
              <c:strCache>
                <c:ptCount val="7"/>
                <c:pt idx="0">
                  <c:v>Parálisis nerviosa transitoria con torniquete</c:v>
                </c:pt>
                <c:pt idx="1">
                  <c:v>Infección tras empaquetamiento (serie de Burlew)</c:v>
                </c:pt>
                <c:pt idx="2">
                  <c:v>Empaquetamiento que requirió embolización</c:v>
                </c:pt>
                <c:pt idx="3">
                  <c:v>Infección tras empaquetamiento (revisión de Papakostidis)</c:v>
                </c:pt>
                <c:pt idx="4">
                  <c:v>Infección tras reempaquetar la pelvis</c:v>
                </c:pt>
                <c:pt idx="5">
                  <c:v>Hipocalcemia grave en transfusión masiva</c:v>
                </c:pt>
                <c:pt idx="6">
                  <c:v>Hipocalcemia en transfusión masiva</c:v>
                </c:pt>
              </c:strCache>
            </c:strRef>
          </c:cat>
          <c:val>
            <c:numRef>
              <c:f>Sheet1!$B$2:$B$8</c:f>
              <c:numCache>
                <c:formatCode>General</c:formatCode>
                <c:ptCount val="7"/>
                <c:pt idx="0">
                  <c:v>1.7</c:v>
                </c:pt>
                <c:pt idx="1">
                  <c:v>15</c:v>
                </c:pt>
                <c:pt idx="2">
                  <c:v>27</c:v>
                </c:pt>
                <c:pt idx="3">
                  <c:v>35</c:v>
                </c:pt>
                <c:pt idx="4">
                  <c:v>47</c:v>
                </c:pt>
                <c:pt idx="5">
                  <c:v>71</c:v>
                </c:pt>
                <c:pt idx="6">
                  <c:v>97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Déficit de base, clase I</c:v>
                </c:pt>
                <c:pt idx="1">
                  <c:v>Pelvis sin hemorragia en TC</c:v>
                </c:pt>
                <c:pt idx="2">
                  <c:v>Pelvis con hemorragia en TC</c:v>
                </c:pt>
                <c:pt idx="3">
                  <c:v>Pelvis en shock al ingreso</c:v>
                </c:pt>
                <c:pt idx="4">
                  <c:v>Déficit de base, clase IV</c:v>
                </c:pt>
              </c:strCache>
            </c:strRef>
          </c:cat>
          <c:val>
            <c:numRef>
              <c:f>Sheet1!$B$2:$B$6</c:f>
              <c:numCache>
                <c:formatCode>General</c:formatCode>
                <c:ptCount val="5"/>
                <c:pt idx="0">
                  <c:v>7.4</c:v>
                </c:pt>
                <c:pt idx="1">
                  <c:v>5.3</c:v>
                </c:pt>
                <c:pt idx="2">
                  <c:v>14.7</c:v>
                </c:pt>
                <c:pt idx="3">
                  <c:v>30</c:v>
                </c:pt>
                <c:pt idx="4">
                  <c:v>51.5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Shock hemorrágico de origen ortopédico.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alcance; Epidemiología: cuánto pesa la hemorragia ortopédica; De dónde sangra la ortopedia y cuánto; Anatomía que explica el sangrado pélvico; Biomecánica: por qué un anillo abierto sangra más; Clasificar el shock y la pelvis: qué sirve para decidir; Reconocer el shock y medirlo; Examen físico dirigido: pelvis, periné y extremidades; Imágenes: qué pedir y cuándo; Algoritmo ante el paciente inestable con fractura; Reanimación de control de daños: qué se da y cuánto; Control mecánico del sangrado y decisión quirúrgica; Técnica: cinturón, torniquete, fijación y empaquetamiento; Complicaciones y errores que cuestan vidas; Pronóstico: qué predice la muerte. Estructura sugerida por el autor para diez minutos: Lámina 1 (1 min): caso clínico inventado de un motociclista con pelvis inestable y shock; pregunta que ordena la charla: ¿de dónde sangra y qué hago en la primera hora?. Lámina 2 (1 min): por qué importa: entre 30 % y 40 % de las muertes por trauma son por hemorragia y buena parte ocurre antes de llegar al hospital [r23]. Lámina 3 (1 min): dónde sangra la ortopedia: pelvis y retroperitoneo, acetábulo con más de 1 litro antes de operar, fémur cerrado aislado que rara vez explica el shock [r14][r29][r1]. Lámina 4 (1 min): reconocer el shock: las 4 clases de ATLS describen mal a los pacientes reales; déficit de base, lactato e índice de shock orientan mejor [r6][r5][r16]. Lámina 5 (1 min): controlar lo que sangra: compresión, torniquete, cinturón sobre los trocánteres [r3][r13]. Lámina 6 (2 min): reanimar con sangre: hipotensión permisiva de 80 a 90 mmHg, razón alta de plasma y plaquetas (en PROPPR, 1:1:1 logró más hemostasia sin cambiar la mortalidad) y ácido tranexámico en las primeras 3 horas [r3][r41][r10]. Lámina 7 (1 min): pelvis que no responde: fijación externa o pinza C, empaquetamiento preperitoneal, embolización; REBOA solo como puente [r4][r63][r22]. Lámina 8 (1 min): calor, calcio y coagulopatía: la tríada letal y 2 enemigos que se miden, la hipotermia al ingreso y el calcio bajo [r21][r52][r19]. Lámina 9 (1 min): errores del residente y mensaje final: no fijes lo que no has reanimado y no busques en el hueso lo que sangra en otra parte [r4][r1].</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En el paciente con fractura y shock, la primera pregunta es de dónde sangra. Un fémur cerrado aislado rara vez lo explica; antes de culpar al hueso, revisa pelvis, heridas abiertas, tórax y abdomen (fuente: Wertheimer A y colaboradores, 2018) (fuente: Ostrum RF y colaboradores, 1993). Lo primero es frenar lo que sangra: compresión o torniquete en la extremidad y cinturón o sábana sobre los trocánteres si se sospecha la pelvis, antes de afinar el resto (fuente: Rossaint R y colaboradores, 2023) (fuente: Coccolini F y colaboradores, 2017). Se reanima con sangre, no con líquido: hemoderivados tempranos, cristaloides mínimos, presión sistólica de 80 a 90 mmHg hasta controlar el sangrado (sin lesión cerebral) y ácido tranexámico dentro de las 3 horas (fuente: Rossaint R y colaboradores, 2023). El shock se reconoce mejor por perfusión (lactato, déficit de base) que por las 4 clases clásicas de ATLS, que describen mal a los pacientes reales (fuente: Mutschler M y colaboradores, 2013) (fuente: Mutschler M y colaboradores, 2014). Si no responde, el control es mecánico y local: en la pelvis, empaquetamiento preperitoneal, fijación externa o embolización según el paciente y los recursos; la fijación definitiva espera a que esté reanimado (fuente: Coccolini F y colaboradores, 2017) (fuente: Costantini TW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alcance. Qué es. En este capítulo llamamos shock hemorrágico de origen ortopédico a la hipoperfusión por pérdida de sangre cuya fuente principal está en el esqueleto o en sus partes blandas: anillo pélvico y acetábulo, fémur, tibia, húmero y fracturas abiertas con daño vascular o muscular. Es una definición de trabajo de este capítulo, no un término de las guías (interpretación del redactor). Por qué le toca al traumatólogo. Según una revisión clásica, a la hemorragia se atribuye del 30 % al 40 % de la mortalidad traumática, y de esas muertes entre 33 % y 56 % sucede ya en la fase prehospitalaria (fuente: Kauvar DS y colaboradores, 2006).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Entre quienes llegan con vida, lo que mata pronto es el sangrado no detenido, la coagulopatía y una reanimación que se quedó corta (fuente: Kauvar DS y colaboradores, 2006). Quien maneja pelvis, fémur y heridas de extremidad participa en el control mecánico del sangrado: cierra o estabiliza el anillo, decide el torniquete y el fijador externo, y acompaña la reanimación (práctica habitual / opinión experta). Dónde empieza la atención. La guía europea de sangrado mayor coloca el control de la hemorragia catastrófica antes de la vía aérea, en el orden &lt;C&gt;ABCDE (fuente: Rossaint R y colaboradores, 2023). La 11.ª edición de ATLS (2025) adopta la misma idea con una «x» inicial para la hemorragia exanguinante (fuente: Ramasamy A, 2026), y recomienda hipotensión permisiva, limitar los cristaloides y transfundir temprano (fuente: Ramasamy A, 2026).</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no es. Tener una fractura no es tener un shock. 2 preguntas ordenan todo el capítulo: ¿de dónde sangra este paciente? y ¿qué se hace en la primera hora para que deje de sangrar mientras se reanima? Cuando hay shock y una fractura cerrada de hueso largo, la regla es buscar otra fuente (tórax, abdomen, pelvis, otra extremidad) (fuente: Wertheimer A y colaboradores, 2018) (fuente: Ostrum RF y colaboradores, 1993). Con esto cerramos definición y alcance. Sigamos con epidemiología: cuánto pesa la hemorragia ortopédica.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pesa la hemorragia ortopédica. La hemorragia como causa de muerte. Entre 30 % y 40 % de las muertes por trauma se deben a hemorragia (fuente: Kauvar DS y colaboradores, 2006). En el análisis de datos individuales de 40 138 pacientes con sangrado grave (trauma y hemorragia posparto), 63 % de las muertes por sangrado ocurrió dentro de las primeras 12 horas (fuente: Gayet-Ageron A y colaboradores, 2018). Pelvis. Aunque solo 3 % de las lesiones del esqueleto compromete la pelvis, quien la sufre suele ser joven y llega con un puntaje de gravedad (ISS) alto, de 25 a 48 (fuente: Coccolini F y colaboradores, 2017). En una cohorte contemporánea de 512 pacientes con fractura pélvica y tomografía con contraste al ingreso, 95 (18,6 %) mostraron hemorragia relevante en la imagen y su mortalidad fue de 14,7 %, frente a 5,3 % en quienes no la mostraron (fuente: Gerhardt F y colaboradores, 2026). Entre 163 pacientes que llegaron en shock con fractura pélvica contusa a 11 centros de trauma, la mortalidad hospitalaria fue de 30 % (fuente: Costantini TW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fracturas pélvicas abiertas son raras (entre 2 % y 4 % de las pélvicas), pero su mortalidad va de 15 % a 50 % (fuente: Eastman AL y colaboradores, 2025). Fémur. En 293 pacientes con fractura de fémur extracapsular aislada, 36 % recibió transfusión durante la internación, y la diáfisis no se transfundió más que las fracturas proximales o distales en las primeras 48 horas (fuente: Wertheimer A y colaboradores, 2018). En una serie militar de 213 heridos con fractura de diáfisis femoral hubo shock en 17,1 %; entre los aislados en shock, 72,7 % tenía una fractura abierta con sangrado externo difícil de controlar (fuente: Mitchnik IY y colaboradores, 2022). Extremidades tras explosiones. En 66 víctimas hospitalizadas con lesiones de extremidad tras un atentado con explosivos, 16 (24,2 %) estuvieron inestables hemodinámicamente durante las primeras 24 horas (fuente: Ashkenazi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hospitalaria en fractura pélvica según el contexto» muestra lo siguiente. Llegan en shock (163 pacientes, 11 centros): 30 por ciento (fuente: Costantini TW y colaboradores, 2017). Con hemorragia relevante en la tomografía: 14.7 por ciento (fuente: Gerhardt F y colaboradores, 2026). Sin hemorragia relevante en la tomografía: 5.3 por ciento (fuente: Gerhardt F y colaboradores, 2026). Con esto cerramos epidemiología: cuánto pesa la hemorragia ortopédica. Sigamos con de dónde sangra la ortopedia y cuánto.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 dónde sangra la ortopedia y cuánto. Pelvis y retroperitoneo. Hay 3 fuentes posibles: las superficies de fractura de hueso esponjoso, los plexos venosos (presacro y prevesical) y las ramas de la ilíaca interna (glútea superior y sacra lateral atrás; pudenda y obturatriz adelante) (fuente: Coccolini F y colaboradores, 2017). La enseñanza clásica dice que 80 % a 90 % de las hemorragias de las pelvis inestables son venosas (plexos y hueso esponjoso) y 10 % a 20 % arteriales (fuente: Coccolini F y colaboradores, 2017). Si tras estabilizar el anillo el paciente sigue inestable, pesa más el componente arterial (fuente: Coccolini F y colaboradores, 2017); otra revisión documenta sangrado arterial significativo hasta en 60 % de los pacientes inestables (fuente: Madsen JE y colaboradores, 2024). Una cohorte reciente asignó la fuente presunta, en tomografía, a hueso esponjoso en 44,2 %, mixta en 29,5 %, arterial en 18,9 % y venosa aislada en 7,4 %, y concluye que el concepto de hemorragia predominantemente venosa quizá no refleje lo que se ve hoy (fuente: Gerhardt F y colaboradores, 2026). Las cifras difieren porque cambian la población (todos o solo los inestables) y el método (angiografía o tomografía): conviene no memorizar una sola proporción (interpretación del redactor). Cuánto cabe y cuánto fluye. Una pelvis destrozada da cabida a unos 3000 mL, con un ritmo de pérdida que puede llegar a 1000 mL cada hora (fuente: Madsen JE y colaboradores, 2024). Y la presión engaña: puede faltar hasta 30 % de la volemia sin que la PAS haya caído todavía (fuente: Madsen JE y colaboradores, 2024). Fémur. En una serie retrospectiva de 53 pacientes con fractura de fémur aislada, la pérdida estimada promedió 1276 mL, 21 pacientes recibieron transfusión con 2,5 unidades en promedio, y lo que determinó la transfusión fue la hemorragia preoperatoria y no la intraoperatoria (fuente: Lieurance R y colaboradores, 1992). Aun así, el fémur cerrado aislado rara vez produce shock hipotensivo: en 100 pacientes no hubo ninguno en clase III o IV (fuente: Ostrum RF y colaboradores, 1993). En el registro de 293 pacientes, la diáfisis no se transfundió más que las fracturas proximales o distales (fuente: Wertheimer A y colaboradores, 2018). La excepción es el muslo abierto: en las series militares el sangrado externo es difícil de controlar (fuente: Mitchnik IY y colaboradores, 2022). Acetábulo. En 598 pacientes con fractura acetabular aislada que se operó, la pérdida preoperatoria promedió 1172,6 mL, y los patrones de ambas columnas, en T y de columna anterior con hemitransversa posterior fueron los que más sangraron (fuente: McGee A y colaboradores, 2023). Un mayor índice de masa corporal y más tiempo hasta la cirugía se asociaron a más pérdida (fuente: McGee A y colaboradores, 2023). Tibia y húmero. No hay un dato verificable del volumen del hematoma de una fractura cerrada de tibia o de húmero; los números disponibles son de la cirugía. En fracturas extraarticulares de tibia, la pérdida oculta calculada fue de 272,71 mL con placa y 507,66 mL con clavo fresado, mayor de lo esperado (fuente: Wang JQ y colaboradores, 2019). En 420 pacientes operados por fractura de húmero proximal, la pérdida calculada promedió 284 mL y 14,5 % recibió transfusión (fuente: Malcherczyk D y colaboradores, 2019). Son pérdidas de la operación, no del momento de la lesión. Fracturas abiertas y heridas de extremidad. En la cohorte de explosiones, las fracturas en ambos miembros, las fracturas abiertas Gustilo IIIb o IIIc y las lesiones AIS de 3 a 4 fueron factores de riesgo de shock; en los 9 pacientes en quienes la extremidad fue la causa principal o única, la mediana fue de 10 unidades de glóbulos en 24 horas (fuente: Ashkenazi I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«Volúmenes documentados (mL): no son equivalentes entre sí, léanse con la tabla» muestra lo siguiente. Pelvis: capacidad que puede alojar: 3000 mL (fuente: Madsen JE y colaboradores, 2024). Fémur aislado: pérdida estimada media: 1276 mL (fuente: Lieurance R y colaboradores, 1992). Acetábulo aislado: pérdida preoperatoria media: 1172.6 mL (fuente: McGee A y colaboradores, 2023). Tibia con clavo: pérdida oculta posoperatoria: 507.7 mL (fuente: Wang JQ y colaboradores, 2019). Húmero proximal operado: pérdida calculada: 284 mL (fuente: Malcherczyk D y colaboradores, 2019). Tibia con placa: pérdida oculta posoperatoria: 272.7 mL (fuente: Wang JQ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«Cuánto sangra cada segmento: solo lo que está medido» tiene 3 columnas: Segmento, Dato medido, Cómo leerlo. Fila 1: Segmento, Anillo pélvico; Dato medido, Puede alojar 3000 mL y sangrar hasta 1000 mL por hora (fuente: Madsen JE y colaboradores, 2024); Cómo leerlo, Es capacidad y ritmo máximo, no un promedio. Fila 2: Segmento, Acetábulo aislado operado (598); Dato medido, Pérdida preoperatoria media de 1172,6 mL; hasta 1454,9 mL en ambas columnas (fuente: McGee A y colaboradores, 2023); Cómo leerlo, Más de 1 litro antes de operar: la fractura sin reducir sigue sangrando. Fila 3: Segmento, Fémur aislado (53, serie de 1992); Dato medido, Pérdida estimada media de 1276 mL; 21 recibieron transfusión (fuente: Lieurance R y colaboradores, 1992); Cómo leerlo, Serie pequeña y antigua; no implica shock. Fila 4: Segmento, Fémur extracapsular aislado (293); Dato medido, 36 % recibió transfusión durante la internación (fuente: Wertheimer A y colaboradores, 2018); Cómo leerlo, La diáfisis no se transfundió más que las demás. Fila 5: Segmento, Tibia extraarticular fijada (209); Dato medido, Pérdida oculta de 272,71 mL con placa y 507,66 mL con clavo (fuente: Wang JQ y colaboradores, 2019); Cómo leerlo, Pérdida de la cirugía, no de la lesión. Fila 6: Segmento, Húmero proximal operado (420); Dato medido, Pérdida calculada media de 284 mL; transfusión en 14,5 % (fuente: Malcherczyk D y colaboradores, 2019); Cómo leerlo, Pérdida de la cirugía, no de la lesión. Fila 7: Segmento, Tibia y húmero cerrados, momento de la lesión; Dato medido, Sin dato verificable; Cómo leerlo, No se cita una cifra que no se pudo respaldar. (fuente: Madsen JE y colaboradores, 2024) (fuente: McGee A y colaboradores, 2023) (fuente: Lieurance R y colaboradores, 1992) (fuente: Wertheimer A y colaboradores, 2018) (fuente: Wang JQ y colaboradores, 2019) (fuente: Malcherczyk D y colaboradores, 2019). Con esto cerramos de dónde sangra la ortopedia y cuánto. Sigamos con anatomía que explica el sangrado pélvico.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que explica el sangrado pélvico. Un compartimento cerrado con vasos grandes dentro. Dentro del anillo óseo conviven vejiga y uretra, órganos genitales, recto, vasos y nervios (fuente: Coccolini F y colaboradores, 2017). Del lado venoso, lo que más se rompe son el plexo que tapiza la cara anterior del sacro y las venas que rodean la vejiga; del lado arterial, la glútea superior y la sacra lateral por detrás y la pudenda y la obturatriz por delante, todas ramas de la ilíaca interna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Cuando hay sangrado arterial, la probabilidad de que además haya sangrado venoso es cercana a 100 % (fuente: Coccolini F y colaboradores, 2017), por eso la embolización sola no basta en muchos pacientes (fuente: Coccolini F y colaboradores, 2017). Por qué importa al decidir. Hueso esponjoso y plexos venosos sangran a baja presión y responden a cerrar el espacio y a taponar; las ramas arteriales piden embolización o control quirúrgico (fuente: Madsen JE y colaboradores, 2024). Esa lógica ordena las opciones de la sección de tratamiento. Con esto cerramos anatomía que explica el sangrado pélvico. Sigamos con biomecánica: por qué un anillo abierto sangra más.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por qué un anillo abierto sangra más. Volumen y taponamiento. El anillo íntegro contiene el sangrado: el espacio es limitado y la presión sube hasta frenarlo. Cuando el anillo se rompe, el volumen interno aumenta y se pierde ese efecto de taponamiento, sobre todo en las lesiones tipo libro abierto (fuente: Coccolini F y colaboradores, 2017). Basta una apertura de 5 cm para que la cavidad pélvica gane entre 10 % y 20 % de volumen (fuente: Madsen JE y colaboradores, 2024). De ahí que la primera maniobra contra el sangrado venoso y óseo sea mecánica: devolver el anillo a su sitio achica el espacio y deja que el hematoma se autotapone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consigue el cinturón. El cinturón rinde cuando se ajusta a la altura de los trocánteres mayores: ahí cierra el anillo y la pelvis contiene mejor el sangrado (fuente: Madsen JE y colaboradores, 2024). WSES lo ubica a la altura de los trocánteres y la sínfisis, con los miembros inferiores en aducción para que el volumen interno disminuya (fuente: Coccolini F y colaboradores, 2017). En las fracturas del acetábulo y en otros patrones de compresión lateral quizá no sirva como estabilizador principal, porque puede deformar más el anillo; aun así, la revisión de Madsen no encuentra pruebas de que aumente el sangrado (fuente: Madsen JE y colaboradores, 2024). Estabilidad posterior. La pinza C comprime directamente las articulaciones sacroilíacas; en el laboratorio alcanzó fuerzas medias de hasta 342 N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Su variante en T se apoya en los trocánteres mayores y lleva la compresión al anillo posterior a través de las caderas; se coloca rápido y sin radioscopia (fuente: Madsen JE y colaboradores, 2024). Qué no controla un cinturón. Un cinturón no resuelve por sí solo un sangrado arterial persistente ni un sangrado que viene de fuera de la pelvis; por eso el paciente que sigue inestable tras cerrarlo necesita buscar otra causa o pasar al siguiente escalón (interpretación del redactor). Con esto cerramos biomecánica: por qué un anillo abierto sangra más. Sigamos con clasificar el shock y la pelvis: qué sirve para decidir.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clasificar el shock y la pelvis: qué sirve para decidir. Clases de shock de ATLS. La tabla clásica reparte la pérdida de volumen en 4 clases: menos de 15 %, 15 % a 30 %, 31 % a 40 % y más de 40 % (fuente: Rossaint R y colaboradores, 2023). En la versión que reproduce la guía europea se añadió el déficit de base (0 a −2, −2 a −6, −6 a −10 y −10 mEq/L o menos) y la necesidad de sangre: vigilar, posible, sí y protocolo de transfusión masiva (fuente: Rossaint R y colaboradores, 2023). La propia guía advierte que sirve como estimación gruesa y tiene limitaciones (fuente: Rossaint R y colaboradores, 2023). Críticas, con datos. En un gran registro alemán, solo 9,3 % de los pacientes pudo asignarse a una clase combinando frecuencia cardiaca, presión sistólica y Glasgow (fuente: Mutschler M y colaboradores, 2014). En un registro británico, al pasar de la clase 1 a la 4 estimada, la FC mediana subió de 82 a 95 lat/min y la PAS bajó de 135 a 120 mmHg, mucho menos de lo que enseña la tabla; no hubo cambio significativo de la frecuencia respiratoria ni del Glasgow (fuente: Guly HR y colaboradores, 2011). Menos de la mitad de 383 instructores (48 %) la usaría en la evaluación primaria (fuente: Mutschler M y colaboradores, 2014). Clasificación por déficit de base. En 16 305 pacientes se probaron 4 clases por déficit de base al ingreso: I hasta 2 mmol/L, II mayor de 2 a 6, III mayor de 6 a 10 y IV mayor de 10 (fuente: Mutschler M y colaboradores, 2013). La mortalidad subió de 7,4 % a 51,5 % y la transfusión masiva de 5 % a 52 % entre la clase I y la IV; esta clasificación discriminó mejor que la de ATLS (fuente: Mutschler M y colaboradores, 2013). Pelvis: dos ejes. Se combina el patrón anatómico (Young-Burgess: compresión anteroposterior, compresión lateral, cizallamiento vertical, mecanismo combinado) con la fisiología (fuente: Coccolini F y colaboradores, 2017). La clasificación WSES ordena en 4 grados: I (compresión anteroposterior I o lateral I, estable), II (compresión anteroposterior II-III y lateral II-III, estables hemodinámicamente), III (cizallamiento vertical y mecanismo combinado, estables hemodinámicamente) y IV (cualquier lesión con inestabilidad hemodinámica) (fuente: Coccolini F y colaboradores, 2017). El patrón sí predice el sangrado: de 12 pacientes en shock con APC III, 10 (83 %) necesitaron una intervención de control, y la fractura abierta también lo predijo (fuente: Costantini TW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«Por clase de déficit de base: mortalidad y transfusión masiva» muestra lo siguiente. Clase I: mortalidad: 7.4 por ciento (fuente: Mutschler M y colaboradores, 2013). Clase IV: mortalidad: 51.5 por ciento (fuente: Mutschler M y colaboradores, 2013). Clase I: transfusión masiva: 5 por ciento (fuente: Mutschler M y colaboradores, 2013). Clase IV: transfusión masiva: 52 por ciento (fuente: Mutschler M y colaboradores, 2013).</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«Clases de shock de ATLS: 3 datos útiles para decidir (tabla propia con datos de la guía europea)» tiene 4 columnas: Clase, Pérdida aproximada, Déficit de base (mEq/L), Qué hacer con la sangre. Fila 1: Clase, I; Pérdida aproximada, Menos de 15 %; Déficit de base (mEq/L), 0 a −2; Qué hacer con la sangre, Vigilar. Fila 2: Clase, II; Pérdida aproximada, 15 % a 30 %; Déficit de base (mEq/L), −2 a −6; Qué hacer con la sangre, Posible transfusión. Fila 3: Clase, III; Pérdida aproximada, 31 % a 40 %; Déficit de base (mEq/L), −6 a −10; Qué hacer con la sangre, Sí. Fila 4: Clase, IV; Pérdida aproximada, Más de 40 %; Déficit de base (mEq/L), −10 o menos; Qué hacer con la sangre, Protocolo de transfusión masiva. (fuente: Rossaint R y colaboradores, 2023). En el documento Word de este tema encontrarás además: Clasificación por déficit de base al ingreso (TraumaRegister DGU); Clasificación WSES de las lesiones pélvicas y primera línea (tabla propia). Con esto cerramos clasificar el shock y la pelvis: qué sirve para decidir. Sigamos con reconocer el shock y medirlo.</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reconocer el shock y medirlo. 2 preguntas, en orden. Primero, ¿está perdiendo sangre de forma que amenaza la vida? Después, ¿de dónde? Para estimar cuánto sangra, la guía europea no se fía de un solo dato: suma cómo responde el paciente a la primera reanimación, qué lesiones tiene, cómo se lesionó y su fisiología (1C) (fuente: Rossaint R y colaboradores, 2023). Los signos vitales llegan tarde y se equivocan. En 870 634 registros de trauma, la mortalidad empezó a subir cuando la PAS bajó de 110 mmHg, no de 90, y fue 4,8 % mayor por cada 10 mmHg de descenso (fuente: Eastridge BJ y colaboradores, 2007). En el registro británico, al pasar de la clase 1 a la 4 estimada, la FC mediana apenas subió de 82 a 95 lat/min (fuente: Guly HR y colaboradores, 2011). En una pelvis grave puede perderse hasta 30 % del volumen antes de que aparezca hipotensión (fuente: Madsen JE y colaboradores, 2024). Índice de shock (FC dividida por PAS). En adultos sanos suele estar entre 0,5 y 0,7 (fuente: Rossaint R y colaboradores, 2023). Un metaanálisis de 35 estudios y 670 728 pacientes encontró, para transfusión masiva, sensibilidad de 0,68, especificidad de 0,84 y AUC de 0,85, y concluye que sirve poco como herramienta única (fuente: Carsetti A y colaboradores, 2023). En estudios que cita la guía europea, con un corte de 0,81 la sensibilidad fue de 85 % y la especificidad de 64 %; con 0,91, 81 % y 87 % (fuente: Rossaint R y colaboradores, 2023). Perfusión: lactato y déficit de base. Para medir la hipoperfusión y seguir su evolución, la guía europea prefiere el lactato por su sensibilidad; si no se dispone de él, el déficit de base es una alternativa válida (1B) (fuente: Rossaint R y colaboradores, 2023). En 2271 pacientes, solo el déficit de base mantuvo la asociación con transfusión y mortalidad en el análisis multivariado y discriminó mejor que el lactato (fuente: Davis JW y colaboradores, 2020). Hemoglobina y coagulación. Un valor inicial normal de hemoglobina o hematocrito puede enmascarar un sangrado temprano, por lo que se repite (1B) (fuente: Rossaint R y colaboradores, 2023). La guía recomienda vigilar la coagulación de forma temprana y repetida (1C) (fuente: Rossaint R y colaboradores, 2023). Predecir la transfusión masiva. El puntaje ABC suma un punto por cada uno de 4 datos: mecanismo penetrante, FAST positivo, PAS de 90 mmHg o menos y FC de 120 o más; con 2 puntos o más tuvo sensibilidad de 75 % y especificidad de 86 % en 596 pacientes, de los cuales 12,4 % recibió transfusión masiva (fuente: Nunez TC y colaboradores, 2009). Ojo: el FAST forma parte del puntaje (fuente: Nunez TC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«Predecir transfusión masiva: sensibilidad y especificidad de 2 herramientas» muestra lo siguiente. Índice de shock (metaanálisis): sensibilidad 68 por ciento y especificidad 84 por ciento (fuente: Carsetti A y colaboradores, 2023). Índice de shock, corte 0,81: sensibilidad 85 por ciento y especificidad 64 por ciento (fuente: Rossaint R y colaboradores, 2023). Índice de shock, corte 0,91: sensibilidad 81 por ciento y especificidad 87 por ciento (fuente: Rossaint R y colaboradores, 2023). Puntaje ABC, 2 puntos o más: sensibilidad 75 por ciento y especificidad 86 por ciento (fuente: Nunez TC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«Qué mide cada dato y cuánto confiar» tiene 3 columnas: Herramienta, Qué aporta, Límite. Fila 1: Herramienta, Presión arterial sistólica; Qué aporta, Umbral de alarma: la mortalidad sube por debajo de 110 mmHg (fuente: Eastridge BJ y colaboradores, 2007); Límite, Llega tarde: hasta 30 % del volumen se pierde antes de la hipotensión (fuente: Madsen JE y colaboradores, 2024). Fila 2: Herramienta, Frecuencia cardiaca; Qué aporta, La taquicardia orienta a pérdida de volumen; Límite, Se mueve menos de lo que enseña ATLS: de 82 a 95 lat/min entre la clase 1 y la 4 (fuente: Guly HR y colaboradores, 2011). Fila 3: Herramienta, Índice de shock; Qué aporta, Transfusión masiva: sensibilidad 0,68 y especificidad 0,84 (fuente: Carsetti A y colaboradores, 2023); Límite, No sirve solo; para mortalidad la sensibilidad fue de 0,358 (fuente: Carsetti A y colaboradores, 2023). Fila 4: Herramienta, Lactato y déficit de base; Qué aporta, Perfusión; el déficit de base discriminó mejor transfusión y mortalidad (fuente: Davis JW y colaboradores, 2020); Límite, Una sola medida no basta: se repite para seguir la respuesta (fuente: Rossaint R y colaboradores, 2023). Fila 5: Herramienta, Hemoglobina y hematocrito; Qué aporta, Útiles si se repiten (fuente: Rossaint R y colaboradores, 2023); Límite, El valor inicial normal enmascara el sangrado temprano (fuente: Rossaint R y colaboradores, 2023). Fila 6: Herramienta, Puntaje ABC; Qué aporta, 2 puntos o más: sensibilidad 75 % y especificidad 86 % (fuente: Nunez TC y colaboradores, 2009); Límite, Un solo centro y 596 pacientes; incluye el FAST (fuente: Nunez TC y colaboradores, 2009). (fuente: Eastridge BJ y colaboradores, 2007) (fuente: Madsen JE y colaboradores, 2024) (fuente: Guly HR y colaboradores, 2011) (fuente: Carsetti A y colaboradores, 2023) (fuente: Davis JW y colaboradores, 2020) (fuente: Rossaint R y colaboradores, 2023) (fuente: Nunez TC y colaboradores, 2009). Con esto cerramos reconocer el shock y medirlo. Sigamos con examen físico dirigido: pelvis, periné y extremidades.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dirigido: pelvis, periné y extremidades. Qué se busca en la pelvis. El examen tiene un fin concreto: sospechar una lesión mecánicamente inestable y decidir el cinturón. En 1502 pacientes con trauma contuso, 115 tuvieron fractura pélvica y 34 fracturas inestables (Tile B o C) (fuente: Shlamovitz GZ y colaboradores, 2009). La inestabilidad del anillo al estresarlo tuvo sensibilidad de 8 % y especificidad de 99 % para cualquier fractura, y de 26 % y 99,9 % para las mecánicamente inestables (fuente: Shlamovitz GZ y colaboradores, 2009). La deformidad pélvica tuvo 55 % y 97 % para las inestables (fuente: Shlamovitz GZ y colaboradores, 2009). El dolor o la sensibilidad pélvica en pacientes con Glasgow mayor de 13 tuvo sensibilidad de 100 % y especificidad de 93 % para las inestables (fuente: Shlamovitz GZ y colaboradores, 2009). Cómo se lee. Un anillo que se mueve casi seguro está roto (especificidad alta), pero un anillo que no se mueve no descarta nada (sensibilidad baja) (fuente: Shlamovitz GZ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paciente despierto sin dolor pélvico hace poco probable una fractura inestable (fuente: Shlamovitz GZ y colaboradores, 2009). Repetir la maniobra de compresión entre varios examinadores no agrega información y puede desalojar coágulos (práctica habitual / opinión experta). Periné y vía urinaria. La vía urinaria baja o la uretra se lesiona en 7 % a 25 % de las fracturas del anillo, y el diagnóstico inicial es difícil: alrededor de 23 % de las lesiones uretrales se escapa en la primera evaluación (fuente: Coccolini F y colaboradores, 2017). Se buscan hematoma perineal o escrotal y sangre en el meato (fuente: Coccolini F y colaboradores, 2017); ante una sospecha alta de lesión rectal, la guía exige examen perineal y tacto rectal (1B) (fuente: Coccolini F y colaboradores, 2017). Extremidades. Revisa muslos y piernas: volumen, tensión, heridas por donde sale sangre, pulsos y perfusión distal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«Examen físico para fractura pélvica mecánicamente inestable» muestra lo siguiente. Dolor o sensibilidad pélvica (Glasgow mayor de 13): sensibilidad 100 por ciento y especificidad 93 por ciento (fuente: Shlamovitz GZ y colaboradores, 2009). Deformidad pélvica: sensibilidad 55 por ciento y especificidad 97 por ciento (fuente: Shlamovitz GZ y colaboradores, 2009). Inestabilidad al estresar el anillo: sensibilidad 26 por ciento y especificidad 99.9 por ciento (fuente: Shlamovitz GZ y colaboradores, 2009). Con esto cerramos examen físico dirigido: pelvis, periné y extremidades. Sigamos con imágenes: qué pedir y cuándo.</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y cuándo. Ecografía (eFAST). En 75 estudios con 24 350 pacientes, la eFAST tuvo sensibilidad de 69 % y especificidad de 99 % para neumotórax, de 91 % y 94 % para derrame pericárdico y de 74 % y 98 % para líquido libre abdominal (fuente: Netherton S y colaboradores, 2019). Con hipotensión, para líquido libre, 74 % y 95 % (fuente: Netherton S y colaboradores, 2019). Sirve para confirmar, no para descartar (fuente: Netherton S y colaboradores, 2019). La revisión Cochrane en trauma contuso (34 estudios y 8635 participantes) da sensibilidad de 0,68 y especificidad de 0,95 en el abdomen, y recuerda que, en el abdomen, un resultado negativo no excluye lesión y obliga a confirmar con una prueba de referencia, por ejemplo la TC (fuente: Stengel D y colaboradores, 2018). Radiografías de tórax y pelvis. En el inestable ayudan a ver lesiones graves sin retrasar maniobras; la de pelvis tiene sensibilidad baja (50 % a 68 %) y especificidad alta (98 %) (fuente: Coccolini F y colaboradores, 2017). La guía WSES recomienda pelvis y eFAST en la sala en el paciente inestable (1B) (fuente: Coccolini F y colaboradores, 2017). Tomografía con contraste. En el paciente estable o que se estabiliza es el estudio de elección. Detecta la extravasación de contraste con una exactitud de 98 %, pero no verla no garantiza que la pelvis haya dejado de sangrar (fuente: Coccolini F y colaboradores, 2017). El tamaño del hematoma también cuenta: desde 500 cm3 hay que pensar en una arteria lesionada, se vea o no el contraste fuera del vaso (fuente: Coccolini F y colaboradores, 2017). En el trauma pélvico contuso con extravasación arterial activa, la guía europea plantea la angiografía aunque el sangrado parezca pequeño y aunque la clínica o el laboratorio no alarmen (fuente: Rossaint R y colaboradores, 2023). Qué patrón sangra más. En 163 pacientes en shock con fractura pélvica contusa, 10 de 12 con APC III (83 %) necesitaron una intervención de control de hemorragia, y la fractura pélvica abierta también la predijo (fuente: Costantini TW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«Ecografía en trauma: sensibilidad y especificidad» muestra lo siguiente. eFAST: neumotórax: sensibilidad 69 por ciento y especificidad 99 por ciento (fuente: Netherton S y colaboradores, 2019). eFAST: derrame pericárdico: sensibilidad 91 por ciento y especificidad 94 por ciento (fuente: Netherton S y colaboradores, 2019). eFAST: líquido libre abdominal: sensibilidad 74 por ciento y especificidad 98 por ciento (fuente: Netherton S y colaboradores, 2019). eFAST: líquido libre en hipotensos: sensibilidad 74 por ciento y especificidad 95 por ciento (fuente: Netherton S y colaboradores, 2019). Ecografía en abdomen contuso (Cochrane): sensibilidad 68 por ciento y especificidad 95 por ciento (fuente: Stengel D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«Imágenes en la sala: qué aportan y qué no» tiene 4 columnas: Estudio, Cuándo, Qué aporta, Límite. Fila 1: Estudio, eFAST; Cuándo, A la cabecera, en el inestable; Qué aporta, Líquido libre, derrame pericárdico, neumotórax (fuente: Netherton S y colaboradores, 2019); Límite, Una ecografía negativa no descarta lesión abdominal (fuente: Stengel D y colaboradores, 2018). Fila 2: Estudio, Radiografía de pelvis y de tórax; Cuándo, En la sala, sin retrasar maniobras; Qué aporta, Anillo desplazado; lesiones torácicas graves (fuente: Coccolini F y colaboradores, 2017); Límite, Sensibilidad de 50 % a 68 % para la pelvis (fuente: Coccolini F y colaboradores, 2017). Fila 3: Estudio, TC con contraste; Cuándo, Paciente estable o que responde; Qué aporta, Extravasación (98 % de exactitud) y tamaño del hematoma (fuente: Coccolini F y colaboradores, 2017); Límite, Requiere traslado; la ausencia de extravasación no descarta (fuente: Coccolini F y colaboradores, 2017). Fila 4: Estudio, Angiografía; Cuándo, Extravasación arterial o sangrado persistente tras estabilizar; Qué aporta, Embolización del sangrado arterial (fuente: Rossaint R y colaboradores, 2023) (fuente: Coccolini F y colaboradores, 2017); Límite, Puede tardar de 2 a 3 horas en completarse y requiere servicio 24/7 (fuente: Madsen JE y colaboradores, 2024). (fuente: Netherton S y colaboradores, 2019) (fuente: Stengel D y colaboradores, 2018) (fuente: Coccolini F y colaboradores, 2017) (fuente: Rossaint R y colaboradores, 2023) (fuente: Madsen JE y colaboradores, 2024). Con esto cerramos imágenes: qué pedir y cuándo. Sigamos con algoritmo ante el paciente inestable con fractura.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ante el paciente inestable con fractura. Léelo de arriba abajo: primero se frena lo que sangra, se reanima en paralelo y solo después se decide dónde está la fuente y qué control mecánico corresponde. Resume la lógica de las guías WSES y europea; los nodos con cifras llevan su referencia, y los que son práctica habitual lo dicen.</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«Paciente con fractura y shock: de la compresión al control de daños» se lee de arriba hacia abajo. Se parte de: Fractura o mecanismo de alta energía con signos de shock (definición de ATLS citada por WSES: PAS menor de 90 mmHg y FC mayor de 120 lat/min con piel fría) (fuente: Coccolini F y colaboradores, 2017). Se hace: Controla el sangrado externo: compresión directa y, si no basta, torniquete (fuente: Rossaint R y colaboradores, 2023). Se decide: ¿Sospecha de lesión pélvica (mecanismo, dolor, deformidad)? Si la respuesta es sí, cinturón o sábana sobre los trocánteres; saca al paciente de la tabla espinal pronto (fuente: Coccolini F y colaboradores, 2017) (fuente: Rossaint R y colaboradores, 2023). Si la respuesta es no, reanimación de control de daños en paralelo: ácido tranexámico 1 g en 10 min dentro de las 3 h, sangre y plasma temprano, pas objetivo de 80 a 90 mmhg sin lesión cerebral, calor y calcio (fuente: Rossaint R y colaboradores, 2023). Se hace: Cinturón o sábana sobre los trocánteres; saca al paciente de la tabla espinal pronto (fuente: Coccolini F y colaboradores, 2017) (fuente: Rossaint R y colaboradores, 2023). Se hace: Reanimación de control de daños en paralelo: ácido tranexámico 1 g en 10 min dentro de las 3 h, sangre y plasma temprano, PAS objetivo de 80 a 90 mmHg sin lesión cerebral, calor y calcio (fuente: Rossaint R y colaboradores, 2023). Se hace: Estudios mínimos en la sala: eFAST, radiografía de tórax y de pelvis, lactato o déficit de base y coagulación (fuente: Coccolini F y colaboradores, 2017) (fuente: Rossaint R y colaboradores, 2023). Se decide: ¿Responde a la reanimación (presión estable, lactato que baja)? Si la respuesta es sí, responde: tomografía con contraste, embolizar si hay extravasación arterial y fijación definitiva dentro de las 24 h en estables y límite (fuente: Coccolini F y colaboradores, 2017). Si la respuesta es no, no responde: ¿qué muestran el efast y las radiografías?. Termina en: Responde: tomografía con contraste, embolizar si hay extravasación arterial y fijación definitiva dentro de las 24 h en estables y límite (fuente: Coccolini F y colaboradores, 2017). Se decide: No responde: ¿qué muestran el eFAST y las radiografías? Si la respuesta es tórax o abdomen, tórax o abdomen: cirugía de control de daños (fuente: Rossaint R y colaboradores, 2023). Si la respuesta es pelvis, pelvis inestable sin otra fuente: fijación externa o pinza c más empaquetamiento preperitoneal; angioembolización si hay recursos o persiste el sangrado (fuente: Coccolini F y colaboradores, 2017) (fuente: Madsen JE y colaboradores, 2024). Si la respuesta es extremidad, extremidad que sigue sangrando: torniquete y control quirúrgico del vaso; fijador externo para estabilizar (práctica habitual / opinión experta) (fuente: Rossaint R y colaboradores, 2023). Se hace: Tórax o abdomen: cirugía de control de daños (fuente: Rossaint R y colaboradores, 2023). Se hace: Pelvis inestable sin otra fuente: fijación externa o pinza C más empaquetamiento preperitoneal; angioembolización si hay recursos o persiste el sangrado (fuente: Coccolini F y colaboradores, 2017) (fuente: Madsen JE y colaboradores, 2024). Se hace: Extremidad que sigue sangrando: torniquete y control quirúrgico del vaso; fijador externo para estabilizar (práctica habitual / opinión experta) (fuente: Rossaint R y colaboradores, 2023). Se decide: ¿Sigue inestable tras el primer control mecánico? Si la respuesta es sí, reboa en zona iii solo como puente; el ensayo británico no mostró reducción de mortalidad (fuente: Coccolini F y colaboradores, 2017) (fuente: Jansen JO y colaboradores, 2023). Si la respuesta es no, control de daños ortopédico y reanimación en uci; fijación definitiva solo con el paciente reanimado, después del día 4 si sigue desequilibrado (fuente: Stevens NM y colaboradores, 2024) (fuente: Coccolini F y colaboradores, 2017). Se hace: REBOA en zona III solo como puente; el ensayo británico no mostró reducción de mortalidad (fuente: Coccolini F y colaboradores, 2017) (fuente: Jansen JO y colaboradores, 2023). Termina en: Control de daños ortopédico y reanimación en UCI; fijación definitiva solo con el paciente reanimado, después del día 4 si sigue desequilibrado (fuente: Stevens NM y colaboradores, 2024) (fuente: Coccolini F y colaboradores, 2017). Con esto cerramos algoritmo ante el paciente inestable con fractura. Sigamos con reanimación de control de daños: qué se da y cuánto.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reanimación de control de daños: qué se da y cuánto. La idea. Se repone lo que se pierde (sangre), se limita lo que diluye (cristaloides), se tolera una presión baja mientras el sangrado no esté controlado y se corrigen el frío, el calcio y la coagulación (fuente: Rossaint R y colaboradores, 2023) (fuente: Ramasamy A, 2026). 1. Menos líquido, presión más baja Bickell, ensayo prospectivo controlado (598 adultos con trauma penetrante de torso y PAS de 90 mmHg o menos): sobrevivió 70 % con reanimación diferida y 62 % con reanimación inmediata (fuente: Bickell WH y colaboradores, 1994). Ensayo aleatorizado intraoperatorio: con una PAM objetivo de 50 mmHg frente a 65 mmHg hubo menos hemoderivados y menos coagulopatía posoperatoria (fuente: Morrison CA y colaboradores, 2011). Metaanálisis de 5 ECA con 1158 pacientes: OR de mortalidad de 0,70 (IC 95 % 0,53 a 0,92), con estudios de calidad pobre a moderada y la mayoría sin poder estadístico (fuente: Tran A y colaboradores, 2018). Revisión Cochrane (6 ensayos, 2128 personas): sin evidencia aleatorizada a favor ni en contra de dar más líquido o darlo antes (fuente: Kwan I y colaboradores, 2014). Guía europea: volumen restringido con PAS de 80 a 90 mmHg hasta frenar el sangrado, salvo que haya lesión cerebral (fuente: Rossaint R y colaboradores, 2023); ATLS 11 la incorpora (fuente: Ramasamy A, 2026). Cómo leerlo: el respaldo más sólido viene del trauma penetrante y del quirófano; en trauma contuso y ortopédico es más débil, y no se aplica con trauma craneal (interpretación del redactor). El motivo de fondo: el exceso de líquido diluye los factores de coagulación, enfría al paciente y puede desprender el coágulo recién formado (fuente: Tran A y colaboradores, 2018). 2. Qué sangre se da PROPPR (680 pacientes, 1:1:1 frente a 1:1:2 de plasma, plaquetas y glóbulos): mortalidad a 24 horas de 12,7 % frente a 17,0 % (p = 0,12) y a 30 días de 22,4 % frente a 26,1 %, sin diferencia significativa (fuente: Holcomb JB y colaboradores, 2015). Hubo menos muertes por exanguinación (9,2 % frente a 14,6 %) y más hemostasia lograda (86 % frente a 78 %), sin más complicaciones pese a recibir más plasma y plaquetas (fuente: Holcomb JB y colaboradores, 2015). PROMMTT (observacional): con razones menores de 1:2 la muerte era de 3 a 4 veces más probable en las primeras 6 horas; pasadas 24 horas, la razón ya no se asociaba con mortalidad (fuente: Holcomb JB y colaboradores, 2013). Guía de EAST: recomienda protocolo de transfusión masiva (OR de mortalidad de 0,61) con una razón alta de plasma y plaquetas respecto a los glóbulos (fuente: Cannon JW y colaboradores, 2017). Un metaanálisis de estudios antes-después de esos protocolos no halló reducción significativa (OR 0,73; IC 95 % 0,48 a 1,11) (fuente: Mitra B y colaboradores, 2013). Guía europea: 2 estrategias, fibrinógeno o crioprecipitado más glóbulos, o plasma en razón de al menos 1:2 con los glóbulos (1C) (fuente: Rossaint R y colaboradores, 2023). CRYOSTAT-2: sumar crioprecipitado temprano a la atención estándar no cambió la mortalidad a 28 días (25,3 % frente a 26,1 %) (fuente: Davenport R y colaboradores, 2023). Metas de laboratorio de la guía europea: hemoglobina de 70 a 90 g/L; reponer fibrinógeno si el valor de Clauss es de 1,5 g/L o menos; plaquetas por encima de 50 × 10^9/L si hay sangrado activo (fuente: Rossaint R y colaboradores, 2023). Antes del hospital PAMPer (501 pacientes, transporte aéreo): mortalidad a 30 días de 23,2 % con plasma frente a 33,0 % con atención estándar (fuente: Sperry JL y colaboradores, 2018). COMBAT (144 pacientes, transporte terrestre urbano de 16 a 19 minutos): 15 % con plasma frente a 10 % con solución salina (p = 0,37); se detuvo por futilidad (fuente: Moore HB y colaboradores, 2018). Sus autores sugieren que los hemoderivados podrían servir con transportes más largos (fuente: Moore HB y colaboradores, 2018). La guía europea no da una recomendación clara a favor ni en contra de hemoderivados prehospitalarios (fuente: Rossaint R y colaboradores, 2023). Sangre total Metaanálisis de EAST (21 estudios): sin menor mortalidad con sangre total, con menos glóbulos a las 4 horas (diferencia de −1,82 unidades) y recomendación condicional en adultos civiles transfundidos (fuente: Meizoso JP y colaboradores, 2024). Ensayo prehospitalario de 2026 (44 bases aéreas): mortalidad a 30 días de 25,9 % con sangre total y de 20,5 % con componentes (OR ajustado 1,24; IC 95 % 0,87 a 1,76), sin diferencia significativa (fuente: Sperry JL y colaboradores, 2026). 3. Ácido tranexámico CRASH-2 (20 211 pacientes): mortalidad total de 14,5 % frente a 16,0 % (RR 0,91) y muerte por sangrado de 4,9 % frente a 5,7 % (RR 0,85) (fuente: CRASH-2 trial collaborators y colaboradores, 2010). El tiempo manda: en la primera hora, 5,3 % frente a 7,7 % (RR 0,68); de 1 a 3 horas, 4,8 % frente a 6,1 % (RR 0,79); después de 3 horas, 4,4 % frente a 3,1 % (RR 1,44), es decir, posible daño (fuente: CRASH-2 collaborators y colaboradores, 2011). Datos individuales de 40 138 pacientes: el beneficio cae 10 % por cada 15 minutos de demora hasta las 3 horas, sin aumento de eventos vasooclusivos (fuente: Gayet-Ageron A y colaboradores, 2018). PATCH-Trauma (prehospitalario): resultado funcional a los 6 meses de 53,7 % frente a 53,5 %, pero mortalidad a 28 días menor (17,3 % frente a 21,8 %; RR 0,79) (fuente: PATCH-Trauma Investigators and the ANZICS Clinical Trials Group y colaboradores, 2023). Ensayo prehospitalario de Guyette: mortalidad a 30 días de 8,1 % frente a 9,9 % (p = 0,17); en análisis post hoc fue menor dentro de la primera hora (4,6 % frente a 7,6 %) y con shock grave (18,5 % frente a 35,5 %) (fuente: Guyette FX y colaboradores, 2021). Guías: la de EAST de 2025 recomienda de forma condicional el uso rutinario (fuente: Dumas RP y colaboradores, 2025); la europea indica 1 g en 10 minutos y luego 1 g en 8 horas, lo antes posible y dentro de las 3 horas (1A) (fuente: Rossaint R y colaboradores, 2023). 4. Calor, calcio y coagulopatía La hipotermia al ingreso (35 °C o menos) afectó a 1921 de 38 520 pacientes (5,0 %) y se asoció a un OR de muerte de 3,03 (IC 95 % 2,62 a 3,51) (fuente: Wang HE y colaboradores, 2005). Hipotermia, acidosis y coagulopatía forman la llamada tríada letal: cada una agrava a las otras 2 y, si el círculo no se corta, termina en la muerte (fuente: Moffatt SE, 2013). En 208 pacientes, la coagulopatía temprana apareció solo con hipoperfusión tisular (fuente: Brohi K y colaboradores, 2007): reanimar la perfusión es también tratar la coagulopatía (interpretación del redactor). La guía europea recomienda evitar la pérdida de calor y recalentar hasta la normotermia (1C) (fuente: Rossaint R y colaboradores, 2023). En 156 pacientes con transfusión masiva, 152 (97 %) tuvieron hipocalcemia y 111 (71 %), hipocalcemia grave, con mortalidad de 49 % frente a 24 % en los graves (fuente: Giancarelli A y colaboradores, 2016). El umbral fue calcio ionizado menor de 1,12 mmol/L para hipocalcemia y menor de 0,90 para la grave (fuente: Giancarelli A y colaboradores, 2016). La guía recomienda vigilar el calcio ionizado y mantenerlo normal (fuente: Rossaint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ensayos de hemoderivados y plasma» muestra lo siguiente. PROPPR 24 h: 1:1:1: 12.7 por ciento (fuente: Holcomb JB y colaboradores, 2015). PROPPR 24 h: 1:1:2: 17 por ciento (fuente: Holcomb JB y colaboradores, 2015). PAMPer 30 d: plasma: 23.2 por ciento (fuente: Sperry JL y colaboradores, 2018). PAMPer 30 d: estándar: 33 por ciento (fuente: Sperry JL y colaboradores, 2018). COMBAT 28 d: plasma: 15 por ciento (fuente: Moore HB y colaboradores, 2018). COMBAT 28 d: solución salina: 10 por ciento (fuente: Moore HB y colaboradores, 2018). CRYOSTAT-2 28 d: crioprecipitado: 25.3 por ciento (fuente: Davenport R y colaboradores, 2023). CRYOSTAT-2 28 d: estándar: 26.1 por ciento (fuente: Davenport R y colaboradores, 2023). Prehospitalario 2026, 30 d: sangre total: 25.9 por ciento (fuente: Sperry JL y colaboradores, 2026). Prehospitalario 2026, 30 d: componentes: 20.5 por ciento (fuente: Sperry JL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«Ácido tranexámico en CRASH-2: muerte por sangrado según el tiempo hasta el tratamiento» muestra lo siguiente. Hasta 1 h: ácido tranexámico: 5.3 por ciento (fuente: CRASH-2 collaborators y colaboradores, 2011). Hasta 1 h: placebo: 7.7 por ciento (fuente: CRASH-2 collaborators y colaboradores, 2011). 1 a 3 h: ácido tranexámico: 4.8 por ciento (fuente: CRASH-2 collaborators y colaboradores, 2011). 1 a 3 h: placebo: 6.1 por ciento (fuente: CRASH-2 collaborators y colaboradores, 2011). Más de 3 h: ácido tranexámico: 4.4 por ciento (fuente: CRASH-2 collaborators y colaboradores, 2011). Más de 3 h: placebo: 3.1 por ciento (fuente: CRASH-2 collaborators y colaboradores, 2011). En el documento Word de este tema encontrarás además: Metas de la reanimación según la guía europea de 2023. Con esto cerramos reanimación de control de daños: qué se da y cuánto. Sigamos con control mecánico del sangrado y decisión quirúrgica.</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control mecánico del sangrado y decisión quirúrgica. La idea. El control mecánico escala de lo rápido y simple a lo invasivo, y lo decide la fisiología del paciente y lo que haya en el hospital (fuente: Costantini TW y colaboradores, 2025). Extremidad: compresión, torniquete y férula Primero, presión local sobre la herida; si una extremidad abierta sigue sangrando con riesgo vital antes de llegar al quirófano, se suma el torniquete. Las 2 son recomendaciones fuertes de la guía europea (1B) (fuente: Rossaint R y colaboradores, 2023). Hospital de combate: 232 de 2838 heridos (8 %) con trauma mayor de extremidad recibieron torniquetes (fuente: Kragh JF Jr y colaboradores, 2009). Colocarlo cuando aún no había shock se asoció fuertemente con la supervivencia (90 % frente a 10 %, según el resumen), y la mortalidad fue de 11 % con torniquete prehospitalario frente a 24 % si se colocó en urgencias (fuente: Kragh JF Jr y colaboradores, 2009). 4 pacientes (1,7 %) tuvieron parálisis nerviosa transitoria y ninguna amputación se debió solo al torniquete (fuente: Kragh JF Jr y colaboradores, 2009). Civiles: metaanálisis de 7 estudios con 4095 pacientes; el torniquete prehospitalario se asoció a menor mortalidad (OR 0,48; IC 95 % 0,27 a 0,86), sin aumento significativo de amputación ni de síndrome compartimental, con certeza muy baja (fuente: Ko YC y colaboradores, 2024). Tiempo: relativamente seguro por menos de 2 horas; con más de 4 horas el salvamento del miembro fue de 57,1 % y la mortalidad de 7,1 % (fuente: Joarder M y colaboradores, 2023). Férula estática: para tibia y húmero no hay un dato verificable de que reduzca el sangrado; se usa por estabilidad y dolor (práctica habitual / opinión experta). En el fémur es una alternativa a la tracción (fuente: Lyng JW y colaboradores, 2025). Férula de tracción en el fémur Revisión sistemática de 20 artículos: los 5 que midieron el sangrado vieron beneficio, con menos transfusiones y menos complicaciones pulmonares, pero sin alivio del dolor ni diferencia de mortalidad (nivel III) (fuente: Philipsen SPJ y colaboradores, 2022). La serie militar concluye que el shock por un fémur aislado es raro y reserva la tracción para el shock o el sangrado persistente del muslo (fuente: Mitchnik IY y colaboradores, 2022). El documento de posición de la NAEMSP advierte de lesiones iatrogénicas, sobre todo con lesiones concomitantes del miembro o de la pelvis, y duda del beneficio frente a la férula estática (fuente: Lyng JW y colaboradores, 2025). Lectura: la evidencia es de nivel bajo y contradictoria; con una lesión pélvica asociada, la tracción no es buena idea (interpretación del redactor). Pelvis, de menor a mayor invasión 1. Cinturón o sábana La guía europea lo recomienda ya en lo prehospitalario (1C) (fuente: Rossaint R y colaboradores, 2023); WSES, como estrategia temprana (1A), con preferencia por el cinturón comercial sobre la sábana (1C) (fuente: Coccolini F y colaboradores, 2017). Una sábana circunferencial bien puesta es una opción disponible de inmediato (fuente: Maier LM y colaboradores, 2021). Práctica real: de 162 lesiones inestables del anillo, 32,2 % recibió cinturón prehospitalario y no se identificó mejoría en signos vitales, transfusiones a las 24 horas ni mortalidad (fuente: Bangura A y colaboradores, 2023). Una revisión sistemática encuentra evidencia de que la compresión reduce el anillo desplazado, con 4 reportes de efectos adversos, y pide más estudios de efectividad fisiológica (fuente: Bakhshayesh P y colaboradores, 2016). 2. Fijación externa y pinza C La fijación externa es adjunta necesaria del empaquetamiento (2A) (fuente: Coccolini F y colaboradores, 2017). Para APC II-III y LC II-III basta un marco anterior de reanimación (clavos en la cresta o supraacetabulares); la pinza C posterior queda para el cizallamiento vertical con disrupción sacroilíaca (2A) (fuente: Coccolini F y colaboradores, 2017). No se usa en fracturas del sacro conminutas o transforaminales, del ala ilíaca ni en los patrones de compresión lateral (2B) (fuente: Coccolini F y colaboradores, 2017). En 13 pacientes inestables, la pinza C subió la PAS 15 mmHg y la PAM 12 mmHg y redujo la necesidad de volumen; el efecto fue mayor cuanto más precoz fue la colocación (fuente: Gewiess J y colaboradores, 2022). 3. Empaquetamiento preperitoneal WSES propone considerarlo siempre en el inestable, sobre todo donde no hay angiografía (fuente: Coccolini F y colaboradores, 2017); la guía europea lo recomienda si el sangrado continúa o no se logra embolizar a tiempo (1C) (fuente: Rossaint R y colaboradores, 2023). Se hace en menos de 30 minutos en urgencias (fuente: Madsen JE y colaboradores, 2024). 4. Angioembolización Se plantea cuando el anillo ya está estabilizado, la reanimación hemostática está en marcha y no hay otra fuente fuera de la pelvis, si el paciente sigue inestable o con signos de sangrado (2A); en el anciano se considera aunque esté estable (2C) (fuente: Coccolini F y colaboradores, 2017). Puede tardar hasta 2 o 3 horas en completarse y requiere un servicio disponible las 24 horas (fuente: Madsen JE y colaboradores, 2024). Empaquetamiento frente a embolización Metaanálisis de 18 estudios (579 pacientes): mortalidad cruda de 23 % con empaquetamiento y de 32 % con embolización, sin diferencia en los estudios con 2 brazos; 27 % de los empaquetados necesitó embolización después; los autores consideran imposible una comparación concluyente (fuente: McDonogh JM y colaboradores, 2022). En 97 pacientes inestables de 2 hospitales, los métodos no difirieron en mortalidad, pero sí hubo diferencia entre tener o no un control del sangrado (fuente: Kim MJ y colaboradores, 2023). Lectura práctica: tratan fuentes distintas (venoso y óseo frente a arterial) y se ven como complementarios, no excluyentes (fuente: Balogh ZJ y colaboradores, 2025) (fuente: Madsen JE y colaboradores, 2024); lo que más pesa es acortar el tiempo hasta el control definitivo (2A) y usar lo que haya disponible (fuente: Coccolini F y colaboradores, 2017). REBOA WSES lo considera en zona III como puente en el inestable con sospecha de sangrado pélvico (2B) (fuente: Coccolini F y colaboradores, 2017). UK-REBOA (90 pacientes con hemorragia exanguinante): mortalidad a 90 días de 54 % con REBOA frente a 42 % sin él, con más muertes por sangrado (32 % frente a 17 %); los autores concluyen que no baja la mortalidad e incluso podría subirla (fuente: Jansen JO y colaboradores, 2023). Es un adjunto y un puente, no un tratamiento (fuente: Madsen JE y colaboradores, 2024). El hueso largo del paciente inestable El fijador externo del fémur es un puente: en 43 pacientes con fijador frente a 284 con clavo primario, el fijador tomó una mediana de 35 minutos con 90 mL de pérdida estimada, y el clavo posterior 135 minutos y 400 mL; los del fijador eran más graves (ISS de 26,8 frente a 16,8) (fuente: Scalea TM y colaboradores, 2000). La elección entre control de daños ortopédico y cuidado total temprano depende de los marcadores de reanimación (fuente: Stevens NM y colaboradores, 2024). WSES: el inestable o coagulopático en extremis se reanima antes de la fijación definitiva (1B); los estables y los límite pueden fijarse dentro de las 24 horas (2A); los fisiológicamente alterados, después del día 4 (2A)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las comparaciones de control mecánico» muestra lo siguiente. Empaquetamiento preperitoneal (metaanálisis, mortalidad cruda): 23 por ciento (fuente: McDonogh JM y colaboradores, 2022). Angioembolización (metaanálisis, mortalidad cruda): 32 por ciento (fuente: McDonogh JM y colaboradores, 2022). REBOA más estándar, 90 días: 54 por ciento (fuente: Jansen JO y colaboradores, 2023). Solo estándar, 90 días: 42 por ciento (fuente: Jansen JO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«Opciones de control mecánico del sangrado pélvico» tiene 4 columnas: Opción, Qué controla, Ventaja, Límite. Fila 1: Opción, Cinturón o sábana; Qué controla, Volumen del anillo; sangrado venoso y óseo (fuente: Madsen JE y colaboradores, 2024); Ventaja, Inmediato, puede ponerse antes del hospital (fuente: Rossaint R y colaboradores, 2023); Límite, Sin beneficio clínico demostrado en una cohorte prehospitalaria; daño de piel si queda más de 24 h (fuente: Bangura A y colaboradores, 2023) (fuente: Madsen JE y colaboradores, 2024). Fila 2: Opción, Fijación externa anterior o pinza C; Qué controla, Estabilidad mecánica del anillo (fuente: Coccolini F y colaboradores, 2017); Ventaja, La pinza C deja libre el acceso al abdomen y a las ingles (fuente: Madsen JE y colaboradores, 2024); Límite, Pinza C contraindicada en sacro conminuto, ala ilíaca y compresión lateral (fuente: Coccolini F y colaboradores, 2017). Fila 3: Opción, Empaquetamiento preperitoneal; Qué controla, Sangrado venoso y óseo (fuente: Balogh ZJ y colaboradores, 2025); Ventaja, Menos de 30 min en urgencias (fuente: Madsen JE y colaboradores, 2024); Límite, 27 % necesitó embolización después (fuente: McDonogh JM y colaboradores, 2022). Fila 4: Opción, Angioembolización; Qué controla, Sangrado arterial (fuente: Balogh ZJ y colaboradores, 2025); Ventaja, Menos invasiva; muy útil con quirófano híbrido (fuente: Madsen JE y colaboradores, 2024); Límite, Hasta 2 a 3 h y servicio 24/7 (fuente: Madsen JE y colaboradores, 2024). Fila 5: Opción, REBOA en zona III; Qué controla, Control proximal temporal (fuente: Madsen JE y colaboradores, 2024); Ventaja, Puente a embolización o empaquetamiento (fuente: Coccolini F y colaboradores, 2017); Límite, Un ensayo mostró mortalidad de 54 % frente a 42 % (fuente: Jansen JO y colaboradores, 2023). (fuente: Madsen JE y colaboradores, 2024) (fuente: Rossaint R y colaboradores, 2023) (fuente: Bangura A y colaboradores, 2023) (fuente: Coccolini F y colaboradores, 2017) (fuente: Balogh ZJ y colaboradores, 2025) (fuente: McDonogh JM y colaboradores, 2022) (fuente: Jansen JO y colaboradores, 2023). Con esto cerramos control mecánico del sangrado y decisión quirúrgica. Sigamos con técnica: cinturón, torniquete, fijación y empaquetamiento.</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cinturón, torniquete, fijación y empaquetamiento. Es apoyo de estudio, no sustituye al tutor ni al manual del implante. Cada técnica va con el porqué, la estructura en riesgo y el error típico del residente. Errores frecuentes del residente. Pedir una tomografía a quien no responde en lugar de llevarlo a control del sangrado (fuente: Rossaint R y colaboradores, 2023); atribuir el shock al fémur sin otra búsqueda (fuente: Wertheimer A y colaboradores, 2018); colocar el cinturón en la cresta ilíaca y no sobre los trocánteres (práctica habitual / opinión experta); dejarlo puesto más de 24 horas sin revisar la piel (fuente: Madsen JE y colaboradores, 2024); usar la pinza C en un patrón donde está contraindicada (fuente: Coccolini F y colaboradores, 2017); olvidar el calcio y la temperatura durante la transfusión masiva (fuente: Rossaint R y colaboradores, 2023); sondar sin pensar en la uretra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«Fémur en control de daños: tiempo de quirófano (mediana)» muestra lo siguiente. Fijador externo: 35 min (fuente: Scalea TM y colaboradores, 2000). Clavo endomedular posterior: 135 min (fuente: Scalea TM y colaboradores, 2000).</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«Fémur en control de daños: pérdida estimada de sangre» muestra lo siguiente. Fijador externo: 90 mL (fuente: Scalea TM y colaboradores, 2000). Clavo endomedular posterior: 400 mL (fuente: Scalea TM y colaboradores, 2000). Con esto cerramos técnica: cinturón, torniquete, fijación y empaquetamiento. Sigamos con complicaciones y errores que cuestan vidas.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y errores que cuestan vidas. Cada medida que salva tiene su precio, y varias complicaciones vienen de la reanimación y no de la fractura. De la reanimación Hipotermia: la presente al ingreso se asoció a un OR ajustado de muerte de 3,03 (fuente: Wang HE y colaboradores, 2005). Hipocalcemia: casi universal en la transfusión masiva (97 % en una serie y 71 % grave, con mortalidad de 49 % frente a 24 %) (fuente: Giancarelli A y colaboradores, 2016). Líquidos en exceso: diluyen la coagulación, enfrían y pueden desprender el coágulo (fuente: Tran A y colaboradores, 2018). Ácido tranexámico tardío: después de 3 horas aumentó la muerte por sangrado en el análisis de CRASH-2 (RR 1,44) (fuente: CRASH-2 collaborators y colaboradores, 2011); no se vieron más eventos vasooclusivos con su uso en general (fuente: Gayet-Ageron A y colaboradores, 2018) (fuente: Dumas RP y colaboradores, 2025). De los dispositivos Torniquete: parálisis nerviosa transitoria en 1,7 % de una serie de combate (fuente: Kragh JF Jr y colaboradores, 2009); con más de 4 horas el salvamento del miembro cayó a 57,1 % (fuente: Joarder M y colaboradores, 2023). Cinturón pélvico: apretado más de 24 horas puede dañar las partes blandas (fuente: Madsen JE y colaboradores, 2024); hay reportes de efectos adversos (fuente: Bakhshayesh P y colaboradores, 2016); se usa con cautela en embarazadas y ancianos (2A) (fuente: Coccolini F y colaboradores, 2017). Sondar sin estudiar la uretra a un paciente con fractura del anillo puede provocar una sección uretral completa (fuente: Coccolini F y colaboradores, 2017). Empaquetamiento preperitoneal: infecciones de 15 % a 35 % en las series citadas y de 47 % tras reempaquetar (fuente: Madsen JE y colaboradores, 2024); en 27 % no controló el sangrado y se necesitó embolización (fuente: McDonogh JM y colaboradores, 2022). REBOA: se han descrito isquemia del miembro y amputaciones (fuente: Madsen JE y colaboradores, 2024); en el ensayo británico hubo más muertes por sangrado (32 % frente a 17 %) (fuente: Jansen JO y colaboradores, 2023). Pelvis abierta: suma el riesgo de sepsis pélvica en las fases posteriores (fuente: Eastman AL y colaboradores, 2025). De la cirugía en el momento equivocado Fijar de forma definitiva a un paciente inestable o coagulopático antes de reanimarlo es un error (1B) (fuente: Coccolini F y colaboradores, 2017). La elección del implante pesa: tras clavo endomedular fresado de la tibia hubo una pérdida oculta de 507,66 mL frente a 272,71 mL con placa, y los autores sugieren la placa en politraumatizados o con hemoglobina baja (fuente: Wang JQ y colaboradores, 2019). Los errores clásicos Se resumen en la sección de técnica y en las trampas del capítulo: culpar al fémur cerrado, fiarse de una hemoglobina o de una presión normal, tardar con el ácido tranexámico, olvidar el calor y el calcio y dejar el cinturón sin revisar la piel (fuente: Wertheimer A y colaboradores, 2018) (fuente: Rossaint R y colaboradores, 2023) (fuente: CRASH-2 collaborators y colaboradores, 2011) (fuente: Madsen JE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«Tasas de complicaciones y fracasos citadas en este capítulo» muestra lo siguiente. Hipocalcemia en transfusión masiva: 97 por ciento (fuente: Giancarelli A y colaboradores, 2016). Hipocalcemia grave en transfusión masiva: 71 por ciento (fuente: Giancarelli A y colaboradores, 2016). Infección tras reempaquetar la pelvis: 47 por ciento (fuente: Madsen JE y colaboradores, 2024). Infección tras empaquetamiento (revisión de Papakostidis): 35 por ciento (fuente: Madsen JE y colaboradores, 2024). Empaquetamiento que requirió embolización: 27 por ciento (fuente: McDonogh JM y colaboradores, 2022). Infección tras empaquetamiento (serie de Burlew): 15 por ciento (fuente: Madsen JE y colaboradores, 2024). Parálisis nerviosa transitoria con torniquete: 1.7 por ciento (fuente: Kragh JF Jr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cuánto ocurren y cómo se evitan» tiene 3 columnas: Complicación, Dato, Cómo evitarla. Fila 1: Complicación, Hipotermia; Dato, OR de muerte de 3,03 con 35 °C o menos al ingreso (fuente: Wang HE y colaboradores, 2005); Cómo evitarla, Medidas tempranas contra la pérdida de calor y recalentar (fuente: Rossaint R y colaboradores, 2023). Fila 2: Complicación, Hipocalcemia en transfusión masiva; Dato, 97 % con hipocalcemia y 71 % grave (fuente: Giancarelli A y colaboradores, 2016); Cómo evitarla, Vigilar el calcio ionizado y mantenerlo normal (fuente: Rossaint R y colaboradores, 2023). Fila 3: Complicación, Ácido tranexámico tardío; Dato, RR de muerte por sangrado de 1,44 después de 3 h (fuente: CRASH-2 collaborators y colaboradores, 2011); Cómo evitarla, Darlo lo antes posible y dentro de las 3 h (fuente: Rossaint R y colaboradores, 2023). Fila 4: Complicación, Torniquete; Dato, Parálisis nerviosa transitoria en 1,7 % (fuente: Kragh JF Jr y colaboradores, 2009); Cómo evitarla, Registrar la hora; menos de 2 h es relativamente seguro (fuente: Joarder M y colaboradores, 2023). Fila 5: Complicación, Cinturón pélvico; Dato, Daño de partes blandas si queda más de 24 h (fuente: Madsen JE y colaboradores, 2024); Cómo evitarla, Revisar la piel y retirar apenas se pueda (fuente: Coccolini F y colaboradores, 2017). Fila 6: Complicación, Empaquetamiento preperitoneal; Dato, Infección de 15 % a 35 %; 27 % requirió embolización (fuente: Madsen JE y colaboradores, 2024) (fuente: McDonogh JM y colaboradores, 2022); Cómo evitarla, Retirar temprano; combinar con fijación (fuente: Coccolini F y colaboradores, 2017). Fila 7: Complicación, REBOA; Dato, Más muertes por sangrado: 32 % frente a 17 % (fuente: Jansen JO y colaboradores, 2023); Cómo evitarla, Usarlo solo como puente (fuente: Madsen JE y colaboradores, 2024). (fuente: Wang HE y colaboradores, 2005) (fuente: Rossaint R y colaboradores, 2023) (fuente: Giancarelli A y colaboradores, 2016) (fuente: CRASH-2 collaborators y colaboradores, 2011) (fuente: Kragh JF Jr y colaboradores, 2009) (fuente: Joarder M y colaboradores, 2023) (fuente: Madsen JE y colaboradores, 2024) (fuente: Coccolini F y colaboradores, 2017) (fuente: McDonogh JM y colaboradores, 2022) (fuente: Jansen JO y colaboradores, 2023). Con esto cerramos complicaciones y errores que cuestan vidas. Sigamos con pronóstico: qué predice la muerte.</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predice la muerte. Pelvis. Las fracturas pélvicas con inestabilidad hemodinámica tienen una mortalidad de hasta 30 % (fuente: Balogh ZJ y colaboradores, 2025); en 163 pacientes en shock fue de 30 %, sin diferencia por patrón en el análisis multivariado (fuente: Costantini TW y colaboradores, 2017). Históricamente se describieron complicaciones graves o muerte en hasta 60 % de estos pacientes (fuente: Madsen JE y colaboradores, 2024), y un manejo basado solo en embolización tuvo una mortalidad superior a 40 % en las series que cita WSES (fuente: Coccolini F y colaboradores, 2017). La pelvis abierta mantiene una mortalidad de 15 % a 50 % (fuente: Eastman AL y colaboradores, 2025). Perfusión al ingreso. Con el déficit de base, la mortalidad va de 7,4 % en la clase I a 51,5 % en la IV (fuente: Mutschler M y colaboradores, 2013). La hipotermia al ingreso, con un OR de muerte de 3,03 (fuente: Wang HE y colaboradores, 2005), y la hipocalcemia grave, con 49 % frente a 24 % (fuente: Giancarelli A y colaboradores, 2016), marcan peor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Hemorragia visible en imagen. En la cohorte pélvica contemporánea, la mortalidad fue de 14,7 % con hemorragia relevante frente a 5,3 % sin ella (fuente: Gerhardt F y colaboradores, 2026). Lo que mejora la supervivencia (y lo que no). Hay beneficio demostrado en ensayos aleatorizados para el ácido tranexámico temprano (fuente: CRASH-2 trial collaborators y colaboradores, 2010) (fuente: CRASH-2 collaborators y colaboradores, 2011); los protocolos de transfusión masiva con razón alta de plasma mejoraron la mortalidad en el metaanálisis de la guía EAST (fuente: Cannon JW y colaboradores, 2017), aunque los estudios antes-después no muestran una reducción significativa (fuente: Mitra B y colaboradores, 2013). No se vio beneficio, o hubo posible daño, con el REBOA en el ensayo británico (fuente: Jansen JO y colaboradores, 2023) ni con el crioprecipitado empírico (fuente: Davenport R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«Mortalidad en distintos contextos del sangrado ortopédico» muestra lo siguiente. Déficit de base, clase I: 7.4 por ciento (fuente: Mutschler M y colaboradores, 2013). Pelvis sin hemorragia en TC: 5.3 por ciento (fuente: Gerhardt F y colaboradores, 2026). Pelvis con hemorragia en TC: 14.7 por ciento (fuente: Gerhardt F y colaboradores, 2026). Pelvis en shock al ingreso: 30 por ciento (fuente: Costantini TW y colaboradores, 2017). Déficit de base, clase IV: 51.5 por ciento (fuente: Mutschler M y colaboradores, 2013). Con esto cerramos pronóstico: qué predice la muerte.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Control del sangrado primero: compresión, torniquete y estabilización pélvica van antes de afinar la vía aérea o los estudios (fuente: Rossaint R y colaboradores, 2023) (fuente: Ramasamy A, 2026). El shock se reconoce por perfusión y por el conjunto de signos, no por una presión aislada ni por un fémur roto (fuente: Mutschler M y colaboradores, 2013) (fuente: Eastridge BJ y colaboradores, 2007) (fuente: Wertheimer A y colaboradores, 2018). Reanimación de control de daños: hemoderivados temprano, hipotensión permisiva con meta, ácido tranexámico precoz, calor y calcio (fuente: Rossaint R y colaboradores, 2023). Si no responde, el control es mecánico y local: cinturón, fijación externa, empaquetamiento o embolización, según la fisiología y los recursos (fuente: Coccolini F y colaboradores, 2017) (fuente: Costantini TW y colaboradores, 2025). El reloj manda: el ácido tranexámico pierde eficacia con la demora y puede dañar pasadas 3 horas (fuente: CRASH-2 collaborators y colaboradores, 2011) (fuente: Gayet-Ageron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Repite hemoglobina y hematocrito: un valor inicial normal no descarta un sangrado temprano (fuente: Rossaint R y colaboradores, 2023). Un eFAST negativo no descarta hemorragia abdominal (fuente: Stengel D y colaboradores, 2018). El cinturón pélvico va sobre los trocánteres y sale apenas sea posible: apretado más de 24 horas puede dañar las partes blandas (fuente: Coccolini F y colaboradores, 2017) (fuente: Madsen JE y colaboradores, 2024). La temperatura y el calcio ionizado se miden y se corrigen: son parte de la reanimación (fuente: Rossaint R y colaboradores, 2023). Pelvis inestable que no responde: el empaquetamiento preperitoneal es una opción rápida cuando la embolización no llega a tiempo (fuente: Rossaint R y colaboradores, 2023)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Primero se frena lo que sangra y se reanima con sangre; los cristaloides se limitan (fuente: Rossaint R y colaboradores, 2023). El fémur cerrado aislado rara vez explica un shock; la pelvis y las heridas abiertas sí (fuente: Wertheimer A y colaboradores, 2018) (fuente: Madsen JE y colaboradores, 2024). Ante una pelvis inestable que no responde, se pasa al control mecánico y local, con la opción que el paciente y el hospital permitan (fuente: Coccolini F y colaboradores, 2017) (fuente: Costantini TW y colaboradores, 2025). El tiempo manda: ácido tranexámico dentro de 3 horas y cinturón fuera de la tabla espinal pronto (fuente: CRASH-2 collaborators y colaboradores, 2011) (fuente: Coccolini F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shock hemorrágico · control de daños · hipotensión permisiva · ácido tranexámico · CRASH-2 · PROPPR · PAMPer · protocolo de transfusión masiva · tríada letal · déficit de base · índice de shock · eFAST · cinturón pélvico · fijación externa · pinza C · empaquetamiento preperitoneal · angioembolización · REBOA · torniquete · férula de tracción · WSES · Young-Burgess · hemorragia pélvica · fractura de fémur · calcio ionizado · sangre total · crioprecipitado · clases de shock ATLS · x-ABCDE.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Sangre primero: se controla el sangrado antes de afinar la vía aérea (fuente: Rossaint R y colaboradores, 2023). Un fémur cerrado aislado rara vez explica un shock: busca otra fuente (fuente: Wertheimer A y colaboradores, 2018) (fuente: Ostrum RF y colaboradores, 1993). Anillo pélvico abierto, volumen que crece: cinturón sobre los trocánteres (fuente: Madsen JE y colaboradores, 2024). Reanima con sangre y plasma; los cristaloides, los mínimos (fuente: Rossaint R y colaboradores, 2023) (fuente: Ramasamy A, 2026). Presión sistólica de 80 a 90 mmHg hasta controlar el sangrado, salvo lesión cerebral (fuente: Rossaint R y colaboradores, 2023). Ácido tranexámico en la primera hora; después de 3 horas puede dañar (fuente: CRASH-2 collaborators y colaboradores, 2011). Hemoglobina normal al inicio no descarta sangrado: repítela (fuente: Rossaint R y colaboradores, 2023). El déficit de base clasifica el shock mejor que el pulso y la presión de ATLS (fuente: Mutschler M y colaboradores, 2013) (fuente: Davis JW y colaboradores, 2020). Frío, acidosis y coagulopatía se alimentan entre sí: calienta al paciente (fuente: Moffatt SE, 2013). Calcio ionizado: en una serie de transfusión masiva, 97 % lo tuvo bajo (fuente: Giancarelli A y colaboradores, 2016). Si no responde, control mecánico: no más líquido (fuente: Coccolini F y colaboradores, 2017) (fuente: Madsen JE y colaboradores, 2024). REBOA es un puente, no un tratamiento: el ensayo británico no mostró beneficio (fuente: Jansen JO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Varón de 30 años, choque de moto a alta velocidad. Llega con PAS de 78 mmHg, FC de 128 lat/min, piel fría y sudorosa, consciente (Glasgow 15). Dolor pélvico intenso con hematoma en el flanco derecho y el periné; muslo derecho deformado, sin herida. El equipo prehospitalario improvisó un cinturón con una sábana, colocado a la altura de las crestas ilíacas. El eFAST no muestra líquido libre, la radiografía de tórax es normal y la de pelvis muestra ensanchamiento de la sínfisis. El lactato está elevado.</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corriges en el cinturón y qué haces en los primeros minutos?. ¿Qué le das, con qué meta de presión y cómo piensas el ácido tranexámico?. El eFAST es negativo: ¿qué fuentes de sangrado siguen en juego y cuál es tu algoritmo si no responde?. Una vez controlado, ¿cuándo fijas el fémur y la pelvis de forma definitiva?.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El cinturón se centra sobre los trocánteres y la sínfisis, no sobre las crestas (fuente: Coccolini F y colaboradores, 2017) (fuente: Madsen JE y colaboradores, 2024). Se da ácido tranexámico lo antes posible dentro de las 3 horas y se repone con sangre y plasma, con PAS objetivo de 80 a 90 mmHg mientras el sangrado no esté controlado y sin lesión cerebral (fuente: Rossaint R y colaboradores, 2023). Un eFAST negativo no descarta hemorragia abdominal (fuente: Stengel D y colaboradores, 2018); además hay que descartar el tórax y otras extremidades antes de atribuir todo a la pelvis (fuente: Coccolini F y colaboradores, 2017) (fuente: Costantini TW y colaboradores, 2025). Si no responde, el paciente es WSES grado IV: fijación externa o pinza C con empaquetamiento preperitoneal, angioembolización si persiste el sangrado o hay recursos y REBOA solo como puente (fuente: Coccolini F y colaboradores, 2017). La fijación definitiva espera a que esté reanimado: dentro de las 24 horas si se estabiliza y después del día 4 si sigue desequilibrado (fuente: Coccolini F y colaboradores, 2017). No fijes lo que no has reanimado y no culpes al hueso largo de un shock cuya fuente puede estar en la pelvis o en otro lado (fuente: Coccolini F y colaboradores, 2017) (fuente: Wertheimer A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chart" Target="../charts/char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chart" Target="../charts/char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chart" Target="../charts/chart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chart" Target="../charts/char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chart" Target="../charts/char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chart" Target="../charts/char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Shock hemorrágico de origen ortopédico: dónde sangra y qué se hace primero</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urgencias-politrauma · evaluacion-politrauma · R1-R2</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alcance</a:t>
            </a:r>
          </a:p>
          <a:p>
            <a:pPr marL="347472" indent="-347472">
              <a:spcAft>
                <a:spcPts val="1400"/>
              </a:spcAft>
              <a:buChar char="•"/>
            </a:pPr>
            <a:r>
              <a:rPr sz="2200">
                <a:solidFill>
                  <a:srgbClr val="263238"/>
                </a:solidFill>
                <a:latin typeface="Calibri"/>
              </a:rPr>
              <a:t>2. Epidemiología: cuánto pesa la hemorragia ortopédica</a:t>
            </a:r>
          </a:p>
          <a:p>
            <a:pPr marL="347472" indent="-347472">
              <a:spcAft>
                <a:spcPts val="1400"/>
              </a:spcAft>
              <a:buChar char="•"/>
            </a:pPr>
            <a:r>
              <a:rPr sz="2200">
                <a:solidFill>
                  <a:srgbClr val="263238"/>
                </a:solidFill>
                <a:latin typeface="Calibri"/>
              </a:rPr>
              <a:t>3. De dónde sangra la ortopedia y cuánto</a:t>
            </a:r>
          </a:p>
          <a:p>
            <a:pPr marL="347472" indent="-347472">
              <a:spcAft>
                <a:spcPts val="1400"/>
              </a:spcAft>
              <a:buChar char="•"/>
            </a:pPr>
            <a:r>
              <a:rPr sz="2200">
                <a:solidFill>
                  <a:srgbClr val="263238"/>
                </a:solidFill>
                <a:latin typeface="Calibri"/>
              </a:rPr>
              <a:t>4. Anatomía que explica el sangrado pélvico</a:t>
            </a:r>
          </a:p>
          <a:p>
            <a:pPr marL="347472" indent="-347472">
              <a:spcAft>
                <a:spcPts val="1400"/>
              </a:spcAft>
              <a:buChar char="•"/>
            </a:pPr>
            <a:r>
              <a:rPr sz="2200">
                <a:solidFill>
                  <a:srgbClr val="263238"/>
                </a:solidFill>
                <a:latin typeface="Calibri"/>
              </a:rPr>
              <a:t>5. Biomecánica: por qué un anillo abierto sangra más</a:t>
            </a:r>
          </a:p>
          <a:p>
            <a:pPr marL="347472" indent="-347472">
              <a:spcAft>
                <a:spcPts val="1400"/>
              </a:spcAft>
              <a:buChar char="•"/>
            </a:pPr>
            <a:r>
              <a:rPr sz="2200">
                <a:solidFill>
                  <a:srgbClr val="263238"/>
                </a:solidFill>
                <a:latin typeface="Calibri"/>
              </a:rPr>
              <a:t>6. Clasificar el shock y la pelvis: qué sirve para decidir</a:t>
            </a:r>
          </a:p>
          <a:p>
            <a:pPr marL="347472" indent="-347472">
              <a:spcAft>
                <a:spcPts val="1400"/>
              </a:spcAft>
              <a:buChar char="•"/>
            </a:pPr>
            <a:r>
              <a:rPr sz="2200">
                <a:solidFill>
                  <a:srgbClr val="263238"/>
                </a:solidFill>
                <a:latin typeface="Calibri"/>
              </a:rPr>
              <a:t>7. Reconocer el shock y medirlo</a:t>
            </a:r>
          </a:p>
          <a:p>
            <a:pPr marL="347472" indent="-347472">
              <a:spcAft>
                <a:spcPts val="1400"/>
              </a:spcAft>
              <a:buChar char="•"/>
            </a:pPr>
            <a:r>
              <a:rPr sz="2200">
                <a:solidFill>
                  <a:srgbClr val="263238"/>
                </a:solidFill>
                <a:latin typeface="Calibri"/>
              </a:rPr>
              <a:t>8. Examen físico dirigido: pelvis, periné y extremidades</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Imágenes: qué pedir y cuándo</a:t>
            </a:r>
          </a:p>
          <a:p>
            <a:pPr marL="347472" indent="-347472">
              <a:spcAft>
                <a:spcPts val="1400"/>
              </a:spcAft>
              <a:buChar char="•"/>
            </a:pPr>
            <a:r>
              <a:rPr sz="2200">
                <a:solidFill>
                  <a:srgbClr val="263238"/>
                </a:solidFill>
                <a:latin typeface="Calibri"/>
              </a:rPr>
              <a:t>10. Algoritmo ante el paciente inestable con fractura</a:t>
            </a:r>
          </a:p>
          <a:p>
            <a:pPr marL="347472" indent="-347472">
              <a:spcAft>
                <a:spcPts val="1400"/>
              </a:spcAft>
              <a:buChar char="•"/>
            </a:pPr>
            <a:r>
              <a:rPr sz="2200">
                <a:solidFill>
                  <a:srgbClr val="263238"/>
                </a:solidFill>
                <a:latin typeface="Calibri"/>
              </a:rPr>
              <a:t>11. Reanimación de control de daños: qué se da y cuánto</a:t>
            </a:r>
          </a:p>
          <a:p>
            <a:pPr marL="347472" indent="-347472">
              <a:spcAft>
                <a:spcPts val="1400"/>
              </a:spcAft>
              <a:buChar char="•"/>
            </a:pPr>
            <a:r>
              <a:rPr sz="2200">
                <a:solidFill>
                  <a:srgbClr val="263238"/>
                </a:solidFill>
                <a:latin typeface="Calibri"/>
              </a:rPr>
              <a:t>12. Control mecánico del sangrado y decisión quirúrgica</a:t>
            </a:r>
          </a:p>
          <a:p>
            <a:pPr marL="347472" indent="-347472">
              <a:spcAft>
                <a:spcPts val="1400"/>
              </a:spcAft>
              <a:buChar char="•"/>
            </a:pPr>
            <a:r>
              <a:rPr sz="2200">
                <a:solidFill>
                  <a:srgbClr val="263238"/>
                </a:solidFill>
                <a:latin typeface="Calibri"/>
              </a:rPr>
              <a:t>13. Técnica: cinturón, torniquete, fijación y empaquetamiento</a:t>
            </a:r>
          </a:p>
          <a:p>
            <a:pPr marL="347472" indent="-347472">
              <a:spcAft>
                <a:spcPts val="1400"/>
              </a:spcAft>
              <a:buChar char="•"/>
            </a:pPr>
            <a:r>
              <a:rPr sz="2200">
                <a:solidFill>
                  <a:srgbClr val="263238"/>
                </a:solidFill>
                <a:latin typeface="Calibri"/>
              </a:rPr>
              <a:t>14. Complicaciones y errores que cuestan vidas</a:t>
            </a:r>
          </a:p>
          <a:p>
            <a:pPr marL="347472" indent="-347472">
              <a:spcAft>
                <a:spcPts val="1400"/>
              </a:spcAft>
              <a:buChar char="•"/>
            </a:pPr>
            <a:r>
              <a:rPr sz="2200">
                <a:solidFill>
                  <a:srgbClr val="263238"/>
                </a:solidFill>
                <a:latin typeface="Calibri"/>
              </a:rPr>
              <a:t>15. Pronóstico: qué predice la muerte</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Wertheimer A et al. Injury. 2018. doi:10.1016/j.injury.2018.03.007</a:t>
            </a:r>
          </a:p>
          <a:p>
            <a:r>
              <a:rPr sz="1000">
                <a:solidFill>
                  <a:srgbClr val="5A6469"/>
                </a:solidFill>
                <a:latin typeface="Calibri"/>
              </a:rPr>
              <a:t>[r2] Ostrum RF et al. J Orthop Trauma. 1993. doi:10.1097/00005131-199308000-00009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paciente con fractura y shock, la primera pregunta es de dónde sangra. Un fémur cerrado aislado rara vez lo explica; antes de culpar al hueso, revisa pelvis, heridas abiertas, tórax y abdomen [r1][r2].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65</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Wertheimer A et al. Injury. 2018. doi:10.1016/j.injury.2018.03.007</a:t>
            </a:r>
          </a:p>
          <a:p>
            <a:r>
              <a:rPr sz="800">
                <a:solidFill>
                  <a:srgbClr val="5A6469"/>
                </a:solidFill>
                <a:latin typeface="Calibri"/>
              </a:rPr>
              <a:t>[r2] Ostrum RF et al. J Orthop Trauma. 1993. doi:10.1097/00005131-199308000-00009</a:t>
            </a:r>
          </a:p>
          <a:p>
            <a:r>
              <a:rPr sz="800">
                <a:solidFill>
                  <a:srgbClr val="5A6469"/>
                </a:solidFill>
                <a:latin typeface="Calibri"/>
              </a:rPr>
              <a:t>[r3] Rossaint R et al. Crit Care. 2023. doi:10.1186/s13054-023-04327-7</a:t>
            </a:r>
          </a:p>
          <a:p>
            <a:r>
              <a:rPr sz="800">
                <a:solidFill>
                  <a:srgbClr val="5A6469"/>
                </a:solidFill>
                <a:latin typeface="Calibri"/>
              </a:rPr>
              <a:t>[r8] Ramasamy A. Injury. 2026. doi:10.1016/j.injury.2026.113079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Kauvar DS et al. J Trauma. 2006. doi:10.1097/01.ta.0000199961.02677.19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Entre quienes llegan con vida, lo que mata pronto es el sangrado no detenido, la coagulopatía y una reanimación que se quedó corta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Wertheimer A et al. Injury. 2018. doi:10.1016/j.injury.2018.03.007</a:t>
            </a:r>
          </a:p>
          <a:p>
            <a:r>
              <a:rPr sz="800">
                <a:solidFill>
                  <a:srgbClr val="5A6469"/>
                </a:solidFill>
                <a:latin typeface="Calibri"/>
              </a:rPr>
              <a:t>[r2] Ostrum RF et al. J Orthop Trauma. 1993. doi:10.1097/00005131-199308000-00009</a:t>
            </a:r>
          </a:p>
          <a:p>
            <a:r>
              <a:rPr sz="800">
                <a:solidFill>
                  <a:srgbClr val="5A6469"/>
                </a:solidFill>
                <a:latin typeface="Calibri"/>
              </a:rPr>
              <a:t>[r3] Rossaint R et al. Crit Care. 2023. doi:10.1186/s13054-023-04327-7</a:t>
            </a:r>
          </a:p>
          <a:p>
            <a:r>
              <a:rPr sz="800">
                <a:solidFill>
                  <a:srgbClr val="5A6469"/>
                </a:solidFill>
                <a:latin typeface="Calibri"/>
              </a:rPr>
              <a:t>[r8] Ramasamy A. Injury. 2026. doi:10.1016/j.injury.2026.113079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no es.</a:t>
            </a:r>
          </a:p>
          <a:p>
            <a:pPr marL="347472" indent="-347472">
              <a:spcAft>
                <a:spcPts val="1400"/>
              </a:spcAft>
              <a:buChar char="•"/>
            </a:pPr>
            <a:r>
              <a:rPr sz="2800">
                <a:solidFill>
                  <a:srgbClr val="263238"/>
                </a:solidFill>
                <a:latin typeface="Calibri"/>
              </a:rPr>
              <a:t>Tener una fractura no es tener un shock.</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 cuánto pesa la hemorragia ortopédica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Kauvar DS et al. J Trauma. 2006. doi:10.1097/01.ta.0000199961.02677.19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hemorragia como causa de muerte.</a:t>
            </a:r>
          </a:p>
          <a:p>
            <a:pPr marL="347472" indent="-347472">
              <a:spcAft>
                <a:spcPts val="1400"/>
              </a:spcAft>
              <a:buChar char="•"/>
            </a:pPr>
            <a:r>
              <a:rPr sz="2800">
                <a:solidFill>
                  <a:srgbClr val="263238"/>
                </a:solidFill>
                <a:latin typeface="Calibri"/>
              </a:rPr>
              <a:t>Entre 30 % y 40 % de las muertes por trauma se deben a hemorragia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65</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Epidemiología: cuánto pesa la hemorragia ortopédica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Eastman AL et al. Trauma Surg Acute Care Open. 2025. doi:10.1136/tsaco-2025-001820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fracturas pélvicas abiertas son raras (entre 2 % y 4 % de las pélvicas), pero su mortalidad va de 15 % a 50 % [r26].</a:t>
            </a:r>
          </a:p>
          <a:p>
            <a:pPr marL="347472" indent="-347472">
              <a:spcAft>
                <a:spcPts val="1400"/>
              </a:spcAft>
              <a:buChar char="•"/>
            </a:pPr>
            <a:r>
              <a:rPr sz="2400">
                <a:solidFill>
                  <a:srgbClr val="263238"/>
                </a:solidFill>
                <a:latin typeface="Calibri"/>
              </a:rPr>
              <a:t>Fémur.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65</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hospitalaria en fractura pélvica según el contexto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Costantini TW et al. J Trauma Acute Care Surg. 2017. doi:10.1097/TA.0000000000001465</a:t>
            </a:r>
          </a:p>
          <a:p>
            <a:r>
              <a:rPr sz="1000">
                <a:solidFill>
                  <a:srgbClr val="5A6469"/>
                </a:solidFill>
                <a:latin typeface="Calibri"/>
              </a:rPr>
              <a:t>[r24] Gerhardt F et al. Eur J Trauma Emerg Surg. 2026. doi:10.1007/s00068-026-03363-6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65</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 dónde sangra la ortopedia y cuánto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Wertheimer A et al. Injury. 2018. doi:10.1016/j.injury.2018.03.007</a:t>
            </a:r>
          </a:p>
          <a:p>
            <a:r>
              <a:rPr sz="800">
                <a:solidFill>
                  <a:srgbClr val="5A6469"/>
                </a:solidFill>
                <a:latin typeface="Calibri"/>
              </a:rPr>
              <a:t>[r2] Ostrum RF et al. J Orthop Trauma. 1993. doi:10.1097/00005131-199308000-00009</a:t>
            </a:r>
          </a:p>
          <a:p>
            <a:r>
              <a:rPr sz="800">
                <a:solidFill>
                  <a:srgbClr val="5A6469"/>
                </a:solidFill>
                <a:latin typeface="Calibri"/>
              </a:rPr>
              <a:t>[r4] Coccolini F et al. World J Emerg Surg. 2017. doi:10.1186/s13017-017-0117-6</a:t>
            </a:r>
          </a:p>
          <a:p>
            <a:r>
              <a:rPr sz="8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Pelvis y retroperitoneo.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65</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Volúmenes documentados (mL): no son equivalentes entre sí, léanse con la tabla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Madsen JE et al. Arch Orthop Trauma Surg. 2024. doi:10.1007/s00402-024-05447-7</a:t>
            </a:r>
          </a:p>
          <a:p>
            <a:r>
              <a:rPr sz="800">
                <a:solidFill>
                  <a:srgbClr val="5A6469"/>
                </a:solidFill>
                <a:latin typeface="Calibri"/>
              </a:rPr>
              <a:t>[r29] Lieurance R et al. J Orthop Trauma. 1992. doi:10.1097/00005131-199206000-00007</a:t>
            </a:r>
          </a:p>
          <a:p>
            <a:r>
              <a:rPr sz="800">
                <a:solidFill>
                  <a:srgbClr val="5A6469"/>
                </a:solidFill>
                <a:latin typeface="Calibri"/>
              </a:rPr>
              <a:t>[r14] McGee A et al. J Orthop Trauma. 2023. doi:10.1097/BOT.0000000000002488</a:t>
            </a:r>
          </a:p>
          <a:p>
            <a:r>
              <a:rPr sz="800">
                <a:solidFill>
                  <a:srgbClr val="5A6469"/>
                </a:solidFill>
                <a:latin typeface="Calibri"/>
              </a:rPr>
              <a:t>[r30] Wang JQ et al. Injury. 2019. doi:10.1016/j.injury.2018.12.016</a:t>
            </a:r>
          </a:p>
          <a:p>
            <a:r>
              <a:rPr sz="800">
                <a:solidFill>
                  <a:srgbClr val="5A6469"/>
                </a:solidFill>
                <a:latin typeface="Calibri"/>
              </a:rPr>
              <a:t>[r31] Malcherczyk D et al. J Shoulder Elbow Surg. 2019. doi:10.1016/j.jse.2019.01.018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Cuánto sangra cada segmento: solo lo que está medido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Madsen JE et al. Arch Orthop Trauma Surg. 2024. doi:10.1007/s00402-024-05447-7</a:t>
            </a:r>
          </a:p>
          <a:p>
            <a:r>
              <a:rPr sz="800">
                <a:solidFill>
                  <a:srgbClr val="5A6469"/>
                </a:solidFill>
                <a:latin typeface="Calibri"/>
              </a:rPr>
              <a:t>[r14] McGee A et al. J Orthop Trauma. 2023. doi:10.1097/BOT.0000000000002488</a:t>
            </a:r>
          </a:p>
          <a:p>
            <a:r>
              <a:rPr sz="800">
                <a:solidFill>
                  <a:srgbClr val="5A6469"/>
                </a:solidFill>
                <a:latin typeface="Calibri"/>
              </a:rPr>
              <a:t>[r29] Lieurance R et al. J Orthop Trauma. 1992. doi:10.1097/00005131-199206000-00007</a:t>
            </a:r>
          </a:p>
          <a:p>
            <a:r>
              <a:rPr sz="800">
                <a:solidFill>
                  <a:srgbClr val="5A6469"/>
                </a:solidFill>
                <a:latin typeface="Calibri"/>
              </a:rPr>
              <a:t>[r1] Wertheimer A et al. Injury. 2018. doi:10.1016/j.injury.2018.03.007</a:t>
            </a:r>
          </a:p>
          <a:p>
            <a:r>
              <a:rPr sz="800">
                <a:solidFill>
                  <a:srgbClr val="5A6469"/>
                </a:solidFill>
                <a:latin typeface="Calibri"/>
              </a:rPr>
              <a:t>[r30] Wang JQ et al. Injury. 2019. doi:10.1016/j.injury.2018.12.016</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Segmento</a:t>
                      </a:r>
                    </a:p>
                  </a:txBody>
                  <a:tcPr>
                    <a:solidFill>
                      <a:srgbClr val="0F5F6B"/>
                    </a:solidFill>
                  </a:tcPr>
                </a:tc>
                <a:tc>
                  <a:txBody>
                    <a:bodyPr/>
                    <a:lstStyle/>
                    <a:p>
                      <a:r>
                        <a:rPr sz="1600" b="1">
                          <a:solidFill>
                            <a:srgbClr val="FFFFFF"/>
                          </a:solidFill>
                          <a:latin typeface="Calibri"/>
                        </a:rPr>
                        <a:t>Dato medido</a:t>
                      </a:r>
                    </a:p>
                  </a:txBody>
                  <a:tcPr>
                    <a:solidFill>
                      <a:srgbClr val="0F5F6B"/>
                    </a:solidFill>
                  </a:tcPr>
                </a:tc>
                <a:tc>
                  <a:txBody>
                    <a:bodyPr/>
                    <a:lstStyle/>
                    <a:p>
                      <a:r>
                        <a:rPr sz="1600" b="1">
                          <a:solidFill>
                            <a:srgbClr val="FFFFFF"/>
                          </a:solidFill>
                          <a:latin typeface="Calibri"/>
                        </a:rPr>
                        <a:t>Cómo leerlo</a:t>
                      </a:r>
                    </a:p>
                  </a:txBody>
                  <a:tcPr>
                    <a:solidFill>
                      <a:srgbClr val="0F5F6B"/>
                    </a:solidFill>
                  </a:tcPr>
                </a:tc>
              </a:tr>
              <a:tr h="457200">
                <a:tc>
                  <a:txBody>
                    <a:bodyPr/>
                    <a:lstStyle/>
                    <a:p>
                      <a:r>
                        <a:rPr sz="1600">
                          <a:solidFill>
                            <a:srgbClr val="263238"/>
                          </a:solidFill>
                          <a:latin typeface="Calibri"/>
                        </a:rPr>
                        <a:t>Anillo pélvico</a:t>
                      </a:r>
                    </a:p>
                  </a:txBody>
                  <a:tcPr>
                    <a:solidFill>
                      <a:srgbClr val="EEF3F4"/>
                    </a:solidFill>
                  </a:tcPr>
                </a:tc>
                <a:tc>
                  <a:txBody>
                    <a:bodyPr/>
                    <a:lstStyle/>
                    <a:p>
                      <a:r>
                        <a:rPr sz="1600">
                          <a:solidFill>
                            <a:srgbClr val="263238"/>
                          </a:solidFill>
                          <a:latin typeface="Calibri"/>
                        </a:rPr>
                        <a:t>Puede alojar 3000 mL y sangrar hasta 1000 mL por hora [r13]</a:t>
                      </a:r>
                    </a:p>
                  </a:txBody>
                  <a:tcPr>
                    <a:solidFill>
                      <a:srgbClr val="EEF3F4"/>
                    </a:solidFill>
                  </a:tcPr>
                </a:tc>
                <a:tc>
                  <a:txBody>
                    <a:bodyPr/>
                    <a:lstStyle/>
                    <a:p>
                      <a:r>
                        <a:rPr sz="1600">
                          <a:solidFill>
                            <a:srgbClr val="263238"/>
                          </a:solidFill>
                          <a:latin typeface="Calibri"/>
                        </a:rPr>
                        <a:t>Es capacidad y ritmo máximo, no un promedio</a:t>
                      </a:r>
                    </a:p>
                  </a:txBody>
                  <a:tcPr>
                    <a:solidFill>
                      <a:srgbClr val="EEF3F4"/>
                    </a:solidFill>
                  </a:tcPr>
                </a:tc>
              </a:tr>
              <a:tr h="457200">
                <a:tc>
                  <a:txBody>
                    <a:bodyPr/>
                    <a:lstStyle/>
                    <a:p>
                      <a:r>
                        <a:rPr sz="1600">
                          <a:solidFill>
                            <a:srgbClr val="263238"/>
                          </a:solidFill>
                          <a:latin typeface="Calibri"/>
                        </a:rPr>
                        <a:t>Acetábulo aislado operado (598)</a:t>
                      </a:r>
                    </a:p>
                  </a:txBody>
                  <a:tcPr>
                    <a:solidFill>
                      <a:srgbClr val="FFFFFF"/>
                    </a:solidFill>
                  </a:tcPr>
                </a:tc>
                <a:tc>
                  <a:txBody>
                    <a:bodyPr/>
                    <a:lstStyle/>
                    <a:p>
                      <a:r>
                        <a:rPr sz="1600">
                          <a:solidFill>
                            <a:srgbClr val="263238"/>
                          </a:solidFill>
                          <a:latin typeface="Calibri"/>
                        </a:rPr>
                        <a:t>Pérdida preoperatoria media de 1172,6 mL; hasta 1454,9 mL en ambas columnas [r14]</a:t>
                      </a:r>
                    </a:p>
                  </a:txBody>
                  <a:tcPr>
                    <a:solidFill>
                      <a:srgbClr val="FFFFFF"/>
                    </a:solidFill>
                  </a:tcPr>
                </a:tc>
                <a:tc>
                  <a:txBody>
                    <a:bodyPr/>
                    <a:lstStyle/>
                    <a:p>
                      <a:r>
                        <a:rPr sz="1600">
                          <a:solidFill>
                            <a:srgbClr val="263238"/>
                          </a:solidFill>
                          <a:latin typeface="Calibri"/>
                        </a:rPr>
                        <a:t>Más de 1 litro antes de operar: la fractura sin reducir sigue sangrando</a:t>
                      </a:r>
                    </a:p>
                  </a:txBody>
                  <a:tcPr>
                    <a:solidFill>
                      <a:srgbClr val="FFFFFF"/>
                    </a:solidFill>
                  </a:tcPr>
                </a:tc>
              </a:tr>
              <a:tr h="457200">
                <a:tc>
                  <a:txBody>
                    <a:bodyPr/>
                    <a:lstStyle/>
                    <a:p>
                      <a:r>
                        <a:rPr sz="1600">
                          <a:solidFill>
                            <a:srgbClr val="263238"/>
                          </a:solidFill>
                          <a:latin typeface="Calibri"/>
                        </a:rPr>
                        <a:t>Fémur aislado (53, serie de 1992)</a:t>
                      </a:r>
                    </a:p>
                  </a:txBody>
                  <a:tcPr>
                    <a:solidFill>
                      <a:srgbClr val="EEF3F4"/>
                    </a:solidFill>
                  </a:tcPr>
                </a:tc>
                <a:tc>
                  <a:txBody>
                    <a:bodyPr/>
                    <a:lstStyle/>
                    <a:p>
                      <a:r>
                        <a:rPr sz="1600">
                          <a:solidFill>
                            <a:srgbClr val="263238"/>
                          </a:solidFill>
                          <a:latin typeface="Calibri"/>
                        </a:rPr>
                        <a:t>Pérdida estimada media de 1276 mL; 21 recibieron transfusión [r29]</a:t>
                      </a:r>
                    </a:p>
                  </a:txBody>
                  <a:tcPr>
                    <a:solidFill>
                      <a:srgbClr val="EEF3F4"/>
                    </a:solidFill>
                  </a:tcPr>
                </a:tc>
                <a:tc>
                  <a:txBody>
                    <a:bodyPr/>
                    <a:lstStyle/>
                    <a:p>
                      <a:r>
                        <a:rPr sz="1600">
                          <a:solidFill>
                            <a:srgbClr val="263238"/>
                          </a:solidFill>
                          <a:latin typeface="Calibri"/>
                        </a:rPr>
                        <a:t>Serie pequeña y antigua; no implica shock</a:t>
                      </a:r>
                    </a:p>
                  </a:txBody>
                  <a:tcPr>
                    <a:solidFill>
                      <a:srgbClr val="EEF3F4"/>
                    </a:solidFill>
                  </a:tcPr>
                </a:tc>
              </a:tr>
              <a:tr h="457200">
                <a:tc>
                  <a:txBody>
                    <a:bodyPr/>
                    <a:lstStyle/>
                    <a:p>
                      <a:r>
                        <a:rPr sz="1600">
                          <a:solidFill>
                            <a:srgbClr val="263238"/>
                          </a:solidFill>
                          <a:latin typeface="Calibri"/>
                        </a:rPr>
                        <a:t>Fémur extracapsular aislado (293)</a:t>
                      </a:r>
                    </a:p>
                  </a:txBody>
                  <a:tcPr>
                    <a:solidFill>
                      <a:srgbClr val="FFFFFF"/>
                    </a:solidFill>
                  </a:tcPr>
                </a:tc>
                <a:tc>
                  <a:txBody>
                    <a:bodyPr/>
                    <a:lstStyle/>
                    <a:p>
                      <a:r>
                        <a:rPr sz="1600">
                          <a:solidFill>
                            <a:srgbClr val="263238"/>
                          </a:solidFill>
                          <a:latin typeface="Calibri"/>
                        </a:rPr>
                        <a:t>36 % recibió transfusión durante la internación [r1]</a:t>
                      </a:r>
                    </a:p>
                  </a:txBody>
                  <a:tcPr>
                    <a:solidFill>
                      <a:srgbClr val="FFFFFF"/>
                    </a:solidFill>
                  </a:tcPr>
                </a:tc>
                <a:tc>
                  <a:txBody>
                    <a:bodyPr/>
                    <a:lstStyle/>
                    <a:p>
                      <a:r>
                        <a:rPr sz="1600">
                          <a:solidFill>
                            <a:srgbClr val="263238"/>
                          </a:solidFill>
                          <a:latin typeface="Calibri"/>
                        </a:rPr>
                        <a:t>La diáfisis no se transfundió más que las demás</a:t>
                      </a:r>
                    </a:p>
                  </a:txBody>
                  <a:tcPr>
                    <a:solidFill>
                      <a:srgbClr val="FFFFFF"/>
                    </a:solidFill>
                  </a:tcPr>
                </a:tc>
              </a:tr>
              <a:tr h="457200">
                <a:tc>
                  <a:txBody>
                    <a:bodyPr/>
                    <a:lstStyle/>
                    <a:p>
                      <a:r>
                        <a:rPr sz="1600">
                          <a:solidFill>
                            <a:srgbClr val="263238"/>
                          </a:solidFill>
                          <a:latin typeface="Calibri"/>
                        </a:rPr>
                        <a:t>Tibia extraarticular fijada (209)</a:t>
                      </a:r>
                    </a:p>
                  </a:txBody>
                  <a:tcPr>
                    <a:solidFill>
                      <a:srgbClr val="EEF3F4"/>
                    </a:solidFill>
                  </a:tcPr>
                </a:tc>
                <a:tc>
                  <a:txBody>
                    <a:bodyPr/>
                    <a:lstStyle/>
                    <a:p>
                      <a:r>
                        <a:rPr sz="1600">
                          <a:solidFill>
                            <a:srgbClr val="263238"/>
                          </a:solidFill>
                          <a:latin typeface="Calibri"/>
                        </a:rPr>
                        <a:t>Pérdida oculta de 272,71 mL con placa y 507,66 mL con clavo [r30]</a:t>
                      </a:r>
                    </a:p>
                  </a:txBody>
                  <a:tcPr>
                    <a:solidFill>
                      <a:srgbClr val="EEF3F4"/>
                    </a:solidFill>
                  </a:tcPr>
                </a:tc>
                <a:tc>
                  <a:txBody>
                    <a:bodyPr/>
                    <a:lstStyle/>
                    <a:p>
                      <a:r>
                        <a:rPr sz="1600">
                          <a:solidFill>
                            <a:srgbClr val="263238"/>
                          </a:solidFill>
                          <a:latin typeface="Calibri"/>
                        </a:rPr>
                        <a:t>Pérdida de la cirugía, no de la lesión</a:t>
                      </a:r>
                    </a:p>
                  </a:txBody>
                  <a:tcPr>
                    <a:solidFill>
                      <a:srgbClr val="EEF3F4"/>
                    </a:solidFill>
                  </a:tcPr>
                </a:tc>
              </a:tr>
              <a:tr h="457200">
                <a:tc>
                  <a:txBody>
                    <a:bodyPr/>
                    <a:lstStyle/>
                    <a:p>
                      <a:r>
                        <a:rPr sz="1600">
                          <a:solidFill>
                            <a:srgbClr val="263238"/>
                          </a:solidFill>
                          <a:latin typeface="Calibri"/>
                        </a:rPr>
                        <a:t>Húmero proximal operado (420)</a:t>
                      </a:r>
                    </a:p>
                  </a:txBody>
                  <a:tcPr>
                    <a:solidFill>
                      <a:srgbClr val="FFFFFF"/>
                    </a:solidFill>
                  </a:tcPr>
                </a:tc>
                <a:tc>
                  <a:txBody>
                    <a:bodyPr/>
                    <a:lstStyle/>
                    <a:p>
                      <a:r>
                        <a:rPr sz="1600">
                          <a:solidFill>
                            <a:srgbClr val="263238"/>
                          </a:solidFill>
                          <a:latin typeface="Calibri"/>
                        </a:rPr>
                        <a:t>Pérdida calculada media de 284 mL; transfusión en 14,5 % [r31]</a:t>
                      </a:r>
                    </a:p>
                  </a:txBody>
                  <a:tcPr>
                    <a:solidFill>
                      <a:srgbClr val="FFFFFF"/>
                    </a:solidFill>
                  </a:tcPr>
                </a:tc>
                <a:tc>
                  <a:txBody>
                    <a:bodyPr/>
                    <a:lstStyle/>
                    <a:p>
                      <a:r>
                        <a:rPr sz="1600">
                          <a:solidFill>
                            <a:srgbClr val="263238"/>
                          </a:solidFill>
                          <a:latin typeface="Calibri"/>
                        </a:rPr>
                        <a:t>Pérdida de la cirugía, no de la lesión</a:t>
                      </a:r>
                    </a:p>
                  </a:txBody>
                  <a:tcPr>
                    <a:solidFill>
                      <a:srgbClr val="FFFFFF"/>
                    </a:solidFill>
                  </a:tcPr>
                </a:tc>
              </a:tr>
              <a:tr h="457200">
                <a:tc>
                  <a:txBody>
                    <a:bodyPr/>
                    <a:lstStyle/>
                    <a:p>
                      <a:r>
                        <a:rPr sz="1600">
                          <a:solidFill>
                            <a:srgbClr val="263238"/>
                          </a:solidFill>
                          <a:latin typeface="Calibri"/>
                        </a:rPr>
                        <a:t>Tibia y húmero cerrados, momento de la lesión</a:t>
                      </a:r>
                    </a:p>
                  </a:txBody>
                  <a:tcPr>
                    <a:solidFill>
                      <a:srgbClr val="EEF3F4"/>
                    </a:solidFill>
                  </a:tcPr>
                </a:tc>
                <a:tc>
                  <a:txBody>
                    <a:bodyPr/>
                    <a:lstStyle/>
                    <a:p>
                      <a:r>
                        <a:rPr sz="1600">
                          <a:solidFill>
                            <a:srgbClr val="263238"/>
                          </a:solidFill>
                          <a:latin typeface="Calibri"/>
                        </a:rPr>
                        <a:t>Sin dato verificable</a:t>
                      </a:r>
                    </a:p>
                  </a:txBody>
                  <a:tcPr>
                    <a:solidFill>
                      <a:srgbClr val="EEF3F4"/>
                    </a:solidFill>
                  </a:tcPr>
                </a:tc>
                <a:tc>
                  <a:txBody>
                    <a:bodyPr/>
                    <a:lstStyle/>
                    <a:p>
                      <a:r>
                        <a:rPr sz="1600">
                          <a:solidFill>
                            <a:srgbClr val="263238"/>
                          </a:solidFill>
                          <a:latin typeface="Calibri"/>
                        </a:rPr>
                        <a:t>No se cita una cifra que no se pudo respaldar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sangrado pélvico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Un compartimento cerrado con vasos grandes dentro.</a:t>
            </a:r>
          </a:p>
          <a:p>
            <a:pPr marL="347472" indent="-347472">
              <a:spcAft>
                <a:spcPts val="1400"/>
              </a:spcAft>
              <a:buChar char="•"/>
            </a:pPr>
            <a:r>
              <a:rPr sz="2800">
                <a:solidFill>
                  <a:srgbClr val="263238"/>
                </a:solidFill>
                <a:latin typeface="Calibri"/>
              </a:rPr>
              <a:t>Dentro del anillo óseo conviven vejiga y uretra, órganos genitales, recto, vasos y nervios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65</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que explica el sangrado pélvico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Coccolini F et al. World J Emerg Surg. 2017. doi:10.1186/s13017-017-0117-6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Cuando hay sangrado arterial, la probabilidad de que además haya sangrado venoso es cercana a 100 % [r4], por eso la embolización sola no basta en muchos pacientes [r4].</a:t>
            </a:r>
          </a:p>
          <a:p>
            <a:pPr marL="347472" indent="-347472">
              <a:spcAft>
                <a:spcPts val="1400"/>
              </a:spcAft>
              <a:buChar char="•"/>
            </a:pPr>
            <a:r>
              <a:rPr sz="2400">
                <a:solidFill>
                  <a:srgbClr val="263238"/>
                </a:solidFill>
                <a:latin typeface="Calibri"/>
              </a:rPr>
              <a:t>Por qué importa al decidir.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65</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por qué un anillo abierto sangra más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Coccolini F et al. World J Emerg Surg. 2017. doi:10.1186/s13017-017-0117-6</a:t>
            </a:r>
          </a:p>
          <a:p>
            <a:r>
              <a:rPr sz="1000">
                <a:solidFill>
                  <a:srgbClr val="5A6469"/>
                </a:solidFill>
                <a:latin typeface="Calibri"/>
              </a:rPr>
              <a:t>[r13] Madsen JE et al. Arch Orthop Trauma Surg. 2024. doi:10.1007/s00402-024-05447-7</a:t>
            </a:r>
          </a:p>
          <a:p>
            <a:r>
              <a:rPr sz="1000">
                <a:solidFill>
                  <a:srgbClr val="5A6469"/>
                </a:solidFill>
                <a:latin typeface="Calibri"/>
              </a:rPr>
              <a:t>[r21] Moffatt SE. Emerg Med J. 2013. doi:10.1136/emermed-2012-201883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Volumen y taponamiento.</a:t>
            </a:r>
          </a:p>
          <a:p>
            <a:pPr marL="347472" indent="-347472">
              <a:spcAft>
                <a:spcPts val="1400"/>
              </a:spcAft>
              <a:buChar char="•"/>
            </a:pPr>
            <a:r>
              <a:rPr sz="2800">
                <a:solidFill>
                  <a:srgbClr val="263238"/>
                </a:solidFill>
                <a:latin typeface="Calibri"/>
              </a:rPr>
              <a:t>El anillo íntegro contiene el sangrado: el espacio es limitado y la presión sube hasta frenarlo.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un anillo abierto sangra más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consigue el cinturón.</a:t>
            </a:r>
          </a:p>
          <a:p>
            <a:pPr marL="347472" indent="-347472">
              <a:spcAft>
                <a:spcPts val="1400"/>
              </a:spcAft>
              <a:buChar char="•"/>
            </a:pPr>
            <a:r>
              <a:rPr sz="2400">
                <a:solidFill>
                  <a:srgbClr val="263238"/>
                </a:solidFill>
                <a:latin typeface="Calibri"/>
              </a:rPr>
              <a:t>El cinturón rinde cuando se ajusta a la altura de los trocánteres mayores: ahí cierra el anillo y la pelvis contiene mejor el sangrado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por qué un anillo abierto sangra más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Su variante en T se apoya en los trocánteres mayores y lleva la compresión al anillo posterior a través de las caderas; se coloca rápido y sin radioscopia [r13].</a:t>
            </a:r>
          </a:p>
          <a:p>
            <a:pPr marL="347472" indent="-347472">
              <a:spcAft>
                <a:spcPts val="1400"/>
              </a:spcAft>
              <a:buChar char="•"/>
            </a:pPr>
            <a:r>
              <a:rPr sz="2400">
                <a:solidFill>
                  <a:srgbClr val="263238"/>
                </a:solidFill>
                <a:latin typeface="Calibri"/>
              </a:rPr>
              <a:t>Qué no controla un cinturón.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Clasificar el shock y la pelvis: qué sirve para decidir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Rossaint R et al. Crit Care. 2023. doi:10.1186/s13054-023-04327-7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Clases de shock de ATLS.</a:t>
            </a:r>
          </a:p>
          <a:p>
            <a:pPr marL="347472" indent="-347472">
              <a:spcAft>
                <a:spcPts val="1400"/>
              </a:spcAft>
              <a:buChar char="•"/>
            </a:pPr>
            <a:r>
              <a:rPr sz="2400">
                <a:solidFill>
                  <a:srgbClr val="263238"/>
                </a:solidFill>
                <a:latin typeface="Calibri"/>
              </a:rPr>
              <a:t>La tabla clásica reparte la pérdida de volumen en 4 clases: menos de 15 %, 15 % a 30 %, 31 % a 40 % y más de 40 %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65</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Por clase de déficit de base: mortalidad y transfusión masiva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Mutschler M et al. Crit Care. 2013. doi:10.1186/cc12555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65</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Clases de shock de ATLS: 3 datos útiles para decidir (tabla propia con datos de la guía europea)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Rossaint R et al. Crit Care. 2023. doi:10.1186/s13054-023-04327-7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Clase</a:t>
                      </a:r>
                    </a:p>
                  </a:txBody>
                  <a:tcPr>
                    <a:solidFill>
                      <a:srgbClr val="0F5F6B"/>
                    </a:solidFill>
                  </a:tcPr>
                </a:tc>
                <a:tc>
                  <a:txBody>
                    <a:bodyPr/>
                    <a:lstStyle/>
                    <a:p>
                      <a:r>
                        <a:rPr sz="1400" b="1">
                          <a:solidFill>
                            <a:srgbClr val="FFFFFF"/>
                          </a:solidFill>
                          <a:latin typeface="Calibri"/>
                        </a:rPr>
                        <a:t>Pérdida aproximada</a:t>
                      </a:r>
                    </a:p>
                  </a:txBody>
                  <a:tcPr>
                    <a:solidFill>
                      <a:srgbClr val="0F5F6B"/>
                    </a:solidFill>
                  </a:tcPr>
                </a:tc>
                <a:tc>
                  <a:txBody>
                    <a:bodyPr/>
                    <a:lstStyle/>
                    <a:p>
                      <a:r>
                        <a:rPr sz="1400" b="1">
                          <a:solidFill>
                            <a:srgbClr val="FFFFFF"/>
                          </a:solidFill>
                          <a:latin typeface="Calibri"/>
                        </a:rPr>
                        <a:t>Déficit de base (mEq/L)</a:t>
                      </a:r>
                    </a:p>
                  </a:txBody>
                  <a:tcPr>
                    <a:solidFill>
                      <a:srgbClr val="0F5F6B"/>
                    </a:solidFill>
                  </a:tcPr>
                </a:tc>
                <a:tc>
                  <a:txBody>
                    <a:bodyPr/>
                    <a:lstStyle/>
                    <a:p>
                      <a:r>
                        <a:rPr sz="1400" b="1">
                          <a:solidFill>
                            <a:srgbClr val="FFFFFF"/>
                          </a:solidFill>
                          <a:latin typeface="Calibri"/>
                        </a:rPr>
                        <a:t>Qué hacer con la sangre</a:t>
                      </a:r>
                    </a:p>
                  </a:txBody>
                  <a:tcPr>
                    <a:solidFill>
                      <a:srgbClr val="0F5F6B"/>
                    </a:solidFill>
                  </a:tcPr>
                </a:tc>
              </a:tr>
              <a:tr h="457200">
                <a:tc>
                  <a:txBody>
                    <a:bodyPr/>
                    <a:lstStyle/>
                    <a:p>
                      <a:r>
                        <a:rPr sz="1400">
                          <a:solidFill>
                            <a:srgbClr val="263238"/>
                          </a:solidFill>
                          <a:latin typeface="Calibri"/>
                        </a:rPr>
                        <a:t>I</a:t>
                      </a:r>
                    </a:p>
                  </a:txBody>
                  <a:tcPr>
                    <a:solidFill>
                      <a:srgbClr val="EEF3F4"/>
                    </a:solidFill>
                  </a:tcPr>
                </a:tc>
                <a:tc>
                  <a:txBody>
                    <a:bodyPr/>
                    <a:lstStyle/>
                    <a:p>
                      <a:r>
                        <a:rPr sz="1400">
                          <a:solidFill>
                            <a:srgbClr val="263238"/>
                          </a:solidFill>
                          <a:latin typeface="Calibri"/>
                        </a:rPr>
                        <a:t>Menos de 15 %</a:t>
                      </a:r>
                    </a:p>
                  </a:txBody>
                  <a:tcPr>
                    <a:solidFill>
                      <a:srgbClr val="EEF3F4"/>
                    </a:solidFill>
                  </a:tcPr>
                </a:tc>
                <a:tc>
                  <a:txBody>
                    <a:bodyPr/>
                    <a:lstStyle/>
                    <a:p>
                      <a:r>
                        <a:rPr sz="1400">
                          <a:solidFill>
                            <a:srgbClr val="263238"/>
                          </a:solidFill>
                          <a:latin typeface="Calibri"/>
                        </a:rPr>
                        <a:t>0 a −2</a:t>
                      </a:r>
                    </a:p>
                  </a:txBody>
                  <a:tcPr>
                    <a:solidFill>
                      <a:srgbClr val="EEF3F4"/>
                    </a:solidFill>
                  </a:tcPr>
                </a:tc>
                <a:tc>
                  <a:txBody>
                    <a:bodyPr/>
                    <a:lstStyle/>
                    <a:p>
                      <a:r>
                        <a:rPr sz="1400">
                          <a:solidFill>
                            <a:srgbClr val="263238"/>
                          </a:solidFill>
                          <a:latin typeface="Calibri"/>
                        </a:rPr>
                        <a:t>Vigilar</a:t>
                      </a:r>
                    </a:p>
                  </a:txBody>
                  <a:tcPr>
                    <a:solidFill>
                      <a:srgbClr val="EEF3F4"/>
                    </a:solidFill>
                  </a:tcPr>
                </a:tc>
              </a:tr>
              <a:tr h="457200">
                <a:tc>
                  <a:txBody>
                    <a:bodyPr/>
                    <a:lstStyle/>
                    <a:p>
                      <a:r>
                        <a:rPr sz="1400">
                          <a:solidFill>
                            <a:srgbClr val="263238"/>
                          </a:solidFill>
                          <a:latin typeface="Calibri"/>
                        </a:rPr>
                        <a:t>II</a:t>
                      </a:r>
                    </a:p>
                  </a:txBody>
                  <a:tcPr>
                    <a:solidFill>
                      <a:srgbClr val="FFFFFF"/>
                    </a:solidFill>
                  </a:tcPr>
                </a:tc>
                <a:tc>
                  <a:txBody>
                    <a:bodyPr/>
                    <a:lstStyle/>
                    <a:p>
                      <a:r>
                        <a:rPr sz="1400">
                          <a:solidFill>
                            <a:srgbClr val="263238"/>
                          </a:solidFill>
                          <a:latin typeface="Calibri"/>
                        </a:rPr>
                        <a:t>15 % a 30 %</a:t>
                      </a:r>
                    </a:p>
                  </a:txBody>
                  <a:tcPr>
                    <a:solidFill>
                      <a:srgbClr val="FFFFFF"/>
                    </a:solidFill>
                  </a:tcPr>
                </a:tc>
                <a:tc>
                  <a:txBody>
                    <a:bodyPr/>
                    <a:lstStyle/>
                    <a:p>
                      <a:r>
                        <a:rPr sz="1400">
                          <a:solidFill>
                            <a:srgbClr val="263238"/>
                          </a:solidFill>
                          <a:latin typeface="Calibri"/>
                        </a:rPr>
                        <a:t>−2 a −6</a:t>
                      </a:r>
                    </a:p>
                  </a:txBody>
                  <a:tcPr>
                    <a:solidFill>
                      <a:srgbClr val="FFFFFF"/>
                    </a:solidFill>
                  </a:tcPr>
                </a:tc>
                <a:tc>
                  <a:txBody>
                    <a:bodyPr/>
                    <a:lstStyle/>
                    <a:p>
                      <a:r>
                        <a:rPr sz="1400">
                          <a:solidFill>
                            <a:srgbClr val="263238"/>
                          </a:solidFill>
                          <a:latin typeface="Calibri"/>
                        </a:rPr>
                        <a:t>Posible transfusión</a:t>
                      </a:r>
                    </a:p>
                  </a:txBody>
                  <a:tcPr>
                    <a:solidFill>
                      <a:srgbClr val="FFFFFF"/>
                    </a:solidFill>
                  </a:tcPr>
                </a:tc>
              </a:tr>
              <a:tr h="457200">
                <a:tc>
                  <a:txBody>
                    <a:bodyPr/>
                    <a:lstStyle/>
                    <a:p>
                      <a:r>
                        <a:rPr sz="1400">
                          <a:solidFill>
                            <a:srgbClr val="263238"/>
                          </a:solidFill>
                          <a:latin typeface="Calibri"/>
                        </a:rPr>
                        <a:t>III</a:t>
                      </a:r>
                    </a:p>
                  </a:txBody>
                  <a:tcPr>
                    <a:solidFill>
                      <a:srgbClr val="EEF3F4"/>
                    </a:solidFill>
                  </a:tcPr>
                </a:tc>
                <a:tc>
                  <a:txBody>
                    <a:bodyPr/>
                    <a:lstStyle/>
                    <a:p>
                      <a:r>
                        <a:rPr sz="1400">
                          <a:solidFill>
                            <a:srgbClr val="263238"/>
                          </a:solidFill>
                          <a:latin typeface="Calibri"/>
                        </a:rPr>
                        <a:t>31 % a 40 %</a:t>
                      </a:r>
                    </a:p>
                  </a:txBody>
                  <a:tcPr>
                    <a:solidFill>
                      <a:srgbClr val="EEF3F4"/>
                    </a:solidFill>
                  </a:tcPr>
                </a:tc>
                <a:tc>
                  <a:txBody>
                    <a:bodyPr/>
                    <a:lstStyle/>
                    <a:p>
                      <a:r>
                        <a:rPr sz="1400">
                          <a:solidFill>
                            <a:srgbClr val="263238"/>
                          </a:solidFill>
                          <a:latin typeface="Calibri"/>
                        </a:rPr>
                        <a:t>−6 a −10</a:t>
                      </a:r>
                    </a:p>
                  </a:txBody>
                  <a:tcPr>
                    <a:solidFill>
                      <a:srgbClr val="EEF3F4"/>
                    </a:solidFill>
                  </a:tcPr>
                </a:tc>
                <a:tc>
                  <a:txBody>
                    <a:bodyPr/>
                    <a:lstStyle/>
                    <a:p>
                      <a:r>
                        <a:rPr sz="1400">
                          <a:solidFill>
                            <a:srgbClr val="263238"/>
                          </a:solidFill>
                          <a:latin typeface="Calibri"/>
                        </a:rPr>
                        <a:t>Sí</a:t>
                      </a:r>
                    </a:p>
                  </a:txBody>
                  <a:tcPr>
                    <a:solidFill>
                      <a:srgbClr val="EEF3F4"/>
                    </a:solidFill>
                  </a:tcPr>
                </a:tc>
              </a:tr>
              <a:tr h="457200">
                <a:tc>
                  <a:txBody>
                    <a:bodyPr/>
                    <a:lstStyle/>
                    <a:p>
                      <a:r>
                        <a:rPr sz="1400">
                          <a:solidFill>
                            <a:srgbClr val="263238"/>
                          </a:solidFill>
                          <a:latin typeface="Calibri"/>
                        </a:rPr>
                        <a:t>IV</a:t>
                      </a:r>
                    </a:p>
                  </a:txBody>
                  <a:tcPr>
                    <a:solidFill>
                      <a:srgbClr val="FFFFFF"/>
                    </a:solidFill>
                  </a:tcPr>
                </a:tc>
                <a:tc>
                  <a:txBody>
                    <a:bodyPr/>
                    <a:lstStyle/>
                    <a:p>
                      <a:r>
                        <a:rPr sz="1400">
                          <a:solidFill>
                            <a:srgbClr val="263238"/>
                          </a:solidFill>
                          <a:latin typeface="Calibri"/>
                        </a:rPr>
                        <a:t>Más de 40 %</a:t>
                      </a:r>
                    </a:p>
                  </a:txBody>
                  <a:tcPr>
                    <a:solidFill>
                      <a:srgbClr val="FFFFFF"/>
                    </a:solidFill>
                  </a:tcPr>
                </a:tc>
                <a:tc>
                  <a:txBody>
                    <a:bodyPr/>
                    <a:lstStyle/>
                    <a:p>
                      <a:r>
                        <a:rPr sz="1400">
                          <a:solidFill>
                            <a:srgbClr val="263238"/>
                          </a:solidFill>
                          <a:latin typeface="Calibri"/>
                        </a:rPr>
                        <a:t>−10 o menos</a:t>
                      </a:r>
                    </a:p>
                  </a:txBody>
                  <a:tcPr>
                    <a:solidFill>
                      <a:srgbClr val="FFFFFF"/>
                    </a:solidFill>
                  </a:tcPr>
                </a:tc>
                <a:tc>
                  <a:txBody>
                    <a:bodyPr/>
                    <a:lstStyle/>
                    <a:p>
                      <a:r>
                        <a:rPr sz="1400">
                          <a:solidFill>
                            <a:srgbClr val="263238"/>
                          </a:solidFill>
                          <a:latin typeface="Calibri"/>
                        </a:rPr>
                        <a:t>Protocolo de transfusión masiva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65</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Reconocer el shock y medirlo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[r9] Eastridge BJ et al. J Trauma. 2007. doi:10.1097/TA.0b013e31809ed924</a:t>
            </a:r>
          </a:p>
          <a:p>
            <a:r>
              <a:rPr sz="800">
                <a:solidFill>
                  <a:srgbClr val="5A6469"/>
                </a:solidFill>
                <a:latin typeface="Calibri"/>
              </a:rPr>
              <a:t>[r13] Madsen JE et al. Arch Orthop Trauma Surg. 2024. doi:10.1007/s00402-024-05447-7</a:t>
            </a:r>
          </a:p>
          <a:p>
            <a:r>
              <a:rPr sz="800">
                <a:solidFill>
                  <a:srgbClr val="5A6469"/>
                </a:solidFill>
                <a:latin typeface="Calibri"/>
              </a:rPr>
              <a:t>[r16] Carsetti A et al. Crit Care. 2023. doi:10.1186/s13054-023-04386-w</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2 preguntas, en orden.</a:t>
            </a:r>
          </a:p>
          <a:p>
            <a:pPr marL="347472" indent="-347472">
              <a:spcAft>
                <a:spcPts val="1400"/>
              </a:spcAft>
              <a:buChar char="•"/>
            </a:pPr>
            <a:r>
              <a:rPr sz="2800">
                <a:solidFill>
                  <a:srgbClr val="263238"/>
                </a:solidFill>
                <a:latin typeface="Calibri"/>
              </a:rPr>
              <a:t>Primero, ¿está perdiendo sangre de forma que amenaza la vida?</a:t>
            </a:r>
          </a:p>
          <a:p>
            <a:pPr marL="347472" indent="-347472">
              <a:spcAft>
                <a:spcPts val="1400"/>
              </a:spcAft>
              <a:buChar char="•"/>
            </a:pPr>
            <a:r>
              <a:rPr sz="2800">
                <a:solidFill>
                  <a:srgbClr val="263238"/>
                </a:solidFill>
                <a:latin typeface="Calibri"/>
              </a:rPr>
              <a:t>Después, ¿de dónde?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65</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Predecir transfusión masiva: sensibilidad y especificidad de 2 herramientas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Carsetti A et al. Crit Care. 2023. doi:10.1186/s13054-023-04386-w</a:t>
            </a:r>
          </a:p>
          <a:p>
            <a:r>
              <a:rPr sz="1000">
                <a:solidFill>
                  <a:srgbClr val="5A6469"/>
                </a:solidFill>
                <a:latin typeface="Calibri"/>
              </a:rPr>
              <a:t>[r3] Rossaint R et al. Crit Care. 2023. doi:10.1186/s13054-023-04327-7</a:t>
            </a:r>
          </a:p>
          <a:p>
            <a:r>
              <a:rPr sz="1000">
                <a:solidFill>
                  <a:srgbClr val="5A6469"/>
                </a:solidFill>
                <a:latin typeface="Calibri"/>
              </a:rPr>
              <a:t>[r33] Nunez TC et al. 2009. doi:10.1097/TA.0b013e3181961c35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Qué mide cada dato y cuánto confiar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[r9] Eastridge BJ et al. J Trauma. 2007. doi:10.1097/TA.0b013e31809ed924</a:t>
            </a:r>
          </a:p>
          <a:p>
            <a:r>
              <a:rPr sz="800">
                <a:solidFill>
                  <a:srgbClr val="5A6469"/>
                </a:solidFill>
                <a:latin typeface="Calibri"/>
              </a:rPr>
              <a:t>[r13] Madsen JE et al. Arch Orthop Trauma Surg. 2024. doi:10.1007/s00402-024-05447-7</a:t>
            </a:r>
          </a:p>
          <a:p>
            <a:r>
              <a:rPr sz="800">
                <a:solidFill>
                  <a:srgbClr val="5A6469"/>
                </a:solidFill>
                <a:latin typeface="Calibri"/>
              </a:rPr>
              <a:t>[r32] Guly HR et al. Resuscitation. 2011. doi:10.1016/j.resuscitation.2011.01.013</a:t>
            </a:r>
          </a:p>
          <a:p>
            <a:r>
              <a:rPr sz="800">
                <a:solidFill>
                  <a:srgbClr val="5A6469"/>
                </a:solidFill>
                <a:latin typeface="Calibri"/>
              </a:rPr>
              <a:t>[r16] Carsetti A et al. Crit Care. 2023. doi:10.1186/s13054-023-04386-w</a:t>
            </a:r>
          </a:p>
          <a:p>
            <a:r>
              <a:rPr sz="800">
                <a:solidFill>
                  <a:srgbClr val="5A6469"/>
                </a:solidFill>
                <a:latin typeface="Calibri"/>
              </a:rPr>
              <a:t>[r20] Davis JW et al. Am J Surg. 2020. doi:10.1016/j.amjsurg.2020.10.005</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Herramienta</a:t>
                      </a:r>
                    </a:p>
                  </a:txBody>
                  <a:tcPr>
                    <a:solidFill>
                      <a:srgbClr val="0F5F6B"/>
                    </a:solidFill>
                  </a:tcPr>
                </a:tc>
                <a:tc>
                  <a:txBody>
                    <a:bodyPr/>
                    <a:lstStyle/>
                    <a:p>
                      <a:r>
                        <a:rPr sz="1600" b="1">
                          <a:solidFill>
                            <a:srgbClr val="FFFFFF"/>
                          </a:solidFill>
                          <a:latin typeface="Calibri"/>
                        </a:rPr>
                        <a:t>Qué aporta</a:t>
                      </a:r>
                    </a:p>
                  </a:txBody>
                  <a:tcPr>
                    <a:solidFill>
                      <a:srgbClr val="0F5F6B"/>
                    </a:solidFill>
                  </a:tcPr>
                </a:tc>
                <a:tc>
                  <a:txBody>
                    <a:bodyPr/>
                    <a:lstStyle/>
                    <a:p>
                      <a:r>
                        <a:rPr sz="1600" b="1">
                          <a:solidFill>
                            <a:srgbClr val="FFFFFF"/>
                          </a:solidFill>
                          <a:latin typeface="Calibri"/>
                        </a:rPr>
                        <a:t>Límite</a:t>
                      </a:r>
                    </a:p>
                  </a:txBody>
                  <a:tcPr>
                    <a:solidFill>
                      <a:srgbClr val="0F5F6B"/>
                    </a:solidFill>
                  </a:tcPr>
                </a:tc>
              </a:tr>
              <a:tr h="457200">
                <a:tc>
                  <a:txBody>
                    <a:bodyPr/>
                    <a:lstStyle/>
                    <a:p>
                      <a:r>
                        <a:rPr sz="1600">
                          <a:solidFill>
                            <a:srgbClr val="263238"/>
                          </a:solidFill>
                          <a:latin typeface="Calibri"/>
                        </a:rPr>
                        <a:t>Presión arterial sistólica</a:t>
                      </a:r>
                    </a:p>
                  </a:txBody>
                  <a:tcPr>
                    <a:solidFill>
                      <a:srgbClr val="EEF3F4"/>
                    </a:solidFill>
                  </a:tcPr>
                </a:tc>
                <a:tc>
                  <a:txBody>
                    <a:bodyPr/>
                    <a:lstStyle/>
                    <a:p>
                      <a:r>
                        <a:rPr sz="1600">
                          <a:solidFill>
                            <a:srgbClr val="263238"/>
                          </a:solidFill>
                          <a:latin typeface="Calibri"/>
                        </a:rPr>
                        <a:t>Umbral de alarma: la mortalidad sube por debajo de 110 mmHg [r9]</a:t>
                      </a:r>
                    </a:p>
                  </a:txBody>
                  <a:tcPr>
                    <a:solidFill>
                      <a:srgbClr val="EEF3F4"/>
                    </a:solidFill>
                  </a:tcPr>
                </a:tc>
                <a:tc>
                  <a:txBody>
                    <a:bodyPr/>
                    <a:lstStyle/>
                    <a:p>
                      <a:r>
                        <a:rPr sz="1600">
                          <a:solidFill>
                            <a:srgbClr val="263238"/>
                          </a:solidFill>
                          <a:latin typeface="Calibri"/>
                        </a:rPr>
                        <a:t>Llega tarde: hasta 30 % del volumen se pierde antes de la hipotensión [r13]</a:t>
                      </a:r>
                    </a:p>
                  </a:txBody>
                  <a:tcPr>
                    <a:solidFill>
                      <a:srgbClr val="EEF3F4"/>
                    </a:solidFill>
                  </a:tcPr>
                </a:tc>
              </a:tr>
              <a:tr h="457200">
                <a:tc>
                  <a:txBody>
                    <a:bodyPr/>
                    <a:lstStyle/>
                    <a:p>
                      <a:r>
                        <a:rPr sz="1600">
                          <a:solidFill>
                            <a:srgbClr val="263238"/>
                          </a:solidFill>
                          <a:latin typeface="Calibri"/>
                        </a:rPr>
                        <a:t>Frecuencia cardiaca</a:t>
                      </a:r>
                    </a:p>
                  </a:txBody>
                  <a:tcPr>
                    <a:solidFill>
                      <a:srgbClr val="FFFFFF"/>
                    </a:solidFill>
                  </a:tcPr>
                </a:tc>
                <a:tc>
                  <a:txBody>
                    <a:bodyPr/>
                    <a:lstStyle/>
                    <a:p>
                      <a:r>
                        <a:rPr sz="1600">
                          <a:solidFill>
                            <a:srgbClr val="263238"/>
                          </a:solidFill>
                          <a:latin typeface="Calibri"/>
                        </a:rPr>
                        <a:t>La taquicardia orienta a pérdida de volumen</a:t>
                      </a:r>
                    </a:p>
                  </a:txBody>
                  <a:tcPr>
                    <a:solidFill>
                      <a:srgbClr val="FFFFFF"/>
                    </a:solidFill>
                  </a:tcPr>
                </a:tc>
                <a:tc>
                  <a:txBody>
                    <a:bodyPr/>
                    <a:lstStyle/>
                    <a:p>
                      <a:r>
                        <a:rPr sz="1600">
                          <a:solidFill>
                            <a:srgbClr val="263238"/>
                          </a:solidFill>
                          <a:latin typeface="Calibri"/>
                        </a:rPr>
                        <a:t>Se mueve menos de lo que enseña ATLS: de 82 a 95 lat/min entre la clase 1 y la 4 [r32]</a:t>
                      </a:r>
                    </a:p>
                  </a:txBody>
                  <a:tcPr>
                    <a:solidFill>
                      <a:srgbClr val="FFFFFF"/>
                    </a:solidFill>
                  </a:tcPr>
                </a:tc>
              </a:tr>
              <a:tr h="457200">
                <a:tc>
                  <a:txBody>
                    <a:bodyPr/>
                    <a:lstStyle/>
                    <a:p>
                      <a:r>
                        <a:rPr sz="1600">
                          <a:solidFill>
                            <a:srgbClr val="263238"/>
                          </a:solidFill>
                          <a:latin typeface="Calibri"/>
                        </a:rPr>
                        <a:t>Índice de shock</a:t>
                      </a:r>
                    </a:p>
                  </a:txBody>
                  <a:tcPr>
                    <a:solidFill>
                      <a:srgbClr val="EEF3F4"/>
                    </a:solidFill>
                  </a:tcPr>
                </a:tc>
                <a:tc>
                  <a:txBody>
                    <a:bodyPr/>
                    <a:lstStyle/>
                    <a:p>
                      <a:r>
                        <a:rPr sz="1600">
                          <a:solidFill>
                            <a:srgbClr val="263238"/>
                          </a:solidFill>
                          <a:latin typeface="Calibri"/>
                        </a:rPr>
                        <a:t>Transfusión masiva: sensibilidad 0,68 y especificidad 0,84 [r16]</a:t>
                      </a:r>
                    </a:p>
                  </a:txBody>
                  <a:tcPr>
                    <a:solidFill>
                      <a:srgbClr val="EEF3F4"/>
                    </a:solidFill>
                  </a:tcPr>
                </a:tc>
                <a:tc>
                  <a:txBody>
                    <a:bodyPr/>
                    <a:lstStyle/>
                    <a:p>
                      <a:r>
                        <a:rPr sz="1600">
                          <a:solidFill>
                            <a:srgbClr val="263238"/>
                          </a:solidFill>
                          <a:latin typeface="Calibri"/>
                        </a:rPr>
                        <a:t>No sirve solo; para mortalidad la sensibilidad fue de 0,358 [r16]</a:t>
                      </a:r>
                    </a:p>
                  </a:txBody>
                  <a:tcPr>
                    <a:solidFill>
                      <a:srgbClr val="EEF3F4"/>
                    </a:solidFill>
                  </a:tcPr>
                </a:tc>
              </a:tr>
              <a:tr h="457200">
                <a:tc>
                  <a:txBody>
                    <a:bodyPr/>
                    <a:lstStyle/>
                    <a:p>
                      <a:r>
                        <a:rPr sz="1600">
                          <a:solidFill>
                            <a:srgbClr val="263238"/>
                          </a:solidFill>
                          <a:latin typeface="Calibri"/>
                        </a:rPr>
                        <a:t>Lactato y déficit de base</a:t>
                      </a:r>
                    </a:p>
                  </a:txBody>
                  <a:tcPr>
                    <a:solidFill>
                      <a:srgbClr val="FFFFFF"/>
                    </a:solidFill>
                  </a:tcPr>
                </a:tc>
                <a:tc>
                  <a:txBody>
                    <a:bodyPr/>
                    <a:lstStyle/>
                    <a:p>
                      <a:r>
                        <a:rPr sz="1600">
                          <a:solidFill>
                            <a:srgbClr val="263238"/>
                          </a:solidFill>
                          <a:latin typeface="Calibri"/>
                        </a:rPr>
                        <a:t>Perfusión; el déficit de base discriminó mejor transfusión y mortalidad [r20]</a:t>
                      </a:r>
                    </a:p>
                  </a:txBody>
                  <a:tcPr>
                    <a:solidFill>
                      <a:srgbClr val="FFFFFF"/>
                    </a:solidFill>
                  </a:tcPr>
                </a:tc>
                <a:tc>
                  <a:txBody>
                    <a:bodyPr/>
                    <a:lstStyle/>
                    <a:p>
                      <a:r>
                        <a:rPr sz="1600">
                          <a:solidFill>
                            <a:srgbClr val="263238"/>
                          </a:solidFill>
                          <a:latin typeface="Calibri"/>
                        </a:rPr>
                        <a:t>Una sola medida no basta: se repite para seguir la respuesta [r3]</a:t>
                      </a:r>
                    </a:p>
                  </a:txBody>
                  <a:tcPr>
                    <a:solidFill>
                      <a:srgbClr val="FFFFFF"/>
                    </a:solidFill>
                  </a:tcPr>
                </a:tc>
              </a:tr>
              <a:tr h="457200">
                <a:tc>
                  <a:txBody>
                    <a:bodyPr/>
                    <a:lstStyle/>
                    <a:p>
                      <a:r>
                        <a:rPr sz="1600">
                          <a:solidFill>
                            <a:srgbClr val="263238"/>
                          </a:solidFill>
                          <a:latin typeface="Calibri"/>
                        </a:rPr>
                        <a:t>Hemoglobina y hematocrito</a:t>
                      </a:r>
                    </a:p>
                  </a:txBody>
                  <a:tcPr>
                    <a:solidFill>
                      <a:srgbClr val="EEF3F4"/>
                    </a:solidFill>
                  </a:tcPr>
                </a:tc>
                <a:tc>
                  <a:txBody>
                    <a:bodyPr/>
                    <a:lstStyle/>
                    <a:p>
                      <a:r>
                        <a:rPr sz="1600">
                          <a:solidFill>
                            <a:srgbClr val="263238"/>
                          </a:solidFill>
                          <a:latin typeface="Calibri"/>
                        </a:rPr>
                        <a:t>Útiles si se repiten [r3]</a:t>
                      </a:r>
                    </a:p>
                  </a:txBody>
                  <a:tcPr>
                    <a:solidFill>
                      <a:srgbClr val="EEF3F4"/>
                    </a:solidFill>
                  </a:tcPr>
                </a:tc>
                <a:tc>
                  <a:txBody>
                    <a:bodyPr/>
                    <a:lstStyle/>
                    <a:p>
                      <a:r>
                        <a:rPr sz="1600">
                          <a:solidFill>
                            <a:srgbClr val="263238"/>
                          </a:solidFill>
                          <a:latin typeface="Calibri"/>
                        </a:rPr>
                        <a:t>El valor inicial normal enmascara el sangrado temprano [r3]</a:t>
                      </a:r>
                    </a:p>
                  </a:txBody>
                  <a:tcPr>
                    <a:solidFill>
                      <a:srgbClr val="EEF3F4"/>
                    </a:solidFill>
                  </a:tcPr>
                </a:tc>
              </a:tr>
              <a:tr h="457200">
                <a:tc>
                  <a:txBody>
                    <a:bodyPr/>
                    <a:lstStyle/>
                    <a:p>
                      <a:r>
                        <a:rPr sz="1600">
                          <a:solidFill>
                            <a:srgbClr val="263238"/>
                          </a:solidFill>
                          <a:latin typeface="Calibri"/>
                        </a:rPr>
                        <a:t>Puntaje ABC</a:t>
                      </a:r>
                    </a:p>
                  </a:txBody>
                  <a:tcPr>
                    <a:solidFill>
                      <a:srgbClr val="FFFFFF"/>
                    </a:solidFill>
                  </a:tcPr>
                </a:tc>
                <a:tc>
                  <a:txBody>
                    <a:bodyPr/>
                    <a:lstStyle/>
                    <a:p>
                      <a:r>
                        <a:rPr sz="1600">
                          <a:solidFill>
                            <a:srgbClr val="263238"/>
                          </a:solidFill>
                          <a:latin typeface="Calibri"/>
                        </a:rPr>
                        <a:t>2 puntos o más: sensibilidad 75 % y especificidad 86 % [r33]</a:t>
                      </a:r>
                    </a:p>
                  </a:txBody>
                  <a:tcPr>
                    <a:solidFill>
                      <a:srgbClr val="FFFFFF"/>
                    </a:solidFill>
                  </a:tcPr>
                </a:tc>
                <a:tc>
                  <a:txBody>
                    <a:bodyPr/>
                    <a:lstStyle/>
                    <a:p>
                      <a:r>
                        <a:rPr sz="1600">
                          <a:solidFill>
                            <a:srgbClr val="263238"/>
                          </a:solidFill>
                          <a:latin typeface="Calibri"/>
                        </a:rPr>
                        <a:t>Un solo centro y 596 pacientes; incluye el FAST [r33]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dirigido: pelvis, periné y extremidades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[r27] Mitchnik IY et al. Injury. 2022. doi:10.1016/j.injury.2022.08.053</a:t>
            </a:r>
          </a:p>
          <a:p>
            <a:r>
              <a:rPr sz="800">
                <a:solidFill>
                  <a:srgbClr val="5A6469"/>
                </a:solidFill>
                <a:latin typeface="Calibri"/>
              </a:rPr>
              <a:t>[r34] Shlamovitz GZ et al. 2009. doi:10.1097/TA.0b013e31817c96e1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se busca en la pelvis.</a:t>
            </a:r>
          </a:p>
          <a:p>
            <a:pPr marL="347472" indent="-347472">
              <a:spcAft>
                <a:spcPts val="1400"/>
              </a:spcAft>
              <a:buChar char="•"/>
            </a:pPr>
            <a:r>
              <a:rPr sz="2800">
                <a:solidFill>
                  <a:srgbClr val="263238"/>
                </a:solidFill>
                <a:latin typeface="Calibri"/>
              </a:rPr>
              <a:t>El examen tiene un fin concreto: sospechar una lesión mecánicamente inestable y decidir el cinturón.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65</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dirigido: pelvis, periné y extremidades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Shlamovitz GZ et al. 2009. doi:10.1097/TA.0b013e31817c96e1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El paciente despierto sin dolor pélvico hace poco probable una fractura inestable [r34].</a:t>
            </a:r>
          </a:p>
          <a:p>
            <a:pPr marL="347472" indent="-347472">
              <a:spcAft>
                <a:spcPts val="1400"/>
              </a:spcAft>
              <a:buChar char="•"/>
            </a:pPr>
            <a:r>
              <a:rPr sz="2400">
                <a:solidFill>
                  <a:srgbClr val="263238"/>
                </a:solidFill>
                <a:latin typeface="Calibri"/>
              </a:rPr>
              <a:t>Repetir la maniobra de compresión entre varios examinadores no agrega información y puede desalojar coágulos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Examen físico para fractura pélvica mecánicamente inestable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Shlamovitz GZ et al. 2009. doi:10.1097/TA.0b013e31817c96e1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y cuándo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[r12] Stengel D et al. Cochrane Database Syst Rev. 2018. doi:10.1002/14651858.CD012669.pub2</a:t>
            </a:r>
          </a:p>
          <a:p>
            <a:r>
              <a:rPr sz="8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Ecografía (eFAST).</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65</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Ecografía en trauma: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Netherton S et al. CJEM. 2019. doi:10.1017/cem.2019.381</a:t>
            </a:r>
          </a:p>
          <a:p>
            <a:r>
              <a:rPr sz="1000">
                <a:solidFill>
                  <a:srgbClr val="5A6469"/>
                </a:solidFill>
                <a:latin typeface="Calibri"/>
              </a:rPr>
              <a:t>[r12] Stengel D et al. Cochrane Database Syst Rev. 2018. doi:10.1002/14651858.CD012669.pub2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65</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en la sala: qué aportan y qué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[r35] Netherton S et al. CJEM. 2019. doi:10.1017/cem.2019.381</a:t>
            </a:r>
          </a:p>
          <a:p>
            <a:r>
              <a:rPr sz="800">
                <a:solidFill>
                  <a:srgbClr val="5A6469"/>
                </a:solidFill>
                <a:latin typeface="Calibri"/>
              </a:rPr>
              <a:t>[r12] Stengel D et al. Cochrane Database Syst Rev. 2018. doi:10.1002/14651858.CD012669.pub2</a:t>
            </a:r>
          </a:p>
          <a:p>
            <a:r>
              <a:rPr sz="800">
                <a:solidFill>
                  <a:srgbClr val="5A6469"/>
                </a:solidFill>
                <a:latin typeface="Calibri"/>
              </a:rPr>
              <a:t>[r4] Coccolini F et al. World J Emerg Surg. 2017. doi:10.1186/s13017-017-0117-6</a:t>
            </a:r>
          </a:p>
          <a:p>
            <a:r>
              <a:rPr sz="800">
                <a:solidFill>
                  <a:srgbClr val="5A6469"/>
                </a:solidFill>
                <a:latin typeface="Calibri"/>
              </a:rPr>
              <a:t>[r3] Rossaint R et al. Crit Care. 2023. doi:10.1186/s13054-023-04327-7</a:t>
            </a:r>
          </a:p>
          <a:p>
            <a:r>
              <a:rPr sz="800">
                <a:solidFill>
                  <a:srgbClr val="5A6469"/>
                </a:solidFill>
                <a:latin typeface="Calibri"/>
              </a:rPr>
              <a:t>[r13] Madsen JE et al. Arch Orthop Trauma Surg. 2024. doi:10.1007/s00402-024-05447-7</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Estudio</a:t>
                      </a:r>
                    </a:p>
                  </a:txBody>
                  <a:tcPr>
                    <a:solidFill>
                      <a:srgbClr val="0F5F6B"/>
                    </a:solidFill>
                  </a:tcPr>
                </a:tc>
                <a:tc>
                  <a:txBody>
                    <a:bodyPr/>
                    <a:lstStyle/>
                    <a:p>
                      <a:r>
                        <a:rPr sz="1400" b="1">
                          <a:solidFill>
                            <a:srgbClr val="FFFFFF"/>
                          </a:solidFill>
                          <a:latin typeface="Calibri"/>
                        </a:rPr>
                        <a:t>Cuándo</a:t>
                      </a:r>
                    </a:p>
                  </a:txBody>
                  <a:tcPr>
                    <a:solidFill>
                      <a:srgbClr val="0F5F6B"/>
                    </a:solidFill>
                  </a:tcPr>
                </a:tc>
                <a:tc>
                  <a:txBody>
                    <a:bodyPr/>
                    <a:lstStyle/>
                    <a:p>
                      <a:r>
                        <a:rPr sz="1400" b="1">
                          <a:solidFill>
                            <a:srgbClr val="FFFFFF"/>
                          </a:solidFill>
                          <a:latin typeface="Calibri"/>
                        </a:rPr>
                        <a:t>Qué aporta</a:t>
                      </a:r>
                    </a:p>
                  </a:txBody>
                  <a:tcPr>
                    <a:solidFill>
                      <a:srgbClr val="0F5F6B"/>
                    </a:solidFill>
                  </a:tcPr>
                </a:tc>
                <a:tc>
                  <a:txBody>
                    <a:bodyPr/>
                    <a:lstStyle/>
                    <a:p>
                      <a:r>
                        <a:rPr sz="1400" b="1">
                          <a:solidFill>
                            <a:srgbClr val="FFFFFF"/>
                          </a:solidFill>
                          <a:latin typeface="Calibri"/>
                        </a:rPr>
                        <a:t>Límite</a:t>
                      </a:r>
                    </a:p>
                  </a:txBody>
                  <a:tcPr>
                    <a:solidFill>
                      <a:srgbClr val="0F5F6B"/>
                    </a:solidFill>
                  </a:tcPr>
                </a:tc>
              </a:tr>
              <a:tr h="457200">
                <a:tc>
                  <a:txBody>
                    <a:bodyPr/>
                    <a:lstStyle/>
                    <a:p>
                      <a:r>
                        <a:rPr sz="1400">
                          <a:solidFill>
                            <a:srgbClr val="263238"/>
                          </a:solidFill>
                          <a:latin typeface="Calibri"/>
                        </a:rPr>
                        <a:t>eFAST</a:t>
                      </a:r>
                    </a:p>
                  </a:txBody>
                  <a:tcPr>
                    <a:solidFill>
                      <a:srgbClr val="EEF3F4"/>
                    </a:solidFill>
                  </a:tcPr>
                </a:tc>
                <a:tc>
                  <a:txBody>
                    <a:bodyPr/>
                    <a:lstStyle/>
                    <a:p>
                      <a:r>
                        <a:rPr sz="1400">
                          <a:solidFill>
                            <a:srgbClr val="263238"/>
                          </a:solidFill>
                          <a:latin typeface="Calibri"/>
                        </a:rPr>
                        <a:t>A la cabecera, en el inestable</a:t>
                      </a:r>
                    </a:p>
                  </a:txBody>
                  <a:tcPr>
                    <a:solidFill>
                      <a:srgbClr val="EEF3F4"/>
                    </a:solidFill>
                  </a:tcPr>
                </a:tc>
                <a:tc>
                  <a:txBody>
                    <a:bodyPr/>
                    <a:lstStyle/>
                    <a:p>
                      <a:r>
                        <a:rPr sz="1400">
                          <a:solidFill>
                            <a:srgbClr val="263238"/>
                          </a:solidFill>
                          <a:latin typeface="Calibri"/>
                        </a:rPr>
                        <a:t>Líquido libre, derrame pericárdico, neumotórax [r35]</a:t>
                      </a:r>
                    </a:p>
                  </a:txBody>
                  <a:tcPr>
                    <a:solidFill>
                      <a:srgbClr val="EEF3F4"/>
                    </a:solidFill>
                  </a:tcPr>
                </a:tc>
                <a:tc>
                  <a:txBody>
                    <a:bodyPr/>
                    <a:lstStyle/>
                    <a:p>
                      <a:r>
                        <a:rPr sz="1400">
                          <a:solidFill>
                            <a:srgbClr val="263238"/>
                          </a:solidFill>
                          <a:latin typeface="Calibri"/>
                        </a:rPr>
                        <a:t>Una ecografía negativa no descarta lesión abdominal [r12]</a:t>
                      </a:r>
                    </a:p>
                  </a:txBody>
                  <a:tcPr>
                    <a:solidFill>
                      <a:srgbClr val="EEF3F4"/>
                    </a:solidFill>
                  </a:tcPr>
                </a:tc>
              </a:tr>
              <a:tr h="457200">
                <a:tc>
                  <a:txBody>
                    <a:bodyPr/>
                    <a:lstStyle/>
                    <a:p>
                      <a:r>
                        <a:rPr sz="1400">
                          <a:solidFill>
                            <a:srgbClr val="263238"/>
                          </a:solidFill>
                          <a:latin typeface="Calibri"/>
                        </a:rPr>
                        <a:t>Radiografía de pelvis y de tórax</a:t>
                      </a:r>
                    </a:p>
                  </a:txBody>
                  <a:tcPr>
                    <a:solidFill>
                      <a:srgbClr val="FFFFFF"/>
                    </a:solidFill>
                  </a:tcPr>
                </a:tc>
                <a:tc>
                  <a:txBody>
                    <a:bodyPr/>
                    <a:lstStyle/>
                    <a:p>
                      <a:r>
                        <a:rPr sz="1400">
                          <a:solidFill>
                            <a:srgbClr val="263238"/>
                          </a:solidFill>
                          <a:latin typeface="Calibri"/>
                        </a:rPr>
                        <a:t>En la sala, sin retrasar maniobras</a:t>
                      </a:r>
                    </a:p>
                  </a:txBody>
                  <a:tcPr>
                    <a:solidFill>
                      <a:srgbClr val="FFFFFF"/>
                    </a:solidFill>
                  </a:tcPr>
                </a:tc>
                <a:tc>
                  <a:txBody>
                    <a:bodyPr/>
                    <a:lstStyle/>
                    <a:p>
                      <a:r>
                        <a:rPr sz="1400">
                          <a:solidFill>
                            <a:srgbClr val="263238"/>
                          </a:solidFill>
                          <a:latin typeface="Calibri"/>
                        </a:rPr>
                        <a:t>Anillo desplazado; lesiones torácicas graves [r4]</a:t>
                      </a:r>
                    </a:p>
                  </a:txBody>
                  <a:tcPr>
                    <a:solidFill>
                      <a:srgbClr val="FFFFFF"/>
                    </a:solidFill>
                  </a:tcPr>
                </a:tc>
                <a:tc>
                  <a:txBody>
                    <a:bodyPr/>
                    <a:lstStyle/>
                    <a:p>
                      <a:r>
                        <a:rPr sz="1400">
                          <a:solidFill>
                            <a:srgbClr val="263238"/>
                          </a:solidFill>
                          <a:latin typeface="Calibri"/>
                        </a:rPr>
                        <a:t>Sensibilidad de 50 % a 68 % para la pelvis [r4]</a:t>
                      </a:r>
                    </a:p>
                  </a:txBody>
                  <a:tcPr>
                    <a:solidFill>
                      <a:srgbClr val="FFFFFF"/>
                    </a:solidFill>
                  </a:tcPr>
                </a:tc>
              </a:tr>
              <a:tr h="457200">
                <a:tc>
                  <a:txBody>
                    <a:bodyPr/>
                    <a:lstStyle/>
                    <a:p>
                      <a:r>
                        <a:rPr sz="1400">
                          <a:solidFill>
                            <a:srgbClr val="263238"/>
                          </a:solidFill>
                          <a:latin typeface="Calibri"/>
                        </a:rPr>
                        <a:t>TC con contraste</a:t>
                      </a:r>
                    </a:p>
                  </a:txBody>
                  <a:tcPr>
                    <a:solidFill>
                      <a:srgbClr val="EEF3F4"/>
                    </a:solidFill>
                  </a:tcPr>
                </a:tc>
                <a:tc>
                  <a:txBody>
                    <a:bodyPr/>
                    <a:lstStyle/>
                    <a:p>
                      <a:r>
                        <a:rPr sz="1400">
                          <a:solidFill>
                            <a:srgbClr val="263238"/>
                          </a:solidFill>
                          <a:latin typeface="Calibri"/>
                        </a:rPr>
                        <a:t>Paciente estable o que responde</a:t>
                      </a:r>
                    </a:p>
                  </a:txBody>
                  <a:tcPr>
                    <a:solidFill>
                      <a:srgbClr val="EEF3F4"/>
                    </a:solidFill>
                  </a:tcPr>
                </a:tc>
                <a:tc>
                  <a:txBody>
                    <a:bodyPr/>
                    <a:lstStyle/>
                    <a:p>
                      <a:r>
                        <a:rPr sz="1400">
                          <a:solidFill>
                            <a:srgbClr val="263238"/>
                          </a:solidFill>
                          <a:latin typeface="Calibri"/>
                        </a:rPr>
                        <a:t>Extravasación (98 % de exactitud) y tamaño del hematoma [r4]</a:t>
                      </a:r>
                    </a:p>
                  </a:txBody>
                  <a:tcPr>
                    <a:solidFill>
                      <a:srgbClr val="EEF3F4"/>
                    </a:solidFill>
                  </a:tcPr>
                </a:tc>
                <a:tc>
                  <a:txBody>
                    <a:bodyPr/>
                    <a:lstStyle/>
                    <a:p>
                      <a:r>
                        <a:rPr sz="1400">
                          <a:solidFill>
                            <a:srgbClr val="263238"/>
                          </a:solidFill>
                          <a:latin typeface="Calibri"/>
                        </a:rPr>
                        <a:t>Requiere traslado; la ausencia de extravasación no descarta [r4]</a:t>
                      </a:r>
                    </a:p>
                  </a:txBody>
                  <a:tcPr>
                    <a:solidFill>
                      <a:srgbClr val="EEF3F4"/>
                    </a:solidFill>
                  </a:tcPr>
                </a:tc>
              </a:tr>
              <a:tr h="457200">
                <a:tc>
                  <a:txBody>
                    <a:bodyPr/>
                    <a:lstStyle/>
                    <a:p>
                      <a:r>
                        <a:rPr sz="1400">
                          <a:solidFill>
                            <a:srgbClr val="263238"/>
                          </a:solidFill>
                          <a:latin typeface="Calibri"/>
                        </a:rPr>
                        <a:t>Angiografía</a:t>
                      </a:r>
                    </a:p>
                  </a:txBody>
                  <a:tcPr>
                    <a:solidFill>
                      <a:srgbClr val="FFFFFF"/>
                    </a:solidFill>
                  </a:tcPr>
                </a:tc>
                <a:tc>
                  <a:txBody>
                    <a:bodyPr/>
                    <a:lstStyle/>
                    <a:p>
                      <a:r>
                        <a:rPr sz="1400">
                          <a:solidFill>
                            <a:srgbClr val="263238"/>
                          </a:solidFill>
                          <a:latin typeface="Calibri"/>
                        </a:rPr>
                        <a:t>Extravasación arterial o sangrado persistente tras estabilizar</a:t>
                      </a:r>
                    </a:p>
                  </a:txBody>
                  <a:tcPr>
                    <a:solidFill>
                      <a:srgbClr val="FFFFFF"/>
                    </a:solidFill>
                  </a:tcPr>
                </a:tc>
                <a:tc>
                  <a:txBody>
                    <a:bodyPr/>
                    <a:lstStyle/>
                    <a:p>
                      <a:r>
                        <a:rPr sz="1400">
                          <a:solidFill>
                            <a:srgbClr val="263238"/>
                          </a:solidFill>
                          <a:latin typeface="Calibri"/>
                        </a:rPr>
                        <a:t>Embolización del sangrado arterial [r3][r4]</a:t>
                      </a:r>
                    </a:p>
                  </a:txBody>
                  <a:tcPr>
                    <a:solidFill>
                      <a:srgbClr val="FFFFFF"/>
                    </a:solidFill>
                  </a:tcPr>
                </a:tc>
                <a:tc>
                  <a:txBody>
                    <a:bodyPr/>
                    <a:lstStyle/>
                    <a:p>
                      <a:r>
                        <a:rPr sz="1400">
                          <a:solidFill>
                            <a:srgbClr val="263238"/>
                          </a:solidFill>
                          <a:latin typeface="Calibri"/>
                        </a:rPr>
                        <a:t>Puede tardar de 2 a 3 horas en completarse y requiere servicio 24/7 [r13]</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65</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ante el paciente inestable con fractura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[r13] Madsen JE et al. Arch Orthop Trauma Surg. 2024. doi:10.1007/s00402-024-05447-7</a:t>
            </a:r>
          </a:p>
          <a:p>
            <a:r>
              <a:rPr sz="800">
                <a:solidFill>
                  <a:srgbClr val="5A6469"/>
                </a:solidFill>
                <a:latin typeface="Calibri"/>
              </a:rPr>
              <a:t>[r22] Jansen JO et al. JAMA. 2023. doi:10.1001/jama.2023.20850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Léelo de arriba abajo: primero se frena lo que sangra, se reanima en paralelo y solo después se decide dónde está la fuente y qué control mecánico corresponde.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65</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Paciente con fractura y shock: de la compresión al control de daños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Coccolini F et al. World J Emerg Surg. 2017. doi:10.1186/s13017-017-0117-6</a:t>
            </a:r>
          </a:p>
          <a:p>
            <a:r>
              <a:rPr sz="800">
                <a:solidFill>
                  <a:srgbClr val="5A6469"/>
                </a:solidFill>
                <a:latin typeface="Calibri"/>
              </a:rPr>
              <a:t>[r3] Rossaint R et al. Crit Care. 2023. doi:10.1186/s13054-023-04327-7</a:t>
            </a:r>
          </a:p>
          <a:p>
            <a:r>
              <a:rPr sz="800">
                <a:solidFill>
                  <a:srgbClr val="5A6469"/>
                </a:solidFill>
                <a:latin typeface="Calibri"/>
              </a:rPr>
              <a:t>[r13] Madsen JE et al. Arch Orthop Trauma Surg. 2024. doi:10.1007/s00402-024-05447-7</a:t>
            </a:r>
          </a:p>
          <a:p>
            <a:r>
              <a:rPr sz="800">
                <a:solidFill>
                  <a:srgbClr val="5A6469"/>
                </a:solidFill>
                <a:latin typeface="Calibri"/>
              </a:rPr>
              <a:t>[r22] Jansen JO et al. JAMA. 2023. doi:10.1001/jama.2023.20850</a:t>
            </a:r>
          </a:p>
          <a:p>
            <a:r>
              <a:rPr sz="800">
                <a:solidFill>
                  <a:srgbClr val="5A6469"/>
                </a:solidFill>
                <a:latin typeface="Calibri"/>
              </a:rPr>
              <a:t>[r36] Stevens NM et al. J Trauma Acute Care Surg. 2024. doi:10.1097/TA.0000000000004250</a:t>
            </a:r>
          </a:p>
        </p:txBody>
      </p:sp>
      <p:sp>
        <p:nvSpPr>
          <p:cNvPr id="6" name="Rounded Rectangle 5"/>
          <p:cNvSpPr/>
          <p:nvPr/>
        </p:nvSpPr>
        <p:spPr>
          <a:xfrm>
            <a:off x="4754880" y="1508760"/>
            <a:ext cx="2743200" cy="2284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o mecanismo de alta energía con signos de shock (definición de ATLS citada por WSES: PAS menor de 90 mmHg y FC mayor de 120 lat/min con piel fría) [r4]</a:t>
            </a:r>
          </a:p>
        </p:txBody>
      </p:sp>
      <p:sp>
        <p:nvSpPr>
          <p:cNvPr id="7" name="Rectangle 6"/>
          <p:cNvSpPr/>
          <p:nvPr/>
        </p:nvSpPr>
        <p:spPr>
          <a:xfrm>
            <a:off x="4754880" y="184694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Controla el sangrado externo: compresión directa y, si no basta, torniquete [r3]</a:t>
            </a:r>
          </a:p>
        </p:txBody>
      </p:sp>
      <p:sp>
        <p:nvSpPr>
          <p:cNvPr id="8" name="Decision 7"/>
          <p:cNvSpPr/>
          <p:nvPr/>
        </p:nvSpPr>
        <p:spPr>
          <a:xfrm>
            <a:off x="4572000" y="2185123"/>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¿Sospecha de lesión pélvica (mecanismo, dolor, deformidad)?</a:t>
            </a:r>
          </a:p>
        </p:txBody>
      </p:sp>
      <p:sp>
        <p:nvSpPr>
          <p:cNvPr id="9" name="Rectangle 8"/>
          <p:cNvSpPr/>
          <p:nvPr/>
        </p:nvSpPr>
        <p:spPr>
          <a:xfrm>
            <a:off x="4754880" y="2644901"/>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Cinturón o sábana sobre los trocánteres; saca al paciente de la tabla espinal pronto [r4][r3]</a:t>
            </a:r>
          </a:p>
        </p:txBody>
      </p:sp>
      <p:sp>
        <p:nvSpPr>
          <p:cNvPr id="10" name="Rectangle 9"/>
          <p:cNvSpPr/>
          <p:nvPr/>
        </p:nvSpPr>
        <p:spPr>
          <a:xfrm>
            <a:off x="4754880" y="2983083"/>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Reanimación de control de daños en paralelo: ácido tranexámico 1 g en 10 min dentro de las 3 h, sangre y plasma temprano, PAS objetivo de 80 a 90 mmHg sin lesión cerebral, calor y calcio [r3]</a:t>
            </a:r>
          </a:p>
        </p:txBody>
      </p:sp>
      <p:sp>
        <p:nvSpPr>
          <p:cNvPr id="11" name="Rectangle 10"/>
          <p:cNvSpPr/>
          <p:nvPr/>
        </p:nvSpPr>
        <p:spPr>
          <a:xfrm>
            <a:off x="4754880" y="3321265"/>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Estudios mínimos en la sala: eFAST, radiografía de tórax y de pelvis, lactato o déficit de base y coagulación [r4][r3]</a:t>
            </a:r>
          </a:p>
        </p:txBody>
      </p:sp>
      <p:sp>
        <p:nvSpPr>
          <p:cNvPr id="12" name="Decision 11"/>
          <p:cNvSpPr/>
          <p:nvPr/>
        </p:nvSpPr>
        <p:spPr>
          <a:xfrm>
            <a:off x="4572000" y="3659447"/>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¿Responde a la reanimación (presión estable, lactato que baja)?</a:t>
            </a:r>
          </a:p>
        </p:txBody>
      </p:sp>
      <p:sp>
        <p:nvSpPr>
          <p:cNvPr id="13" name="Rounded Rectangle 12"/>
          <p:cNvSpPr/>
          <p:nvPr/>
        </p:nvSpPr>
        <p:spPr>
          <a:xfrm>
            <a:off x="2987040" y="4119225"/>
            <a:ext cx="2743200" cy="35005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Responde: tomografía con contraste, embolizar si hay extravasación arterial y fijación definitiva dentro de las 24 h en estables y límite [r4]</a:t>
            </a:r>
          </a:p>
        </p:txBody>
      </p:sp>
      <p:sp>
        <p:nvSpPr>
          <p:cNvPr id="14" name="Decision 13"/>
          <p:cNvSpPr/>
          <p:nvPr/>
        </p:nvSpPr>
        <p:spPr>
          <a:xfrm>
            <a:off x="6339839" y="4119225"/>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No responde: ¿qué muestran el eFAST y las radiografías?</a:t>
            </a:r>
          </a:p>
        </p:txBody>
      </p:sp>
      <p:sp>
        <p:nvSpPr>
          <p:cNvPr id="15" name="Rectangle 14"/>
          <p:cNvSpPr/>
          <p:nvPr/>
        </p:nvSpPr>
        <p:spPr>
          <a:xfrm>
            <a:off x="210312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0">
                <a:solidFill>
                  <a:srgbClr val="263238"/>
                </a:solidFill>
                <a:latin typeface="Calibri"/>
              </a:rPr>
              <a:t>Tórax o abdomen: cirugía de control de daños [r3]</a:t>
            </a:r>
          </a:p>
        </p:txBody>
      </p:sp>
      <p:sp>
        <p:nvSpPr>
          <p:cNvPr id="16" name="Rectangle 15"/>
          <p:cNvSpPr/>
          <p:nvPr/>
        </p:nvSpPr>
        <p:spPr>
          <a:xfrm>
            <a:off x="475488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Pelvis inestable sin otra fuente: fijación externa o pinza C más empaquetamiento preperitoneal; angioembolización si hay recursos o persiste el sangrado [r4][r13]</a:t>
            </a:r>
          </a:p>
        </p:txBody>
      </p:sp>
      <p:sp>
        <p:nvSpPr>
          <p:cNvPr id="17" name="Rectangle 16"/>
          <p:cNvSpPr/>
          <p:nvPr/>
        </p:nvSpPr>
        <p:spPr>
          <a:xfrm>
            <a:off x="7406640" y="457900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Extremidad que sigue sangrando: torniquete y control quirúrgico del vaso; fijador externo para estabilizar (práctica habitual / opinión experta) [r3]</a:t>
            </a:r>
          </a:p>
        </p:txBody>
      </p:sp>
      <p:sp>
        <p:nvSpPr>
          <p:cNvPr id="18" name="Decision 17"/>
          <p:cNvSpPr/>
          <p:nvPr/>
        </p:nvSpPr>
        <p:spPr>
          <a:xfrm>
            <a:off x="4572000" y="4917186"/>
            <a:ext cx="3108960" cy="350050"/>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¿Sigue inestable tras el primer control mecánico?</a:t>
            </a:r>
          </a:p>
        </p:txBody>
      </p:sp>
      <p:sp>
        <p:nvSpPr>
          <p:cNvPr id="19" name="Rectangle 18"/>
          <p:cNvSpPr/>
          <p:nvPr/>
        </p:nvSpPr>
        <p:spPr>
          <a:xfrm>
            <a:off x="4754880" y="5376964"/>
            <a:ext cx="2743200" cy="2284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REBOA en zona III solo como puente; el ensayo británico no mostró reducción de mortalidad [r4][r22]</a:t>
            </a:r>
          </a:p>
        </p:txBody>
      </p:sp>
      <p:sp>
        <p:nvSpPr>
          <p:cNvPr id="20" name="Rounded Rectangle 19"/>
          <p:cNvSpPr/>
          <p:nvPr/>
        </p:nvSpPr>
        <p:spPr>
          <a:xfrm>
            <a:off x="4754880" y="5715146"/>
            <a:ext cx="2743200" cy="2284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Control de daños ortopédico y reanimación en UCI; fijación definitiva solo con el paciente reanimado, después del día 4 si sigue desequilibrado [r36][r4]</a:t>
            </a:r>
          </a:p>
        </p:txBody>
      </p:sp>
      <p:cxnSp>
        <p:nvCxnSpPr>
          <p:cNvPr id="21" name="Connector 20"/>
          <p:cNvCxnSpPr>
            <a:stCxn id="6" idx="2"/>
            <a:endCxn id="7" idx="0"/>
          </p:cNvCxnSpPr>
          <p:nvPr/>
        </p:nvCxnSpPr>
        <p:spPr>
          <a:xfrm flipH="1">
            <a:off x="6126480" y="17372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7" idx="2"/>
            <a:endCxn id="8" idx="0"/>
          </p:cNvCxnSpPr>
          <p:nvPr/>
        </p:nvCxnSpPr>
        <p:spPr>
          <a:xfrm flipH="1">
            <a:off x="6126480" y="2075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8" idx="2"/>
            <a:endCxn id="9" idx="0"/>
          </p:cNvCxnSpPr>
          <p:nvPr/>
        </p:nvCxnSpPr>
        <p:spPr>
          <a:xfrm flipH="1">
            <a:off x="6126480" y="253517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81344" y="2527857"/>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8" idx="2"/>
            <a:endCxn id="10" idx="0"/>
          </p:cNvCxnSpPr>
          <p:nvPr/>
        </p:nvCxnSpPr>
        <p:spPr>
          <a:xfrm flipH="1">
            <a:off x="6126480" y="2535173"/>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6181344" y="2646221"/>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9" idx="2"/>
            <a:endCxn id="10" idx="0"/>
          </p:cNvCxnSpPr>
          <p:nvPr/>
        </p:nvCxnSpPr>
        <p:spPr>
          <a:xfrm flipH="1">
            <a:off x="6126480" y="287335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0" idx="2"/>
            <a:endCxn id="11" idx="0"/>
          </p:cNvCxnSpPr>
          <p:nvPr/>
        </p:nvCxnSpPr>
        <p:spPr>
          <a:xfrm flipH="1">
            <a:off x="6126480" y="3211536"/>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9" name="Connector 28"/>
          <p:cNvCxnSpPr>
            <a:stCxn id="11" idx="2"/>
            <a:endCxn id="12" idx="0"/>
          </p:cNvCxnSpPr>
          <p:nvPr/>
        </p:nvCxnSpPr>
        <p:spPr>
          <a:xfrm flipH="1">
            <a:off x="6126480" y="3549718"/>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0" name="Connector 29"/>
          <p:cNvCxnSpPr>
            <a:stCxn id="12" idx="2"/>
            <a:endCxn id="13" idx="0"/>
          </p:cNvCxnSpPr>
          <p:nvPr/>
        </p:nvCxnSpPr>
        <p:spPr>
          <a:xfrm flipH="1">
            <a:off x="4358640" y="4009497"/>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5004816" y="4002181"/>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2" name="Connector 31"/>
          <p:cNvCxnSpPr>
            <a:stCxn id="12" idx="2"/>
            <a:endCxn id="14" idx="0"/>
          </p:cNvCxnSpPr>
          <p:nvPr/>
        </p:nvCxnSpPr>
        <p:spPr>
          <a:xfrm>
            <a:off x="6126480" y="4009497"/>
            <a:ext cx="176783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6800087" y="400218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4" name="Connector 33"/>
          <p:cNvCxnSpPr>
            <a:stCxn id="14" idx="2"/>
            <a:endCxn id="15" idx="0"/>
          </p:cNvCxnSpPr>
          <p:nvPr/>
        </p:nvCxnSpPr>
        <p:spPr>
          <a:xfrm flipH="1">
            <a:off x="3474720" y="4469275"/>
            <a:ext cx="441959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5844539" y="4461960"/>
            <a:ext cx="457200" cy="274320"/>
          </a:xfrm>
          <a:prstGeom prst="rect">
            <a:avLst/>
          </a:prstGeom>
          <a:noFill/>
        </p:spPr>
        <p:txBody>
          <a:bodyPr wrap="square">
            <a:spAutoFit/>
          </a:bodyPr>
          <a:lstStyle/>
          <a:p>
            <a:r>
              <a:rPr sz="1200" b="1">
                <a:solidFill>
                  <a:srgbClr val="D97706"/>
                </a:solidFill>
                <a:latin typeface="Calibri"/>
              </a:rPr>
              <a:t>tórax o abdomen</a:t>
            </a:r>
          </a:p>
        </p:txBody>
      </p:sp>
      <p:cxnSp>
        <p:nvCxnSpPr>
          <p:cNvPr id="36" name="Connector 35"/>
          <p:cNvCxnSpPr>
            <a:stCxn id="14" idx="2"/>
            <a:endCxn id="16" idx="0"/>
          </p:cNvCxnSpPr>
          <p:nvPr/>
        </p:nvCxnSpPr>
        <p:spPr>
          <a:xfrm flipH="1">
            <a:off x="6126480" y="4469275"/>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772655" y="4461960"/>
            <a:ext cx="457200" cy="274320"/>
          </a:xfrm>
          <a:prstGeom prst="rect">
            <a:avLst/>
          </a:prstGeom>
          <a:noFill/>
        </p:spPr>
        <p:txBody>
          <a:bodyPr wrap="square">
            <a:spAutoFit/>
          </a:bodyPr>
          <a:lstStyle/>
          <a:p>
            <a:r>
              <a:rPr sz="1200" b="1">
                <a:solidFill>
                  <a:srgbClr val="D97706"/>
                </a:solidFill>
                <a:latin typeface="Calibri"/>
              </a:rPr>
              <a:t>pelvis</a:t>
            </a:r>
          </a:p>
        </p:txBody>
      </p:sp>
      <p:cxnSp>
        <p:nvCxnSpPr>
          <p:cNvPr id="38" name="Connector 37"/>
          <p:cNvCxnSpPr>
            <a:stCxn id="14" idx="2"/>
            <a:endCxn id="17" idx="0"/>
          </p:cNvCxnSpPr>
          <p:nvPr/>
        </p:nvCxnSpPr>
        <p:spPr>
          <a:xfrm>
            <a:off x="7894319" y="4469275"/>
            <a:ext cx="88392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8258555" y="4461960"/>
            <a:ext cx="457200" cy="274320"/>
          </a:xfrm>
          <a:prstGeom prst="rect">
            <a:avLst/>
          </a:prstGeom>
          <a:noFill/>
        </p:spPr>
        <p:txBody>
          <a:bodyPr wrap="square">
            <a:spAutoFit/>
          </a:bodyPr>
          <a:lstStyle/>
          <a:p>
            <a:r>
              <a:rPr sz="1200" b="1">
                <a:solidFill>
                  <a:srgbClr val="D97706"/>
                </a:solidFill>
                <a:latin typeface="Calibri"/>
              </a:rPr>
              <a:t>extremidad</a:t>
            </a:r>
          </a:p>
        </p:txBody>
      </p:sp>
      <p:cxnSp>
        <p:nvCxnSpPr>
          <p:cNvPr id="40" name="Connector 39"/>
          <p:cNvCxnSpPr>
            <a:stCxn id="15" idx="2"/>
            <a:endCxn id="18" idx="0"/>
          </p:cNvCxnSpPr>
          <p:nvPr/>
        </p:nvCxnSpPr>
        <p:spPr>
          <a:xfrm>
            <a:off x="3474720" y="4807457"/>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6" idx="2"/>
            <a:endCxn id="18" idx="0"/>
          </p:cNvCxnSpPr>
          <p:nvPr/>
        </p:nvCxnSpPr>
        <p:spPr>
          <a:xfrm flipH="1">
            <a:off x="6126480" y="480745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7" idx="2"/>
            <a:endCxn id="18" idx="0"/>
          </p:cNvCxnSpPr>
          <p:nvPr/>
        </p:nvCxnSpPr>
        <p:spPr>
          <a:xfrm flipH="1">
            <a:off x="6126480" y="4807457"/>
            <a:ext cx="265176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3" name="Connector 42"/>
          <p:cNvCxnSpPr>
            <a:stCxn id="18" idx="2"/>
            <a:endCxn id="19" idx="0"/>
          </p:cNvCxnSpPr>
          <p:nvPr/>
        </p:nvCxnSpPr>
        <p:spPr>
          <a:xfrm flipH="1">
            <a:off x="6126480" y="526723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6181344" y="52599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5" name="Connector 44"/>
          <p:cNvCxnSpPr>
            <a:stCxn id="18" idx="2"/>
            <a:endCxn id="20" idx="0"/>
          </p:cNvCxnSpPr>
          <p:nvPr/>
        </p:nvCxnSpPr>
        <p:spPr>
          <a:xfrm flipH="1">
            <a:off x="6126480" y="5267236"/>
            <a:ext cx="0" cy="4479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6181344" y="5378284"/>
            <a:ext cx="457200" cy="274320"/>
          </a:xfrm>
          <a:prstGeom prst="rect">
            <a:avLst/>
          </a:prstGeom>
          <a:noFill/>
        </p:spPr>
        <p:txBody>
          <a:bodyPr wrap="square">
            <a:spAutoFit/>
          </a:bodyPr>
          <a:lstStyle/>
          <a:p>
            <a:r>
              <a:rPr sz="1200" b="1">
                <a:solidFill>
                  <a:srgbClr val="D97706"/>
                </a:solidFill>
                <a:latin typeface="Calibri"/>
              </a:rPr>
              <a:t>no</a:t>
            </a:r>
          </a:p>
        </p:txBody>
      </p:sp>
      <p:cxnSp>
        <p:nvCxnSpPr>
          <p:cNvPr id="47" name="Connector 46"/>
          <p:cNvCxnSpPr>
            <a:stCxn id="19" idx="2"/>
            <a:endCxn id="20" idx="0"/>
          </p:cNvCxnSpPr>
          <p:nvPr/>
        </p:nvCxnSpPr>
        <p:spPr>
          <a:xfrm flipH="1">
            <a:off x="6126480" y="560541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65</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Reanimación de control de daños: qué se da y cuánto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[r8] Ramasamy A. Injury. 2026. doi:10.1016/j.injury.2026.113079</a:t>
            </a:r>
          </a:p>
          <a:p>
            <a:r>
              <a:rPr sz="800">
                <a:solidFill>
                  <a:srgbClr val="5A6469"/>
                </a:solidFill>
                <a:latin typeface="Calibri"/>
              </a:rPr>
              <a:t>[r10] CRASH-2 collaborators et al. Lancet. 2011. doi:10.1016/S0140-6736(11)60278-X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idea.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65</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en ensayos de hemoderivados y plasma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[r41] Holcomb JB et al. JAMA. 2015. doi:10.1001/jama.2015.12</a:t>
            </a:r>
          </a:p>
          <a:p>
            <a:r>
              <a:rPr sz="800">
                <a:solidFill>
                  <a:srgbClr val="5A6469"/>
                </a:solidFill>
                <a:latin typeface="Calibri"/>
              </a:rPr>
              <a:t>[r46] Sperry JL et al. N Engl J Med. 2018. doi:10.1056/NEJMoa1802345</a:t>
            </a:r>
          </a:p>
          <a:p>
            <a:r>
              <a:rPr sz="800">
                <a:solidFill>
                  <a:srgbClr val="5A6469"/>
                </a:solidFill>
                <a:latin typeface="Calibri"/>
              </a:rPr>
              <a:t>[r47] Moore HB et al. Lancet. 2018. doi:10.1016/S0140-6736(18)31553-8</a:t>
            </a:r>
          </a:p>
          <a:p>
            <a:r>
              <a:rPr sz="800">
                <a:solidFill>
                  <a:srgbClr val="5A6469"/>
                </a:solidFill>
                <a:latin typeface="Calibri"/>
              </a:rPr>
              <a:t>[r45] Davenport R et al. JAMA. 2023. doi:10.1001/jama.2023.21019</a:t>
            </a:r>
          </a:p>
          <a:p>
            <a:r>
              <a:rPr sz="800">
                <a:solidFill>
                  <a:srgbClr val="5A6469"/>
                </a:solidFill>
                <a:latin typeface="Calibri"/>
              </a:rPr>
              <a:t>[r18] Sperry JL et al. N Engl J Med. 2026. doi:10.1056/NEJMoa2602167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65</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Ácido tranexámico en CRASH-2: muerte por sangrado según el tiempo hasta el tratamiento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CRASH-2 collaborators et al. Lancet. 2011. doi:10.1016/S0140-6736(11)60278-X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65</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Control mecánico del sangrado y decisión quirúrgica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Costantini TW et al. J Trauma Acute Care Surg. 2025. doi:10.1097/TA.0000000000004609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idea.</a:t>
            </a:r>
          </a:p>
          <a:p>
            <a:pPr marL="347472" indent="-347472">
              <a:spcAft>
                <a:spcPts val="1400"/>
              </a:spcAft>
              <a:buChar char="•"/>
            </a:pPr>
            <a:r>
              <a:rPr sz="2400">
                <a:solidFill>
                  <a:srgbClr val="263238"/>
                </a:solidFill>
                <a:latin typeface="Calibri"/>
              </a:rPr>
              <a:t>El control mecánico escala de lo rápido y simple a lo invasivo, y lo decide la fisiología del paciente y lo que haya en el hospital [r7].</a:t>
            </a:r>
          </a:p>
          <a:p>
            <a:pPr marL="347472" indent="-347472">
              <a:spcAft>
                <a:spcPts val="1400"/>
              </a:spcAft>
              <a:buChar char="•"/>
            </a:pPr>
            <a:r>
              <a:rPr sz="2400">
                <a:solidFill>
                  <a:srgbClr val="263238"/>
                </a:solidFill>
                <a:latin typeface="Calibri"/>
              </a:rPr>
              <a:t>Extremidad: compresión, torniquete y férula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Mortalidad en las comparaciones de control mecánico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[r63] McDonogh JM et al. J Trauma Acute Care Surg. 2022. doi:10.1097/TA.0000000000003528</a:t>
            </a:r>
          </a:p>
          <a:p>
            <a:r>
              <a:rPr sz="1000">
                <a:solidFill>
                  <a:srgbClr val="5A6469"/>
                </a:solidFill>
                <a:latin typeface="Calibri"/>
              </a:rPr>
              <a:t>[r22] Jansen JO et al. JAMA. 2023. doi:10.1001/jama.2023.20850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Opciones de control mecánico del sangrado pélvico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Madsen JE et al. Arch Orthop Trauma Surg. 2024. doi:10.1007/s00402-024-05447-7</a:t>
            </a:r>
          </a:p>
          <a:p>
            <a:r>
              <a:rPr sz="800">
                <a:solidFill>
                  <a:srgbClr val="5A6469"/>
                </a:solidFill>
                <a:latin typeface="Calibri"/>
              </a:rPr>
              <a:t>[r3] Rossaint R et al. Crit Care. 2023. doi:10.1186/s13054-023-04327-7</a:t>
            </a:r>
          </a:p>
          <a:p>
            <a:r>
              <a:rPr sz="800">
                <a:solidFill>
                  <a:srgbClr val="5A6469"/>
                </a:solidFill>
                <a:latin typeface="Calibri"/>
              </a:rPr>
              <a:t>[r60] Bangura A et al. 2023. doi:10.1080/10903127.2021.2015024</a:t>
            </a:r>
          </a:p>
          <a:p>
            <a:r>
              <a:rPr sz="800">
                <a:solidFill>
                  <a:srgbClr val="5A6469"/>
                </a:solidFill>
                <a:latin typeface="Calibri"/>
              </a:rPr>
              <a:t>[r4] Coccolini F et al. World J Emerg Surg. 2017. doi:10.1186/s13017-017-0117-6</a:t>
            </a:r>
          </a:p>
          <a:p>
            <a:r>
              <a:rPr sz="800">
                <a:solidFill>
                  <a:srgbClr val="5A6469"/>
                </a:solidFill>
                <a:latin typeface="Calibri"/>
              </a:rPr>
              <a:t>[r65] Balogh ZJ et al. OTA Int. 2025. doi:10.1097/OI9.0000000000000436</a:t>
            </a:r>
          </a:p>
          <a:p>
            <a:r>
              <a:rPr sz="800">
                <a:solidFill>
                  <a:srgbClr val="5A6469"/>
                </a:solidFill>
                <a:latin typeface="Calibri"/>
              </a:rPr>
              <a:t>(+2 referencias más en las láminas finales)</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Opción</a:t>
                      </a:r>
                    </a:p>
                  </a:txBody>
                  <a:tcPr>
                    <a:solidFill>
                      <a:srgbClr val="0F5F6B"/>
                    </a:solidFill>
                  </a:tcPr>
                </a:tc>
                <a:tc>
                  <a:txBody>
                    <a:bodyPr/>
                    <a:lstStyle/>
                    <a:p>
                      <a:r>
                        <a:rPr sz="1400" b="1">
                          <a:solidFill>
                            <a:srgbClr val="FFFFFF"/>
                          </a:solidFill>
                          <a:latin typeface="Calibri"/>
                        </a:rPr>
                        <a:t>Qué controla</a:t>
                      </a:r>
                    </a:p>
                  </a:txBody>
                  <a:tcPr>
                    <a:solidFill>
                      <a:srgbClr val="0F5F6B"/>
                    </a:solidFill>
                  </a:tcPr>
                </a:tc>
                <a:tc>
                  <a:txBody>
                    <a:bodyPr/>
                    <a:lstStyle/>
                    <a:p>
                      <a:r>
                        <a:rPr sz="1400" b="1">
                          <a:solidFill>
                            <a:srgbClr val="FFFFFF"/>
                          </a:solidFill>
                          <a:latin typeface="Calibri"/>
                        </a:rPr>
                        <a:t>Ventaja</a:t>
                      </a:r>
                    </a:p>
                  </a:txBody>
                  <a:tcPr>
                    <a:solidFill>
                      <a:srgbClr val="0F5F6B"/>
                    </a:solidFill>
                  </a:tcPr>
                </a:tc>
                <a:tc>
                  <a:txBody>
                    <a:bodyPr/>
                    <a:lstStyle/>
                    <a:p>
                      <a:r>
                        <a:rPr sz="1400" b="1">
                          <a:solidFill>
                            <a:srgbClr val="FFFFFF"/>
                          </a:solidFill>
                          <a:latin typeface="Calibri"/>
                        </a:rPr>
                        <a:t>Límite</a:t>
                      </a:r>
                    </a:p>
                  </a:txBody>
                  <a:tcPr>
                    <a:solidFill>
                      <a:srgbClr val="0F5F6B"/>
                    </a:solidFill>
                  </a:tcPr>
                </a:tc>
              </a:tr>
              <a:tr h="457200">
                <a:tc>
                  <a:txBody>
                    <a:bodyPr/>
                    <a:lstStyle/>
                    <a:p>
                      <a:r>
                        <a:rPr sz="1400">
                          <a:solidFill>
                            <a:srgbClr val="263238"/>
                          </a:solidFill>
                          <a:latin typeface="Calibri"/>
                        </a:rPr>
                        <a:t>Cinturón o sábana</a:t>
                      </a:r>
                    </a:p>
                  </a:txBody>
                  <a:tcPr>
                    <a:solidFill>
                      <a:srgbClr val="EEF3F4"/>
                    </a:solidFill>
                  </a:tcPr>
                </a:tc>
                <a:tc>
                  <a:txBody>
                    <a:bodyPr/>
                    <a:lstStyle/>
                    <a:p>
                      <a:r>
                        <a:rPr sz="1400">
                          <a:solidFill>
                            <a:srgbClr val="263238"/>
                          </a:solidFill>
                          <a:latin typeface="Calibri"/>
                        </a:rPr>
                        <a:t>Volumen del anillo; sangrado venoso y óseo [r13]</a:t>
                      </a:r>
                    </a:p>
                  </a:txBody>
                  <a:tcPr>
                    <a:solidFill>
                      <a:srgbClr val="EEF3F4"/>
                    </a:solidFill>
                  </a:tcPr>
                </a:tc>
                <a:tc>
                  <a:txBody>
                    <a:bodyPr/>
                    <a:lstStyle/>
                    <a:p>
                      <a:r>
                        <a:rPr sz="1400">
                          <a:solidFill>
                            <a:srgbClr val="263238"/>
                          </a:solidFill>
                          <a:latin typeface="Calibri"/>
                        </a:rPr>
                        <a:t>Inmediato, puede ponerse antes del hospital [r3]</a:t>
                      </a:r>
                    </a:p>
                  </a:txBody>
                  <a:tcPr>
                    <a:solidFill>
                      <a:srgbClr val="EEF3F4"/>
                    </a:solidFill>
                  </a:tcPr>
                </a:tc>
                <a:tc>
                  <a:txBody>
                    <a:bodyPr/>
                    <a:lstStyle/>
                    <a:p>
                      <a:r>
                        <a:rPr sz="1400">
                          <a:solidFill>
                            <a:srgbClr val="263238"/>
                          </a:solidFill>
                          <a:latin typeface="Calibri"/>
                        </a:rPr>
                        <a:t>Sin beneficio clínico demostrado en una cohorte prehospitalaria; daño de piel si queda más de 24 h [r60][r13]</a:t>
                      </a:r>
                    </a:p>
                  </a:txBody>
                  <a:tcPr>
                    <a:solidFill>
                      <a:srgbClr val="EEF3F4"/>
                    </a:solidFill>
                  </a:tcPr>
                </a:tc>
              </a:tr>
              <a:tr h="457200">
                <a:tc>
                  <a:txBody>
                    <a:bodyPr/>
                    <a:lstStyle/>
                    <a:p>
                      <a:r>
                        <a:rPr sz="1400">
                          <a:solidFill>
                            <a:srgbClr val="263238"/>
                          </a:solidFill>
                          <a:latin typeface="Calibri"/>
                        </a:rPr>
                        <a:t>Fijación externa anterior o pinza C</a:t>
                      </a:r>
                    </a:p>
                  </a:txBody>
                  <a:tcPr>
                    <a:solidFill>
                      <a:srgbClr val="FFFFFF"/>
                    </a:solidFill>
                  </a:tcPr>
                </a:tc>
                <a:tc>
                  <a:txBody>
                    <a:bodyPr/>
                    <a:lstStyle/>
                    <a:p>
                      <a:r>
                        <a:rPr sz="1400">
                          <a:solidFill>
                            <a:srgbClr val="263238"/>
                          </a:solidFill>
                          <a:latin typeface="Calibri"/>
                        </a:rPr>
                        <a:t>Estabilidad mecánica del anillo [r4]</a:t>
                      </a:r>
                    </a:p>
                  </a:txBody>
                  <a:tcPr>
                    <a:solidFill>
                      <a:srgbClr val="FFFFFF"/>
                    </a:solidFill>
                  </a:tcPr>
                </a:tc>
                <a:tc>
                  <a:txBody>
                    <a:bodyPr/>
                    <a:lstStyle/>
                    <a:p>
                      <a:r>
                        <a:rPr sz="1400">
                          <a:solidFill>
                            <a:srgbClr val="263238"/>
                          </a:solidFill>
                          <a:latin typeface="Calibri"/>
                        </a:rPr>
                        <a:t>La pinza C deja libre el acceso al abdomen y a las ingles [r13]</a:t>
                      </a:r>
                    </a:p>
                  </a:txBody>
                  <a:tcPr>
                    <a:solidFill>
                      <a:srgbClr val="FFFFFF"/>
                    </a:solidFill>
                  </a:tcPr>
                </a:tc>
                <a:tc>
                  <a:txBody>
                    <a:bodyPr/>
                    <a:lstStyle/>
                    <a:p>
                      <a:r>
                        <a:rPr sz="1400">
                          <a:solidFill>
                            <a:srgbClr val="263238"/>
                          </a:solidFill>
                          <a:latin typeface="Calibri"/>
                        </a:rPr>
                        <a:t>Pinza C contraindicada en sacro conminuto, ala ilíaca y compresión lateral [r4]</a:t>
                      </a:r>
                    </a:p>
                  </a:txBody>
                  <a:tcPr>
                    <a:solidFill>
                      <a:srgbClr val="FFFFFF"/>
                    </a:solidFill>
                  </a:tcPr>
                </a:tc>
              </a:tr>
              <a:tr h="457200">
                <a:tc>
                  <a:txBody>
                    <a:bodyPr/>
                    <a:lstStyle/>
                    <a:p>
                      <a:r>
                        <a:rPr sz="1400">
                          <a:solidFill>
                            <a:srgbClr val="263238"/>
                          </a:solidFill>
                          <a:latin typeface="Calibri"/>
                        </a:rPr>
                        <a:t>Empaquetamiento preperitoneal</a:t>
                      </a:r>
                    </a:p>
                  </a:txBody>
                  <a:tcPr>
                    <a:solidFill>
                      <a:srgbClr val="EEF3F4"/>
                    </a:solidFill>
                  </a:tcPr>
                </a:tc>
                <a:tc>
                  <a:txBody>
                    <a:bodyPr/>
                    <a:lstStyle/>
                    <a:p>
                      <a:r>
                        <a:rPr sz="1400">
                          <a:solidFill>
                            <a:srgbClr val="263238"/>
                          </a:solidFill>
                          <a:latin typeface="Calibri"/>
                        </a:rPr>
                        <a:t>Sangrado venoso y óseo [r65]</a:t>
                      </a:r>
                    </a:p>
                  </a:txBody>
                  <a:tcPr>
                    <a:solidFill>
                      <a:srgbClr val="EEF3F4"/>
                    </a:solidFill>
                  </a:tcPr>
                </a:tc>
                <a:tc>
                  <a:txBody>
                    <a:bodyPr/>
                    <a:lstStyle/>
                    <a:p>
                      <a:r>
                        <a:rPr sz="1400">
                          <a:solidFill>
                            <a:srgbClr val="263238"/>
                          </a:solidFill>
                          <a:latin typeface="Calibri"/>
                        </a:rPr>
                        <a:t>Menos de 30 min en urgencias [r13]</a:t>
                      </a:r>
                    </a:p>
                  </a:txBody>
                  <a:tcPr>
                    <a:solidFill>
                      <a:srgbClr val="EEF3F4"/>
                    </a:solidFill>
                  </a:tcPr>
                </a:tc>
                <a:tc>
                  <a:txBody>
                    <a:bodyPr/>
                    <a:lstStyle/>
                    <a:p>
                      <a:r>
                        <a:rPr sz="1400">
                          <a:solidFill>
                            <a:srgbClr val="263238"/>
                          </a:solidFill>
                          <a:latin typeface="Calibri"/>
                        </a:rPr>
                        <a:t>27 % necesitó embolización después [r63]</a:t>
                      </a:r>
                    </a:p>
                  </a:txBody>
                  <a:tcPr>
                    <a:solidFill>
                      <a:srgbClr val="EEF3F4"/>
                    </a:solidFill>
                  </a:tcPr>
                </a:tc>
              </a:tr>
              <a:tr h="457200">
                <a:tc>
                  <a:txBody>
                    <a:bodyPr/>
                    <a:lstStyle/>
                    <a:p>
                      <a:r>
                        <a:rPr sz="1400">
                          <a:solidFill>
                            <a:srgbClr val="263238"/>
                          </a:solidFill>
                          <a:latin typeface="Calibri"/>
                        </a:rPr>
                        <a:t>Angioembolización</a:t>
                      </a:r>
                    </a:p>
                  </a:txBody>
                  <a:tcPr>
                    <a:solidFill>
                      <a:srgbClr val="FFFFFF"/>
                    </a:solidFill>
                  </a:tcPr>
                </a:tc>
                <a:tc>
                  <a:txBody>
                    <a:bodyPr/>
                    <a:lstStyle/>
                    <a:p>
                      <a:r>
                        <a:rPr sz="1400">
                          <a:solidFill>
                            <a:srgbClr val="263238"/>
                          </a:solidFill>
                          <a:latin typeface="Calibri"/>
                        </a:rPr>
                        <a:t>Sangrado arterial [r65]</a:t>
                      </a:r>
                    </a:p>
                  </a:txBody>
                  <a:tcPr>
                    <a:solidFill>
                      <a:srgbClr val="FFFFFF"/>
                    </a:solidFill>
                  </a:tcPr>
                </a:tc>
                <a:tc>
                  <a:txBody>
                    <a:bodyPr/>
                    <a:lstStyle/>
                    <a:p>
                      <a:r>
                        <a:rPr sz="1400">
                          <a:solidFill>
                            <a:srgbClr val="263238"/>
                          </a:solidFill>
                          <a:latin typeface="Calibri"/>
                        </a:rPr>
                        <a:t>Menos invasiva; muy útil con quirófano híbrido [r13]</a:t>
                      </a:r>
                    </a:p>
                  </a:txBody>
                  <a:tcPr>
                    <a:solidFill>
                      <a:srgbClr val="FFFFFF"/>
                    </a:solidFill>
                  </a:tcPr>
                </a:tc>
                <a:tc>
                  <a:txBody>
                    <a:bodyPr/>
                    <a:lstStyle/>
                    <a:p>
                      <a:r>
                        <a:rPr sz="1400">
                          <a:solidFill>
                            <a:srgbClr val="263238"/>
                          </a:solidFill>
                          <a:latin typeface="Calibri"/>
                        </a:rPr>
                        <a:t>Hasta 2 a 3 h y servicio 24/7 [r13]</a:t>
                      </a:r>
                    </a:p>
                  </a:txBody>
                  <a:tcPr>
                    <a:solidFill>
                      <a:srgbClr val="FFFFFF"/>
                    </a:solidFill>
                  </a:tcPr>
                </a:tc>
              </a:tr>
              <a:tr h="457200">
                <a:tc>
                  <a:txBody>
                    <a:bodyPr/>
                    <a:lstStyle/>
                    <a:p>
                      <a:r>
                        <a:rPr sz="1400">
                          <a:solidFill>
                            <a:srgbClr val="263238"/>
                          </a:solidFill>
                          <a:latin typeface="Calibri"/>
                        </a:rPr>
                        <a:t>REBOA en zona III</a:t>
                      </a:r>
                    </a:p>
                  </a:txBody>
                  <a:tcPr>
                    <a:solidFill>
                      <a:srgbClr val="EEF3F4"/>
                    </a:solidFill>
                  </a:tcPr>
                </a:tc>
                <a:tc>
                  <a:txBody>
                    <a:bodyPr/>
                    <a:lstStyle/>
                    <a:p>
                      <a:r>
                        <a:rPr sz="1400">
                          <a:solidFill>
                            <a:srgbClr val="263238"/>
                          </a:solidFill>
                          <a:latin typeface="Calibri"/>
                        </a:rPr>
                        <a:t>Control proximal temporal [r13]</a:t>
                      </a:r>
                    </a:p>
                  </a:txBody>
                  <a:tcPr>
                    <a:solidFill>
                      <a:srgbClr val="EEF3F4"/>
                    </a:solidFill>
                  </a:tcPr>
                </a:tc>
                <a:tc>
                  <a:txBody>
                    <a:bodyPr/>
                    <a:lstStyle/>
                    <a:p>
                      <a:r>
                        <a:rPr sz="1400">
                          <a:solidFill>
                            <a:srgbClr val="263238"/>
                          </a:solidFill>
                          <a:latin typeface="Calibri"/>
                        </a:rPr>
                        <a:t>Puente a embolización o empaquetamiento [r4]</a:t>
                      </a:r>
                    </a:p>
                  </a:txBody>
                  <a:tcPr>
                    <a:solidFill>
                      <a:srgbClr val="EEF3F4"/>
                    </a:solidFill>
                  </a:tcPr>
                </a:tc>
                <a:tc>
                  <a:txBody>
                    <a:bodyPr/>
                    <a:lstStyle/>
                    <a:p>
                      <a:r>
                        <a:rPr sz="1400">
                          <a:solidFill>
                            <a:srgbClr val="263238"/>
                          </a:solidFill>
                          <a:latin typeface="Calibri"/>
                        </a:rPr>
                        <a:t>Un ensayo mostró mortalidad de 54 % frente a 42 % [r22]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cinturón, torniquete, fijación y empaquetamiento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Wertheimer A et al. Injury. 2018. doi:10.1016/j.injury.2018.03.007</a:t>
            </a:r>
          </a:p>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 apoyo de estudio, no sustituye al tutor ni al manual del implante.</a:t>
            </a:r>
          </a:p>
          <a:p>
            <a:pPr marL="347472" indent="-347472">
              <a:spcAft>
                <a:spcPts val="1400"/>
              </a:spcAft>
              <a:buChar char="•"/>
            </a:pPr>
            <a:r>
              <a:rPr sz="2400">
                <a:solidFill>
                  <a:srgbClr val="263238"/>
                </a:solidFill>
                <a:latin typeface="Calibri"/>
              </a:rPr>
              <a:t>Cada técnica va con el porqué, la estructura en riesgo y el error típico del residente.</a:t>
            </a:r>
          </a:p>
          <a:p>
            <a:pPr marL="347472" indent="-347472">
              <a:spcAft>
                <a:spcPts val="1400"/>
              </a:spcAft>
              <a:buChar char="•"/>
            </a:pPr>
            <a:r>
              <a:rPr sz="2400">
                <a:solidFill>
                  <a:srgbClr val="263238"/>
                </a:solidFill>
                <a:latin typeface="Calibri"/>
              </a:rPr>
              <a:t>Errores frecuentes del residente.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Fémur en control de daños: tiempo de quirófano (mediana)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Scalea TM et al. J Trauma. 2000. doi:10.1097/00005373-200004000-00006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Fémur en control de daños: pérdida estimada de sangre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Scalea TM et al. J Trauma. 2000. doi:10.1097/00005373-200004000-00006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errores que cuestan vidas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Wertheimer A et al. Injury. 2018. doi:10.1016/j.injury.2018.03.007</a:t>
            </a:r>
          </a:p>
          <a:p>
            <a:r>
              <a:rPr sz="800">
                <a:solidFill>
                  <a:srgbClr val="5A6469"/>
                </a:solidFill>
                <a:latin typeface="Calibri"/>
              </a:rPr>
              <a:t>[r3] Rossaint R et al. Crit Care. 2023. doi:10.1186/s13054-023-04327-7</a:t>
            </a:r>
          </a:p>
          <a:p>
            <a:r>
              <a:rPr sz="800">
                <a:solidFill>
                  <a:srgbClr val="5A6469"/>
                </a:solidFill>
                <a:latin typeface="Calibri"/>
              </a:rPr>
              <a:t>[r4] Coccolini F et al. World J Emerg Surg. 2017. doi:10.1186/s13017-017-0117-6</a:t>
            </a:r>
          </a:p>
          <a:p>
            <a:r>
              <a:rPr sz="800">
                <a:solidFill>
                  <a:srgbClr val="5A6469"/>
                </a:solidFill>
                <a:latin typeface="Calibri"/>
              </a:rPr>
              <a:t>[r10] CRASH-2 collaborators et al. Lancet. 2011. doi:10.1016/S0140-6736(11)60278-X</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Cada medida que salva tiene su precio, y varias complicaciones vienen de la reanimación y no de la fractura.</a:t>
            </a:r>
          </a:p>
          <a:p>
            <a:pPr marL="347472" indent="-347472">
              <a:spcAft>
                <a:spcPts val="1400"/>
              </a:spcAft>
              <a:buChar char="•"/>
            </a:pPr>
            <a:r>
              <a:rPr sz="2800">
                <a:solidFill>
                  <a:srgbClr val="263238"/>
                </a:solidFill>
                <a:latin typeface="Calibri"/>
              </a:rPr>
              <a:t>De la reanimación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65</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Tasas de complicaciones y fracasos citadas en este capítulo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Giancarelli A et al. J Surg Res. 2016. doi:10.1016/j.jss.2015.12.036</a:t>
            </a:r>
          </a:p>
          <a:p>
            <a:r>
              <a:rPr sz="800">
                <a:solidFill>
                  <a:srgbClr val="5A6469"/>
                </a:solidFill>
                <a:latin typeface="Calibri"/>
              </a:rPr>
              <a:t>[r13] Madsen JE et al. Arch Orthop Trauma Surg. 2024. doi:10.1007/s00402-024-05447-7</a:t>
            </a:r>
          </a:p>
          <a:p>
            <a:r>
              <a:rPr sz="800">
                <a:solidFill>
                  <a:srgbClr val="5A6469"/>
                </a:solidFill>
                <a:latin typeface="Calibri"/>
              </a:rPr>
              <a:t>[r63] McDonogh JM et al. J Trauma Acute Care Surg. 2022. doi:10.1097/TA.0000000000003528</a:t>
            </a:r>
          </a:p>
          <a:p>
            <a:r>
              <a:rPr sz="800">
                <a:solidFill>
                  <a:srgbClr val="5A6469"/>
                </a:solidFill>
                <a:latin typeface="Calibri"/>
              </a:rPr>
              <a:t>[r54] Kragh JF Jr et al. Ann Surg. 2009. doi:10.1097/SLA.0b013e31818842ba</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65</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cuánto ocurren y cómo se evitan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[r52] Wang HE et al. Crit Care Med. 2005. doi:10.1097/01.ccm.0000165965.31895.80</a:t>
            </a:r>
          </a:p>
          <a:p>
            <a:r>
              <a:rPr sz="800">
                <a:solidFill>
                  <a:srgbClr val="5A6469"/>
                </a:solidFill>
                <a:latin typeface="Calibri"/>
              </a:rPr>
              <a:t>[r3] Rossaint R et al. Crit Care. 2023. doi:10.1186/s13054-023-04327-7</a:t>
            </a:r>
          </a:p>
          <a:p>
            <a:r>
              <a:rPr sz="800">
                <a:solidFill>
                  <a:srgbClr val="5A6469"/>
                </a:solidFill>
                <a:latin typeface="Calibri"/>
              </a:rPr>
              <a:t>[r19] Giancarelli A et al. J Surg Res. 2016. doi:10.1016/j.jss.2015.12.036</a:t>
            </a:r>
          </a:p>
          <a:p>
            <a:r>
              <a:rPr sz="800">
                <a:solidFill>
                  <a:srgbClr val="5A6469"/>
                </a:solidFill>
                <a:latin typeface="Calibri"/>
              </a:rPr>
              <a:t>[r10] CRASH-2 collaborators et al. Lancet. 2011. doi:10.1016/S0140-6736(11)60278-X</a:t>
            </a:r>
          </a:p>
          <a:p>
            <a:r>
              <a:rPr sz="800">
                <a:solidFill>
                  <a:srgbClr val="5A6469"/>
                </a:solidFill>
                <a:latin typeface="Calibri"/>
              </a:rPr>
              <a:t>[r54] Kragh JF Jr et al. Ann Surg. 2009. doi:10.1097/SLA.0b013e31818842ba</a:t>
            </a:r>
          </a:p>
          <a:p>
            <a:r>
              <a:rPr sz="800">
                <a:solidFill>
                  <a:srgbClr val="5A6469"/>
                </a:solidFill>
                <a:latin typeface="Calibri"/>
              </a:rPr>
              <a:t>(+5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Complicación</a:t>
                      </a:r>
                    </a:p>
                  </a:txBody>
                  <a:tcPr>
                    <a:solidFill>
                      <a:srgbClr val="0F5F6B"/>
                    </a:solidFill>
                  </a:tcPr>
                </a:tc>
                <a:tc>
                  <a:txBody>
                    <a:bodyPr/>
                    <a:lstStyle/>
                    <a:p>
                      <a:r>
                        <a:rPr sz="1600" b="1">
                          <a:solidFill>
                            <a:srgbClr val="FFFFFF"/>
                          </a:solidFill>
                          <a:latin typeface="Calibri"/>
                        </a:rPr>
                        <a:t>Dato</a:t>
                      </a:r>
                    </a:p>
                  </a:txBody>
                  <a:tcPr>
                    <a:solidFill>
                      <a:srgbClr val="0F5F6B"/>
                    </a:solidFill>
                  </a:tcPr>
                </a:tc>
                <a:tc>
                  <a:txBody>
                    <a:bodyPr/>
                    <a:lstStyle/>
                    <a:p>
                      <a:r>
                        <a:rPr sz="1600" b="1">
                          <a:solidFill>
                            <a:srgbClr val="FFFFFF"/>
                          </a:solidFill>
                          <a:latin typeface="Calibri"/>
                        </a:rPr>
                        <a:t>Cómo evitarla</a:t>
                      </a:r>
                    </a:p>
                  </a:txBody>
                  <a:tcPr>
                    <a:solidFill>
                      <a:srgbClr val="0F5F6B"/>
                    </a:solidFill>
                  </a:tcPr>
                </a:tc>
              </a:tr>
              <a:tr h="457200">
                <a:tc>
                  <a:txBody>
                    <a:bodyPr/>
                    <a:lstStyle/>
                    <a:p>
                      <a:r>
                        <a:rPr sz="1600">
                          <a:solidFill>
                            <a:srgbClr val="263238"/>
                          </a:solidFill>
                          <a:latin typeface="Calibri"/>
                        </a:rPr>
                        <a:t>Hipotermia</a:t>
                      </a:r>
                    </a:p>
                  </a:txBody>
                  <a:tcPr>
                    <a:solidFill>
                      <a:srgbClr val="EEF3F4"/>
                    </a:solidFill>
                  </a:tcPr>
                </a:tc>
                <a:tc>
                  <a:txBody>
                    <a:bodyPr/>
                    <a:lstStyle/>
                    <a:p>
                      <a:r>
                        <a:rPr sz="1600">
                          <a:solidFill>
                            <a:srgbClr val="263238"/>
                          </a:solidFill>
                          <a:latin typeface="Calibri"/>
                        </a:rPr>
                        <a:t>OR de muerte de 3,03 con 35 °C o menos al ingreso [r52]</a:t>
                      </a:r>
                    </a:p>
                  </a:txBody>
                  <a:tcPr>
                    <a:solidFill>
                      <a:srgbClr val="EEF3F4"/>
                    </a:solidFill>
                  </a:tcPr>
                </a:tc>
                <a:tc>
                  <a:txBody>
                    <a:bodyPr/>
                    <a:lstStyle/>
                    <a:p>
                      <a:r>
                        <a:rPr sz="1600">
                          <a:solidFill>
                            <a:srgbClr val="263238"/>
                          </a:solidFill>
                          <a:latin typeface="Calibri"/>
                        </a:rPr>
                        <a:t>Medidas tempranas contra la pérdida de calor y recalentar [r3]</a:t>
                      </a:r>
                    </a:p>
                  </a:txBody>
                  <a:tcPr>
                    <a:solidFill>
                      <a:srgbClr val="EEF3F4"/>
                    </a:solidFill>
                  </a:tcPr>
                </a:tc>
              </a:tr>
              <a:tr h="457200">
                <a:tc>
                  <a:txBody>
                    <a:bodyPr/>
                    <a:lstStyle/>
                    <a:p>
                      <a:r>
                        <a:rPr sz="1600">
                          <a:solidFill>
                            <a:srgbClr val="263238"/>
                          </a:solidFill>
                          <a:latin typeface="Calibri"/>
                        </a:rPr>
                        <a:t>Hipocalcemia en transfusión masiva</a:t>
                      </a:r>
                    </a:p>
                  </a:txBody>
                  <a:tcPr>
                    <a:solidFill>
                      <a:srgbClr val="FFFFFF"/>
                    </a:solidFill>
                  </a:tcPr>
                </a:tc>
                <a:tc>
                  <a:txBody>
                    <a:bodyPr/>
                    <a:lstStyle/>
                    <a:p>
                      <a:r>
                        <a:rPr sz="1600">
                          <a:solidFill>
                            <a:srgbClr val="263238"/>
                          </a:solidFill>
                          <a:latin typeface="Calibri"/>
                        </a:rPr>
                        <a:t>97 % con hipocalcemia y 71 % grave [r19]</a:t>
                      </a:r>
                    </a:p>
                  </a:txBody>
                  <a:tcPr>
                    <a:solidFill>
                      <a:srgbClr val="FFFFFF"/>
                    </a:solidFill>
                  </a:tcPr>
                </a:tc>
                <a:tc>
                  <a:txBody>
                    <a:bodyPr/>
                    <a:lstStyle/>
                    <a:p>
                      <a:r>
                        <a:rPr sz="1600">
                          <a:solidFill>
                            <a:srgbClr val="263238"/>
                          </a:solidFill>
                          <a:latin typeface="Calibri"/>
                        </a:rPr>
                        <a:t>Vigilar el calcio ionizado y mantenerlo normal [r3]</a:t>
                      </a:r>
                    </a:p>
                  </a:txBody>
                  <a:tcPr>
                    <a:solidFill>
                      <a:srgbClr val="FFFFFF"/>
                    </a:solidFill>
                  </a:tcPr>
                </a:tc>
              </a:tr>
              <a:tr h="457200">
                <a:tc>
                  <a:txBody>
                    <a:bodyPr/>
                    <a:lstStyle/>
                    <a:p>
                      <a:r>
                        <a:rPr sz="1600">
                          <a:solidFill>
                            <a:srgbClr val="263238"/>
                          </a:solidFill>
                          <a:latin typeface="Calibri"/>
                        </a:rPr>
                        <a:t>Ácido tranexámico tardío</a:t>
                      </a:r>
                    </a:p>
                  </a:txBody>
                  <a:tcPr>
                    <a:solidFill>
                      <a:srgbClr val="EEF3F4"/>
                    </a:solidFill>
                  </a:tcPr>
                </a:tc>
                <a:tc>
                  <a:txBody>
                    <a:bodyPr/>
                    <a:lstStyle/>
                    <a:p>
                      <a:r>
                        <a:rPr sz="1600">
                          <a:solidFill>
                            <a:srgbClr val="263238"/>
                          </a:solidFill>
                          <a:latin typeface="Calibri"/>
                        </a:rPr>
                        <a:t>RR de muerte por sangrado de 1,44 después de 3 h [r10]</a:t>
                      </a:r>
                    </a:p>
                  </a:txBody>
                  <a:tcPr>
                    <a:solidFill>
                      <a:srgbClr val="EEF3F4"/>
                    </a:solidFill>
                  </a:tcPr>
                </a:tc>
                <a:tc>
                  <a:txBody>
                    <a:bodyPr/>
                    <a:lstStyle/>
                    <a:p>
                      <a:r>
                        <a:rPr sz="1600">
                          <a:solidFill>
                            <a:srgbClr val="263238"/>
                          </a:solidFill>
                          <a:latin typeface="Calibri"/>
                        </a:rPr>
                        <a:t>Darlo lo antes posible y dentro de las 3 h [r3]</a:t>
                      </a:r>
                    </a:p>
                  </a:txBody>
                  <a:tcPr>
                    <a:solidFill>
                      <a:srgbClr val="EEF3F4"/>
                    </a:solidFill>
                  </a:tcPr>
                </a:tc>
              </a:tr>
              <a:tr h="457200">
                <a:tc>
                  <a:txBody>
                    <a:bodyPr/>
                    <a:lstStyle/>
                    <a:p>
                      <a:r>
                        <a:rPr sz="1600">
                          <a:solidFill>
                            <a:srgbClr val="263238"/>
                          </a:solidFill>
                          <a:latin typeface="Calibri"/>
                        </a:rPr>
                        <a:t>Torniquete</a:t>
                      </a:r>
                    </a:p>
                  </a:txBody>
                  <a:tcPr>
                    <a:solidFill>
                      <a:srgbClr val="FFFFFF"/>
                    </a:solidFill>
                  </a:tcPr>
                </a:tc>
                <a:tc>
                  <a:txBody>
                    <a:bodyPr/>
                    <a:lstStyle/>
                    <a:p>
                      <a:r>
                        <a:rPr sz="1600">
                          <a:solidFill>
                            <a:srgbClr val="263238"/>
                          </a:solidFill>
                          <a:latin typeface="Calibri"/>
                        </a:rPr>
                        <a:t>Parálisis nerviosa transitoria en 1,7 % [r54]</a:t>
                      </a:r>
                    </a:p>
                  </a:txBody>
                  <a:tcPr>
                    <a:solidFill>
                      <a:srgbClr val="FFFFFF"/>
                    </a:solidFill>
                  </a:tcPr>
                </a:tc>
                <a:tc>
                  <a:txBody>
                    <a:bodyPr/>
                    <a:lstStyle/>
                    <a:p>
                      <a:r>
                        <a:rPr sz="1600">
                          <a:solidFill>
                            <a:srgbClr val="263238"/>
                          </a:solidFill>
                          <a:latin typeface="Calibri"/>
                        </a:rPr>
                        <a:t>Registrar la hora; menos de 2 h es relativamente seguro [r56]</a:t>
                      </a:r>
                    </a:p>
                  </a:txBody>
                  <a:tcPr>
                    <a:solidFill>
                      <a:srgbClr val="FFFFFF"/>
                    </a:solidFill>
                  </a:tcPr>
                </a:tc>
              </a:tr>
              <a:tr h="457200">
                <a:tc>
                  <a:txBody>
                    <a:bodyPr/>
                    <a:lstStyle/>
                    <a:p>
                      <a:r>
                        <a:rPr sz="1600">
                          <a:solidFill>
                            <a:srgbClr val="263238"/>
                          </a:solidFill>
                          <a:latin typeface="Calibri"/>
                        </a:rPr>
                        <a:t>Cinturón pélvico</a:t>
                      </a:r>
                    </a:p>
                  </a:txBody>
                  <a:tcPr>
                    <a:solidFill>
                      <a:srgbClr val="EEF3F4"/>
                    </a:solidFill>
                  </a:tcPr>
                </a:tc>
                <a:tc>
                  <a:txBody>
                    <a:bodyPr/>
                    <a:lstStyle/>
                    <a:p>
                      <a:r>
                        <a:rPr sz="1600">
                          <a:solidFill>
                            <a:srgbClr val="263238"/>
                          </a:solidFill>
                          <a:latin typeface="Calibri"/>
                        </a:rPr>
                        <a:t>Daño de partes blandas si queda más de 24 h [r13]</a:t>
                      </a:r>
                    </a:p>
                  </a:txBody>
                  <a:tcPr>
                    <a:solidFill>
                      <a:srgbClr val="EEF3F4"/>
                    </a:solidFill>
                  </a:tcPr>
                </a:tc>
                <a:tc>
                  <a:txBody>
                    <a:bodyPr/>
                    <a:lstStyle/>
                    <a:p>
                      <a:r>
                        <a:rPr sz="1600">
                          <a:solidFill>
                            <a:srgbClr val="263238"/>
                          </a:solidFill>
                          <a:latin typeface="Calibri"/>
                        </a:rPr>
                        <a:t>Revisar la piel y retirar apenas se pueda [r4]</a:t>
                      </a:r>
                    </a:p>
                  </a:txBody>
                  <a:tcPr>
                    <a:solidFill>
                      <a:srgbClr val="EEF3F4"/>
                    </a:solidFill>
                  </a:tcPr>
                </a:tc>
              </a:tr>
              <a:tr h="457200">
                <a:tc>
                  <a:txBody>
                    <a:bodyPr/>
                    <a:lstStyle/>
                    <a:p>
                      <a:r>
                        <a:rPr sz="1600">
                          <a:solidFill>
                            <a:srgbClr val="263238"/>
                          </a:solidFill>
                          <a:latin typeface="Calibri"/>
                        </a:rPr>
                        <a:t>Empaquetamiento preperitoneal</a:t>
                      </a:r>
                    </a:p>
                  </a:txBody>
                  <a:tcPr>
                    <a:solidFill>
                      <a:srgbClr val="FFFFFF"/>
                    </a:solidFill>
                  </a:tcPr>
                </a:tc>
                <a:tc>
                  <a:txBody>
                    <a:bodyPr/>
                    <a:lstStyle/>
                    <a:p>
                      <a:r>
                        <a:rPr sz="1600">
                          <a:solidFill>
                            <a:srgbClr val="263238"/>
                          </a:solidFill>
                          <a:latin typeface="Calibri"/>
                        </a:rPr>
                        <a:t>Infección de 15 % a 35 %; 27 % requirió embolización [r13][r63]</a:t>
                      </a:r>
                    </a:p>
                  </a:txBody>
                  <a:tcPr>
                    <a:solidFill>
                      <a:srgbClr val="FFFFFF"/>
                    </a:solidFill>
                  </a:tcPr>
                </a:tc>
                <a:tc>
                  <a:txBody>
                    <a:bodyPr/>
                    <a:lstStyle/>
                    <a:p>
                      <a:r>
                        <a:rPr sz="1600">
                          <a:solidFill>
                            <a:srgbClr val="263238"/>
                          </a:solidFill>
                          <a:latin typeface="Calibri"/>
                        </a:rPr>
                        <a:t>Retirar temprano; combinar con fijación [r4]</a:t>
                      </a:r>
                    </a:p>
                  </a:txBody>
                  <a:tcPr>
                    <a:solidFill>
                      <a:srgbClr val="FFFFFF"/>
                    </a:solidFill>
                  </a:tcPr>
                </a:tc>
              </a:tr>
              <a:tr h="457200">
                <a:tc>
                  <a:txBody>
                    <a:bodyPr/>
                    <a:lstStyle/>
                    <a:p>
                      <a:r>
                        <a:rPr sz="1600">
                          <a:solidFill>
                            <a:srgbClr val="263238"/>
                          </a:solidFill>
                          <a:latin typeface="Calibri"/>
                        </a:rPr>
                        <a:t>REBOA</a:t>
                      </a:r>
                    </a:p>
                  </a:txBody>
                  <a:tcPr>
                    <a:solidFill>
                      <a:srgbClr val="EEF3F4"/>
                    </a:solidFill>
                  </a:tcPr>
                </a:tc>
                <a:tc>
                  <a:txBody>
                    <a:bodyPr/>
                    <a:lstStyle/>
                    <a:p>
                      <a:r>
                        <a:rPr sz="1600">
                          <a:solidFill>
                            <a:srgbClr val="263238"/>
                          </a:solidFill>
                          <a:latin typeface="Calibri"/>
                        </a:rPr>
                        <a:t>Más muertes por sangrado: 32 % frente a 17 % [r22]</a:t>
                      </a:r>
                    </a:p>
                  </a:txBody>
                  <a:tcPr>
                    <a:solidFill>
                      <a:srgbClr val="EEF3F4"/>
                    </a:solidFill>
                  </a:tcPr>
                </a:tc>
                <a:tc>
                  <a:txBody>
                    <a:bodyPr/>
                    <a:lstStyle/>
                    <a:p>
                      <a:r>
                        <a:rPr sz="1600">
                          <a:solidFill>
                            <a:srgbClr val="263238"/>
                          </a:solidFill>
                          <a:latin typeface="Calibri"/>
                        </a:rPr>
                        <a:t>Usarlo solo como puente [r13]</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65</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predice la muerte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[r65] Balogh ZJ et al. OTA Int. 2025. doi:10.1097/OI9.0000000000000436</a:t>
            </a:r>
          </a:p>
          <a:p>
            <a:r>
              <a:rPr sz="1000">
                <a:solidFill>
                  <a:srgbClr val="5A6469"/>
                </a:solidFill>
                <a:latin typeface="Calibri"/>
              </a:rPr>
              <a:t>[r25] Costantini TW et al. J Trauma Acute Care Surg. 2017. doi:10.1097/TA.0000000000001465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Pelvis.</a:t>
            </a:r>
          </a:p>
          <a:p>
            <a:pPr marL="347472" indent="-347472">
              <a:spcAft>
                <a:spcPts val="1400"/>
              </a:spcAft>
              <a:buChar char="•"/>
            </a:pPr>
            <a:r>
              <a:rPr sz="2400">
                <a:solidFill>
                  <a:srgbClr val="263238"/>
                </a:solidFill>
                <a:latin typeface="Calibri"/>
              </a:rPr>
              <a:t>Las fracturas pélvicas con inestabilidad hemodinámica tienen una mortalidad de hasta 30 % [r65]; en 163 pacientes en shock fue de 30 %, sin diferencia por patrón en el análisis multivariado [r25].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65</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predice la muerte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[r24] Gerhardt F et al. Eur J Trauma Emerg Surg. 2026. doi:10.1007/s00068-026-03363-6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Hemorragia visible en imagen.</a:t>
            </a:r>
          </a:p>
          <a:p>
            <a:pPr marL="347472" indent="-347472">
              <a:spcAft>
                <a:spcPts val="1400"/>
              </a:spcAft>
              <a:buChar char="•"/>
            </a:pPr>
            <a:r>
              <a:rPr sz="2400">
                <a:solidFill>
                  <a:srgbClr val="263238"/>
                </a:solidFill>
                <a:latin typeface="Calibri"/>
              </a:rPr>
              <a:t>En la cohorte pélvica contemporánea, la mortalidad fue de 14,7 % con hemorragia relevante frente a 5,3 % sin ella [r24].</a:t>
            </a:r>
          </a:p>
          <a:p>
            <a:pPr marL="347472" indent="-347472">
              <a:spcAft>
                <a:spcPts val="1400"/>
              </a:spcAft>
              <a:buChar char="•"/>
            </a:pPr>
            <a:r>
              <a:rPr sz="2400">
                <a:solidFill>
                  <a:srgbClr val="263238"/>
                </a:solidFill>
                <a:latin typeface="Calibri"/>
              </a:rPr>
              <a:t>Lo que mejora la supervivencia (y lo que no).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Mortalidad en distintos contextos del sangrado ortopédico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Mutschler M et al. Crit Care. 2013. doi:10.1186/cc12555</a:t>
            </a:r>
          </a:p>
          <a:p>
            <a:r>
              <a:rPr sz="1000">
                <a:solidFill>
                  <a:srgbClr val="5A6469"/>
                </a:solidFill>
                <a:latin typeface="Calibri"/>
              </a:rPr>
              <a:t>[r24] Gerhardt F et al. Eur J Trauma Emerg Surg. 2026. doi:10.1007/s00068-026-03363-6</a:t>
            </a:r>
          </a:p>
          <a:p>
            <a:r>
              <a:rPr sz="1000">
                <a:solidFill>
                  <a:srgbClr val="5A6469"/>
                </a:solidFill>
                <a:latin typeface="Calibri"/>
              </a:rPr>
              <a:t>[r25] Costantini TW et al. J Trauma Acute Care Surg. 2017. doi:10.1097/TA.0000000000001465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Rossaint R et al. Crit Care. 2023. doi:10.1186/s13054-023-04327-7</a:t>
            </a:r>
          </a:p>
          <a:p>
            <a:r>
              <a:rPr sz="1000">
                <a:solidFill>
                  <a:srgbClr val="5A6469"/>
                </a:solidFill>
                <a:latin typeface="Calibri"/>
              </a:rPr>
              <a:t>[r8] Ramasamy A. Injury. 2026. doi:10.1016/j.injury.2026.113079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Control del sangrado primero: compresión, torniquete y estabilización pélvica van antes de afinar la vía aérea o los estudios [r3][r8].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65</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Rossaint R et al. Crit Care. 2023. doi:10.1186/s13054-023-04327-7</a:t>
            </a:r>
          </a:p>
          <a:p>
            <a:r>
              <a:rPr sz="1000">
                <a:solidFill>
                  <a:srgbClr val="5A6469"/>
                </a:solidFill>
                <a:latin typeface="Calibri"/>
              </a:rPr>
              <a:t>[r12] Stengel D et al. Cochrane Database Syst Rev. 2018. doi:10.1002/14651858.CD012669.pub2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Repite hemoglobina y hematocrito: un valor inicial normal no descarta un sangrado temprano [r3].</a:t>
            </a:r>
          </a:p>
          <a:p>
            <a:pPr marL="347472" indent="-347472">
              <a:spcAft>
                <a:spcPts val="1400"/>
              </a:spcAft>
              <a:buChar char="•"/>
            </a:pPr>
            <a:r>
              <a:rPr sz="2800">
                <a:solidFill>
                  <a:srgbClr val="263238"/>
                </a:solidFill>
                <a:latin typeface="Calibri"/>
              </a:rPr>
              <a:t>Un eFAST negativo no descarta hemorragia abdominal [r12].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65</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Rossaint R et al. Crit Care. 2023. doi:10.1186/s13054-023-04327-7</a:t>
            </a:r>
          </a:p>
          <a:p>
            <a:r>
              <a:rPr sz="1000">
                <a:solidFill>
                  <a:srgbClr val="5A6469"/>
                </a:solidFill>
                <a:latin typeface="Calibri"/>
              </a:rPr>
              <a:t>[r1] Wertheimer A et al. Injury. 2018. doi:10.1016/j.injury.2018.03.007</a:t>
            </a:r>
          </a:p>
          <a:p>
            <a:r>
              <a:rPr sz="10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Primero se frena lo que sangra y se reanima con sangre; los cristaloides se limitan [r3].</a:t>
            </a:r>
          </a:p>
          <a:p>
            <a:pPr marL="347472" indent="-347472">
              <a:spcAft>
                <a:spcPts val="1400"/>
              </a:spcAft>
              <a:buChar char="•"/>
            </a:pPr>
            <a:r>
              <a:rPr sz="2400">
                <a:solidFill>
                  <a:srgbClr val="263238"/>
                </a:solidFill>
                <a:latin typeface="Calibri"/>
              </a:rPr>
              <a:t>El fémur cerrado aislado rara vez explica un shock; la pelvis y las heridas abiertas sí [r1][r13].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65</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shock hemorrágico · control de daños · hipotensión permisiva · ácido tranexámico · CRASH-2 · PROPPR · PAMPer · protocolo de transfusión masiva · tríada letal · déficit de base · índice de shock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65</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 Rossaint R et al. Crit Care. 2023. doi:10.1186/s13054-023-04327-7</a:t>
            </a:r>
          </a:p>
          <a:p>
            <a:r>
              <a:rPr sz="800">
                <a:solidFill>
                  <a:srgbClr val="5A6469"/>
                </a:solidFill>
                <a:latin typeface="Calibri"/>
              </a:rPr>
              <a:t>[r1] Wertheimer A et al. Injury. 2018. doi:10.1016/j.injury.2018.03.007</a:t>
            </a:r>
          </a:p>
          <a:p>
            <a:r>
              <a:rPr sz="800">
                <a:solidFill>
                  <a:srgbClr val="5A6469"/>
                </a:solidFill>
                <a:latin typeface="Calibri"/>
              </a:rPr>
              <a:t>[r2] Ostrum RF et al. J Orthop Trauma. 1993. doi:10.1097/00005131-199308000-00009</a:t>
            </a:r>
          </a:p>
          <a:p>
            <a:r>
              <a:rPr sz="8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Sangre primero: se controla el sangrado antes de afinar la vía aérea [r3].</a:t>
            </a:r>
          </a:p>
          <a:p>
            <a:pPr marL="347472" indent="-347472">
              <a:spcAft>
                <a:spcPts val="1400"/>
              </a:spcAft>
              <a:buChar char="•"/>
            </a:pPr>
            <a:r>
              <a:rPr sz="2400">
                <a:solidFill>
                  <a:srgbClr val="263238"/>
                </a:solidFill>
                <a:latin typeface="Calibri"/>
              </a:rPr>
              <a:t>Un fémur cerrado aislado rara vez explica un shock: busca otra fuente [r1][r2].</a:t>
            </a:r>
          </a:p>
          <a:p>
            <a:pPr marL="347472" indent="-347472">
              <a:spcAft>
                <a:spcPts val="1400"/>
              </a:spcAft>
              <a:buChar char="•"/>
            </a:pPr>
            <a:r>
              <a:rPr sz="2400">
                <a:solidFill>
                  <a:srgbClr val="263238"/>
                </a:solidFill>
                <a:latin typeface="Calibri"/>
              </a:rPr>
              <a:t>Anillo pélvico abierto, volumen que crece: cinturón sobre los trocánteres [r13].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65</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motociclista con pelvis inestable y shock</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didáctico inventado.</a:t>
            </a:r>
          </a:p>
          <a:p>
            <a:pPr marL="347472" indent="-347472">
              <a:spcAft>
                <a:spcPts val="1400"/>
              </a:spcAft>
              <a:buChar char="•"/>
            </a:pPr>
            <a:r>
              <a:rPr sz="2400">
                <a:solidFill>
                  <a:srgbClr val="263238"/>
                </a:solidFill>
                <a:latin typeface="Calibri"/>
              </a:rPr>
              <a:t>Varón de 30 años, choque de moto a alta velocidad.</a:t>
            </a:r>
          </a:p>
          <a:p>
            <a:pPr marL="347472" indent="-347472">
              <a:spcAft>
                <a:spcPts val="1400"/>
              </a:spcAft>
              <a:buChar char="•"/>
            </a:pPr>
            <a:r>
              <a:rPr sz="2400">
                <a:solidFill>
                  <a:srgbClr val="263238"/>
                </a:solidFill>
                <a:latin typeface="Calibri"/>
              </a:rPr>
              <a:t>Llega con PAS de 78 mmHg, FC de 128 lat/min, piel fría y sudorosa, consciente (Glasgow 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65</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¿Qué corriges en el cinturón y qué haces en los primeros minutos?</a:t>
            </a:r>
          </a:p>
          <a:p>
            <a:pPr marL="347472" indent="-347472">
              <a:spcAft>
                <a:spcPts val="1400"/>
              </a:spcAft>
              <a:buChar char="•"/>
            </a:pPr>
            <a:r>
              <a:rPr sz="2800">
                <a:solidFill>
                  <a:srgbClr val="263238"/>
                </a:solidFill>
                <a:latin typeface="Calibri"/>
              </a:rPr>
              <a:t>2. ¿Qué le das, con qué meta de presión y cómo piensas el ácido tranexámico?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65</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Coccolini F et al. World J Emerg Surg. 2017. doi:10.1186/s13017-017-0117-6</a:t>
            </a:r>
          </a:p>
          <a:p>
            <a:r>
              <a:rPr sz="1000">
                <a:solidFill>
                  <a:srgbClr val="5A6469"/>
                </a:solidFill>
                <a:latin typeface="Calibri"/>
              </a:rPr>
              <a:t>[r13] Madsen JE et al. Arch Orthop Trauma Surg. 2024. doi:10.1007/s00402-024-05447-7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cinturón se centra sobre los trocánteres y la sínfisis, no sobre las crestas [r4][r13].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Wertheimer A, Olaussen A, Perera S, Liew S, Mitra B. Fractures of the femur and blood transfusions. Injury. 2018;49(4):846-851. https://doi.org/10.1016/j.injury.2018.03.007</a:t>
            </a:r>
          </a:p>
          <a:p>
            <a:pPr>
              <a:spcAft>
                <a:spcPts val="800"/>
              </a:spcAft>
            </a:pPr>
            <a:r>
              <a:rPr sz="1200">
                <a:solidFill>
                  <a:srgbClr val="263238"/>
                </a:solidFill>
                <a:latin typeface="Calibri"/>
              </a:rPr>
              <a:t>[r2] Ostrum RF, Verghese GB, Santner TJ. The lack of association between femoral shaft fractures and hypotensive shock. J Orthop Trauma. 1993;7(4):338-42. https://doi.org/10.1097/00005131-199308000-00009</a:t>
            </a:r>
          </a:p>
          <a:p>
            <a:pPr>
              <a:spcAft>
                <a:spcPts val="800"/>
              </a:spcAft>
            </a:pPr>
            <a:r>
              <a:rPr sz="1200">
                <a:solidFill>
                  <a:srgbClr val="263238"/>
                </a:solidFill>
                <a:latin typeface="Calibri"/>
              </a:rPr>
              <a:t>[r3] Rossaint R, Afshari A, Bouillon B, Cerny V, Cimpoesu D, Curry N, et al. The European guideline on management of major bleeding and coagulopathy following trauma: sixth edition. Crit Care. 2023;27(1):80. https://doi.org/10.1186/s13054-023-04327-7</a:t>
            </a:r>
          </a:p>
          <a:p>
            <a:pPr>
              <a:spcAft>
                <a:spcPts val="800"/>
              </a:spcAft>
            </a:pPr>
            <a:r>
              <a:rPr sz="1200">
                <a:solidFill>
                  <a:srgbClr val="263238"/>
                </a:solidFill>
                <a:latin typeface="Calibri"/>
              </a:rPr>
              <a:t>[r4] Coccolini F, Stahel PF, Montori G, Biffl W, Horer TM, Catena F, et al. Pelvic trauma: WSES classification and guidelines. World J Emerg Surg. 2017;12:5. https://doi.org/10.1186/s13017-017-0117-6</a:t>
            </a:r>
          </a:p>
          <a:p>
            <a:pPr>
              <a:spcAft>
                <a:spcPts val="800"/>
              </a:spcAft>
            </a:pPr>
            <a:r>
              <a:rPr sz="1200">
                <a:solidFill>
                  <a:srgbClr val="263238"/>
                </a:solidFill>
                <a:latin typeface="Calibri"/>
              </a:rPr>
              <a:t>[r5] Mutschler M, Nienaber U, Brockamp T, Wafaisade A, Fabian T, Paffrath T, et al. Renaissance of base deficit for the initial assessment of trauma patients: a base deficit-based classification for hypovolemic shock developed on data from 16,305 patients derived from the TraumaRegister DGU®. Crit Care. 2013;17(2):R42. https://doi.org/10.1186/cc12555</a:t>
            </a:r>
          </a:p>
          <a:p>
            <a:pPr>
              <a:spcAft>
                <a:spcPts val="800"/>
              </a:spcAft>
            </a:pPr>
            <a:r>
              <a:rPr sz="1200">
                <a:solidFill>
                  <a:srgbClr val="263238"/>
                </a:solidFill>
                <a:latin typeface="Calibri"/>
              </a:rPr>
              <a:t>[r6] Mutschler M, Paffrath T, Wölfl C, Probst C, Nienaber U, Schipper IB, et al. The ATLS(®) classification of hypovolaemic shock: a well established teaching tool on the edge? Injury. 2014;45 Suppl 3:S35-8. https://doi.org/10.1016/j.injury.2014.08.015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65</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Costantini TW, Burlew CC, Jenson WR, Pfeifer R, Klingebiel FK, Kundi R, et al. Pelvic fracture bleeding control: What you need to know. J Trauma Acute Care Surg. 2025;99(3):319-327. https://doi.org/10.1097/TA.0000000000004609</a:t>
            </a:r>
          </a:p>
          <a:p>
            <a:pPr>
              <a:spcAft>
                <a:spcPts val="800"/>
              </a:spcAft>
            </a:pPr>
            <a:r>
              <a:rPr sz="1200">
                <a:solidFill>
                  <a:srgbClr val="263238"/>
                </a:solidFill>
                <a:latin typeface="Calibri"/>
              </a:rPr>
              <a:t>[r8] Ramasamy A. Advanced trauma life support 2025: A brief review of updates. Injury. 2026;57(4):113079. https://doi.org/10.1016/j.injury.2026.113079</a:t>
            </a:r>
          </a:p>
          <a:p>
            <a:pPr>
              <a:spcAft>
                <a:spcPts val="800"/>
              </a:spcAft>
            </a:pPr>
            <a:r>
              <a:rPr sz="1200">
                <a:solidFill>
                  <a:srgbClr val="263238"/>
                </a:solidFill>
                <a:latin typeface="Calibri"/>
              </a:rPr>
              <a:t>[r9] Eastridge BJ, Salinas J, McManus JG, Blackburn L, Bugler EM, Cooke WH, et al. Hypotension begins at 110 mm Hg: redefining "hypotension" with data. J Trauma. 2007;63(2):291-7; discussion 297-9. https://doi.org/10.1097/TA.0b013e31809ed924</a:t>
            </a:r>
          </a:p>
          <a:p>
            <a:pPr>
              <a:spcAft>
                <a:spcPts val="800"/>
              </a:spcAft>
            </a:pPr>
            <a:r>
              <a:rPr sz="1200">
                <a:solidFill>
                  <a:srgbClr val="263238"/>
                </a:solidFill>
                <a:latin typeface="Calibri"/>
              </a:rPr>
              <a:t>[r10] CRASH-2 collaborators, Roberts I, Shakur H, Afolabi A, Brohi K, Coats T, et al. The importance of early treatment with tranexamic acid in bleeding trauma patients: an exploratory analysis of the CRASH-2 randomised controlled trial. Lancet. 2011;377(9771):1096-101, 1101.e1-2. https://doi.org/10.1016/S0140-6736(11)60278-X</a:t>
            </a:r>
          </a:p>
          <a:p>
            <a:pPr>
              <a:spcAft>
                <a:spcPts val="800"/>
              </a:spcAft>
            </a:pPr>
            <a:r>
              <a:rPr sz="1200">
                <a:solidFill>
                  <a:srgbClr val="263238"/>
                </a:solidFill>
                <a:latin typeface="Calibri"/>
              </a:rPr>
              <a:t>[r11] Gayet-Ageron A, Prieto-Merino D, Ker K, Shakur H, Ageron FX, Roberts I, et al. Effect of treatment delay on the effectiveness and safety of antifibrinolytics in acute severe haemorrhage: a meta-analysis of individual patient-level data from 40 138 bleeding patients. Lancet. 2018;391(10116):125-132. https://doi.org/10.1016/S0140-6736(17)32455-8</a:t>
            </a:r>
          </a:p>
          <a:p>
            <a:pPr>
              <a:spcAft>
                <a:spcPts val="800"/>
              </a:spcAft>
            </a:pPr>
            <a:r>
              <a:rPr sz="1200">
                <a:solidFill>
                  <a:srgbClr val="263238"/>
                </a:solidFill>
                <a:latin typeface="Calibri"/>
              </a:rPr>
              <a:t>[r12] Stengel D, Leisterer J, Ferrada P, Ekkernkamp A, Mutze S, Hoenning A. Point-of-care ultrasonography for diagnosing thoracoabdominal injuries in patients with blunt trauma. Cochrane Database Syst Rev. 2018;12(12):CD012669. https://doi.org/10.1002/14651858.CD012669.pub2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65</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Madsen JE, Flugsrud GB, Hammer N, Puchwein P. Emergency treatment of pelvic ring injuries: state of the art. Arch Orthop Trauma Surg. 2024;144(10):4525-4539. https://doi.org/10.1007/s00402-024-05447-7</a:t>
            </a:r>
          </a:p>
          <a:p>
            <a:pPr>
              <a:spcAft>
                <a:spcPts val="800"/>
              </a:spcAft>
            </a:pPr>
            <a:r>
              <a:rPr sz="1200">
                <a:solidFill>
                  <a:srgbClr val="263238"/>
                </a:solidFill>
                <a:latin typeface="Calibri"/>
              </a:rPr>
              <a:t>[r14] McGee A, Obinwa C, White P, Cichos K, McGwin G, Bergin P, et al. Preoperative Blood Loss of Isolated Acetabular Fractures. J Orthop Trauma. 2023;37(3):116-121. https://doi.org/10.1097/BOT.0000000000002488</a:t>
            </a:r>
          </a:p>
          <a:p>
            <a:pPr>
              <a:spcAft>
                <a:spcPts val="800"/>
              </a:spcAft>
            </a:pPr>
            <a:r>
              <a:rPr sz="1200">
                <a:solidFill>
                  <a:srgbClr val="263238"/>
                </a:solidFill>
                <a:latin typeface="Calibri"/>
              </a:rPr>
              <a:t>[r15] Scalea TM, Boswell SA, Scott JD, Mitchell KA, Kramer ME, Pollak AN. External fixation as a bridge to intramedullary nailing for patients with multiple injuries and with femur fractures: damage control orthopedics. J Trauma. 2000;48(4):613-21; discussion 621-3. https://doi.org/10.1097/00005373-200004000-00006</a:t>
            </a:r>
          </a:p>
          <a:p>
            <a:pPr>
              <a:spcAft>
                <a:spcPts val="800"/>
              </a:spcAft>
            </a:pPr>
            <a:r>
              <a:rPr sz="1200">
                <a:solidFill>
                  <a:srgbClr val="263238"/>
                </a:solidFill>
                <a:latin typeface="Calibri"/>
              </a:rPr>
              <a:t>[r16] Carsetti A, Antolini R, Casarotta E, Damiani E, Gasparri F, Marini B, et al. Shock index as predictor of massive transfusion and mortality in patients with trauma: a systematic review and meta-analysis. Crit Care. 2023;27(1):85. https://doi.org/10.1186/s13054-023-04386-w</a:t>
            </a:r>
          </a:p>
          <a:p>
            <a:pPr>
              <a:spcAft>
                <a:spcPts val="800"/>
              </a:spcAft>
            </a:pPr>
            <a:r>
              <a:rPr sz="1200">
                <a:solidFill>
                  <a:srgbClr val="263238"/>
                </a:solidFill>
                <a:latin typeface="Calibri"/>
              </a:rPr>
              <a:t>[r17] Meizoso JP, Cotton BA, Lawless RA, Kodadek LM, Lynde JM, Russell N, et al. Whole blood resuscitation for injured patients requiring transfusion: A systematic review, meta-analysis, and practice management guideline from the Eastern Association for the Surgery of Trauma. J Trauma Acute Care Surg. 2024;97(3):460-470. https://doi.org/10.1097/TA.0000000000004327</a:t>
            </a:r>
          </a:p>
          <a:p>
            <a:pPr>
              <a:spcAft>
                <a:spcPts val="800"/>
              </a:spcAft>
            </a:pPr>
            <a:r>
              <a:rPr sz="1200">
                <a:solidFill>
                  <a:srgbClr val="263238"/>
                </a:solidFill>
                <a:latin typeface="Calibri"/>
              </a:rPr>
              <a:t>[r18] Sperry JL, Guyette FX, Cotton BA, Luther JF, Utarnachitt RB, Kutcher ME, et al. Prehospital Resuscitation with Type O Whole Blood for Trauma and Hemorrhage. N Engl J Med. 2026;394(23):2317-2328. https://doi.org/10.1056/NEJMoa2602167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65</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Giancarelli A, Birrer KL, Alban RF, Hobbs BP, Liu-DeRyke X. Hypocalcemia in trauma patients receiving massive transfusion. J Surg Res. 2016;202(1):182-7. https://doi.org/10.1016/j.jss.2015.12.036</a:t>
            </a:r>
          </a:p>
          <a:p>
            <a:pPr>
              <a:spcAft>
                <a:spcPts val="800"/>
              </a:spcAft>
            </a:pPr>
            <a:r>
              <a:rPr sz="1200">
                <a:solidFill>
                  <a:srgbClr val="263238"/>
                </a:solidFill>
                <a:latin typeface="Calibri"/>
              </a:rPr>
              <a:t>[r20] Davis JW, Sue LP, Dirks RC, Kaups KL, Kwok AM, Wolfe MM, et al. Admission base deficit is superior to lactate in identifying shock and resuscitative needs in trauma patients. Am J Surg. 2020;220(6):1480-1484. https://doi.org/10.1016/j.amjsurg.2020.10.005</a:t>
            </a:r>
          </a:p>
          <a:p>
            <a:pPr>
              <a:spcAft>
                <a:spcPts val="800"/>
              </a:spcAft>
            </a:pPr>
            <a:r>
              <a:rPr sz="1200">
                <a:solidFill>
                  <a:srgbClr val="263238"/>
                </a:solidFill>
                <a:latin typeface="Calibri"/>
              </a:rPr>
              <a:t>[r21] Moffatt SE. Hypothermia in trauma. Emerg Med J. 2013;30(12):989-96. https://doi.org/10.1136/emermed-2012-201883</a:t>
            </a:r>
          </a:p>
          <a:p>
            <a:pPr>
              <a:spcAft>
                <a:spcPts val="800"/>
              </a:spcAft>
            </a:pPr>
            <a:r>
              <a:rPr sz="1200">
                <a:solidFill>
                  <a:srgbClr val="263238"/>
                </a:solidFill>
                <a:latin typeface="Calibri"/>
              </a:rPr>
              <a:t>[r22] Jansen JO, Hudson J, Cochran C, MacLennan G, Lendrum R, Sadek S, et al. Emergency Department Resuscitative Endovascular Balloon Occlusion of the Aorta in Trauma Patients With Exsanguinating Hemorrhage: The UK-REBOA Randomized Clinical Trial. JAMA. 2023;330(19):1862-1871. https://doi.org/10.1001/jama.2023.20850</a:t>
            </a:r>
          </a:p>
          <a:p>
            <a:pPr>
              <a:spcAft>
                <a:spcPts val="800"/>
              </a:spcAft>
            </a:pPr>
            <a:r>
              <a:rPr sz="1200">
                <a:solidFill>
                  <a:srgbClr val="263238"/>
                </a:solidFill>
                <a:latin typeface="Calibri"/>
              </a:rPr>
              <a:t>[r23] Kauvar DS, Lefering R, Wade CE. Impact of hemorrhage on trauma outcome: an overview of epidemiology, clinical presentations, and therapeutic considerations. J Trauma. 2006;60(6 Suppl):S3-11. https://doi.org/10.1097/01.ta.0000199961.02677.19</a:t>
            </a:r>
          </a:p>
          <a:p>
            <a:pPr>
              <a:spcAft>
                <a:spcPts val="800"/>
              </a:spcAft>
            </a:pPr>
            <a:r>
              <a:rPr sz="1200">
                <a:solidFill>
                  <a:srgbClr val="263238"/>
                </a:solidFill>
                <a:latin typeface="Calibri"/>
              </a:rPr>
              <a:t>[r24] Gerhardt F, Höch A, Notov D, Henkelmann J, Zeidler S, Einhorn S, et al. Pelvic hemorrhage in the context of demographic change: frequency and CT-based characterization of pelvic bleeding. Eur J Trauma Emerg Surg. 2026;52(1):320. https://doi.org/10.1007/s00068-026-03363-6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65</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Costantini TW, Coimbra R, Holcomb JB, Podbielski JM, Catalano RD, Blackburn A, et al. Pelvic fracture pattern predicts the need for hemorrhage control intervention-Results of an AAST multi-institutional study. J Trauma Acute Care Surg. 2017;82(6):1030-1038. https://doi.org/10.1097/TA.0000000000001465</a:t>
            </a:r>
          </a:p>
          <a:p>
            <a:pPr>
              <a:spcAft>
                <a:spcPts val="800"/>
              </a:spcAft>
            </a:pPr>
            <a:r>
              <a:rPr sz="1200">
                <a:solidFill>
                  <a:srgbClr val="263238"/>
                </a:solidFill>
                <a:latin typeface="Calibri"/>
              </a:rPr>
              <a:t>[r26] Eastman AL, Miller A. Managing severe (and open) pelvic disruption. Trauma Surg Acute Care Open. 2025;10(Suppl 1):e001820. https://doi.org/10.1136/tsaco-2025-001820</a:t>
            </a:r>
          </a:p>
          <a:p>
            <a:pPr>
              <a:spcAft>
                <a:spcPts val="800"/>
              </a:spcAft>
            </a:pPr>
            <a:r>
              <a:rPr sz="1200">
                <a:solidFill>
                  <a:srgbClr val="263238"/>
                </a:solidFill>
                <a:latin typeface="Calibri"/>
              </a:rPr>
              <a:t>[r27] Mitchnik IY, Talmy T, Radomislensky I, Chechik Y, Shlaifer A, Almog O, et al. Femur fractures and hemorrhagic shock: Implications for point of injury treatment. Injury. 2022;53(10):3416-3422. https://doi.org/10.1016/j.injury.2022.08.053</a:t>
            </a:r>
          </a:p>
          <a:p>
            <a:pPr>
              <a:spcAft>
                <a:spcPts val="800"/>
              </a:spcAft>
            </a:pPr>
            <a:r>
              <a:rPr sz="1200">
                <a:solidFill>
                  <a:srgbClr val="263238"/>
                </a:solidFill>
                <a:latin typeface="Calibri"/>
              </a:rPr>
              <a:t>[r28] Ashkenazi I, Sevi R, Turégano-Fuentes F, Walsh MS, Olsha O, Schecter WP, et al. Hemodynamic consequences of extremity injuries following a terrorist bombing attack: retrospective cohort study. Eur J Trauma Emerg Surg. 2019;45(5):865-870. https://doi.org/10.1007/s00068-018-1017-5</a:t>
            </a:r>
          </a:p>
          <a:p>
            <a:pPr>
              <a:spcAft>
                <a:spcPts val="800"/>
              </a:spcAft>
            </a:pPr>
            <a:r>
              <a:rPr sz="1200">
                <a:solidFill>
                  <a:srgbClr val="263238"/>
                </a:solidFill>
                <a:latin typeface="Calibri"/>
              </a:rPr>
              <a:t>[r29] Lieurance R, Benjamin JB, Rappaport WD. Blood loss and transfusion in patients with isolated femur fractures. J Orthop Trauma. 1992;6(2):175-9. https://doi.org/10.1097/00005131-199206000-00007</a:t>
            </a:r>
          </a:p>
          <a:p>
            <a:pPr>
              <a:spcAft>
                <a:spcPts val="800"/>
              </a:spcAft>
            </a:pPr>
            <a:r>
              <a:rPr sz="1200">
                <a:solidFill>
                  <a:srgbClr val="263238"/>
                </a:solidFill>
                <a:latin typeface="Calibri"/>
              </a:rPr>
              <a:t>[r30] Wang JQ, Chen ZX, Guo WJ, Zhao YM, Peng Luo. Comparison of plate and intramedullary nail fixation of extra-articular tibial fractures: A retrospective study exploring hidden blood loss. Injury. 2019;50(2):546-550. https://doi.org/10.1016/j.injury.2018.12.016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65</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Malcherczyk D, Klasan A, Ebbinghaus A, Greene B, Bäumlein M, Ruchholtz S, et al. Factors affecting blood loss and blood transfusion in patients with proximal humeral fractures. J Shoulder Elbow Surg. 2019;28(6):e165-e174. https://doi.org/10.1016/j.jse.2019.01.018</a:t>
            </a:r>
          </a:p>
          <a:p>
            <a:pPr>
              <a:spcAft>
                <a:spcPts val="800"/>
              </a:spcAft>
            </a:pPr>
            <a:r>
              <a:rPr sz="1200">
                <a:solidFill>
                  <a:srgbClr val="263238"/>
                </a:solidFill>
                <a:latin typeface="Calibri"/>
              </a:rPr>
              <a:t>[r32] Guly HR, Bouamra O, Spiers M, Dark P, Coats T, Lecky FE, et al. Vital signs and estimated blood loss in patients with major trauma: testing the validity of the ATLS classification of hypovolaemic shock. Resuscitation. 2011;82(5):556-9. https://doi.org/10.1016/j.resuscitation.2011.01.013</a:t>
            </a:r>
          </a:p>
          <a:p>
            <a:pPr>
              <a:spcAft>
                <a:spcPts val="800"/>
              </a:spcAft>
            </a:pPr>
            <a:r>
              <a:rPr sz="1200">
                <a:solidFill>
                  <a:srgbClr val="263238"/>
                </a:solidFill>
                <a:latin typeface="Calibri"/>
              </a:rPr>
              <a:t>[r33] Nunez TC, Voskresensky IV, Dossett LA, Shinall R, Dutton WD, Cotton BA. Early prediction of massive transfusion in trauma: simple as ABC (assessment of blood consumption)? J Trauma. 2009;66(2):346-52. https://doi.org/10.1097/TA.0b013e3181961c35</a:t>
            </a:r>
          </a:p>
          <a:p>
            <a:pPr>
              <a:spcAft>
                <a:spcPts val="800"/>
              </a:spcAft>
            </a:pPr>
            <a:r>
              <a:rPr sz="1200">
                <a:solidFill>
                  <a:srgbClr val="263238"/>
                </a:solidFill>
                <a:latin typeface="Calibri"/>
              </a:rPr>
              <a:t>[r34] Shlamovitz GZ, Mower WR, Bergman J, Chuang KR, Crisp J, Hardy D, et al. How (un)useful is the pelvic ring stability examination in diagnosing mechanically unstable pelvic fractures in blunt trauma patients? J Trauma. 2009;66(3):815-20. https://doi.org/10.1097/TA.0b013e31817c96e1</a:t>
            </a:r>
          </a:p>
          <a:p>
            <a:pPr>
              <a:spcAft>
                <a:spcPts val="800"/>
              </a:spcAft>
            </a:pPr>
            <a:r>
              <a:rPr sz="1200">
                <a:solidFill>
                  <a:srgbClr val="263238"/>
                </a:solidFill>
                <a:latin typeface="Calibri"/>
              </a:rPr>
              <a:t>[r35] Netherton S, Milenkovic V, Taylor M, Davis PJ. Diagnostic accuracy of eFAST in the trauma patient: a systematic review and meta-analysis. CJEM. 2019;21(6):727-738. https://doi.org/10.1017/cem.2019.381</a:t>
            </a:r>
          </a:p>
          <a:p>
            <a:pPr>
              <a:spcAft>
                <a:spcPts val="800"/>
              </a:spcAft>
            </a:pPr>
            <a:r>
              <a:rPr sz="1200">
                <a:solidFill>
                  <a:srgbClr val="263238"/>
                </a:solidFill>
                <a:latin typeface="Calibri"/>
              </a:rPr>
              <a:t>[r36] Stevens NM, Tejwani NC. Damage-control orthopedics or early total care: What you need to know. J Trauma Acute Care Surg. 2024;96(5):694-701. https://doi.org/10.1097/TA.0000000000004250</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Bickell WH, Wall MJ Jr, Pepe PE, Martin RR, Ginger VF, Allen MK, et al. Immediate versus delayed fluid resuscitation for hypotensive patients with penetrating torso injuries. N Engl J Med. 1994;331(17):1105-9. https://doi.org/10.1056/NEJM199410273311701</a:t>
            </a:r>
          </a:p>
          <a:p>
            <a:pPr>
              <a:spcAft>
                <a:spcPts val="800"/>
              </a:spcAft>
            </a:pPr>
            <a:r>
              <a:rPr sz="1200">
                <a:solidFill>
                  <a:srgbClr val="263238"/>
                </a:solidFill>
                <a:latin typeface="Calibri"/>
              </a:rPr>
              <a:t>[r38] Morrison CA, Carrick MM, Norman MA, Scott BG, Welsh FJ, Tsai P, et al. Hypotensive resuscitation strategy reduces transfusion requirements and severe postoperative coagulopathy in trauma patients with hemorrhagic shock: preliminary results of a randomized controlled trial. J Trauma. 2011;70(3):652-63. https://doi.org/10.1097/TA.0b013e31820e77ea</a:t>
            </a:r>
          </a:p>
          <a:p>
            <a:pPr>
              <a:spcAft>
                <a:spcPts val="800"/>
              </a:spcAft>
            </a:pPr>
            <a:r>
              <a:rPr sz="1200">
                <a:solidFill>
                  <a:srgbClr val="263238"/>
                </a:solidFill>
                <a:latin typeface="Calibri"/>
              </a:rPr>
              <a:t>[r39] Tran A, Yates J, Lau A, Lampron J, Matar M. Permissive hypotension versus conventional resuscitation strategies in adult trauma patients with hemorrhagic shock: A systematic review and meta-analysis of randomized controlled trials. J Trauma Acute Care Surg. 2018;84(5):802-808. https://doi.org/10.1097/TA.0000000000001816</a:t>
            </a:r>
          </a:p>
          <a:p>
            <a:pPr>
              <a:spcAft>
                <a:spcPts val="800"/>
              </a:spcAft>
            </a:pPr>
            <a:r>
              <a:rPr sz="1200">
                <a:solidFill>
                  <a:srgbClr val="263238"/>
                </a:solidFill>
                <a:latin typeface="Calibri"/>
              </a:rPr>
              <a:t>[r40] Kwan I, Bunn F, Chinnock P, Roberts I. Timing and volume of fluid administration for patients with bleeding. Cochrane Database Syst Rev. 2014;2014(3):CD002245. https://doi.org/10.1002/14651858.CD002245.pub2</a:t>
            </a:r>
          </a:p>
          <a:p>
            <a:pPr>
              <a:spcAft>
                <a:spcPts val="800"/>
              </a:spcAft>
            </a:pPr>
            <a:r>
              <a:rPr sz="1200">
                <a:solidFill>
                  <a:srgbClr val="263238"/>
                </a:solidFill>
                <a:latin typeface="Calibri"/>
              </a:rPr>
              <a:t>[r41] Holcomb JB, Tilley BC, Baraniuk S, Fox EE, Wade CE, Podbielski JM, et al. Transfusion of plasma, platelets, and red blood cells in a 1:1:1 vs a 1:1:2 ratio and mortality in patients with severe trauma: the PROPPR randomized clinical trial. JAMA. 2015;313(5):471-82. https://doi.org/10.1001/jama.2015.12</a:t>
            </a:r>
          </a:p>
          <a:p>
            <a:pPr>
              <a:spcAft>
                <a:spcPts val="800"/>
              </a:spcAft>
            </a:pPr>
            <a:r>
              <a:rPr sz="1200">
                <a:solidFill>
                  <a:srgbClr val="263238"/>
                </a:solidFill>
                <a:latin typeface="Calibri"/>
              </a:rPr>
              <a:t>[r42] Holcomb JB, del Junco DJ, Fox EE, Wade CE, Cohen MJ, Schreiber MA, et al. The prospective, observational, multicenter, major trauma transfusion (PROMMTT) study: comparative effectiveness of a time-varying treatment with competing risks. JAMA Surg. 2013;148(2):127-36. https://doi.org/10.1001/2013.jamasurg.387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65</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Cannon JW, Khan MA, Raja AS, Cohen MJ, Como JJ, Cotton BA, et al. Damage control resuscitation in patients with severe traumatic hemorrhage: A practice management guideline from the Eastern Association for the Surgery of Trauma. J Trauma Acute Care Surg. 2017;82(3):605-617. https://doi.org/10.1097/TA.0000000000001333</a:t>
            </a:r>
          </a:p>
          <a:p>
            <a:pPr>
              <a:spcAft>
                <a:spcPts val="800"/>
              </a:spcAft>
            </a:pPr>
            <a:r>
              <a:rPr sz="1200">
                <a:solidFill>
                  <a:srgbClr val="263238"/>
                </a:solidFill>
                <a:latin typeface="Calibri"/>
              </a:rPr>
              <a:t>[r44] Mitra B, O'Reilly G, Cameron PA, Zatta A, Gruen RL. Effectiveness of massive transfusion protocols on mortality in trauma: a systematic review and meta-analysis. ANZ J Surg. 2013;83(12):918-23. https://doi.org/10.1111/ans.12417</a:t>
            </a:r>
          </a:p>
          <a:p>
            <a:pPr>
              <a:spcAft>
                <a:spcPts val="800"/>
              </a:spcAft>
            </a:pPr>
            <a:r>
              <a:rPr sz="1200">
                <a:solidFill>
                  <a:srgbClr val="263238"/>
                </a:solidFill>
                <a:latin typeface="Calibri"/>
              </a:rPr>
              <a:t>[r45] Davenport R, Curry N, Fox EE, Thomas H, Lucas J, Evans A, et al. Early and Empirical High-Dose Cryoprecipitate for Hemorrhage After Traumatic Injury: The CRYOSTAT-2 Randomized Clinical Trial. JAMA. 2023;330(19):1882-1891. https://doi.org/10.1001/jama.2023.21019</a:t>
            </a:r>
          </a:p>
          <a:p>
            <a:pPr>
              <a:spcAft>
                <a:spcPts val="800"/>
              </a:spcAft>
            </a:pPr>
            <a:r>
              <a:rPr sz="1200">
                <a:solidFill>
                  <a:srgbClr val="263238"/>
                </a:solidFill>
                <a:latin typeface="Calibri"/>
              </a:rPr>
              <a:t>[r46] Sperry JL, Guyette FX, Brown JB, Yazer MH, Triulzi DJ, Early-Young BJ, et al. Prehospital Plasma during Air Medical Transport in Trauma Patients at Risk for Hemorrhagic Shock. N Engl J Med. 2018;379(4):315-326. https://doi.org/10.1056/NEJMoa1802345</a:t>
            </a:r>
          </a:p>
          <a:p>
            <a:pPr>
              <a:spcAft>
                <a:spcPts val="800"/>
              </a:spcAft>
            </a:pPr>
            <a:r>
              <a:rPr sz="1200">
                <a:solidFill>
                  <a:srgbClr val="263238"/>
                </a:solidFill>
                <a:latin typeface="Calibri"/>
              </a:rPr>
              <a:t>[r47] Moore HB, Moore EE, Chapman MP, McVaney K, Bryskiewicz G, Blechar R, et al. Plasma-first resuscitation to treat haemorrhagic shock during emergency ground transportation in an urban area: a randomised trial. Lancet. 2018;392(10144):283-291. https://doi.org/10.1016/S0140-6736(18)31553-8</a:t>
            </a:r>
          </a:p>
          <a:p>
            <a:pPr>
              <a:spcAft>
                <a:spcPts val="800"/>
              </a:spcAft>
            </a:pPr>
            <a:r>
              <a:rPr sz="1200">
                <a:solidFill>
                  <a:srgbClr val="263238"/>
                </a:solidFill>
                <a:latin typeface="Calibri"/>
              </a:rPr>
              <a:t>[r48] CRASH-2 trial collaborators, Shakur H, Roberts I, Bautista R, Caballero J, Coats T, et al. Effects of tranexamic acid on death, vascular occlusive events, and blood transfusion in trauma patients with significant haemorrhage (CRASH-2): a randomised, placebo-controlled trial. Lancet. 2010;376(9734):23-32. https://doi.org/10.1016/S0140-6736(10)60835-5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65</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PATCH-Trauma Investigators and the ANZICS Clinical Trials Group, Gruen RL, Mitra B, Bernard SA, McArthur CJ, Burns B, et al. Prehospital Tranexamic Acid for Severe Trauma. N Engl J Med. 2023;389(2):127-136. https://doi.org/10.1056/NEJMoa2215457</a:t>
            </a:r>
          </a:p>
          <a:p>
            <a:pPr>
              <a:spcAft>
                <a:spcPts val="800"/>
              </a:spcAft>
            </a:pPr>
            <a:r>
              <a:rPr sz="1200">
                <a:solidFill>
                  <a:srgbClr val="263238"/>
                </a:solidFill>
                <a:latin typeface="Calibri"/>
              </a:rPr>
              <a:t>[r50] Guyette FX, Brown JB, Zenati MS, Early-Young BJ, Adams PW, Eastridge BJ, et al. Tranexamic Acid During Prehospital Transport in Patients at Risk for Hemorrhage After Injury: A Double-blind, Placebo-Controlled, Randomized Clinical Trial. JAMA Surg. 2021;156(1):11-20. https://doi.org/10.1001/jamasurg.2020.4350</a:t>
            </a:r>
          </a:p>
          <a:p>
            <a:pPr>
              <a:spcAft>
                <a:spcPts val="800"/>
              </a:spcAft>
            </a:pPr>
            <a:r>
              <a:rPr sz="1200">
                <a:solidFill>
                  <a:srgbClr val="263238"/>
                </a:solidFill>
                <a:latin typeface="Calibri"/>
              </a:rPr>
              <a:t>[r51] Dumas RP, Succar BE, Vella MA, Appelbaum RD, Neal MD, Dultz LA, et al. The use of tranexamic acid in the management of injured patients at risk of hemorrhage: a systematic review and meta-analysis and an Eastern Association for the Surgery of Trauma Practice Management Guideline. J Trauma Acute Care Surg. 2025;99(5):785-794. https://doi.org/10.1097/TA.0000000000004773</a:t>
            </a:r>
          </a:p>
          <a:p>
            <a:pPr>
              <a:spcAft>
                <a:spcPts val="800"/>
              </a:spcAft>
            </a:pPr>
            <a:r>
              <a:rPr sz="1200">
                <a:solidFill>
                  <a:srgbClr val="263238"/>
                </a:solidFill>
                <a:latin typeface="Calibri"/>
              </a:rPr>
              <a:t>[r52] Wang HE, Callaway CW, Peitzman AB, Tisherman SA. Admission hypothermia and outcome after major trauma. Crit Care Med. 2005;33(6):1296-301. https://doi.org/10.1097/01.ccm.0000165965.31895.80</a:t>
            </a:r>
          </a:p>
          <a:p>
            <a:pPr>
              <a:spcAft>
                <a:spcPts val="800"/>
              </a:spcAft>
            </a:pPr>
            <a:r>
              <a:rPr sz="1200">
                <a:solidFill>
                  <a:srgbClr val="263238"/>
                </a:solidFill>
                <a:latin typeface="Calibri"/>
              </a:rPr>
              <a:t>[r53] Brohi K, Cohen MJ, Ganter MT, Matthay MA, Mackersie RC, Pittet JF. Acute traumatic coagulopathy: initiated by hypoperfusion: modulated through the protein C pathway? Ann Surg. 2007;245(5):812-8. https://doi.org/10.1097/01.sla.0000256862.79374.31</a:t>
            </a:r>
          </a:p>
          <a:p>
            <a:pPr>
              <a:spcAft>
                <a:spcPts val="800"/>
              </a:spcAft>
            </a:pPr>
            <a:r>
              <a:rPr sz="1200">
                <a:solidFill>
                  <a:srgbClr val="263238"/>
                </a:solidFill>
                <a:latin typeface="Calibri"/>
              </a:rPr>
              <a:t>[r54] Kragh JF Jr, Walters TJ, Baer DG, Fox CJ, Wade CE, Salinas J, et al. Survival with emergency tourniquet use to stop bleeding in major limb trauma. Ann Surg. 2009;249(1):1-7. https://doi.org/10.1097/SLA.0b013e31818842ba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65</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(10/11)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[r55] Ko YC, Tsai TY, Wu CK, Lin KW, Hsieh MJ, Lu TP, et al. Effectiveness and safety of tourniquet utilization for civilian vascular extremity trauma in the pre-hospital settings: a systematic review and meta-analysis. World J Emerg Surg. 2024;19(1):10. https://doi.org/10.1186/s13017-024-00536-9</a:t>
            </a:r>
          </a:p>
          <a:p>
            <a:pPr>
              <a:spcAft>
                <a:spcPts val="800"/>
              </a:spcAft>
            </a:pPr>
            <a:r>
              <a:rPr sz="1200">
                <a:solidFill>
                  <a:srgbClr val="263238"/>
                </a:solidFill>
                <a:latin typeface="Calibri"/>
              </a:rPr>
              <a:t>[r56] Joarder M, Noureddine El Moussaoui H, Das A, Williamson F, Wullschleger M. Impact of time and distance on outcomes following tourniquet use in civilian and military settings: A scoping review. Injury. 2023;54(5):1236-1245. https://doi.org/10.1016/j.injury.2023.01.031</a:t>
            </a:r>
          </a:p>
          <a:p>
            <a:pPr>
              <a:spcAft>
                <a:spcPts val="800"/>
              </a:spcAft>
            </a:pPr>
            <a:r>
              <a:rPr sz="1200">
                <a:solidFill>
                  <a:srgbClr val="263238"/>
                </a:solidFill>
                <a:latin typeface="Calibri"/>
              </a:rPr>
              <a:t>[r57] Lyng JW, Corsa JG, Nawrocki PS, Raetzke BD, Nackenson J, Bosson N. Prehospital Trauma Compendium: Management of Suspected Femoral Shaft Fractures - A Position Statement and Resource Document of NAEMSP. Prehosp Emerg Care. 2025 May 29:1-16 [publicación electrónica previa a la impresión]. https://doi.org/10.1080/10903127.2025.2493846</a:t>
            </a:r>
          </a:p>
          <a:p>
            <a:pPr>
              <a:spcAft>
                <a:spcPts val="800"/>
              </a:spcAft>
            </a:pPr>
            <a:r>
              <a:rPr sz="1200">
                <a:solidFill>
                  <a:srgbClr val="263238"/>
                </a:solidFill>
                <a:latin typeface="Calibri"/>
              </a:rPr>
              <a:t>[r58] Philipsen SPJ, Vergunst AA, Tan ECTH. Traction Splinting for midshaft femoral fractures in the pre-hospital and Emergency Department environment-A systematic review. Injury. 2022;53(12):4129-4138. https://doi.org/10.1016/j.injury.2022.09.051</a:t>
            </a:r>
          </a:p>
          <a:p>
            <a:pPr>
              <a:spcAft>
                <a:spcPts val="800"/>
              </a:spcAft>
            </a:pPr>
            <a:r>
              <a:rPr sz="1200">
                <a:solidFill>
                  <a:srgbClr val="263238"/>
                </a:solidFill>
                <a:latin typeface="Calibri"/>
              </a:rPr>
              <a:t>[r59] Maier LM, Desgrange R, Ayoola A, Bober K, George A, Hoegler JJ. Circumferential Pelvic Antishock Sheeting. J Orthop Trauma. 2021;35(Suppl 2):S24-S25. https://doi.org/10.1097/BOT.0000000000002173</a:t>
            </a:r>
          </a:p>
          <a:p>
            <a:pPr>
              <a:spcAft>
                <a:spcPts val="800"/>
              </a:spcAft>
            </a:pPr>
            <a:r>
              <a:rPr sz="1200">
                <a:solidFill>
                  <a:srgbClr val="263238"/>
                </a:solidFill>
                <a:latin typeface="Calibri"/>
              </a:rPr>
              <a:t>[r60] Bangura A, Burke CE, Enobun B, O'Hara NN, Gary JL, Floccare D, et al. Are Pelvic Binders an Effective Prehospital Intervention? Prehosp Emerg Care. 2023;27(1):24-30. https://doi.org/10.1080/10903127.2021.2015024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64 / 65</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(11/11)</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[r61] Bakhshayesh P, Boutefnouchet T, Tötterman A. Effectiveness of non invasive external pelvic compression: a systematic review of the literature. Scand J Trauma Resusc Emerg Med. 2016;24:73. https://doi.org/10.1186/s13049-016-0259-7</a:t>
            </a:r>
          </a:p>
          <a:p>
            <a:pPr>
              <a:spcAft>
                <a:spcPts val="800"/>
              </a:spcAft>
            </a:pPr>
            <a:r>
              <a:rPr sz="1200">
                <a:solidFill>
                  <a:srgbClr val="263238"/>
                </a:solidFill>
                <a:latin typeface="Calibri"/>
              </a:rPr>
              <a:t>[r62] Gewiess J, Luedi MM, Schnüriger B, Tosounidis TH, Keel MJB, Bastian JD. Effect of C-Clamp Application on Hemodynamic Instability in Polytrauma Victims with Pelvic Fracture. Medicina (Kaunas). 2022;58(9):1291. https://doi.org/10.3390/medicina58091291</a:t>
            </a:r>
          </a:p>
          <a:p>
            <a:pPr>
              <a:spcAft>
                <a:spcPts val="800"/>
              </a:spcAft>
            </a:pPr>
            <a:r>
              <a:rPr sz="1200">
                <a:solidFill>
                  <a:srgbClr val="263238"/>
                </a:solidFill>
                <a:latin typeface="Calibri"/>
              </a:rPr>
              <a:t>[r63] McDonogh JM, Lewis DP, Tarrant SM, Balogh ZJ. Preperitoneal packing versus angioembolization for the initial management of hemodynamically unstable pelvic fracture: A systematic review and meta-analysis. J Trauma Acute Care Surg. 2022;92(5):931-939. https://doi.org/10.1097/TA.0000000000003528</a:t>
            </a:r>
          </a:p>
          <a:p>
            <a:pPr>
              <a:spcAft>
                <a:spcPts val="800"/>
              </a:spcAft>
            </a:pPr>
            <a:r>
              <a:rPr sz="1200">
                <a:solidFill>
                  <a:srgbClr val="263238"/>
                </a:solidFill>
                <a:latin typeface="Calibri"/>
              </a:rPr>
              <a:t>[r64] Kim MJ, Lee SH, Jang JY, Lee JG. Comparison of mortality among hemorrhage-control methods performed for hemodynamically unstable patients with traumatic pelvic fractures: A multi-center study. Asian J Surg. 2023;46(1):444-450. https://doi.org/10.1016/j.asjsur.2022.05.085</a:t>
            </a:r>
          </a:p>
          <a:p>
            <a:pPr>
              <a:spcAft>
                <a:spcPts val="800"/>
              </a:spcAft>
            </a:pPr>
            <a:r>
              <a:rPr sz="1200">
                <a:solidFill>
                  <a:srgbClr val="263238"/>
                </a:solidFill>
                <a:latin typeface="Calibri"/>
              </a:rPr>
              <a:t>[r65] Balogh ZJ, Ponsen KJ, Miclau KR, Amadei R, Casiraghi A, Cattaneo S, et al. Unstable pelvic fractures in patients with hemodynamic instability: global treatment controversies. OTA Int. 2025;8(6 Suppl):e436. https://doi.org/10.1097/OI9.0000000000000436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65 / 65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Shock hemorrágico de origen ortopédico: dónde sangra y qué se hace primero</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