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Sheet1!$A$2:$A$7</c:f>
              <c:strCache>
                <c:ptCount val="6"/>
                <c:pt idx="0">
                  <c:v>Serie de 58 sospechosos (8 de 58)</c:v>
                </c:pt>
                <c:pt idx="1">
                  <c:v>Serie de 92 sospechosos</c:v>
                </c:pt>
                <c:pt idx="2">
                  <c:v>Serie prospectiva de un centro (prolapso con distorsión)</c:v>
                </c:pt>
                <c:pt idx="3">
                  <c:v>Serie de 57 sospechosos</c:v>
                </c:pt>
                <c:pt idx="4">
                  <c:v>Serie de 1005 sospechosos</c:v>
                </c:pt>
                <c:pt idx="5">
                  <c:v>Revisión sistemática de incidencia (18 estudios)</c:v>
                </c:pt>
              </c:strCache>
            </c:strRef>
          </c:cat>
          <c:val>
            <c:numRef>
              <c:f>Sheet1!$B$2:$B$7</c:f>
              <c:numCache>
                <c:formatCode>General</c:formatCode>
                <c:ptCount val="6"/>
                <c:pt idx="0">
                  <c:v>13.8</c:v>
                </c:pt>
                <c:pt idx="1">
                  <c:v>18</c:v>
                </c:pt>
                <c:pt idx="2">
                  <c:v>22</c:v>
                </c:pt>
                <c:pt idx="3">
                  <c:v>23</c:v>
                </c:pt>
                <c:pt idx="4">
                  <c:v>11.6</c:v>
                </c:pt>
                <c:pt idx="5">
                  <c:v>19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Sheet1!$A$2:$A$7</c:f>
              <c:strCache>
                <c:ptCount val="6"/>
                <c:pt idx="0">
                  <c:v>Disfunción sexual</c:v>
                </c:pt>
                <c:pt idx="1">
                  <c:v>Alteración intestinal</c:v>
                </c:pt>
                <c:pt idx="2">
                  <c:v>Hormigueo o anestesia en silla de montar</c:v>
                </c:pt>
                <c:pt idx="3">
                  <c:v>Alteración vesical</c:v>
                </c:pt>
                <c:pt idx="4">
                  <c:v>Ciática</c:v>
                </c:pt>
                <c:pt idx="5">
                  <c:v>Dolor lumbar</c:v>
                </c:pt>
              </c:strCache>
            </c:strRef>
          </c:cat>
          <c:val>
            <c:numRef>
              <c:f>Sheet1!$B$2:$B$7</c:f>
              <c:numCache>
                <c:formatCode>General</c:formatCode>
                <c:ptCount val="6"/>
                <c:pt idx="0">
                  <c:v>38</c:v>
                </c:pt>
                <c:pt idx="1">
                  <c:v>39</c:v>
                </c:pt>
                <c:pt idx="2">
                  <c:v>81</c:v>
                </c:pt>
                <c:pt idx="3">
                  <c:v>83</c:v>
                </c:pt>
                <c:pt idx="4">
                  <c:v>93</c:v>
                </c:pt>
                <c:pt idx="5">
                  <c:v>96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Sheet1!$A$2:$A$4</c:f>
              <c:strCache>
                <c:ptCount val="3"/>
                <c:pt idx="0">
                  <c:v>Residuo ≥ 200 mL (260 pacientes)</c:v>
                </c:pt>
                <c:pt idx="1">
                  <c:v>Contracción anal voluntaria (1 estudio)</c:v>
                </c:pt>
                <c:pt idx="2">
                  <c:v>Reflejos anales (1 estudio)</c:v>
                </c:pt>
              </c:strCache>
            </c:strRef>
          </c:cat>
          <c:val>
            <c:numRef>
              <c:f>Sheet1!$B$2:$B$4</c:f>
              <c:numCache>
                <c:formatCode>General</c:formatCode>
                <c:ptCount val="3"/>
                <c:pt idx="0">
                  <c:v>94.1</c:v>
                </c:pt>
                <c:pt idx="1">
                  <c:v>29</c:v>
                </c:pt>
                <c:pt idx="2">
                  <c:v>38</c:v>
                </c:pt>
              </c:numCache>
            </c:numRef>
          </c:val>
        </c:ser>
        <c:ser>
          <c:idx val="1"/>
          <c:order val="1"/>
          <c:tx>
            <c:strRef>
              <c:f>Sheet1!$C$1</c:f>
              <c:strCache>
                <c:ptCount val="1"/>
                <c:pt idx="0">
                  <c:v>Especificidad</c:v>
                </c:pt>
              </c:strCache>
            </c:strRef>
          </c:tx>
          <c:spPr>
            <a:solidFill>
              <a:srgbClr val="D97706"/>
            </a:solidFill>
          </c:spPr>
          <c:cat>
            <c:strRef>
              <c:f>Sheet1!$A$2:$A$4</c:f>
              <c:strCache>
                <c:ptCount val="3"/>
                <c:pt idx="0">
                  <c:v>Residuo ≥ 200 mL (260 pacientes)</c:v>
                </c:pt>
                <c:pt idx="1">
                  <c:v>Contracción anal voluntaria (1 estudio)</c:v>
                </c:pt>
                <c:pt idx="2">
                  <c:v>Reflejos anales (1 estudio)</c:v>
                </c:pt>
              </c:strCache>
            </c:strRef>
          </c:cat>
          <c:val>
            <c:numRef>
              <c:f>Sheet1!$C$2:$C$4</c:f>
              <c:numCache>
                <c:formatCode>General</c:formatCode>
                <c:ptCount val="3"/>
                <c:pt idx="0">
                  <c:v>66.8</c:v>
                </c:pt>
                <c:pt idx="1">
                  <c:v>96</c:v>
                </c:pt>
                <c:pt idx="2">
                  <c:v>60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Sheet1!$A$2:$A$5</c:f>
              <c:strCache>
                <c:ptCount val="4"/>
                <c:pt idx="0">
                  <c:v>Residuo ≥ 200 mL</c:v>
                </c:pt>
                <c:pt idx="1">
                  <c:v>Hipoestesia perianal</c:v>
                </c:pt>
                <c:pt idx="2">
                  <c:v>Tono anal (tacto rectal)</c:v>
                </c:pt>
                <c:pt idx="3">
                  <c:v>Ciática bilateral</c:v>
                </c:pt>
              </c:strCache>
            </c:strRef>
          </c:cat>
          <c:val>
            <c:numRef>
              <c:f>Sheet1!$B$2:$B$5</c:f>
              <c:numCache>
                <c:formatCode>General</c:formatCode>
                <c:ptCount val="4"/>
                <c:pt idx="0">
                  <c:v>94.1</c:v>
                </c:pt>
                <c:pt idx="1">
                  <c:v>82.3</c:v>
                </c:pt>
                <c:pt idx="2">
                  <c:v>52.9</c:v>
                </c:pt>
                <c:pt idx="3">
                  <c:v>32.4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Sheet1!$A$2:$A$4</c:f>
              <c:strCache>
                <c:ptCount val="3"/>
                <c:pt idx="0">
                  <c:v>PCR ≥ 40 %</c:v>
                </c:pt>
                <c:pt idx="1">
                  <c:v>PCR ≥ 66 % (óptimo)</c:v>
                </c:pt>
                <c:pt idx="2">
                  <c:v>PCR ≥ 75 %</c:v>
                </c:pt>
              </c:strCache>
            </c:strRef>
          </c:cat>
          <c:val>
            <c:numRef>
              <c:f>Sheet1!$B$2:$B$4</c:f>
              <c:numCache>
                <c:formatCode>General</c:formatCode>
                <c:ptCount val="3"/>
                <c:pt idx="0">
                  <c:v>100</c:v>
                </c:pt>
                <c:pt idx="1">
                  <c:v>75</c:v>
                </c:pt>
                <c:pt idx="2">
                  <c:v>50</c:v>
                </c:pt>
              </c:numCache>
            </c:numRef>
          </c:val>
        </c:ser>
        <c:ser>
          <c:idx val="1"/>
          <c:order val="1"/>
          <c:tx>
            <c:strRef>
              <c:f>Sheet1!$C$1</c:f>
              <c:strCache>
                <c:ptCount val="1"/>
                <c:pt idx="0">
                  <c:v>Especificidad</c:v>
                </c:pt>
              </c:strCache>
            </c:strRef>
          </c:tx>
          <c:spPr>
            <a:solidFill>
              <a:srgbClr val="D97706"/>
            </a:solidFill>
          </c:spPr>
          <c:cat>
            <c:strRef>
              <c:f>Sheet1!$A$2:$A$4</c:f>
              <c:strCache>
                <c:ptCount val="3"/>
                <c:pt idx="0">
                  <c:v>PCR ≥ 40 %</c:v>
                </c:pt>
                <c:pt idx="1">
                  <c:v>PCR ≥ 66 % (óptimo)</c:v>
                </c:pt>
                <c:pt idx="2">
                  <c:v>PCR ≥ 75 %</c:v>
                </c:pt>
              </c:strCache>
            </c:strRef>
          </c:cat>
          <c:val>
            <c:numRef>
              <c:f>Sheet1!$C$2:$C$4</c:f>
              <c:numCache>
                <c:formatCode>General</c:formatCode>
                <c:ptCount val="3"/>
                <c:pt idx="0">
                  <c:v>45</c:v>
                </c:pt>
                <c:pt idx="1">
                  <c:v>97</c:v>
                </c:pt>
                <c:pt idx="2">
                  <c:v>100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Operados en &lt; 24 h</c:v>
                </c:pt>
                <c:pt idx="1">
                  <c:v>Operados en &gt; 24 h</c:v>
                </c:pt>
                <c:pt idx="2">
                  <c:v>Operados en &lt; 48 h</c:v>
                </c:pt>
                <c:pt idx="3">
                  <c:v>Operados en &gt; 48 h</c:v>
                </c:pt>
              </c:strCache>
            </c:strRef>
          </c:cat>
          <c:val>
            <c:numRef>
              <c:f>Sheet1!$B$2:$B$5</c:f>
              <c:numCache>
                <c:formatCode>General</c:formatCode>
                <c:ptCount val="4"/>
                <c:pt idx="0">
                  <c:v>11.1</c:v>
                </c:pt>
                <c:pt idx="1">
                  <c:v>46.6</c:v>
                </c:pt>
                <c:pt idx="2">
                  <c:v>15.6</c:v>
                </c:pt>
                <c:pt idx="3">
                  <c:v>56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Descompresión en &lt; 48 h</c:v>
                </c:pt>
                <c:pt idx="1">
                  <c:v>Descompresión después de 48 h</c:v>
                </c:pt>
              </c:strCache>
            </c:strRef>
          </c:cat>
          <c:val>
            <c:numRef>
              <c:f>Sheet1!$B$2:$B$3</c:f>
              <c:numCache>
                <c:formatCode>General</c:formatCode>
                <c:ptCount val="2"/>
                <c:pt idx="0">
                  <c:v>24.6</c:v>
                </c:pt>
                <c:pt idx="1">
                  <c:v>50.3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No se ve LCR (compresión mayor)</c:v>
                </c:pt>
                <c:pt idx="1">
                  <c:v>Se ve LCR</c:v>
                </c:pt>
              </c:strCache>
            </c:strRef>
          </c:cat>
          <c:val>
            <c:numRef>
              <c:f>Sheet1!$B$2:$B$3</c:f>
              <c:numCache>
                <c:formatCode>General</c:formatCode>
                <c:ptCount val="2"/>
                <c:pt idx="0">
                  <c:v>67</c:v>
                </c:pt>
                <c:pt idx="1">
                  <c:v>51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Sheet1!$A$2:$A$7</c:f>
              <c:strCache>
                <c:ptCount val="6"/>
                <c:pt idx="0">
                  <c:v>Problemas de herida</c:v>
                </c:pt>
                <c:pt idx="1">
                  <c:v>Complicaciones médicas</c:v>
                </c:pt>
                <c:pt idx="2">
                  <c:v>Reoperación en 1 año</c:v>
                </c:pt>
                <c:pt idx="3">
                  <c:v>Empeoramiento neurológico</c:v>
                </c:pt>
                <c:pt idx="4">
                  <c:v>Desgarro dural o fuga de LCR</c:v>
                </c:pt>
                <c:pt idx="5">
                  <c:v>Complicación cualquiera</c:v>
                </c:pt>
              </c:strCache>
            </c:strRef>
          </c:cat>
          <c:val>
            <c:numRef>
              <c:f>Sheet1!$B$2:$B$7</c:f>
              <c:numCache>
                <c:formatCode>General</c:formatCode>
                <c:ptCount val="6"/>
                <c:pt idx="0">
                  <c:v>2</c:v>
                </c:pt>
                <c:pt idx="1">
                  <c:v>4</c:v>
                </c:pt>
                <c:pt idx="2">
                  <c:v>7</c:v>
                </c:pt>
                <c:pt idx="3">
                  <c:v>12</c:v>
                </c:pt>
                <c:pt idx="4">
                  <c:v>12</c:v>
                </c:pt>
                <c:pt idx="5">
                  <c:v>26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Sheet1!$A$2:$A$6</c:f>
              <c:strCache>
                <c:ptCount val="5"/>
                <c:pt idx="0">
                  <c:v>Sexual</c:v>
                </c:pt>
                <c:pt idx="1">
                  <c:v>Fuerza</c:v>
                </c:pt>
                <c:pt idx="2">
                  <c:v>Sensibilidad</c:v>
                </c:pt>
                <c:pt idx="3">
                  <c:v>Intestino</c:v>
                </c:pt>
                <c:pt idx="4">
                  <c:v>Vejiga</c:v>
                </c:pt>
              </c:strCache>
            </c:strRef>
          </c:cat>
          <c:val>
            <c:numRef>
              <c:f>Sheet1!$B$2:$B$6</c:f>
              <c:numCache>
                <c:formatCode>General</c:formatCode>
                <c:ptCount val="5"/>
                <c:pt idx="0">
                  <c:v>40.1</c:v>
                </c:pt>
                <c:pt idx="1">
                  <c:v>38.4</c:v>
                </c:pt>
                <c:pt idx="2">
                  <c:v>53.3</c:v>
                </c:pt>
                <c:pt idx="3">
                  <c:v>31.1</c:v>
                </c:pt>
                <c:pt idx="4">
                  <c:v>43.3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Sheet1!$A$2:$A$7</c:f>
              <c:strCache>
                <c:ptCount val="6"/>
                <c:pt idx="0">
                  <c:v>Sexual, 13,8 años</c:v>
                </c:pt>
                <c:pt idx="1">
                  <c:v>Vejiga, 13,8 años</c:v>
                </c:pt>
                <c:pt idx="2">
                  <c:v>Sexual, 5 años</c:v>
                </c:pt>
                <c:pt idx="3">
                  <c:v>Vejiga, 5 años</c:v>
                </c:pt>
                <c:pt idx="4">
                  <c:v>Sexual, revisión sistemática de 5 estudios</c:v>
                </c:pt>
                <c:pt idx="5">
                  <c:v>Vejiga, metaanálisis de 16 estudios</c:v>
                </c:pt>
              </c:strCache>
            </c:strRef>
          </c:cat>
          <c:val>
            <c:numRef>
              <c:f>Sheet1!$B$2:$B$7</c:f>
              <c:numCache>
                <c:formatCode>General</c:formatCode>
                <c:ptCount val="6"/>
                <c:pt idx="0">
                  <c:v>54</c:v>
                </c:pt>
                <c:pt idx="1">
                  <c:v>38</c:v>
                </c:pt>
                <c:pt idx="2">
                  <c:v>53</c:v>
                </c:pt>
                <c:pt idx="3">
                  <c:v>33</c:v>
                </c:pt>
                <c:pt idx="4">
                  <c:v>58.4</c:v>
                </c:pt>
                <c:pt idx="5">
                  <c:v>32.6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Síndrome de cauda equina: reconocer, pedir la resonancia y descomprimir a tiempo.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Epidemiología: qué tan rara es y cuántos sospechosos son verdaderos; Mecanismo: qué comprime o daña la cauda equina; Anatomía: cono medular frente a cauda equina; Fisiopatología: la presión y el tiempo sobre las raíces; Clasificación: de CESS a CESC; Diagnóstico: la historia que sí rinde; Examen físico: qué vale cada maniobra; Imágenes: RM urgente y qué mirar; Algoritmo de urgencias adaptable a Guayaquil; Tratamiento: descompresión urgente y la discusión del tiempo; Técnica: descompresión posterior por hernia discal masiva; Complicaciones: qué esperar y qué vigilar; Pronóstico: vejiga, intestino y función sexual; Rehabilitación y seguimiento; Documentación y riesgo médico-legal. Estructura sugerida por el autor para diez minutos: Lámina 1 (apertura): caso didáctico. Mujer joven con ciática bilateral, chorro débil, hipoestesia perianal y un residuo posmiccional bajo. Pregunta: ¿se descarta SCE?. Lámina 2 (1 min): definición. Disfunción de las raíces sacras de S2 hacia abajo con al menos 1 de 3 hallazgos [r1][r2]. Lámina 3 (1 min): frecuencia y rareza. 19 % de los sospechosos tiene SCE con compresión [r21]; 11,6 % en 1005 sospechosos [r8]. Lámina 4 (1 min): causas. Hernia discal 45 %, más trauma, tumor, infección, hematoma e iatrogenia [r2]; el absceso se retrasa en 75 % [r33]. Lámina 5 (1 min): clasificación CESS, CESE, CESI, CESR y CESC [r2]; concordancia baja entre clínicos, κ = 0,31 [r41]. Lámina 6 (1 min): qué vale cada signo. Sensibilidad agrupada de 19 a 43 % [r3]; tono anal de 0,23 a 0,53 [r12]. Lámina 7 (1 min): residuo posmiccional. Sensibilidad de 94,1 % con residuo ≥ 200 mL [r9] y 13 de 26 casos con SCE confirmado y residuo ≤ 200 mL [r4]. Lámina 8 (1 min): RM urgente en todo sospechado [r2]; logística: 57,9 % de 4441 derivaciones sin imagen [r14]. Lámina 9 (1 min): tiempo. 48 h y preferible &lt; 24 h [r2]; metaanálisis 2026: OR ≈ 2,3 por operar en 48 h, sin ventaja de &lt; 24 h sobre 24-48 h [r5]. Lámina 10 (1 min): pronóstico y documentación. Disfunción vesical persistente en 32,6 % [r10], sexual en 58,4 % [r60]; tiempo &gt; 48 h y veredicto adverso [r11].</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El síndrome de cauda equina (SCE) es un diagnóstico clínico: falla alguna de las raíces sacras de S2 hacia abajo y aparece al menos 1 de 3 hallazgos: trastorno vesical o intestinal, menor sensibilidad en silla de montar o disfunción sexual (fuente: Lavy C y colaboradores, 2022) (fuente: Vaishya S y colaboradores, 2024). El dolor lumbar y la ciática son frecuentes, pero no obligatorios (fuente: Lavy C y colaboradores, 2022). La causa más común es una hernia discal lumbar masiva (45 % según el consenso de la WFNS); también causan SCE el trauma, el tumor, la infección, el hematoma y la cirugía lumbar previa (fuente: Vaishya S y colaboradores, 2024). Ningún síntoma ni signo aislado confirma o descarta la compresión: en una revisión sistemática la sensibilidad agrupada de los signos y síntomas fue de 19 a 43 % y la especificidad de 62 a 88 % (fuente: Dionne N y colaboradores, 2019). Por eso todo paciente con SCE sospechado necesita una RM lumbosacra urgente (fuente: Vaishya S y colaboradores, 2024); aun así, solo 11,6 % de 1005 pacientes sospechosos de una serie tenía compresión en la RM (fuente: Curtis Lopez C y colaboradores, 2024). La ecografía vesical ayuda, pero no descarta: un residuo posmiccional ≥ 200 mL tuvo sensibilidad de 94,1 % y especificidad de 66,8 % (fuente: Katzouraki G y colaboradores, 2020), y en 13 de 26 casos médico-legales con SCE confirmado el residuo era ≤ 200 mL (fuente: Todd N y colaboradores, 2022). La cirugía descompresiva se recomienda dentro de 48 h desde el inicio y, si es posible, antes de 24 h (fuente: Vaishya S y colaboradores, 2024). El metaanálisis más reciente halló ventaja de operar en 48 h para la recuperación urinaria (OR ≈ 2,3), pero ninguna ventaja consistente de &lt; 24 h frente a 24-48 h y, en la retención ya instalada, sin diferencia significativa según el tiempo (fuente: Najjar E y colaboradores, 2026). El pronóstico vesical depende sobre todo del estado antes de operar: 32,6 % conserva disfunción vesical a 12 meses o más en un metaanálisis de 987 pacientes (fuente: Najjar E y colaboradores, 2026). Documentar importa: en demandas por SCE, un tiempo a cirugía &gt; 48 h se asoció con un veredicto adverso para el proveedor (fuente: Daniels EW y colaboradores, 2012).</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Idea central. El síndrome de cauda equina (SCE) es un diagnóstico clínico: significa que falla una o más de las raíces sacras de S2 hacia abajo, que son las que gobiernan vejiga, intestino, función sexual y sensibilidad del periné (fuente: Lavy C y colaboradores, 2022). Los 3 hallazgos que lo definen. Basta con 1 de ellos (fuente: Lavy C y colaboradores, 2022) (fuente: Vaishya S y colaboradores, 2024): Alteración de la vejiga, del intestino o de ambos. Menor sensibilidad en la zona de silla de montar (periné, genitales y región perianal). Disfunción sexual. Para diagnosticarlo no hace falta que haya dolor lumbar, ciática ni déficit en las piernas, aunque suelen acompañarlo (fuente: Lavy C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Por qué el término confunde. Una revisión encontró 17 definiciones distintas de SCE en la literatura (fuente: Lavy C y colaboradores, 2022). Esa falta de acuerdo explica que los estudios sobre tiempo de cirugía y pronóstico sean difíciles de comparar entre sí (fuente: Lavy C y colaboradores, 2022) (fuente: Hoeritzauer I y colaboradores, 2020). Cómo se confirma. El diagnóstico nace en la clínica, pero casi siempre pide una imagen que demuestre la compresión; la prueba habitual es la RM (fuente: Lavy C y colaboradores, 2022) (fuente: Vaishya S y colaboradores, 2024). Síntomas sin compresión visible son otra situación (ver escáner negativo en el bloque de diagnóstico). Qué cubre este tema. La anatomía del cono y de la cauda equina; las causas más allá de la hernia discal; la clasificación CESS, CESE, CESI, CESR y CESC; el valor real de cada signo, del tacto rectal y del residuo posmiccional; la RM; la ventana de tiempo; la técnica de descompresión; el pronóstico vesical y sexual; la documentación médico-legal; y un algoritmo de urgencias adaptable a Guayaquil.</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Cómo leerlo. Cada cifra lleva su referencia. Donde no hay estudio que sostenga una práctica, se rotula práctica habitual / opinión experta y no se da número. Con esto cerramos definición. Sigamos con epidemiología: qué tan rara es y cuántos sospechosos son verdaderos.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qué tan rara es y cuántos sospechosos son verdaderos. Idea central. El SCE es raro, pero quien atiende urgencias de columna lo sospechará muchas veces y lo confirmará pocas. Esa asimetría explica el debate sobre cuánta imagen pedir. Cuán frecuente es. Depende de a quién se mire (fuente: Hoeritzauer I y colaboradores, 2020): En la comunidad, de 0,3 a 0,5 casos por 100 000 personas al año en 2 poblaciones (fuente: Hoeritzauer I y colaboradores, 2020). En quienes consultan por dolor lumbar a atención secundaria, 0,27 % en el estimado combinado de 4 estudios (fuente: Hoeritzauer I y colaboradores, 2020). Entre quienes se sospecha SCE, 19 % tiene a la vez cuadro clínico y compresión radiológica en 18 estudios de adultos (fuente: Hoeritzauer I y colaboradores, 2020). Otras fuentes dan rangos algo distintos: de 0,34 a 7 casos por 100 000 al año en una revisión reciente (fuente: Karikaran A y colaboradores, 2025), y, en un estudio de lesiones confirmadas por clínica, electrodiagnóstico e imagen, 3,4 por millón al año para la cauda equina y 1,5 para el cono (fuente: Podnar S, 2007). Como orden de magnitud se repite la cifra clásica de 1 caso por cada 33 000 a 100 000 habitantes (fuente: Dias ALN y colaboradores, 2018). Casi todo el dato de pacientes sospechosos viene de un solo país: 17 de 18 estudios eran del Reino Unido (fuente: Hoeritzauer I y colaboradores, 2020). Dolor lumbar en urgencias. Entre los pacientes que consultan por lumbalgia a urgencias, según el estudio, de 0,1 a 1,9 % tiene una enfermedad con compresión de médula o cauda equina (fuente: Galliker G y colaboradores, 2020). ¿Quién es el paciente? Adultos de mediana edad: la edad media fue de 44,6 años en un metaanálisis de 852 pacientes operados (fuente: Kumar V y colaboradores, 2022). En América Latina. La literatura abierta es escasa. Un hospital universitario de São Paulo describió más secuelas de las que se esperan y atribuyó la diferencia al retraso del diagnóstico y del tratamiento (fuente: Dias ALN y colaboradores, 2018). No encontré cifras de Ecuador en las fuentes abiertas revisadas: sin dato verificable.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«Pacientes sospechosos con compresión de cauda equina en la RM» muestra lo siguiente. Revisión sistemática de incidencia (18 estudios): 19 por ciento (fuente: Hoeritzauer I y colaboradores, 2020). Serie de 1005 sospechosos: 11.6 por ciento (fuente: Curtis Lopez C y colaboradores, 2024). Serie de 57 sospechosos: 23 por ciento (fuente: Gooding BW y colaboradores, 2013). Serie prospectiva de un centro (prolapso con distorsión): 22 por ciento (fuente: Bell DA y colaboradores, 2007). Serie de 92 sospechosos: 18 por ciento (fuente: Venkatesan M y colaboradores, 2019). Serie de 58 sospechosos (8 de 58): 13.8 por ciento (fuente: Domen PM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«Cuánto se encuentra según a quién se estudie» tiene 3 columnas: Población, Estimación, Fuente. Fila 1: Población, Comunidad, 2 poblaciones; Estimación, 0,3 a 0,5 por 100 000 al año (fuente: Hoeritzauer I y colaboradores, 2020); Fuente, Revisión sistemática de incidencia. Fila 2: Población, Dolor lumbar en atención secundaria; Estimación, 0,27 % (estimado combinado, 4 estudios) (fuente: Hoeritzauer I y colaboradores, 2020); Fuente, Revisión sistemática de incidencia. Fila 3: Población, Sospecha de SCE en urgencias o derivación; Estimación, 19 % con SCE clínico y radiológico (18 estudios) (fuente: Hoeritzauer I y colaboradores, 2020); Fuente, Revisión sistemática de incidencia. Fila 4: Población, Revisión narrativa reciente; Estimación, 0,34 a 7 por 100 000 al año (fuente: Karikaran A y colaboradores, 2025); Fuente, Revisión JBJS Reviews 2025. Fila 5: Población, Lesiones de cauda equina o de cono (confirmadas por clínica, electrodiagnóstico e imagen); Estimación, 3,4 y 1,5 por millón al año, respectivamente (fuente: Podnar S, 2007); Fuente, Estudio de 1996 a 2004. (fuente: Hoeritzauer I y colaboradores, 2020) (fuente: Karikaran A y colaboradores, 2025) (fuente: Podnar S, 2007). Con esto cerramos epidemiología: qué tan rara es y cuántos sospechosos son verdaderos. Sigamos con mecanismo: qué comprime o daña la cauda equina.</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qué comprime o daña la cauda equina. Idea central. El SCE es un síndrome, no una enfermedad: lo produce cualquier cosa que comprima o dañe las raíces dentro del canal lumbosacro. La hernia discal masiva es la más común, pero no es la única (fuente: Vaishya S y colaboradores, 2024) (fuente: Dias ALN y colaboradores, 2018). Reparto de causas. Casi la mitad de los casos (45 %) se debe a una hernia discal lumbar aguda (fuente: Vaishya S y colaboradores, 2024). Detrás vienen el trauma, los tumores, las infecciones, los hematomas, las causas vasculares y la propia cirugía o los procedimientos lumbares, que lo provocan en 0,2 a 1,2 % de los pacientes (fuente: Vaishya S y colaboradores, 2024). Una serie brasileña añade a la lista la estenosis del canal, la anestesia espinal, la espondilitis anquilosante y las heridas por arma de fuego (fuente: Dias ALN y colaboradores, 2018). Por qué importa distinguirlas. Porque cambian la conducta: Hernia discal masiva (la causa típica). Descompresión quirúrgica urgente (fuente: Vaishya S y colaboradores, 2024) (fuente: Spector LR y colaboradores, 2008). Trauma lumbar bajo. La lesión de la cauda equina es de neurona motora inferior pura, a diferencia del cono (fuente: Kingwell SP y colaboradores, 2008). Las fracturas de L3 a L5 pueden dañar raíces de L3 a S5 (fuente: Brouwers E y colaboradores, 2017). En el capítulo de fracturas toracolumbares se estudian la clasificación y la decisión de operar (capítulo hermano de esta biblioteca). Absceso epidural. Es una causa en la que el diagnóstico suele llegar tarde: en una serie, 75 % de los pacientes tuvo retraso, y quienes se retrasaron quedaron con más debilidad residual (45 % frente a 13 %) (fuente: Davis DP y colaboradores, 2004). La tríada de dolor de espalda, fiebre y déficit neurológico estaba completa en solo 10 % de 457 pacientes, y 71 % ya había consultado antes de que se hiciera el diagnóstico (fuente: Durant EJ y colaboradores, 2025). Una revisión sistemática añade que 40 % no tenía déficit neurológico al diagnosticarse y que la mortalidad global fue de 11 % (fuente: Budiman L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Hematoma epidural espontáneo. Su pilar de tratamiento es la descompresión quirúrgica (fuente: Groen RJ, 2004); la literatura le atribuye una mortalidad de 5,7 %, y en una revisión de 65 casos el déficit previo a la cirugía fue un factor pronóstico importante (fuente: Raasck K y colaboradores, 2017). Metástasis y tumor. La guía NICE pide RM en las primeras 24 horas ante sospecha de compresión medular metastásica con síntomas neurológicos, con secuencias de toda la columna, y 16 mg de dexametasona oral (o su equivalente parenteral) lo antes posible (fuente: National Institute for Health and Care Excellence, 2023). Postoperatorio. Si tras una cirugía lumbar aparece dolor que no cede con analgesia, y sobre todo si se suma retención urinaria, el SCE entra en el diagnóstico diferencial (fuente: Spector LR y colaboradores, 2008). Cómo daña la compresión. Se resume en el bloque de fisiopatología: importan la presión y el tiempo, y probablemente el riego sanguíneo de las raíces (fuente: Spector LR y colaboradores, 2008) (fuente: Pronin S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«Causas de SCE: pistas y qué cambia en la conducta» tiene 3 columnas: Causa, Pistas, Qué cambia. Fila 1: Causa, Hernia discal masiva; Pistas, Dolor lumbar con ciática uni o bilateral; hernia que ocupa casi todo el canal en la RM (fuente: Lavy C y colaboradores, 2022); Qué cambia, Descompresión quirúrgica urgente (fuente: Vaishya S y colaboradores, 2024). Fila 2: Causa, Absceso epidural; Pistas, Dolor de espalda y fiebre; factores de riesgo presentes en 98 % de una serie (fuente: Davis DP y colaboradores, 2004); tríada completa en solo 10 % (fuente: Durant EJ y colaboradores, 2025); Qué cambia, Antibióticos y drenaje (práctica habitual); capítulo de infección de columna en preparación. Fila 3: Causa, Hematoma epidural; Pistas, Déficit de instalación brusca; preguntar por anticoagulantes y punciones (práctica habitual); Qué cambia, Descompresión quirúrgica en la mayoría (fuente: Groen RJ, 2004). Fila 4: Causa, Metástasis o tumor; Pistas, Cáncer conocido o sospecha; RM de toda la columna (fuente: National Institute for Health and Care Excellence, 2023); Qué cambia, Si hay síntomas o signos neurológicos: dexametasona 16 mg oral (o equivalente parenteral) y decisión oncológica y quirúrgica (fuente: National Institute for Health and Care Excellence, 2023). Fila 5: Causa, Trauma lumbar bajo; Pistas, Fractura vertebral de L3 a L5 (fuente: Brouwers E y colaboradores, 2017); Qué cambia, Estabilización y descompresión según la fractura (fuente: Kingwell SP y colaboradores, 2008). Fila 6: Causa, Postoperatorio; Pistas, Dolor refractario y retención tras cirugía lumbar (fuente: Spector LR y colaboradores, 2008); Qué cambia, RM urgente y revaluación quirúrgica (fuente: Spector LR y colaboradores, 2008). (fuente: Lavy C y colaboradores, 2022) (fuente: Vaishya S y colaboradores, 2024) (fuente: Davis DP y colaboradores, 2004) (fuente: Durant EJ y colaboradores, 2025) (fuente: Raasck K y colaboradores, 2017) (fuente: Groen RJ, 2004) (fuente: National Institute for Health and Care Excellence, 2023) (fuente: Brouwers E y colaboradores, 2017) (fuente: Kingwell SP y colaboradores, 2008) (fuente: Spector LR y colaboradores, 2008). Con esto cerramos mecanismo: qué comprime o daña la cauda equina. Sigamos con anatomía: cono medular frente a cauda equina.</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cono medular frente a cauda equina. Idea central. Pregunta clásica de examen: ¿cono o cauda? La respuesta cambia lo que esperas encontrar (reflejos, simetría) y el nivel que debes mirar en la RM. El cono medular. Es el extremo inferior de la médula. Su punta suele quedar frente a L1; según la persona, puede estar tan alto como el tercio inferior de T11 o tan bajo como el tercio superior de L2 (fuente: Vaishya S y colaboradores, 2024). La cauda equina. Es el manojo de raíces lumbares, sacras y coccígeas que sigue hacia abajo dentro del saco dural; su nombre, "cola de caballo", describe ese aspecto (fuente: Vaishya S y colaboradores, 2024). Anatómicamente incluye las raíces desde L3 hacia abajo, pero el síndrome clínico se define por las raíces sacras de S2 hacia abajo (fuente: Lavy C y colaboradores, 2022). Por qué S2 hacia abajo. Porque son las raíces que gobiernan la vejiga, el intestino, la función sexual y la sensibilidad perineal; las raíces más altas afectan sobre todo las piernas (fuente: Lavy C y colaboradores, 2022). Cómo se diferencian en la clínica.</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una lesión del cono hay mezcla de signos de primera y segunda motoneurona; en una lesión de la cauda equina hay solo segunda motoneurona (fuente: Kingwell SP y colaboradores, 2008) (fuente: Vaishya S y colaboradores, 2024). El compromiso del cono suele ser más simétrico (fuente: Vaishya S y colaboradores, 2024). Qué nivel mirar. Por trauma, las lesiones vertebrales de T12 a L2 pueden dañar el cono y las de L3 a L5, las raíces de la cauda (fuente: Brouwers E y colaboradores, 2017). Para la compresión por disco, en una serie de 61 pacientes operados de urgencia el nivel más afectado fue L4/5 (37 de 61) (fuente: Fonseka RD y colaboradores, 2024), y en otra serie de 75 pacientes fue L5-S1 (fuente: Korse NS y colaboradores, 2017). Qué ver en las figuras. La lámina clásica de Gray muestra la cauda equina y el filum terminal vistos por detrás, con la duramadre abierta. El esquema de abajo ubica el cono medular, las meninges y el paso de las raíces lumbares y sacras hacia sus agujeros de salida.</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«Cono medular frente a cauda equina» tiene 3 columnas: Rasgo, Cono medular, Cauda equina. Fila 1: Rasgo, Qué es; Cono medular, Extremo inferior de la médula, hacia L1 (fuente: Vaishya S y colaboradores, 2024); Cauda equina, Manojo de raíces lumbares, sacras y coccígeas (fuente: Vaishya S y colaboradores, 2024). Fila 2: Rasgo, Neurona afectada; Cono medular, Primera y segunda motoneurona (signos mixtos) (fuente: Vaishya S y colaboradores, 2024); Cauda equina, Solo segunda motoneurona (fuente: Kingwell SP y colaboradores, 2008). Fila 3: Rasgo, Simetría; Cono medular, Con frecuencia simétrico (fuente: Vaishya S y colaboradores, 2024); Cauda equina, Menos simétrico que en el cono (fuente: Vaishya S y colaboradores, 2024). Fila 4: Rasgo, Vértebras en trauma; Cono medular, T12 a L2 (fuente: Brouwers E y colaboradores, 2017); Cauda equina, L3 a L5 (fuente: Brouwers E y colaboradores, 2017). Fila 5: Rasgo, Resultado neurológico; Cono medular, Similar al de la cauda: marcha posible y disfunción variable de vejiga e intestino (fuente: Kingwell SP y colaboradores, 2008); Cauda equina, Similar al del cono (fuente: Kingwell SP y colaboradores, 2008). (fuente: Vaishya S y colaboradores, 2024) (fuente: Kingwell SP y colaboradores, 2008) (fuente: Brouwers E y colaboradores, 2017). Con esto cerramos anatomía: cono medular frente a cauda equina. Sigamos con fisiopatología: la presión y el tiempo sobre las raíces.</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fisiopatología: la presión y el tiempo sobre las raíces. Idea central. Las raíces sufren por la combinación de cuánta presión reciben y por cuánto tiempo, y probablemente también por falta de riego, no solo por aplastamiento directo (fuente: Spector LR y colaboradores, 2008) (fuente: Pronin S y colaboradores, 2019). Qué muestran los experimentos. Un metaanálisis reunió 17 estudios con 422 animales y modeló cómo se relacionan presión, duración y función eléctrica de las raíces (fuente: Pronin S y colaboradores, 2019): Durante la compresión: la caída de la función eléctrica no es lineal sino en forma de S; el tramo más empinado aparece cuando la presión sobre la raíz supera la arterial media y esa situación se sostiene cerca de 1 hora (fuente: Pronin S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Al liberar la raíz: la recuperación dependió más de la intensidad de la compresión que de su duración; por encima de la presión sistólica, el daño tendió a no revertir (fuente: Pronin S y colaboradores, 2019). El mejor predictor: la función que la raíz todavía conservaba en el momento de descomprimir (fuente: Pronin S y colaboradores, 2019). Cómo se traduce al paciente (interpretación, no dato clínico). Estos hallazgos explican por qué hay SCE que se deteriora en horas y otros que se mantienen estables mucho tiempo, y por qué el resultado depende del estado previo del paciente (fuente: Vaishya S y colaboradores, 2024) (fuente: Najjar E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También explican por qué las ventanas de horas que se discuten en la literatura son referencias prácticas y no un reloj exacto (opinión experta). Qué no dicen. Son datos de animales; no demuestran cuántas horas tolera una raíz humana. Con esto cerramos fisiopatología: la presión y el tiempo sobre las raíces. Sigamos con clasificación: de cess a cesc.</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de cess a cesc. Idea central. Clasificar no es un trámite: define la urgencia, ayuda a anticipar el pronóstico y dice qué escribir en la historia. Una línea de tiempo con nombres. El SCE suele avanzar por estadios (fuente: Sun JC y colaboradores, 2014): primero síntomas sin alteración vesical (sospecha, CESS, y solo síntomas, CESE), luego alteración vesical con control conservado (CESI), luego retención indolora con rebosamiento (CESR) y, por último, pérdida completa de función (CESC). Esta versión modificada de Lavy y colaboradores es la que prefiere el consenso de la WFNS (fuente: Vaishya S y colaboradores, 2024) (fuente: Lavy C y colaboradores, 2022). La clasificación histórica. Gleave y Macfarlane (2002) separaron CESI (también escrito CES-I, incompleto) de CESR (CES-R, con retención): una vejiga con control ejecutivo conservado frente a una retención indolora con rebosamiento (fuente: Lavy C y colaboradores, 2022). Esa dicotomía sigue siendo la más usada y tiene valor pronóstico (fuente: Lavy C y colaboradores, 2022). Ellos sostienen además que, instalada la retención, el momento de operar ya no influye; otros autores lo discuten (fuente: Lavy C y colaboradores, 2022). Otras clasificaciones. La de Tandon y Sankaran (1967) se basa en los antecedentes de dolor lumbar y casi no se usa hoy (fuente: Vaishya S y colaboradores, 2024). La de Shi (2010) propone 4 grupos y no se ha adoptado de forma amplia (fuente: Lavy C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 que ninguna clasificación hace. Ninguna predice por sí sola la evolución de un paciente concreto (fuente: Vaishya S y colaboradores, 2024). Cuando 9 clínicos intentaron asignar categorías con la clínica de ingreso de los mismos pacientes, la concordancia fue baja (κ = 0,31) (fuente: Woodfield J y colaboradores, 2023). Clasifica, pero decide con el paciente y la RM delante. Un hallazgo que cambia la mirada. En 264 casos publicados, 81 % se diagnosticó ya en CESI o CESR, y casi todos ellos (99,4 %) habían tenido antes una fase de déficit sensitivo-motor progresivo en las piernas que nadie reconoció (fuente: Sun JC y colaboradores, 2014). Moraleja: el estadio que se puede salvar es el que más se pasa por alto. Banderas rojas y banderas blancas. Todd llamó rojas a los síntomas que avisan de daño evitable y blancas a los de un daño ya instalado. Revisando 7 fuentes, solo 32 % de las "banderas rojas" publicadas era verdaderamente roja y otro 32 % describía un SCE tardío e irreversible (fuente: Todd NV, 2017).</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«Categorías de Lavy modificadas y conducta propuesta» tiene 3 columnas: Categoría, Qué hay, Conducta sugerida. Fila 1: Categoría, CESS: SCE sospechado; Qué hay, Todavía sin síntomas de vejiga, intestino, genitales ni periné, pero con ciática bilateral o déficit en las piernas (sospecha clínica), o con una hernia grande ya conocida en una RM previa (sospecha radiológica) (fuente: Vaishya S y colaboradores, 2024); Conducta sugerida, RM urgente (fuente: Vaishya S y colaboradores, 2024); con hernia central grande, hablar con el paciente y, si va a cirugía, operar al día siguiente salvo deterioro a CESI (fuente: Todd NV y colaboradores, 2016). Fila 2: Categoría, CESE: solo síntomas; Qué hay, Vejiga, intestino y función sexual normales; solo hay algo de hipoestesia perineal o un cambio en la frecuencia miccional (fuente: Vaishya S y colaboradores, 2024); Conducta sugerida, RM urgente (fuente: Vaishya S y colaboradores, 2024); para Lavy, descomprimir en esta fase probablemente da un excelente resultado (fuente: Lavy C y colaboradores, 2022). Fila 3: Categoría, CESI: incompleto; Qué hay, La sensación o la función de la vejiga ya cambiaron, pero el paciente todavía decide cuándo orina (fuente: Vaishya S y colaboradores, 2024); Conducta sugerida, La verdadera emergencia, de día o de noche (fuente: Todd NV y colaboradores, 2016). Fila 4: Categoría, CESR: con retención; Qué hay, Igual que CESI, pero ya con retención que no duele y orina por rebosamiento (fuente: Vaishya S y colaboradores, 2024); Conducta sugerida, Emergencia si es reciente o incierta; lista del día siguiente si es prolongada y sin función sacra residual (fuente: Todd NV y colaboradores, 2016). Fila 5: Categoría, CESC: completo; Qué hay, Vejiga que no siente y rebosa; sin sensibilidad perianal ni genital y sin tono anal (fuente: Vaishya S y colaboradores, 2024); Conducta sugerida, Equivale a no tener función sacra residual: lista del día siguiente (fuente: Todd NV y colaboradores, 2016). (fuente: Vaishya S y colaboradores, 2024) (fuente: Lavy C y colaboradores, 2022) (fuente: Todd NV y colaboradores, 2016). Con esto cerramos clasificación: de cess a cesc. Sigamos con diagnóstico: la historia que sí rinde.</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la historia que sí rinde. Idea central. El diagnóstico clínico es una conversación: lo que decide es qué preguntas haces y cuánto detalle anotas. Cómo se presenta. En una cohorte prospectiva de 621 pacientes con SCE por hernia: dolor lumbar en 96 %, ciática en 93 %, alteración vesical en 83 %, hormigueo o anestesia en silla de montar en 81 %, alteración intestinal en 39 % y sexual en 38 % (fuente: Woodfield J y colaboradores, 2023). Solo 2 % se operó por ciática bilateral sin síntomas viscerales (fuente: Woodfield J y colaboradores, 2023). La vejiga: pregunta fina. La incontinencia llega tarde; mucho antes, el paciente nota que siente distinto la vejiga, que el chorro cambió o que orina con otra frecuencia, y eso solo aparece si se pregunta (fuente: Lavy C y colaboradores, 2022). Preguntas útiles (práctica habitual): ¿nota cuándo la vejiga está llena?, ¿tarda en iniciar?, ¿el chorro es débil?, ¿tiene que pujar?, ¿siente el papel al limpiarse? Lo que no te dice un síntoma aislado. En una revisión de 7 estudios con 569 participantes, la sensibilidad agrupada de los signos y síntomas fue de 19 a 43 % y la especificidad de 62 a 88 % (fuente: Dionne N y colaboradores, 2019). Son más específicos que sensibles: si están presentes, justifican estudio rápido; si faltan, no te dejan tranquilo (fuente: Dionne N y colaboradores, 2019). La ciática bilateral tuvo sensibilidad de 32,4 % y valor predictivo negativo de 88,3 % (fuente: Katzouraki G y colaboradores, 2020). Combinaciones. En una serie de 58 sospechosos, tener al menos 2 de estas 3 características (ciática bilateral, retención subjetiva o incontinencia rectal) se asoció con compresión en la RM con una razón de momios de 48, pero con un intervalo de confianza enorme (fuente: Domen PM y colaboradores, 2009); es una estimación imprecisa. Escáner negativo. En 198 pacientes consecutivos con cuadro de SCE, 47 tuvieron SCE con compresión, 76 tuvieron compresión de raíz sin SCE y 61 no tuvieron compresión alguna (fuente: Hoeritzauer I y colaboradores, 2021). Los de escáner negativo mostraron con más frecuencia signos de trastorno neurológico funcional (68 % frente a 11 % en los compresivos) (fuente: Hoeritzauer I y colaboradores, 2021). Esa distinción se hace con la imagen, no con el interrogatorio. Qué dicen las guías. Una revisión sistemática de 9 documentos concluye que todos recomiendan RM urgente ante banderas rojas; el residuo posmiccional aparece en 5 de 9 y el tacto rectal en 4 de 9 (fuente: Hennessy O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«Qué refieren al presentarse los pacientes con SCE por hernia» muestra lo siguiente. Dolor lumbar: 96 por ciento (fuente: Woodfield J y colaboradores, 2023). Ciática: 93 por ciento (fuente: Woodfield J y colaboradores, 2023). Alteración vesical: 83 por ciento (fuente: Woodfield J y colaboradores, 2023). Hormigueo o anestesia en silla de montar: 81 por ciento (fuente: Woodfield J y colaboradores, 2023). Alteración intestinal: 39 por ciento (fuente: Woodfield J y colaboradores, 2023). Disfunción sexual: 38 por ciento (fuente: Woodfield J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«Banderas rojas, blancas y ambiguas (según Todd, resumido por la WFNS)» tiene 3 columnas: Hallazgo, Tipo de bandera, Qué hacer. Fila 1: Hallazgo, Ciática bilateral; Tipo de bandera, Roja definitiva (fuente: Vaishya S y colaboradores, 2024); Qué hacer, Tratar como CESS hasta demostrar lo contrario; RM urgente (fuente: Vaishya S y colaboradores, 2024). Fila 2: Hallazgo, Déficit neurológico progresivo en las piernas; Tipo de bandera, Roja definitiva (fuente: Vaishya S y colaboradores, 2024); Qué hacer, RM urgente y reevaluación frecuente. Fila 3: Hallazgo, Menor sensibilidad perineal, menor tono anal o cambio urinario inespecífico; Tipo de bandera, Roja o blanca según el contexto (fuente: Vaishya S y colaboradores, 2024); Qué hacer, RM urgente; no esperar a que se defina. Fila 4: Hallazgo, Anestesia perineal, retención o incontinencia urinaria, incontinencia fecal; Tipo de bandera, Blanca definitiva (CESR o CESC) (fuente: Vaishya S y colaboradores, 2024); Qué hacer, RM urgente y cirugía según el estadio (ver bloque de tratamiento); el daño puede ser ya irreversible (fuente: Todd NV, 2017) (fuente: Todd NV y colaboradores, 2016). (fuente: Vaishya S y colaboradores, 2024) (fuente: Todd NV, 2017). Con esto cerramos diagnóstico: la historia que sí rinde. Sigamos con examen físico: qué vale cada maniobra.</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qué vale cada maniobra. Idea central. El examen físico en el SCE sirve para clasificar y documentar, no para descartar. Ninguna maniobra tiene sensibilidad suficiente para dejarte tranquilo (fuente: Dionne N y colaboradores, 2019) (fuente: Vaishya S y colaboradores, 2024). Sensibilidad perineal. En una cohorte de 92 pacientes, la hipoestesia perianal tuvo sensibilidad de 82,3 % y valor predictivo negativo de 92 % (fuente: Venkatesan M y colaboradores, 2019). Pero en 1005 sospechosos, la asociación de la sensibilidad perianal alterada con la compresión (vista solo en menores de 42 años) desapareció al ajustar por otras variables (fuente: Curtis Lopez C y colaboradores, 2024). Examínala siempre y anótala; no la uses sola para dar el alta. Tono anal y tacto rectal. Aquí la evidencia es clara y pesimista: La sensibilidad del tono anal fue baja en todos los estudios, de 0,23 a 0,53, en una revisión de 6 estudios con 741 pacientes; los autores no recomiendan el tacto rectal para valorar el tono en ningún contexto (fuente: Tabrah J y colaboradores, 2022). En una serie, el tacto rectal no discriminó el resultado de la RM (exactitud de 51 % y razón de momios diagnóstica de 1,42) (fuente: Gooding BW y colaboradores, 2013). El tono anal estaba reducido en 35 % de los pacientes con RM positiva y en 31 % de los con RM negativa (fuente: Curtis Lopez C y colaboradores, 2024). En un modelo de ano, 75 médicos acertaron en 64 % el tono, igual que personal sanitario sin entrenamiento (fuente: Sherlock KE y colaboradores, 2015). En la cohorte de 621 pacientes, el tacto rectal fue anormal en 43 % y, de ellos, 73 % tenía pérdida de tono (fuente: Woodfield J y colaboradores, 2023). Contracción voluntaria y reflejos anales. En estudios únicos, la contracción anal voluntaria tuvo sensibilidad de 0,29 y especificidad de 0,96, y los reflejos anales de 0,38 y 0,6 (fuente: Tabrah J y colaboradores, 2022). Si la contracción voluntaria está ausente, pesa; si está presente, no tranquiliza. Reflejos aquíleos. En 198 pacientes, los reflejos aquíleos reducidos o ausentes de forma bilateral fueron más frecuentes en el SCE con compresión (78 %) que en los casos mixtos (30 %) o de escáner negativo (12 %) (fuente: Hoeritzauer I y colaboradores, 2021). Síntomas urinarios por separado. En una serie prospectiva de un centro, la exactitud diagnóstica de la retención fue de 0,57, la de la frecuencia de 0,65, la de la incontinencia de 0,61, la de la alteración de la sensación urinaria de 0,65 y la de la sensibilidad perineal alterada de 0,60 (fuente: Bell DA y colaboradores, 2007). En otra serie, los 6 pacientes con compresión en los que se midió la retención tenían más de 500 mL (fuente: Domen PM y colaboradores, 2009). Residuo posmiccional (ecografía). En 260 pacientes sospechosos, un residuo ≥ 200 mL tuvo sensibilidad de 94,1 %, especificidad de 66,8 % y valor predictivo negativo de 98,7 % (fuente: Katzouraki G y colaboradores, 2020). Un metaanálisis de 7 estudios con 1083 pacientes halló que 200 mL era el punto con mejor exactitud, con sensibilidad de 82 % (fuente: Boktor J y colaboradores, 2023). Pero no es un instrumento de exclusión: en 13 de 26 casos médico-legales con SCE confirmado, el residuo fue de 200 mL o menos (fuente: Todd N y colaboradores, 2022). Los 13 eran CESI y se operaron de emergencia (fuente: Todd N y colaboradores, 2022); los autores del metaanálisis recomiendan no usar el residuo aislado para excluir (fuente: Boktor J y colaboradores, 2023). *Cómo hacerlo (práctica habitual).* Ecografía posmiccional justo después de que el paciente orine y antes de cualquier sondaje; sensibilidad con pinchazo y comparación lado a lado en dermatomas S2 a S5; contracción voluntaria anal al tacto, si se hace; reflejos rotuliano y aquíleo.</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«Sensibilidad y especificidad de maniobras con ambos datos publicados» muestra lo siguiente. Residuo ≥ 200 mL (260 pacientes): sensibilidad 94.1 por ciento y especificidad 66.8 por ciento (fuente: Katzouraki G y colaboradores, 2020). Contracción anal voluntaria (1 estudio): sensibilidad 29 por ciento y especificidad 96 por ciento (fuente: Tabrah J y colaboradores, 2022). Reflejos anales (1 estudio): sensibilidad 38 por ciento y especificidad 60 por ciento (fuente: Tabrah J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«Sensibilidad de cada hallazgo para compresión en la RM» muestra lo siguiente. Ciática bilateral: 32.4 por ciento (fuente: Katzouraki G y colaboradores, 2020). Tono anal (tacto rectal): 52.9 por ciento (fuente: Venkatesan M y colaboradores, 2019). Hipoestesia perianal: 82.3 por ciento (fuente: Venkatesan M y colaboradores, 2019). Residuo ≥ 200 mL: 94.1 por ciento (fuente: Katzouraki G y colaboradores, 2020). En el documento Word de este tema encontrarás además: Resumen de la evidencia por maniobra. Con esto cerramos examen físico: qué vale cada maniobra. Sigamos con imágenes: rm urgente y qué mirar.</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rm urgente y qué mirar. Idea central. Para confirmar o descartar, la prueba de elección es la RM lumbosacra sin contraste: en un solo estudio dice si las raíces están comprimidas y por qué (disco, hematoma, tumor u otra causa) (fuente: Vaishya S y colaboradores, 2024). El consenso de la WFNS recomienda RM urgente en todo SCE sospechado, justamente porque la clínica tiene baja sensibilidad para excluirlo (fuente: Vaishya S y colaboradores, 2024). Qué piden las guías. Una revisión sistemática de 9 documentos encontró que todos recomiendan RM urgente ante banderas rojas (fuente: Hennessy O y colaboradores, 2025). Una revisión clínica menciona la mielografía por TC como alternativa a la RM (fuente: Kuris EO y colaboradores, 2021). El problema de la logística. En una evaluación nacional de 4441 derivaciones, 57,9 % se hizo sin imagen previa, solo 15,6 % terminó en cirugía y 63,4 % se derivó fuera de horario (fuente: Fountain DM y colaboradores, 2019). Los autores calcularon que seguir las guías reduciría las derivaciones en 72 % y los traslados en 79 % (fuente: Fountain DM y colaboradores, 2019). Lección: la imagen, en lo posible, en el hospital de primera atención. ¿Y la ecografía vesical? Es más fácil de conseguir que la RM, pero no la sustituye. Su papel, según el consenso, es dejar constancia de la vejiga donde no hay RM urgente: con más de 200 mL se considera el traslado a un centro con RM de urgencia, con menos se busca la RM lo antes posible, y en ningún caso el residuo decide si la RM temprana se hace o no (fuente: Vaishya S y colaboradores, 2024). Cuánta compresión es "mucha". En una serie de 61 pacientes operados en 48 h, la razón prolapso/canal (PCR) mediana fue de 76,19 % en los SCE frente a 48,08 % en las hernias sin SCE (fuente: Fonseka RD y colaboradores, 2024). Con un umbral de 66 %, la sensibilidad fue de 75 % y la especificidad de 97 % (fuente: Fonseka RD y colaboradores, 2024). Es un apoyo para priorizar, no un criterio de diagnóstico. Mira esto en la RM (práctica habitual): nivel, tamaño y migración del fragmento, porcentaje de canal ocupado, visibilidad del líquido cefalorraquídeo en el corte axial, otras causas compresivas (hematoma, absceso, masa) y el resto de la columna si el cuadro lo pide.</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«Razón prolapso/canal: sensibilidad y especificidad según el umbral» muestra lo siguiente. PCR ≥ 40 %: sensibilidad 100 por ciento y especificidad 45 por ciento (fuente: Fonseka RD y colaboradores, 2024). PCR ≥ 66 % (óptimo): sensibilidad 75 por ciento y especificidad 97 por ciento (fuente: Fonseka RD y colaboradores, 2024). PCR ≥ 75 %: sensibilidad 50 por ciento y especificidad 100 por ciento (fuente: Fonseka RD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pedir y cuándo» tiene 3 columnas: Situación, Imagen, Fuente. Fila 1: Situación, SCE sospechado; Imagen, RM lumbosacra sin contraste, urgente; Fuente, Consenso WFNS (fuente: Vaishya S y colaboradores, 2024). Fila 2: Situación, RM no posible o contraindicada; Imagen, TC con mielografía; Fuente, Revisión clínica (fuente: Kuris EO y colaboradores, 2021). Fila 3: Situación, Sospecha de metástasis con síntomas neurológicos; Imagen, RM en las primeras 24 h, con secuencias de toda la columna; Fuente, Guía NICE NG234 (fuente: National Institute for Health and Care Excellence, 2023). Fila 4: Situación, Sin RM disponible, residuo mayor de 200 mL; Imagen, Considerar traslado a centro con RM de urgencia; Fuente, Consenso WFNS (fuente: Vaishya S y colaboradores, 2024). (fuente: Vaishya S y colaboradores, 2024) (fuente: Kuris EO y colaboradores, 2021) (fuente: National Institute for Health and Care Excellence, 2023). Con esto cerramos imágenes: rm urgente y qué mirar. Sigamos con algoritmo de urgencias adaptable a guayaquil.</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 urgencias adaptable a guayaquil. Cómo leer este algoritmo. Es una adaptación local de las pautas internacionales abiertas (consenso WFNS, estándares británicos y revisiones), no una norma del Ministerio de Salud Pública ni de un hospital de Guayaquil: no se halló una guía ecuatoriana abierta que lo respalde (sin dato verificable).</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Úsalo para ordenar el razonamiento y adáptalo a los recursos reales de tu hospital: RM disponible a toda hora, ecografía vesical, equipo de columna de guardia y transporte seguro. Todo lo que dice "práctica habitual" es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«Paciente con dolor lumbar o ciática y alguna alteración vesical, intestinal, sexual o perineal» se lee de arriba hacia abajo. Se parte de: Dolor lumbar o ciática, más ciática bilateral, déficit en las piernas o alguna alteración vesical, intestinal, sexual o perineal (fuente: Vaishya S y colaboradores, 2024). Se hace: Hora de inicio de cada síntoma; fuerza, reflejos y sensibilidad perineal; residuo posmiccional por ecografía si hay equipo (práctica habitual). Se hace: Clasificar: CESS, CESE, CESI, CESR o CESC (fuente: Lavy C y colaboradores, 2022). Se decide: ¿Hay RM de urgencia en este hospital? Si la respuesta es sí, rm lumbosacra urgente, sin esperar retención ni incontinencia (fuente: Vaishya S y colaboradores, 2024) (fuente: Todd NV, 2017). Si la respuesta es no, documentar el residuo: con &gt; 200 ml, considerar traslado a centro con rm de urgencia (fuente: Vaishya S y colaboradores, 2024); llamar al centro receptor antes de trasladar (práctica habitual) (fuente: Fountain DM y colaboradores, 2019). Se hace: RM lumbosacra urgente, sin esperar retención ni incontinencia (fuente: Vaishya S y colaboradores, 2024) (fuente: Todd NV, 2017). Se hace: Documentar el residuo: con &gt; 200 mL, considerar traslado a centro con RM de urgencia (fuente: Vaishya S y colaboradores, 2024); llamar al centro receptor antes de trasladar (práctica habitual) (fuente: Fountain DM y colaboradores, 2019). Se decide: ¿Compresión de la cauda equina en la RM? Si la respuesta es sí, ¿causa distinta de la hernia (absceso, hematoma, tumor)?. Si la respuesta es no, sin compresión: pensar en escáner negativo, completar la imagen, analgesia, advertencias escritas y seguimiento (fuente: Hoeritzauer I y colaboradores, 2021) (fuente: Todd NV y colaboradores, 2016). Se decide: ¿Causa distinta de la hernia (absceso, hematoma, tumor)? Si la respuesta es no, es disco, descompresión urgente: dentro de 48 h desde el inicio y, si se puede, antes de 24 h (fuente: Vaishya S y colaboradores, 2024); en cesi, de día o de noche (fuente: Todd NV y colaboradores, 2016). Si la respuesta es sí, manejo específico urgente de la causa con equipo de columna: absceso, hematoma o tumor (si hay compresión metastásica con síntomas neurológicos, dexametasona 16 mg oral o equivalente parenteral) (fuente: National Institute for Health and Care Excellence, 2023). Se hace: Descompresión urgente: dentro de 48 h desde el inicio y, si se puede, antes de 24 h (fuente: Vaishya S y colaboradores, 2024); en CESI, de día o de noche (fuente: Todd NV y colaboradores, 2016). Se hace: Manejo específico urgente de la causa con equipo de columna: absceso, hematoma o tumor (si hay compresión metastásica con síntomas neurológicos, dexametasona 16 mg oral o equivalente parenteral) (fuente: National Institute for Health and Care Excellence, 2023). Se hace: Sin compresión: pensar en escáner negativo, completar la imagen, analgesia, advertencias escritas y seguimiento (fuente: Hoeritzauer I y colaboradores, 2021) (fuente: Todd NV y colaboradores, 2016). Termina en: Documentar tiempos, decisiones y consentimiento (fuente: Kuris EO y colaboradores, 2021); plan de seguimiento de vejiga, intestino y función sexual (práctica habitual). Con esto cerramos algoritmo de urgencias adaptable a guayaquil. Sigamos con tratamiento: descompresión urgente y la discusión del tiempo.</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descompresión urgente y la discusión del tiempo. Idea central. Cuando hay compresión de la cauda equina (hernia, hematoma, absceso o tumor), el tratamiento es quirúrgico y urgente: descomprimir las raíces (fuente: Vaishya S y colaboradores, 2024) (fuente: Spector LR y colaboradores, 2008). Lo que se discute es el cuándo, y la respuesta cambia con el estadio y con lo que se mida. Qué recomienda el consenso. El consenso de la WFNS (2024) aconseja operar lo antes posible, preferiblemente antes de 24 h y siempre dentro de 48 h desde el inicio de los síntomas; si el paciente llega después, se opera igual y cuanto antes (fuente: Vaishya S y colaboradores, 2024). Una vez confirmado el diagnóstico no hay razón para demorar (fuente: Vaishya S y colaboradores, 2024). Lectura honesta de la evidencia. En las fuentes revisadas no apareció ningún ensayo aleatorizado: todo es observacional, y el metaanálisis de Kumar pide expresamente uno (fuente: Kumar V y colaboradores, 2022). Lo que dicen los estudios, de lo más reciente a lo clásico: Metaanálisis de 2026 (15 estudios, 26 627 adultos) (fuente: Najjar E y colaboradores, 2026). Tres mensajes. Primero, operar dentro de 48 h se asoció con mejor recuperación urinaria (OR ≈ 2,3) (fuente: Najjar E y colaboradores, 2026). Segundo, ese efecto es fuerte en CESI y no alcanza significación en CESR, y operar antes de 24 h no superó de forma consistente a operar entre 24 y 48 h (fuente: Najjar E y colaboradores, 2026). Tercero, con 12 meses o más de seguimiento la ventaja del tiempo se diluye y lo que más predice el resultado es cómo estaba la vejiga antes de operar (fuente: Najjar E y colaboradores, 2026). Metaanálisis clásico de Ahn (2000), con 42 estudios y 322 pacientes: no hubo ventaja de &lt; 24 h sobre 24-48 h, pero sí a favor de &lt; 48 h sobre lo más tardío en la recuperación sensitiva, motora, urinaria y rectal (fuente: Ahn UM y colaboradores, 2000). Metaanálisis solo de CESR (DeLong, 2008): la cirugía tardía elevó el riesgo relativo de un resultado regular o malo a entre 1,77 y 2,19, con significación únicamente en los cortes de 24 y 72 h (fuente: DeLong WB y colaboradores, 2008). Cohorte de 200 pacientes (Srikandarajah): en CESI, la disfunción vesical en el primer control fue de 11,1 % si se operó en &lt; 24 h y de 46,6 % si se operó después; en CESR el momento de operar no modificó el resultado vesical (fuente: Srikandarajah N y colaboradores, 2015). Cohortes sin asociación: la cohorte prospectiva de 621 pacientes (resultado a un año), una de 140 y una de 136 no encontraron que el tiempo a cirugía predijera la recuperación (fuente: Woodfield J y colaboradores, 2023) (fuente: Planty-Bonjour A y colaboradores, 2022) (fuente: Heyes G y colaboradores, 2018). Bases de datos grandes: con 20 924 pacientes, la cirugía tardía se asoció con mayor mortalidad hospitalaria (OR 9,60) (fuente: Hogan WB y colaboradores, 2019); con 4066 pacientes, operar pasadas 48 h del ingreso, frente a hacerlo antes de 24 h, se asoció con mayor mortalidad (OR 3,61) (fuente: Thakur JD y colaboradores, 2017). Miden el tiempo desde el ingreso, no desde los síntomas, y provienen de registros administrativos (fuente: Hogan WB y colaboradores, 2019) (fuente: Thakur JD y colaboradores, 2017). Cómo conciliarlo (interpretación). La señal es más consistente en CESI y casi desaparece en CESR (fuente: Najjar E y colaboradores, 2026) (fuente: Srikandarajah N y colaboradores, 2015). Además, el momento de inicio de los síntomas es impreciso, y en la cohorte de 621 pacientes los que tenían sonda o se deterioraban rápido se operaron antes, lo que enturbia la comparación (fuente: Vaishya S y colaboradores, 2024) (fuente: Woodfield J y colaboradores, 2023). Esteroides. No hay datos sobre su papel en el SCE agudo (fuente: Vaishya S y colaboradores, 2024). Distinto es el caso de la compresión medular metastásica con síntomas neurológicos, donde NICE recomienda dexametasona 16 mg lo antes posible (fuente: National Institute for Health and Care Excellence, 2023). Fuera de horario. La evidencia es discordante: un metaanálisis de 3 estudios y 495 casos halló un OR de 2,38 de evento adverso al operar fuera de horario (fuente: Crouch-Smith HA y colaboradores, 2025), y un estudio de 81 cirugías halló que la cirugía nocturna se asoció con más complicaciones (OR 2,83) (fuente: Francis JJ y colaboradores, 2022); en cambio, una serie de 86 cirugías fuera de horario en Escocia halló una morbilidad comparable a la de la microdiscectomía electiva (fuente: Kumar A y colaboradores, 2024). En la práctica: se opera de noche el CESI y la CESR reciente o dudosa; la CESR prolongada sin función sacra residual puede esperar a la lista del día siguiente (fuente: Todd NV y colaboradores, 2016). *Antes del quirófano (práctica habitual).* Ayuno, acceso venoso, analgesia, revisión de anticoagulantes y estudios básicos, información al paciente y a la familia, y documentación del residuo posmiccional antes de sondear si eso no retrasa la cirugía (el sondaje previo dificulta reconocer la retención (fuente: Lavy C y colaboradores, 2022)). Cuando la causa no es un disco. El hematoma epidural suele descomprimirse quirúrgicamente (fuente: Groen RJ, 2004); el absceso y la metástasis necesitan manejo específico y equipo de columna (ver capítulos hermanos en preparación) (fuente: National Institute for Health and Care Excellence, 2023) (fuente: Davis DP y colaboradores, 2004).</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«Disfunción vesical en el primer control en CESI, según el momento de operar» muestra lo siguiente. Operados en &lt; 24 h: 11.1 por ciento (fuente: Srikandarajah N y colaboradores, 2015). Operados en &gt; 24 h: 46.6 por ciento (fuente: Srikandarajah N y colaboradores, 2015). Operados en &lt; 48 h: 15.6 por ciento (fuente: Srikandarajah N y colaboradores, 2015). Operados en &gt; 48 h: 56 por ciento (fuente: Srikandarajah N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«Disfunción vesical persistente a largo plazo en el metaanálisis de 22 estudios (intervalos de confianza muy amplios)» muestra lo siguiente. Descompresión en &lt; 48 h: 24.6 por ciento (fuente: Kumar V y colaboradores, 2022). Descompresión después de 48 h: 50.3 por ciento (fuente: Kumar V y colaboradores, 2022). En el documento Word de este tema encontrarás además: Estudios sobre el momento de la cirugía. Con esto cerramos tratamiento: descompresión urgente y la discusión del tiempo. Sigamos con técnica: descompresión posterior por hernia discal masiva.</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descompresión posterior por hernia discal masiva. Idea central. El objetivo de la cirugía es único: liberar las raíces retirando la compresión, con la menor retracción posible del saco dural y de las raíces (fuente: Vaishya S y colaboradores, 2024) (fuente: Khashan M y colaboradores, 2022). La técnica concreta depende del tamaño de la hernia y de la experiencia del equipo. Este bloque es apoyo de estudio. No sustituye al tutor ni al manual de tu hospital. Los pasos marcados como práctica habitual son opinión experta sin estudio que los respalde. Cuántos niveles y qué abordaje. Casi todo se resuelve en un solo nivel: 96 % de las operaciones de la cohorte de 621 pacientes (fuente: Woodfield J y colaboradores, 2023). La elección del abordaje siguió a la RM: cuando en el corte axial no se veía líquido cefalorraquídeo (el canal más lleno), los cirujanos usaron más el abordaje interespinoso (67 % frente a 51 %), y también más la desinserción muscular bilateral, la laminectomía y la discectomía (fuente: Woodfield J y colaboradores, 2023). Abierta o mínimamente invasiva. Una serie comparó 12 discectomías tubulares con 12 laminectomías abiertas: complicaciones, revisiones y resultados funcionales quedaron parecidos (fuente: Khashan M y colaboradores, 2022). Sus autores reservan la vía mínimamente invasiva para cirujanos con experiencia en ella (fuente: Khashan M y colaboradores, 2022). Con otra mirada, en 43 pacientes la endoscopia dio la misma recuperación que la laminectomía con menos sangrado, menos tiempo operatorio y menos días de hospital (fuente: Yankang L y colaboradores, 2021). Son series pequeñas de un solo centro: sirven para saber que existen, no para cambiar la guardia. Hernias gigantes.</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 llaman así las que ocupan más de 50 % del canal; en una serie tubular de 23 hernias gigantes (solo 3 con SCE), el equipo hacía antes de la discectomía una laminectomía unilateral con descompresión de ambos lados, para tener espacio donde trabajar (fuente: Sommer F y colaboradores, 2022). Con estenosis asociada. En 64 pacientes con SCE y estenosis, descomprimir solo (37) o además fusionar (27) mejoró a ambos grupos; en promedio, la fusión tuvo menos desgarros durales y menos dolor lumbar, aunque sin diferencias estadísticamente significativas entre grupos, y se acompañó de menor satisfacción (fuente: Dave BR y colaboradores, 2019). Neuromonitorización. El consenso de la WFNS no halló datos sobre su uso rutinario en el SCE agudo (fuente: Vaishya S y colaboradores, 2024). *Planos y estructuras en riesgo (práctica habitual, anatomía).* Piel y tejido subcutáneo, fascia toracolumbar, músculos paraespinales (se separan del hueso con elevador), lámina, ligamento amarillo, espacio epidural con su plexo venoso, saco dural y raíces. Se lesionan con más facilidad el saco dural y las raíces (por retracción o por la cureta), y el plexo epidural sangra y puede formar hematoma. Un detalle de técnica con respaldo. La serie tubular describe una secuencia en 2 tiempos: al principio casi no se toca el saco y el fragmento se saca desde abajo; la retracción más generosa se reserva para el final, cuando el canal ya está descomprimido y hay que revisar que no quede nada (fuente: Khashan M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«Abordaje interespinoso según la visibilidad del líquido cefalorraquídeo en la RM axial» muestra lo siguiente. No se ve LCR (compresión mayor): 67 por ciento (fuente: Woodfield J y colaboradores, 2023). Se ve LCR: 51 por ciento (fuente: Woodfield J y colaboradores, 2023). Con esto cerramos técnica: descompresión posterior por hernia discal masiva. Sigamos con complicaciones: qué esperar y qué vigilar.</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qué esperar y qué vigilar. Idea central. La descompresión urgente no es una cirugía inocua: el desgarro dural y la reoperación son frecuentes. Anticiparlos es parte de la preparación (fuente: Woodfield J y colaboradores, 2023) (fuente: Filler R y colaboradores, 2023). En la cohorte prospectiva de 621 pacientes (fuente: Woodfield J y colaboradores, 2023): Complicaciones en 26 % (160 de 619) (fuente: Woodfield J y colaboradores, 2023). Desgarro dural o fuga de LCR en 12 % (fuente: Woodfield J y colaboradores, 2023). Empeoramiento neurológico posoperatorio en 12 % (fuente: Woodfield J y colaboradores, 2023). Complicaciones médicas en 4 % y de la herida en 2 % (fuente: Woodfield J y colaboradores, 2023). Reoperación en el primer año en 7 %: disco residual o recurrente (35), infección (4), hematoma (3), fuga de LCR (1) o por instrumentación (2) (fuente: Woodfield J y colaboradores, 2023). En una base de datos de 524 pacientes (30 días): reoperación en 8 % y reingreso en 17 %; consulta a urgencias en 12 %, infección de herida en 4 %, infección urinaria en 3 % y anemia posoperatoria en 2 % (fuente: Filler R y colaboradores, 2023). El desgarro dural intraoperatorio fue factor de riesgo de reingreso (fuente: Filler R y colaboradores, 2023). Cirugía fuera de horario. Un metaanálisis halló OR de 2,38 de evento adverso (fuente: Crouch-Smith HA y colaboradores, 2025); un estudio, desgarro dural en 26 % y complicaciones en 30 % de 81 cirugías, con OR de 2,83 para la nocturna (fuente: Francis JJ y colaboradores, 2022); y otra serie, fuga de LCR en 4,7 % y reoperación en 5,8 % de 86 cirugías fuera de horario, sin exceso de riesgo (fuente: Kumar A y colaboradores, 2024). Las complicaciones fueron más frecuentes en CESR (54 %) que en CESI (25 %) en una serie (fuente: Francis JJ y colaboradores, 2022). Qué vigilar. Déficit neurológico nuevo, fuga de LCR, fiebre o dolor de herida, y la función vesical al retirar la sonda (fuente: Woodfield J y colaboradores, 2023) (fuente: McCarthy MJ y colaboradores, 2007).</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tras la cirugía de SCE (cohorte prospectiva de 621)» muestra lo siguiente. Complicación cualquiera: 26 por ciento (fuente: Woodfield J y colaboradores, 2023). Desgarro dural o fuga de LCR: 12 por ciento (fuente: Woodfield J y colaboradores, 2023). Empeoramiento neurológico: 12 por ciento (fuente: Woodfield J y colaboradores, 2023). Reoperación en 1 año: 7 por ciento (fuente: Woodfield J y colaboradores, 2023). Complicaciones médicas: 4 por ciento (fuente: Woodfield J y colaboradores, 2023). Problemas de herida: 2 por ciento (fuente: Woodfield J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«Complicaciones tras la descompresión por SCE» tiene 3 columnas: Complicación, Frecuencia, Estudio. Fila 1: Complicación, Complicación cualquiera; Frecuencia, 26 % de 619 (fuente: Woodfield J y colaboradores, 2023); Estudio, Cohorte prospectiva. Fila 2: Complicación, Desgarro dural o fuga de LCR; Frecuencia, 12 % de 619 (fuente: Woodfield J y colaboradores, 2023); 26 % en una serie de 81 (fuente: Francis JJ y colaboradores, 2022); Estudio, Distintas definiciones. Fila 3: Complicación, Empeoramiento neurológico; Frecuencia, 12 % de 619 (fuente: Woodfield J y colaboradores, 2023); Estudio, Cohorte prospectiva. Fila 4: Complicación, Reoperación en 1 año; Frecuencia, 7 % de 612 (fuente: Woodfield J y colaboradores, 2023); Estudio, Cohorte prospectiva. Fila 5: Complicación, Reoperación a 30 días; Frecuencia, 8 % de 524 (fuente: Filler R y colaboradores, 2023); Estudio, Base de datos. Fila 6: Complicación, Reingreso a 30 días; Frecuencia, 17 % de 524 (fuente: Filler R y colaboradores, 2023); Estudio, Base de datos. (fuente: Woodfield J y colaboradores, 2023) (fuente: Francis JJ y colaboradores, 2022) (fuente: Filler R y colaboradores, 2023). Con esto cerramos complicaciones: qué esperar y qué vigilar. Sigamos con pronóstico: vejiga, intestino y función sexual.</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vejiga, intestino y función sexual. Idea central. El resultado depende sobre todo de cómo llega el paciente: la retención y la sonda antes de operar anuncian un peor pronóstico vesical (fuente: Najjar E y colaboradores, 2026) (fuente: Woodfield J y colaboradores, 2023). El tiempo a cirugía cuenta, pero con 12 meses o más de seguimiento lo que más predice es la vejiga con que llegó a quirófano (fuente: Najjar E y colaboradores, 2026). Vejiga. Si se suman 16 estudios con 987 pacientes, cerca de 1 de cada 3 sigue con disfunción vesical a los 12 meses o más (32,6 %); entre quienes ya tenían disfunción antes de operar, la conservaron 130 de 278 (46,8 %) (fuente: Najjar E y colaboradores, 2026). Otro metaanálisis (22 estudios, 852 casos) dio 43,3 % (fuente: Kumar V y colaboradores, 2022). A 5 años, los pacientes con SCE tuvieron una razón de momios de 1,72 de diagnóstico de disfunción vesical frente a controles operados por otra causa (fuente: Seidel H y colaboradores, 2021). En la cohorte de 621, el riesgo de sonda al alta se asoció con la sonda preoperatoria (OR 10,6) y no con el tiempo a cirugía (fuente: Woodfield J y colaboradores, 2023). A un año, 50 % tenía función vesical normal y 14 % usaba sonda (fuente: Woodfield J y colaboradores, 2023). Los 13 pacientes que fallaron la prueba sin sonda tuvieron peor evolución (fuente: McCarthy MJ y colaboradores, 2007). Intestino y sensibilidad. En el metaanálisis de 22 estudios, 31,1 % tenía disfunción intestinal, 53,3 % déficit sensitivo y 38,4 % debilidad motora persistentes (fuente: Kumar V y colaboradores, 2022). Función sexual. Es la que menos se mide y menos se cuenta. Una revisión sistemática de 5 estudios dio un estimado conjunto exploratorio de 58,4 % de disfunción a largo plazo, con rangos de 48 a 67 % (fuente: Najjar E y colaboradores, 2026). Otra revisión de 20 estudios halló prevalencias de 26,6 a 100 %, y que la función sexual mejoró en 5 de 6 estudios tras cirugía de hernia sin SCE, pero solo en 1 de 14 estudios de SCE (fuente: Moradi Z y colaboradores, 2025). El momento de operar no se asoció de forma consistente con el resultado sexual (fuente: Najjar E y colaboradores, 2026). Dolor, trabajo y ánimo. A 5 años (58,2 meses de seguimiento medio), 67 % refería dolor lumbar importante, 50 % tenía depresión moderada o peor y 40 % de los de edad laboral ya no trabajaba (fuente: Barker TP y colaboradores, 2021). En otra cohorte, solo 32,8 % volvió a trabajar (fuente: Planty-Bonjour A y colaboradores, 2022). El ODI medio fue de 31 al año en la cohorte de 621, peor que el de la población general (10) (fuente: Woodfield J y colaboradores, 2023). Para decírselo al paciente. Llegar con retención no quita la posibilidad de mejorar: en la cohorte de 621 también ese grupo ganó función tras la cirugía (fuente: Woodfield J y colaboradores, 2023), pero muchos conservan síntomas, y eso se dice con franqueza antes de operar: 2 de cada 3 pacientes de una cohorte a largo plazo habrían querido más información sobre el pronóstico (fuente: Korse NS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«Disfunción persistente tras la descompresión (metaanálisis de 22 estudios)» muestra lo siguiente. Vejiga: 43.3 por ciento (fuente: Kumar V y colaboradores, 2022). Intestino: 31.1 por ciento (fuente: Kumar V y colaboradores, 2022). Sensibilidad: 53.3 por ciento (fuente: Kumar V y colaboradores, 2022). Fuerza: 38.4 por ciento (fuente: Kumar V y colaboradores, 2022). Sexual: 40.1 por ciento (fuente: Kumar V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«Función sexual y vesical a largo plazo en estudios distintos» muestra lo siguiente. Vejiga, metaanálisis de 16 estudios: 32.6 por ciento (fuente: Najjar E y colaboradores, 2026). Sexual, revisión sistemática de 5 estudios: 58.4 por ciento (fuente: Najjar E y colaboradores, 2026). Vejiga, 5 años: 33 por ciento (fuente: Barker TP y colaboradores, 2021). Sexual, 5 años: 53 por ciento (fuente: Barker TP y colaboradores, 2021). Vejiga, 13,8 años: 38 por ciento (fuente: Korse NS y colaboradores, 2017). Sexual, 13,8 años: 54 por ciento (fuente: Korse NS y colaboradores, 2017). En el documento Word de este tema encontrarás además: Disfunción persistente a distintos plazos. Con esto cerramos pronóstico: vejiga, intestino y función sexual. Sigamos con rehabilitación y seguimiento.</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y seguimiento. Idea central. Tras la cirugía empieza la parte más larga: muchos pacientes conservan disfunción de vejiga, intestino o sexual, y la evidencia sobre cómo rehabilitarlos es muy escasa (fuente: Anil K y colaboradores, 2024) (fuente: Barker TP y colaboradores, 2021). Qué dice la evidencia. Una revisión de alcance halló solo 8 estudios de rehabilitación de SCE, con medidas de resultado inconsistentes y calidad baja (fuente: Anil K y colaboradores, 2024). En la cohorte prospectiva de 621 pacientes, 65 % necesitó servicios de salud adicionales durante el primer año (fuente: Woodfield J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*Qué hacer (práctica habitual / opinión experta).* Valorar la vejiga con residuo posmiccional, programa intestinal, cateterismo intermitente cuando haga falta, fisioterapia de suelo pélvico, apoyo psicológico y un seguimiento de la función sexual con cuestionarios validados (fuente: Najjar E y colaboradores, 2026). En una serie, 50 % de los pacientes refirió depresión moderada o peor, así que conviene preguntar por el ánimo en cada control (fuente: Barker TP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Qué decir al paciente. Que puede haber mejoría durante meses, que parte de las secuelas puede persistir y que debe volver ante cualquier cambio. En una cohorte a largo plazo, 2 de cada 3 pacientes habrían querido más información (fuente: Korse NS y colaboradores, 2017). Con esto cerramos rehabilitación y seguimiento. Sigamos con documentación y riesgo médico-legal.</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documentación y riesgo médico-legal. Idea central. El SCE es una causa conocida de reclamación, y los casos legales suelen girar en torno al diagnóstico tardío (fuente: Karikaran A y colaboradores, 2025). Lo que se juzga es lo que quedó escrito. Qué muestran los datos. En una revisión de casos judiciales, los veredictos en contra del proveedor se asociaron con haber tardado más de 48 h en operar; en cambio, cuánta función perdió el paciente no pareció pesar en la decisión (fuente: Daniels EW y colaboradores, 2012). En 26,7 % de esos casos el paciente ya había llegado con pérdida de control vesical o intestinal (fuente: Daniels EW y colaboradores, 2012). En una serie de 50 casos médico-legales, 13 de 26 pacientes con residuo medido y SCE confirmado tenían un residuo ≤ 200 mL; "el residuo es normal" no sirve como argumento para demorar la RM (fuente: Todd N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Según una revisión clínica, lo que protege frente al litigio es hablar claro con el paciente, actuar rápido, trabajar bien y dejarlo todo escrito (fuente: Kuris EO y colaboradores, 2021). Un análisis médico-legal de 2026 recuerda que, en el Reino Unido (país del autor), la guía nacional vigente obliga a derivar para RM urgente a todo paciente con historia de síntomas de SCE aun sin signos objetivos (fuente: Todd N, 2026). No es norma ecuatoriana: muestra hacia dónde se mueve el estándar de atención. Qué documentar (práctica habitual salvo lo citado). Mira la tabla. Aspectos legales en Ecuador. No se desarrollan aquí: no hay fuente oficial abierta verificada en esta biblioteca (sin dato verificable). Para el consentimiento informado consulta el capítulo hermano de esta biblioteca.</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documentar en un SCE sospechado» tiene 3 columnas: Dato, Por qué importa, Evidencia. Fila 1: Dato, Hora de inicio de cada síntoma; Por qué importa, El tiempo a cirugía es el parámetro que más se juzga; Evidencia, Un tiempo &gt; 48 h se asoció con veredicto adverso (fuente: Daniels EW y colaboradores, 2012). Fila 2: Dato, Examen perineal y sensibilidad perianal; Por qué importa, Sin él no se puede clasificar; Evidencia, Definición del SCE (fuente: Lavy C y colaboradores, 2022). Fila 3: Dato, Residuo posmiccional (mL y hora); Por qué importa, Documenta función vesical; no excluye; Evidencia, Un residuo ≤ 200 mL no excluye SCE (fuente: Todd N y colaboradores, 2022). Fila 4: Dato, Categoría CESS a CESC; Por qué importa, Ordena la urgencia; Evidencia, Clasificación de Lavy (fuente: Vaishya S y colaboradores, 2024). Fila 5: Dato, Hora de pedido y de realización de la RM; hora de llamada a columna; Por qué importa, Muestra la cadena de decisiones; Evidencia, Documentación completa disminuye el riesgo (fuente: Kuris EO y colaboradores, 2021). Fila 6: Dato, Información al paciente y advertencias de regreso; Por qué importa, Prueba de comunicación abierta; Evidencia, Comunicación abierta (fuente: Kuris EO y colaboradores, 2021). Fila 7: Dato, Hora de cirugía y examen neurológico al despertar; Por qué importa, Cierra la línea de tiempo; Evidencia, Práctica habitual. (fuente: Daniels EW y colaboradores, 2012) (fuente: Lavy C y colaboradores, 2022) (fuente: Todd N y colaboradores, 2022) (fuente: Vaishya S y colaboradores, 2024) (fuente: Kuris EO y colaboradores, 2021). Con esto cerramos documentación y riesgo médico-legal.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Es un diagnóstico clínico que se confirma con imagen: se sospecha por síntomas y se demuestra la compresión con RM, sin esperar a que haya retención. Ningún hallazgo aislado descarta: ni el tacto rectal, ni el residuo posmiccional, ni la ausencia de retención (fuente: Dionne N y colaboradores, 2019) (fuente: Todd N y colaboradores, 2022). La descompresión es urgente: dentro de 48 h desde el inicio de los síntomas y, cuando sea posible, antes de 24 h (fuente: Vaishya S y colaboradores, 2024). Clasificar para decidir: CESS, CESE, CESI, CESR y CESC ordenan la urgencia y el pronóstico (fuente: Lavy C y colaboradores, 2022) (fuente: Vaishya S y colaboradores, 2024). El expediente es parte del tratamiento: hora de inicio, examen perineal, residuo, decisiones y consentimiento.</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Pregunta por la vejiga con detalle (iniciar, chorro, sensación de llenado, esfuerzo); la incontinencia es una etapa tardía (fuente: Lavy C y colaboradores, 2022). El tacto rectal no sirve para descartar: la sensibilidad del tono anal en los estudios fue de 23 a 53 % (fuente: Tabrah J y colaboradores, 2022). Examina y anota la sensibilidad perianal. Sin retención no significa sin urgencia: el estadio incompleto es donde más gana la cirugía temprana (fuente: Najjar E y colaboradores, 2026) (fuente: Srikandarajah N y colaboradores, 2015). Fiebre, factores de riesgo de infección, cáncer conocido y anticoagulación cambian la causa probable y la conducta (absceso, metástasis, hematoma). No traslades sin imagen si puedes evitarlo: en una serie nacional, 57,9 % de 4441 derivaciones se hizo sin imagen previa (fuente: Fountain DM y colaboradores, 2019). Un sondaje precoz dificulta reconocer la retención (fuente: Lavy C y colaboradores, 2022); si no retrasa la atención, clasifica y documenta el residuo antes de sondar (práctica habitual).</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El SCE se sospecha por síntomas y se demuestra con RM urgente; no se espera la retención (fuente: Vaishya S y colaboradores, 2024). Ningún signo aislado descarta: ni el tacto rectal ni un residuo ≤ 200 mL (fuente: Tabrah J y colaboradores, 2022) (fuente: Todd N y colaboradores, 2022). Descomprimir dentro de 48 h; el estadio incompleto es el que más gana (fuente: Vaishya S y colaboradores, 2024) (fuente: Najjar E y colaboradores, 2026). El pronóstico depende sobre todo del estado antes de operar; informar con franqueza (fuente: Najjar E y colaboradores, 2026). La documentación completa es parte del tratamiento (fuente: Kuris EO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síndrome de cauda equina · cono medular · CES-I, CES-R, CESS, CESE y CESC · retención urinaria indolora · anestesia en silla de montar · residuo posmiccional · ecografía vesical · RM lumbosacra urgente · hernia discal masiva · absceso epidural espinal · hematoma epidural espinal · compresión medular metastásica · descompresión urgente · ventana de 48 horas · laminectomía y discectomía · desgarro dural · escáner negativo · tacto rectal · banderas rojas y blancas · Gleave y Macfarlane · clasificación de Lavy 2022 · consenso WFNS 2024 · razón prolapso/canal · pronóstico vesical · disfunción sexual · operar fuera de horario · documentación médico-legal · reoperación · cauda equina postoperatorio · ciática bilateral.</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SCE = fallo de raíces sacras de S2 hacia abajo; basta 1 de 3 hallazgos (fuente: Lavy C y colaboradores, 2022). Los 3 hallazgos: vejiga o intestino, sensibilidad en silla de montar, función sexual (fuente: Vaishya S y colaboradores, 2024). Todo SCE sospechado lleva RM urgente; la clínica no excluye (fuente: Vaishya S y colaboradores, 2024). Ningún signo aislado descarta: sensibilidad agrupada de 19 a 43 % (fuente: Dionne N y colaboradores, 2019). Residuo ≤ 200 mL: baja la sospecha, no la elimina (fuente: Todd N y colaboradores, 2022). Descomprimir dentro de 48 h; mejor antes de 24 h si se puede (fuente: Vaishya S y colaboradores, 2024). En retención ya instalada, el tiempo pesa menos; en CESI, pesa más (fuente: Najjar E y colaboradores, 2026). El pronóstico vesical depende sobre todo del estado antes de operar (fuente: Najjar E y colaboradores, 2026). Incontinencia y retención son banderas blancas, no rojas (fuente: Todd NV, 2017). Documenta hora de inicio, examen perineal, residuo y cada decisión (fuente: Kuris EO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sintético, sin datos de pacientes reales. Mujer de 41 años que consulta a urgencias de un hospital sin RM las 24 horas por dolor lumbar con ciática en ambas piernas desde hace 2 días. Refiere que 'orina distinto': tarda en iniciar y el chorro es débil, pero logra orinar. Tiene hormigueo perianal. Examen: fuerza 4/5 en dorsiflexión del pie en ambos lados, reflejos aquíleos ausentes, hipoestesia perianal bilateral, tono anal conservado al tacto. La ecografía posmiccional muestra 120 mL. No hay fiebre ni antecedente oncológico.</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categoría de la clasificación de Lavy le asignas y por qué?. El tono anal conservado y el residuo de 120 mL, ¿te permiten esperar una RM programada?. ¿Qué haces con la RM si tu hospital no la tiene las 24 horas?. Si la RM muestra una hernia L4/5 que ocupa más de la mitad del canal, ¿cuándo y cómo operas?. ¿Qué documentas y qué le dices a la paciente sobre el pronóstico?.</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Es un CESI: hay alteración de la función urinaria y de la sensibilidad perianal con control ejecutivo conservado (fuente: Vaishya S y colaboradores, 2024). Ni el tono anal normal ni el residuo ≤ 200 mL excluyen SCE: el tono anal tuvo sensibilidad de 0,23 a 0,53 (fuente: Tabrah J y colaboradores, 2022), y en 13 de 26 casos con SCE confirmado el residuo era ≤ 200 mL (fuente: Todd N y colaboradores, 2022). Se pide RM urgente, o si no la hay se documenta el residuo y se traslada con llamada previa a un centro con RM de urgencia (fuente: Vaishya S y colaboradores, 2024) (fuente: Fountain DM y colaboradores, 2019). Con compresión masiva, la cirugía es una emergencia en CESI, de día o de noche, dentro de 48 h y preferiblemente antes de 24 h (fuente: Todd NV y colaboradores, 2016) (fuente: Vaishya S y colaboradores, 2024); la técnica depende de la compresión (laminectomía unilateral con descompresión bilateral o laminectomía abierta en hernias grandes) (fuente: Sommer F y colaboradores, 2022) (fuente: Khashan M y colaboradores, 2022). Se documentan horas, examen perineal, residuo, categoría, información y consentimiento (fuente: Kuris EO y colaboradores, 2021). Del pronóstico se dice con franqueza que 32,6 % conserva disfunción vesical a 12 meses o más (fuente: Najjar E y colaboradores, 2026) y que la disfunción sexual es frecuente (fuente: Najjar E y colaboradores, 2026). El estadio incompleto es el que se puede salvar; es también el que más se pasa por alto (fuente: Najjar E y colaboradores, 2026) (fuente: Sun JC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chart" Target="../charts/char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chart" Target="../charts/char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chart" Target="../charts/char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chart" Target="../charts/char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chart" Target="../charts/char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chart" Target="../charts/char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 Id="rId3" Type="http://schemas.openxmlformats.org/officeDocument/2006/relationships/chart" Target="../charts/char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chart" Target="../charts/chart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chart" Target="../charts/chart1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 Id="rId3" Type="http://schemas.openxmlformats.org/officeDocument/2006/relationships/chart" Target="../charts/chart1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Síndrome de cauda equina: sospecharlo antes de la retención y operar a tiempo</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columna · columna-urgencias-no-traumaticas · R2-R4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2026-10-30.</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a:t>
            </a:r>
          </a:p>
          <a:p>
            <a:pPr marL="347472" indent="-347472">
              <a:spcAft>
                <a:spcPts val="1400"/>
              </a:spcAft>
              <a:buChar char="•"/>
            </a:pPr>
            <a:r>
              <a:rPr sz="2200">
                <a:solidFill>
                  <a:srgbClr val="263238"/>
                </a:solidFill>
                <a:latin typeface="Calibri"/>
              </a:rPr>
              <a:t>2. Epidemiología: qué tan rara es y cuántos sospechosos son verdaderos</a:t>
            </a:r>
          </a:p>
          <a:p>
            <a:pPr marL="347472" indent="-347472">
              <a:spcAft>
                <a:spcPts val="1400"/>
              </a:spcAft>
              <a:buChar char="•"/>
            </a:pPr>
            <a:r>
              <a:rPr sz="2200">
                <a:solidFill>
                  <a:srgbClr val="263238"/>
                </a:solidFill>
                <a:latin typeface="Calibri"/>
              </a:rPr>
              <a:t>3. Mecanismo: qué comprime o daña la cauda equina</a:t>
            </a:r>
          </a:p>
          <a:p>
            <a:pPr marL="347472" indent="-347472">
              <a:spcAft>
                <a:spcPts val="1400"/>
              </a:spcAft>
              <a:buChar char="•"/>
            </a:pPr>
            <a:r>
              <a:rPr sz="2200">
                <a:solidFill>
                  <a:srgbClr val="263238"/>
                </a:solidFill>
                <a:latin typeface="Calibri"/>
              </a:rPr>
              <a:t>4. Anatomía: cono medular frente a cauda equina</a:t>
            </a:r>
          </a:p>
          <a:p>
            <a:pPr marL="347472" indent="-347472">
              <a:spcAft>
                <a:spcPts val="1400"/>
              </a:spcAft>
              <a:buChar char="•"/>
            </a:pPr>
            <a:r>
              <a:rPr sz="2200">
                <a:solidFill>
                  <a:srgbClr val="263238"/>
                </a:solidFill>
                <a:latin typeface="Calibri"/>
              </a:rPr>
              <a:t>5. Fisiopatología: la presión y el tiempo sobre las raíces</a:t>
            </a:r>
          </a:p>
          <a:p>
            <a:pPr marL="347472" indent="-347472">
              <a:spcAft>
                <a:spcPts val="1400"/>
              </a:spcAft>
              <a:buChar char="•"/>
            </a:pPr>
            <a:r>
              <a:rPr sz="2200">
                <a:solidFill>
                  <a:srgbClr val="263238"/>
                </a:solidFill>
                <a:latin typeface="Calibri"/>
              </a:rPr>
              <a:t>6. Clasificación: de CESS a CESC</a:t>
            </a:r>
          </a:p>
          <a:p>
            <a:pPr marL="347472" indent="-347472">
              <a:spcAft>
                <a:spcPts val="1400"/>
              </a:spcAft>
              <a:buChar char="•"/>
            </a:pPr>
            <a:r>
              <a:rPr sz="2200">
                <a:solidFill>
                  <a:srgbClr val="263238"/>
                </a:solidFill>
                <a:latin typeface="Calibri"/>
              </a:rPr>
              <a:t>7. Diagnóstico: la historia que sí rinde</a:t>
            </a:r>
          </a:p>
          <a:p>
            <a:pPr marL="347472" indent="-347472">
              <a:spcAft>
                <a:spcPts val="1400"/>
              </a:spcAft>
              <a:buChar char="•"/>
            </a:pPr>
            <a:r>
              <a:rPr sz="2200">
                <a:solidFill>
                  <a:srgbClr val="263238"/>
                </a:solidFill>
                <a:latin typeface="Calibri"/>
              </a:rPr>
              <a:t>8. Examen físico: qué vale cada maniobra</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Imágenes: RM urgente y qué mirar</a:t>
            </a:r>
          </a:p>
          <a:p>
            <a:pPr marL="347472" indent="-347472">
              <a:spcAft>
                <a:spcPts val="1400"/>
              </a:spcAft>
              <a:buChar char="•"/>
            </a:pPr>
            <a:r>
              <a:rPr sz="2200">
                <a:solidFill>
                  <a:srgbClr val="263238"/>
                </a:solidFill>
                <a:latin typeface="Calibri"/>
              </a:rPr>
              <a:t>10. Algoritmo de urgencias adaptable a Guayaquil</a:t>
            </a:r>
          </a:p>
          <a:p>
            <a:pPr marL="347472" indent="-347472">
              <a:spcAft>
                <a:spcPts val="1400"/>
              </a:spcAft>
              <a:buChar char="•"/>
            </a:pPr>
            <a:r>
              <a:rPr sz="2200">
                <a:solidFill>
                  <a:srgbClr val="263238"/>
                </a:solidFill>
                <a:latin typeface="Calibri"/>
              </a:rPr>
              <a:t>11. Tratamiento: descompresión urgente y la discusión del tiempo</a:t>
            </a:r>
          </a:p>
          <a:p>
            <a:pPr marL="347472" indent="-347472">
              <a:spcAft>
                <a:spcPts val="1400"/>
              </a:spcAft>
              <a:buChar char="•"/>
            </a:pPr>
            <a:r>
              <a:rPr sz="2200">
                <a:solidFill>
                  <a:srgbClr val="263238"/>
                </a:solidFill>
                <a:latin typeface="Calibri"/>
              </a:rPr>
              <a:t>12. Técnica: descompresión posterior por hernia discal masiva</a:t>
            </a:r>
          </a:p>
          <a:p>
            <a:pPr marL="347472" indent="-347472">
              <a:spcAft>
                <a:spcPts val="1400"/>
              </a:spcAft>
              <a:buChar char="•"/>
            </a:pPr>
            <a:r>
              <a:rPr sz="2200">
                <a:solidFill>
                  <a:srgbClr val="263238"/>
                </a:solidFill>
                <a:latin typeface="Calibri"/>
              </a:rPr>
              <a:t>13. Complicaciones: qué esperar y qué vigilar</a:t>
            </a:r>
          </a:p>
          <a:p>
            <a:pPr marL="347472" indent="-347472">
              <a:spcAft>
                <a:spcPts val="1400"/>
              </a:spcAft>
              <a:buChar char="•"/>
            </a:pPr>
            <a:r>
              <a:rPr sz="2200">
                <a:solidFill>
                  <a:srgbClr val="263238"/>
                </a:solidFill>
                <a:latin typeface="Calibri"/>
              </a:rPr>
              <a:t>14. Pronóstico: vejiga, intestino y función sexual</a:t>
            </a:r>
          </a:p>
          <a:p>
            <a:pPr marL="347472" indent="-347472">
              <a:spcAft>
                <a:spcPts val="1400"/>
              </a:spcAft>
              <a:buChar char="•"/>
            </a:pPr>
            <a:r>
              <a:rPr sz="2200">
                <a:solidFill>
                  <a:srgbClr val="263238"/>
                </a:solidFill>
                <a:latin typeface="Calibri"/>
              </a:rPr>
              <a:t>15. Rehabilitación y seguimiento</a:t>
            </a:r>
          </a:p>
          <a:p>
            <a:pPr marL="347472" indent="-347472">
              <a:spcAft>
                <a:spcPts val="1400"/>
              </a:spcAft>
              <a:buChar char="•"/>
            </a:pPr>
            <a:r>
              <a:rPr sz="2200">
                <a:solidFill>
                  <a:srgbClr val="263238"/>
                </a:solidFill>
                <a:latin typeface="Calibri"/>
              </a:rPr>
              <a:t>16. Documentación y riesgo médico-legal</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70</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Lavy C et al. Int Orthop. 2022. doi:10.1007/s00264-021-05273-1</a:t>
            </a:r>
          </a:p>
          <a:p>
            <a:r>
              <a:rPr sz="1000">
                <a:solidFill>
                  <a:srgbClr val="5A6469"/>
                </a:solidFill>
                <a:latin typeface="Calibri"/>
              </a:rPr>
              <a:t>[r2] Vaishya S et al. World Neurosurg X. 2024. doi:10.1016/j.wnsx.2024.100274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síndrome de cauda equina (SCE) es un diagnóstico clínico: falla alguna de las raíces sacras de S2 hacia abajo y aparece al menos 1 de 3 hallazgos: trastorno vesical o intestinal… [r1]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70</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Lavy C et al. Int Orthop. 2022. doi:10.1007/s00264-021-05273-1</a:t>
            </a:r>
          </a:p>
          <a:p>
            <a:r>
              <a:rPr sz="800">
                <a:solidFill>
                  <a:srgbClr val="5A6469"/>
                </a:solidFill>
                <a:latin typeface="Calibri"/>
              </a:rPr>
              <a:t>[r2] Vaishya S et al. World Neurosurg X. 2024. doi:10.1016/j.wnsx.2024.100274</a:t>
            </a:r>
          </a:p>
          <a:p>
            <a:r>
              <a:rPr sz="800">
                <a:solidFill>
                  <a:srgbClr val="5A6469"/>
                </a:solidFill>
                <a:latin typeface="Calibri"/>
              </a:rPr>
              <a:t>[r17] Spector LR et al. J Am Acad Orthop Surg. 2008. doi:10.5435/00124635-200808000-00006</a:t>
            </a:r>
          </a:p>
          <a:p>
            <a:r>
              <a:rPr sz="800">
                <a:solidFill>
                  <a:srgbClr val="5A6469"/>
                </a:solidFill>
                <a:latin typeface="Calibri"/>
              </a:rPr>
              <a:t>[r21] Hoeritzauer I et al. J Neurosurg Spine. 2020. doi:10.3171/2019.12.SPINE19839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Idea central.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70</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Lavy C et al. Int Orthop. 2022. doi:10.1007/s00264-021-05273-1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Por qué el término confunde.</a:t>
            </a:r>
          </a:p>
          <a:p>
            <a:pPr marL="347472" indent="-347472">
              <a:spcAft>
                <a:spcPts val="1400"/>
              </a:spcAft>
              <a:buChar char="•"/>
            </a:pPr>
            <a:r>
              <a:rPr sz="2800">
                <a:solidFill>
                  <a:srgbClr val="263238"/>
                </a:solidFill>
                <a:latin typeface="Calibri"/>
              </a:rPr>
              <a:t>Una revisión encontró 17 definiciones distintas de SCE en la literatura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70</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Lavy C et al. Int Orthop. 2022. doi:10.1007/s00264-021-05273-1</a:t>
            </a:r>
          </a:p>
          <a:p>
            <a:r>
              <a:rPr sz="800">
                <a:solidFill>
                  <a:srgbClr val="5A6469"/>
                </a:solidFill>
                <a:latin typeface="Calibri"/>
              </a:rPr>
              <a:t>[r2] Vaishya S et al. World Neurosurg X. 2024. doi:10.1016/j.wnsx.2024.100274</a:t>
            </a:r>
          </a:p>
          <a:p>
            <a:r>
              <a:rPr sz="800">
                <a:solidFill>
                  <a:srgbClr val="5A6469"/>
                </a:solidFill>
                <a:latin typeface="Calibri"/>
              </a:rPr>
              <a:t>[r17] Spector LR et al. J Am Acad Orthop Surg. 2008. doi:10.5435/00124635-200808000-00006</a:t>
            </a:r>
          </a:p>
          <a:p>
            <a:r>
              <a:rPr sz="800">
                <a:solidFill>
                  <a:srgbClr val="5A6469"/>
                </a:solidFill>
                <a:latin typeface="Calibri"/>
              </a:rPr>
              <a:t>[r21] Hoeritzauer I et al. J Neurosurg Spine. 2020. doi:10.3171/2019.12.SPINE19839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Cómo leerlo.</a:t>
            </a:r>
          </a:p>
          <a:p>
            <a:pPr marL="347472" indent="-347472">
              <a:spcAft>
                <a:spcPts val="1400"/>
              </a:spcAft>
              <a:buChar char="•"/>
            </a:pPr>
            <a:r>
              <a:rPr sz="2400">
                <a:solidFill>
                  <a:srgbClr val="263238"/>
                </a:solidFill>
                <a:latin typeface="Calibri"/>
              </a:rPr>
              <a:t>Cada cifra lleva su referencia.</a:t>
            </a:r>
          </a:p>
          <a:p>
            <a:pPr marL="347472" indent="-347472">
              <a:spcAft>
                <a:spcPts val="1400"/>
              </a:spcAft>
              <a:buChar char="•"/>
            </a:pPr>
            <a:r>
              <a:rPr sz="2400">
                <a:solidFill>
                  <a:srgbClr val="263238"/>
                </a:solidFill>
                <a:latin typeface="Calibri"/>
              </a:rPr>
              <a:t>Donde no hay estudio que sostenga una práctica, se rotula práctica habitual / opinión experta y no se da número.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70</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Epidemiología: qué tan rara es y cuántos sospechosos son verdaderos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[r8] Curtis Lopez C et al. Br J Neurosurg. 2024. doi:10.1080/02688697.2021.2005775</a:t>
            </a:r>
          </a:p>
          <a:p>
            <a:r>
              <a:rPr sz="800">
                <a:solidFill>
                  <a:srgbClr val="5A6469"/>
                </a:solidFill>
                <a:latin typeface="Calibri"/>
              </a:rPr>
              <a:t>[r21] Hoeritzauer I et al. J Neurosurg Spine. 2020. doi:10.3171/2019.12.SPINE19839</a:t>
            </a:r>
          </a:p>
          <a:p>
            <a:r>
              <a:rPr sz="800">
                <a:solidFill>
                  <a:srgbClr val="5A6469"/>
                </a:solidFill>
                <a:latin typeface="Calibri"/>
              </a:rPr>
              <a:t>[r22] Karikaran A et al. JBJS Rev. 2025. doi:10.2106/JBJS.RVW.24.00156</a:t>
            </a:r>
          </a:p>
          <a:p>
            <a:r>
              <a:rPr sz="800">
                <a:solidFill>
                  <a:srgbClr val="5A6469"/>
                </a:solidFill>
                <a:latin typeface="Calibri"/>
              </a:rPr>
              <a:t>[r23] Podnar S. Muscle Nerve. 2007. doi:10.1002/mus.20696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Idea central.</a:t>
            </a:r>
          </a:p>
          <a:p>
            <a:pPr marL="347472" indent="-347472">
              <a:spcAft>
                <a:spcPts val="1400"/>
              </a:spcAft>
              <a:buChar char="•"/>
            </a:pPr>
            <a:r>
              <a:rPr sz="2400">
                <a:solidFill>
                  <a:srgbClr val="263238"/>
                </a:solidFill>
                <a:latin typeface="Calibri"/>
              </a:rPr>
              <a:t>El SCE es raro, pero quien atiende urgencias de columna lo sospechará muchas veces y lo confirmará pocas.</a:t>
            </a:r>
          </a:p>
          <a:p>
            <a:pPr marL="347472" indent="-347472">
              <a:spcAft>
                <a:spcPts val="1400"/>
              </a:spcAft>
              <a:buChar char="•"/>
            </a:pPr>
            <a:r>
              <a:rPr sz="2400">
                <a:solidFill>
                  <a:srgbClr val="263238"/>
                </a:solidFill>
                <a:latin typeface="Calibri"/>
              </a:rPr>
              <a:t>Esa asimetría explica el debate sobre cuánta imagen pedir.</a:t>
            </a:r>
          </a:p>
          <a:p>
            <a:pPr marL="347472" indent="-347472">
              <a:spcAft>
                <a:spcPts val="1400"/>
              </a:spcAft>
              <a:buChar char="•"/>
            </a:pPr>
            <a:r>
              <a:rPr sz="2400">
                <a:solidFill>
                  <a:srgbClr val="263238"/>
                </a:solidFill>
                <a:latin typeface="Calibri"/>
              </a:rPr>
              <a:t>Cuán frecuente 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70</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Pacientes sospechosos con compresión de cauda equina en la RM</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[r21] Hoeritzauer I et al. J Neurosurg Spine. 2020. doi:10.3171/2019.12.SPINE19839</a:t>
            </a:r>
          </a:p>
          <a:p>
            <a:r>
              <a:rPr sz="800">
                <a:solidFill>
                  <a:srgbClr val="5A6469"/>
                </a:solidFill>
                <a:latin typeface="Calibri"/>
              </a:rPr>
              <a:t>[r8] Curtis Lopez C et al. Br J Neurosurg. 2024. doi:10.1080/02688697.2021.2005775</a:t>
            </a:r>
          </a:p>
          <a:p>
            <a:r>
              <a:rPr sz="800">
                <a:solidFill>
                  <a:srgbClr val="5A6469"/>
                </a:solidFill>
                <a:latin typeface="Calibri"/>
              </a:rPr>
              <a:t>[r27] Gooding BW et al. 2013. doi:10.3109/02688697.2012.732715</a:t>
            </a:r>
          </a:p>
          <a:p>
            <a:r>
              <a:rPr sz="800">
                <a:solidFill>
                  <a:srgbClr val="5A6469"/>
                </a:solidFill>
                <a:latin typeface="Calibri"/>
              </a:rPr>
              <a:t>[r28] Bell DA et al. 2007. doi:10.1080/02688690701317144</a:t>
            </a:r>
          </a:p>
          <a:p>
            <a:r>
              <a:rPr sz="800">
                <a:solidFill>
                  <a:srgbClr val="5A6469"/>
                </a:solidFill>
                <a:latin typeface="Calibri"/>
              </a:rPr>
              <a:t>[r29] Venkatesan M et al. Spine (Phila Pa. 2019. doi:10.1097/BRS.0000000000003152</a:t>
            </a:r>
          </a:p>
          <a:p>
            <a:r>
              <a:rPr sz="800">
                <a:solidFill>
                  <a:srgbClr val="5A6469"/>
                </a:solidFill>
                <a:latin typeface="Calibri"/>
              </a:rPr>
              <a:t>(+1 referencias más en las láminas finales)</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70</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Cuánto se encuentra según a quién se estudie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[r21] Hoeritzauer I et al. J Neurosurg Spine. 2020. doi:10.3171/2019.12.SPINE19839</a:t>
            </a:r>
          </a:p>
          <a:p>
            <a:r>
              <a:rPr sz="1000">
                <a:solidFill>
                  <a:srgbClr val="5A6469"/>
                </a:solidFill>
                <a:latin typeface="Calibri"/>
              </a:rPr>
              <a:t>[r22] Karikaran A et al. JBJS Rev. 2025. doi:10.2106/JBJS.RVW.24.00156</a:t>
            </a:r>
          </a:p>
          <a:p>
            <a:r>
              <a:rPr sz="1000">
                <a:solidFill>
                  <a:srgbClr val="5A6469"/>
                </a:solidFill>
                <a:latin typeface="Calibri"/>
              </a:rPr>
              <a:t>[r23] Podnar S. Muscle Nerve. 2007. doi:10.1002/mus.20696</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Población</a:t>
                      </a:r>
                    </a:p>
                  </a:txBody>
                  <a:tcPr>
                    <a:solidFill>
                      <a:srgbClr val="0F5F6B"/>
                    </a:solidFill>
                  </a:tcPr>
                </a:tc>
                <a:tc>
                  <a:txBody>
                    <a:bodyPr/>
                    <a:lstStyle/>
                    <a:p>
                      <a:r>
                        <a:rPr sz="1600" b="1">
                          <a:solidFill>
                            <a:srgbClr val="FFFFFF"/>
                          </a:solidFill>
                          <a:latin typeface="Calibri"/>
                        </a:rPr>
                        <a:t>Estimación</a:t>
                      </a:r>
                    </a:p>
                  </a:txBody>
                  <a:tcPr>
                    <a:solidFill>
                      <a:srgbClr val="0F5F6B"/>
                    </a:solidFill>
                  </a:tcPr>
                </a:tc>
                <a:tc>
                  <a:txBody>
                    <a:bodyPr/>
                    <a:lstStyle/>
                    <a:p>
                      <a:r>
                        <a:rPr sz="1600" b="1">
                          <a:solidFill>
                            <a:srgbClr val="FFFFFF"/>
                          </a:solidFill>
                          <a:latin typeface="Calibri"/>
                        </a:rPr>
                        <a:t>Fuente</a:t>
                      </a:r>
                    </a:p>
                  </a:txBody>
                  <a:tcPr>
                    <a:solidFill>
                      <a:srgbClr val="0F5F6B"/>
                    </a:solidFill>
                  </a:tcPr>
                </a:tc>
              </a:tr>
              <a:tr h="457200">
                <a:tc>
                  <a:txBody>
                    <a:bodyPr/>
                    <a:lstStyle/>
                    <a:p>
                      <a:r>
                        <a:rPr sz="1600">
                          <a:solidFill>
                            <a:srgbClr val="263238"/>
                          </a:solidFill>
                          <a:latin typeface="Calibri"/>
                        </a:rPr>
                        <a:t>Comunidad, 2 poblaciones</a:t>
                      </a:r>
                    </a:p>
                  </a:txBody>
                  <a:tcPr>
                    <a:solidFill>
                      <a:srgbClr val="EEF3F4"/>
                    </a:solidFill>
                  </a:tcPr>
                </a:tc>
                <a:tc>
                  <a:txBody>
                    <a:bodyPr/>
                    <a:lstStyle/>
                    <a:p>
                      <a:r>
                        <a:rPr sz="1600">
                          <a:solidFill>
                            <a:srgbClr val="263238"/>
                          </a:solidFill>
                          <a:latin typeface="Calibri"/>
                        </a:rPr>
                        <a:t>0,3 a 0,5 por 100 000 al año [r21]</a:t>
                      </a:r>
                    </a:p>
                  </a:txBody>
                  <a:tcPr>
                    <a:solidFill>
                      <a:srgbClr val="EEF3F4"/>
                    </a:solidFill>
                  </a:tcPr>
                </a:tc>
                <a:tc>
                  <a:txBody>
                    <a:bodyPr/>
                    <a:lstStyle/>
                    <a:p>
                      <a:r>
                        <a:rPr sz="1600">
                          <a:solidFill>
                            <a:srgbClr val="263238"/>
                          </a:solidFill>
                          <a:latin typeface="Calibri"/>
                        </a:rPr>
                        <a:t>Revisión sistemática de incidencia</a:t>
                      </a:r>
                    </a:p>
                  </a:txBody>
                  <a:tcPr>
                    <a:solidFill>
                      <a:srgbClr val="EEF3F4"/>
                    </a:solidFill>
                  </a:tcPr>
                </a:tc>
              </a:tr>
              <a:tr h="457200">
                <a:tc>
                  <a:txBody>
                    <a:bodyPr/>
                    <a:lstStyle/>
                    <a:p>
                      <a:r>
                        <a:rPr sz="1600">
                          <a:solidFill>
                            <a:srgbClr val="263238"/>
                          </a:solidFill>
                          <a:latin typeface="Calibri"/>
                        </a:rPr>
                        <a:t>Dolor lumbar en atención secundaria</a:t>
                      </a:r>
                    </a:p>
                  </a:txBody>
                  <a:tcPr>
                    <a:solidFill>
                      <a:srgbClr val="FFFFFF"/>
                    </a:solidFill>
                  </a:tcPr>
                </a:tc>
                <a:tc>
                  <a:txBody>
                    <a:bodyPr/>
                    <a:lstStyle/>
                    <a:p>
                      <a:r>
                        <a:rPr sz="1600">
                          <a:solidFill>
                            <a:srgbClr val="263238"/>
                          </a:solidFill>
                          <a:latin typeface="Calibri"/>
                        </a:rPr>
                        <a:t>0,27 % (estimado combinado, 4 estudios) [r21]</a:t>
                      </a:r>
                    </a:p>
                  </a:txBody>
                  <a:tcPr>
                    <a:solidFill>
                      <a:srgbClr val="FFFFFF"/>
                    </a:solidFill>
                  </a:tcPr>
                </a:tc>
                <a:tc>
                  <a:txBody>
                    <a:bodyPr/>
                    <a:lstStyle/>
                    <a:p>
                      <a:r>
                        <a:rPr sz="1600">
                          <a:solidFill>
                            <a:srgbClr val="263238"/>
                          </a:solidFill>
                          <a:latin typeface="Calibri"/>
                        </a:rPr>
                        <a:t>Revisión sistemática de incidencia</a:t>
                      </a:r>
                    </a:p>
                  </a:txBody>
                  <a:tcPr>
                    <a:solidFill>
                      <a:srgbClr val="FFFFFF"/>
                    </a:solidFill>
                  </a:tcPr>
                </a:tc>
              </a:tr>
              <a:tr h="457200">
                <a:tc>
                  <a:txBody>
                    <a:bodyPr/>
                    <a:lstStyle/>
                    <a:p>
                      <a:r>
                        <a:rPr sz="1600">
                          <a:solidFill>
                            <a:srgbClr val="263238"/>
                          </a:solidFill>
                          <a:latin typeface="Calibri"/>
                        </a:rPr>
                        <a:t>Sospecha de SCE en urgencias o derivación</a:t>
                      </a:r>
                    </a:p>
                  </a:txBody>
                  <a:tcPr>
                    <a:solidFill>
                      <a:srgbClr val="EEF3F4"/>
                    </a:solidFill>
                  </a:tcPr>
                </a:tc>
                <a:tc>
                  <a:txBody>
                    <a:bodyPr/>
                    <a:lstStyle/>
                    <a:p>
                      <a:r>
                        <a:rPr sz="1600">
                          <a:solidFill>
                            <a:srgbClr val="263238"/>
                          </a:solidFill>
                          <a:latin typeface="Calibri"/>
                        </a:rPr>
                        <a:t>19 % con SCE clínico y radiológico (18 estudios) [r21]</a:t>
                      </a:r>
                    </a:p>
                  </a:txBody>
                  <a:tcPr>
                    <a:solidFill>
                      <a:srgbClr val="EEF3F4"/>
                    </a:solidFill>
                  </a:tcPr>
                </a:tc>
                <a:tc>
                  <a:txBody>
                    <a:bodyPr/>
                    <a:lstStyle/>
                    <a:p>
                      <a:r>
                        <a:rPr sz="1600">
                          <a:solidFill>
                            <a:srgbClr val="263238"/>
                          </a:solidFill>
                          <a:latin typeface="Calibri"/>
                        </a:rPr>
                        <a:t>Revisión sistemática de incidencia</a:t>
                      </a:r>
                    </a:p>
                  </a:txBody>
                  <a:tcPr>
                    <a:solidFill>
                      <a:srgbClr val="EEF3F4"/>
                    </a:solidFill>
                  </a:tcPr>
                </a:tc>
              </a:tr>
              <a:tr h="457200">
                <a:tc>
                  <a:txBody>
                    <a:bodyPr/>
                    <a:lstStyle/>
                    <a:p>
                      <a:r>
                        <a:rPr sz="1600">
                          <a:solidFill>
                            <a:srgbClr val="263238"/>
                          </a:solidFill>
                          <a:latin typeface="Calibri"/>
                        </a:rPr>
                        <a:t>Revisión narrativa reciente</a:t>
                      </a:r>
                    </a:p>
                  </a:txBody>
                  <a:tcPr>
                    <a:solidFill>
                      <a:srgbClr val="FFFFFF"/>
                    </a:solidFill>
                  </a:tcPr>
                </a:tc>
                <a:tc>
                  <a:txBody>
                    <a:bodyPr/>
                    <a:lstStyle/>
                    <a:p>
                      <a:r>
                        <a:rPr sz="1600">
                          <a:solidFill>
                            <a:srgbClr val="263238"/>
                          </a:solidFill>
                          <a:latin typeface="Calibri"/>
                        </a:rPr>
                        <a:t>0,34 a 7 por 100 000 al año [r22]</a:t>
                      </a:r>
                    </a:p>
                  </a:txBody>
                  <a:tcPr>
                    <a:solidFill>
                      <a:srgbClr val="FFFFFF"/>
                    </a:solidFill>
                  </a:tcPr>
                </a:tc>
                <a:tc>
                  <a:txBody>
                    <a:bodyPr/>
                    <a:lstStyle/>
                    <a:p>
                      <a:r>
                        <a:rPr sz="1600">
                          <a:solidFill>
                            <a:srgbClr val="263238"/>
                          </a:solidFill>
                          <a:latin typeface="Calibri"/>
                        </a:rPr>
                        <a:t>Revisión JBJS Reviews 2025</a:t>
                      </a:r>
                    </a:p>
                  </a:txBody>
                  <a:tcPr>
                    <a:solidFill>
                      <a:srgbClr val="FFFFFF"/>
                    </a:solidFill>
                  </a:tcPr>
                </a:tc>
              </a:tr>
              <a:tr h="457200">
                <a:tc>
                  <a:txBody>
                    <a:bodyPr/>
                    <a:lstStyle/>
                    <a:p>
                      <a:r>
                        <a:rPr sz="1600">
                          <a:solidFill>
                            <a:srgbClr val="263238"/>
                          </a:solidFill>
                          <a:latin typeface="Calibri"/>
                        </a:rPr>
                        <a:t>Lesiones de cauda equina o de cono (confirmadas por clínica, electrodiagnóstico e imagen)</a:t>
                      </a:r>
                    </a:p>
                  </a:txBody>
                  <a:tcPr>
                    <a:solidFill>
                      <a:srgbClr val="EEF3F4"/>
                    </a:solidFill>
                  </a:tcPr>
                </a:tc>
                <a:tc>
                  <a:txBody>
                    <a:bodyPr/>
                    <a:lstStyle/>
                    <a:p>
                      <a:r>
                        <a:rPr sz="1600">
                          <a:solidFill>
                            <a:srgbClr val="263238"/>
                          </a:solidFill>
                          <a:latin typeface="Calibri"/>
                        </a:rPr>
                        <a:t>3,4 y 1,5 por millón al año, respectivamente [r23]</a:t>
                      </a:r>
                    </a:p>
                  </a:txBody>
                  <a:tcPr>
                    <a:solidFill>
                      <a:srgbClr val="EEF3F4"/>
                    </a:solidFill>
                  </a:tcPr>
                </a:tc>
                <a:tc>
                  <a:txBody>
                    <a:bodyPr/>
                    <a:lstStyle/>
                    <a:p>
                      <a:r>
                        <a:rPr sz="1600">
                          <a:solidFill>
                            <a:srgbClr val="263238"/>
                          </a:solidFill>
                          <a:latin typeface="Calibri"/>
                        </a:rPr>
                        <a:t>Estudio de 1996 a 2004</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70</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qué comprime o daña la cauda equina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Lavy C et al. Int Orthop. 2022. doi:10.1007/s00264-021-05273-1</a:t>
            </a:r>
          </a:p>
          <a:p>
            <a:r>
              <a:rPr sz="800">
                <a:solidFill>
                  <a:srgbClr val="5A6469"/>
                </a:solidFill>
                <a:latin typeface="Calibri"/>
              </a:rPr>
              <a:t>[r2] Vaishya S et al. World Neurosurg X. 2024. doi:10.1016/j.wnsx.2024.100274</a:t>
            </a:r>
          </a:p>
          <a:p>
            <a:r>
              <a:rPr sz="800">
                <a:solidFill>
                  <a:srgbClr val="5A6469"/>
                </a:solidFill>
                <a:latin typeface="Calibri"/>
              </a:rPr>
              <a:t>[r17] Spector LR et al. J Am Acad Orthop Surg. 2008. doi:10.5435/00124635-200808000-00006</a:t>
            </a:r>
          </a:p>
          <a:p>
            <a:r>
              <a:rPr sz="800">
                <a:solidFill>
                  <a:srgbClr val="5A6469"/>
                </a:solidFill>
                <a:latin typeface="Calibri"/>
              </a:rPr>
              <a:t>[r18] National Institute for Health and Care Excellence. NICE guideline NG234. 2023.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Idea central.</a:t>
            </a:r>
          </a:p>
          <a:p>
            <a:pPr marL="347472" indent="-347472">
              <a:spcAft>
                <a:spcPts val="1400"/>
              </a:spcAft>
              <a:buChar char="•"/>
            </a:pPr>
            <a:r>
              <a:rPr sz="2400">
                <a:solidFill>
                  <a:srgbClr val="263238"/>
                </a:solidFill>
                <a:latin typeface="Calibri"/>
              </a:rPr>
              <a:t>El SCE es un síndrome, no una enfermedad: lo produce cualquier cosa que comprima o dañe las raíces dentro del canal lumbosacro.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70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qué comprime o daña la cauda equina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[r36] Groen RJ. Acta Neurochir (Wien). 2004. doi:10.1007/s00701-003-0160-9</a:t>
            </a:r>
          </a:p>
          <a:p>
            <a:r>
              <a:rPr sz="1000">
                <a:solidFill>
                  <a:srgbClr val="5A6469"/>
                </a:solidFill>
                <a:latin typeface="Calibri"/>
              </a:rPr>
              <a:t>[r37] Raasck K et al. Spinal Cord Ser Cases. 2017. doi:10.1038/scsandc.2016.43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Hematoma epidural espontáneo. Su pilar de tratamiento es la descompresión quirúrgica; la literatura le atribuye una mortalidad de 5,7 %… [r36] [r37]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70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Causas de SCE: pistas y qué cambia en la conducta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Lavy C et al. Int Orthop. 2022. doi:10.1007/s00264-021-05273-1</a:t>
            </a:r>
          </a:p>
          <a:p>
            <a:r>
              <a:rPr sz="800">
                <a:solidFill>
                  <a:srgbClr val="5A6469"/>
                </a:solidFill>
                <a:latin typeface="Calibri"/>
              </a:rPr>
              <a:t>[r2] Vaishya S et al. World Neurosurg X. 2024. doi:10.1016/j.wnsx.2024.100274</a:t>
            </a:r>
          </a:p>
          <a:p>
            <a:r>
              <a:rPr sz="800">
                <a:solidFill>
                  <a:srgbClr val="5A6469"/>
                </a:solidFill>
                <a:latin typeface="Calibri"/>
              </a:rPr>
              <a:t>[r33] Davis DP et al. J Emerg Med. 2004. doi:10.1016/j.jemermed.2003.11.013</a:t>
            </a:r>
          </a:p>
          <a:p>
            <a:r>
              <a:rPr sz="800">
                <a:solidFill>
                  <a:srgbClr val="5A6469"/>
                </a:solidFill>
                <a:latin typeface="Calibri"/>
              </a:rPr>
              <a:t>[r34] Durant EJ et al. West J Emerg Med. 2025. doi:10.5811/westjem.24985</a:t>
            </a:r>
          </a:p>
          <a:p>
            <a:r>
              <a:rPr sz="800">
                <a:solidFill>
                  <a:srgbClr val="5A6469"/>
                </a:solidFill>
                <a:latin typeface="Calibri"/>
              </a:rPr>
              <a:t>[r37] Raasck K et al. Spinal Cord Ser Cases. 2017. doi:10.1038/scsandc.2016.43</a:t>
            </a:r>
          </a:p>
          <a:p>
            <a:r>
              <a:rPr sz="800">
                <a:solidFill>
                  <a:srgbClr val="5A6469"/>
                </a:solidFill>
                <a:latin typeface="Calibri"/>
              </a:rPr>
              <a:t>(+5 referencias más en las láminas finales)</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Causa</a:t>
                      </a:r>
                    </a:p>
                  </a:txBody>
                  <a:tcPr>
                    <a:solidFill>
                      <a:srgbClr val="0F5F6B"/>
                    </a:solidFill>
                  </a:tcPr>
                </a:tc>
                <a:tc>
                  <a:txBody>
                    <a:bodyPr/>
                    <a:lstStyle/>
                    <a:p>
                      <a:r>
                        <a:rPr sz="1600" b="1">
                          <a:solidFill>
                            <a:srgbClr val="FFFFFF"/>
                          </a:solidFill>
                          <a:latin typeface="Calibri"/>
                        </a:rPr>
                        <a:t>Pistas</a:t>
                      </a:r>
                    </a:p>
                  </a:txBody>
                  <a:tcPr>
                    <a:solidFill>
                      <a:srgbClr val="0F5F6B"/>
                    </a:solidFill>
                  </a:tcPr>
                </a:tc>
                <a:tc>
                  <a:txBody>
                    <a:bodyPr/>
                    <a:lstStyle/>
                    <a:p>
                      <a:r>
                        <a:rPr sz="1600" b="1">
                          <a:solidFill>
                            <a:srgbClr val="FFFFFF"/>
                          </a:solidFill>
                          <a:latin typeface="Calibri"/>
                        </a:rPr>
                        <a:t>Qué cambia</a:t>
                      </a:r>
                    </a:p>
                  </a:txBody>
                  <a:tcPr>
                    <a:solidFill>
                      <a:srgbClr val="0F5F6B"/>
                    </a:solidFill>
                  </a:tcPr>
                </a:tc>
              </a:tr>
              <a:tr h="457200">
                <a:tc>
                  <a:txBody>
                    <a:bodyPr/>
                    <a:lstStyle/>
                    <a:p>
                      <a:r>
                        <a:rPr sz="1600">
                          <a:solidFill>
                            <a:srgbClr val="263238"/>
                          </a:solidFill>
                          <a:latin typeface="Calibri"/>
                        </a:rPr>
                        <a:t>Hernia discal masiva</a:t>
                      </a:r>
                    </a:p>
                  </a:txBody>
                  <a:tcPr>
                    <a:solidFill>
                      <a:srgbClr val="EEF3F4"/>
                    </a:solidFill>
                  </a:tcPr>
                </a:tc>
                <a:tc>
                  <a:txBody>
                    <a:bodyPr/>
                    <a:lstStyle/>
                    <a:p>
                      <a:r>
                        <a:rPr sz="1600">
                          <a:solidFill>
                            <a:srgbClr val="263238"/>
                          </a:solidFill>
                          <a:latin typeface="Calibri"/>
                        </a:rPr>
                        <a:t>Dolor lumbar con ciática uni o bilateral; hernia que ocupa casi todo el canal en la RM [r1]</a:t>
                      </a:r>
                    </a:p>
                  </a:txBody>
                  <a:tcPr>
                    <a:solidFill>
                      <a:srgbClr val="EEF3F4"/>
                    </a:solidFill>
                  </a:tcPr>
                </a:tc>
                <a:tc>
                  <a:txBody>
                    <a:bodyPr/>
                    <a:lstStyle/>
                    <a:p>
                      <a:r>
                        <a:rPr sz="1600">
                          <a:solidFill>
                            <a:srgbClr val="263238"/>
                          </a:solidFill>
                          <a:latin typeface="Calibri"/>
                        </a:rPr>
                        <a:t>Descompresión quirúrgica urgente [r2]</a:t>
                      </a:r>
                    </a:p>
                  </a:txBody>
                  <a:tcPr>
                    <a:solidFill>
                      <a:srgbClr val="EEF3F4"/>
                    </a:solidFill>
                  </a:tcPr>
                </a:tc>
              </a:tr>
              <a:tr h="457200">
                <a:tc>
                  <a:txBody>
                    <a:bodyPr/>
                    <a:lstStyle/>
                    <a:p>
                      <a:r>
                        <a:rPr sz="1600">
                          <a:solidFill>
                            <a:srgbClr val="263238"/>
                          </a:solidFill>
                          <a:latin typeface="Calibri"/>
                        </a:rPr>
                        <a:t>Absceso epidural</a:t>
                      </a:r>
                    </a:p>
                  </a:txBody>
                  <a:tcPr>
                    <a:solidFill>
                      <a:srgbClr val="FFFFFF"/>
                    </a:solidFill>
                  </a:tcPr>
                </a:tc>
                <a:tc>
                  <a:txBody>
                    <a:bodyPr/>
                    <a:lstStyle/>
                    <a:p>
                      <a:r>
                        <a:rPr sz="1600">
                          <a:solidFill>
                            <a:srgbClr val="263238"/>
                          </a:solidFill>
                          <a:latin typeface="Calibri"/>
                        </a:rPr>
                        <a:t>Dolor de espalda y fiebre; factores de riesgo presentes en 98 % de una serie [r33]; tríada completa en solo 10 % [r34]</a:t>
                      </a:r>
                    </a:p>
                  </a:txBody>
                  <a:tcPr>
                    <a:solidFill>
                      <a:srgbClr val="FFFFFF"/>
                    </a:solidFill>
                  </a:tcPr>
                </a:tc>
                <a:tc>
                  <a:txBody>
                    <a:bodyPr/>
                    <a:lstStyle/>
                    <a:p>
                      <a:r>
                        <a:rPr sz="1600">
                          <a:solidFill>
                            <a:srgbClr val="263238"/>
                          </a:solidFill>
                          <a:latin typeface="Calibri"/>
                        </a:rPr>
                        <a:t>Antibióticos y drenaje (práctica habitual); capítulo de infección de columna en preparación</a:t>
                      </a:r>
                    </a:p>
                  </a:txBody>
                  <a:tcPr>
                    <a:solidFill>
                      <a:srgbClr val="FFFFFF"/>
                    </a:solidFill>
                  </a:tcPr>
                </a:tc>
              </a:tr>
              <a:tr h="457200">
                <a:tc>
                  <a:txBody>
                    <a:bodyPr/>
                    <a:lstStyle/>
                    <a:p>
                      <a:r>
                        <a:rPr sz="1600">
                          <a:solidFill>
                            <a:srgbClr val="263238"/>
                          </a:solidFill>
                          <a:latin typeface="Calibri"/>
                        </a:rPr>
                        <a:t>Hematoma epidural</a:t>
                      </a:r>
                    </a:p>
                  </a:txBody>
                  <a:tcPr>
                    <a:solidFill>
                      <a:srgbClr val="EEF3F4"/>
                    </a:solidFill>
                  </a:tcPr>
                </a:tc>
                <a:tc>
                  <a:txBody>
                    <a:bodyPr/>
                    <a:lstStyle/>
                    <a:p>
                      <a:r>
                        <a:rPr sz="1600">
                          <a:solidFill>
                            <a:srgbClr val="263238"/>
                          </a:solidFill>
                          <a:latin typeface="Calibri"/>
                        </a:rPr>
                        <a:t>Déficit de instalación brusca; preguntar por anticoagulantes y punciones (práctica habitual)</a:t>
                      </a:r>
                    </a:p>
                  </a:txBody>
                  <a:tcPr>
                    <a:solidFill>
                      <a:srgbClr val="EEF3F4"/>
                    </a:solidFill>
                  </a:tcPr>
                </a:tc>
                <a:tc>
                  <a:txBody>
                    <a:bodyPr/>
                    <a:lstStyle/>
                    <a:p>
                      <a:r>
                        <a:rPr sz="1600">
                          <a:solidFill>
                            <a:srgbClr val="263238"/>
                          </a:solidFill>
                          <a:latin typeface="Calibri"/>
                        </a:rPr>
                        <a:t>Descompresión quirúrgica en la mayoría [r36]</a:t>
                      </a:r>
                    </a:p>
                  </a:txBody>
                  <a:tcPr>
                    <a:solidFill>
                      <a:srgbClr val="EEF3F4"/>
                    </a:solidFill>
                  </a:tcPr>
                </a:tc>
              </a:tr>
              <a:tr h="457200">
                <a:tc>
                  <a:txBody>
                    <a:bodyPr/>
                    <a:lstStyle/>
                    <a:p>
                      <a:r>
                        <a:rPr sz="1600">
                          <a:solidFill>
                            <a:srgbClr val="263238"/>
                          </a:solidFill>
                          <a:latin typeface="Calibri"/>
                        </a:rPr>
                        <a:t>Metástasis o tumor</a:t>
                      </a:r>
                    </a:p>
                  </a:txBody>
                  <a:tcPr>
                    <a:solidFill>
                      <a:srgbClr val="FFFFFF"/>
                    </a:solidFill>
                  </a:tcPr>
                </a:tc>
                <a:tc>
                  <a:txBody>
                    <a:bodyPr/>
                    <a:lstStyle/>
                    <a:p>
                      <a:r>
                        <a:rPr sz="1600">
                          <a:solidFill>
                            <a:srgbClr val="263238"/>
                          </a:solidFill>
                          <a:latin typeface="Calibri"/>
                        </a:rPr>
                        <a:t>Cáncer conocido o sospecha; RM de toda la columna [r18]</a:t>
                      </a:r>
                    </a:p>
                  </a:txBody>
                  <a:tcPr>
                    <a:solidFill>
                      <a:srgbClr val="FFFFFF"/>
                    </a:solidFill>
                  </a:tcPr>
                </a:tc>
                <a:tc>
                  <a:txBody>
                    <a:bodyPr/>
                    <a:lstStyle/>
                    <a:p>
                      <a:r>
                        <a:rPr sz="1600">
                          <a:solidFill>
                            <a:srgbClr val="263238"/>
                          </a:solidFill>
                          <a:latin typeface="Calibri"/>
                        </a:rPr>
                        <a:t>Si hay síntomas o signos neurológicos: dexametasona 16 mg oral (o equivalente parenteral) y decisión oncológica y quirúrgica [r18]</a:t>
                      </a:r>
                    </a:p>
                  </a:txBody>
                  <a:tcPr>
                    <a:solidFill>
                      <a:srgbClr val="FFFFFF"/>
                    </a:solidFill>
                  </a:tcPr>
                </a:tc>
              </a:tr>
              <a:tr h="457200">
                <a:tc>
                  <a:txBody>
                    <a:bodyPr/>
                    <a:lstStyle/>
                    <a:p>
                      <a:r>
                        <a:rPr sz="1600">
                          <a:solidFill>
                            <a:srgbClr val="263238"/>
                          </a:solidFill>
                          <a:latin typeface="Calibri"/>
                        </a:rPr>
                        <a:t>Trauma lumbar bajo</a:t>
                      </a:r>
                    </a:p>
                  </a:txBody>
                  <a:tcPr>
                    <a:solidFill>
                      <a:srgbClr val="EEF3F4"/>
                    </a:solidFill>
                  </a:tcPr>
                </a:tc>
                <a:tc>
                  <a:txBody>
                    <a:bodyPr/>
                    <a:lstStyle/>
                    <a:p>
                      <a:r>
                        <a:rPr sz="1600">
                          <a:solidFill>
                            <a:srgbClr val="263238"/>
                          </a:solidFill>
                          <a:latin typeface="Calibri"/>
                        </a:rPr>
                        <a:t>Fractura vertebral de L3 a L5 [r32]</a:t>
                      </a:r>
                    </a:p>
                  </a:txBody>
                  <a:tcPr>
                    <a:solidFill>
                      <a:srgbClr val="EEF3F4"/>
                    </a:solidFill>
                  </a:tcPr>
                </a:tc>
                <a:tc>
                  <a:txBody>
                    <a:bodyPr/>
                    <a:lstStyle/>
                    <a:p>
                      <a:r>
                        <a:rPr sz="1600">
                          <a:solidFill>
                            <a:srgbClr val="263238"/>
                          </a:solidFill>
                          <a:latin typeface="Calibri"/>
                        </a:rPr>
                        <a:t>Estabilización y descompresión según la fractura [r31]</a:t>
                      </a:r>
                    </a:p>
                  </a:txBody>
                  <a:tcPr>
                    <a:solidFill>
                      <a:srgbClr val="EEF3F4"/>
                    </a:solidFill>
                  </a:tcPr>
                </a:tc>
              </a:tr>
              <a:tr h="457200">
                <a:tc>
                  <a:txBody>
                    <a:bodyPr/>
                    <a:lstStyle/>
                    <a:p>
                      <a:r>
                        <a:rPr sz="1600">
                          <a:solidFill>
                            <a:srgbClr val="263238"/>
                          </a:solidFill>
                          <a:latin typeface="Calibri"/>
                        </a:rPr>
                        <a:t>Postoperatorio</a:t>
                      </a:r>
                    </a:p>
                  </a:txBody>
                  <a:tcPr>
                    <a:solidFill>
                      <a:srgbClr val="FFFFFF"/>
                    </a:solidFill>
                  </a:tcPr>
                </a:tc>
                <a:tc>
                  <a:txBody>
                    <a:bodyPr/>
                    <a:lstStyle/>
                    <a:p>
                      <a:r>
                        <a:rPr sz="1600">
                          <a:solidFill>
                            <a:srgbClr val="263238"/>
                          </a:solidFill>
                          <a:latin typeface="Calibri"/>
                        </a:rPr>
                        <a:t>Dolor refractario y retención tras cirugía lumbar [r17]</a:t>
                      </a:r>
                    </a:p>
                  </a:txBody>
                  <a:tcPr>
                    <a:solidFill>
                      <a:srgbClr val="FFFFFF"/>
                    </a:solidFill>
                  </a:tcPr>
                </a:tc>
                <a:tc>
                  <a:txBody>
                    <a:bodyPr/>
                    <a:lstStyle/>
                    <a:p>
                      <a:r>
                        <a:rPr sz="1600">
                          <a:solidFill>
                            <a:srgbClr val="263238"/>
                          </a:solidFill>
                          <a:latin typeface="Calibri"/>
                        </a:rPr>
                        <a:t>RM urgente y revaluación quirúrgica [r17]</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70</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cono medular frente a cauda equina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Lavy C et al. Int Orthop. 2022. doi:10.1007/s00264-021-05273-1</a:t>
            </a:r>
          </a:p>
          <a:p>
            <a:r>
              <a:rPr sz="800">
                <a:solidFill>
                  <a:srgbClr val="5A6469"/>
                </a:solidFill>
                <a:latin typeface="Calibri"/>
              </a:rPr>
              <a:t>[r2] Vaishya S et al. World Neurosurg X. 2024. doi:10.1016/j.wnsx.2024.100274</a:t>
            </a:r>
          </a:p>
          <a:p>
            <a:r>
              <a:rPr sz="800">
                <a:solidFill>
                  <a:srgbClr val="5A6469"/>
                </a:solidFill>
                <a:latin typeface="Calibri"/>
              </a:rPr>
              <a:t>[r31] Kingwell SP et al. Neurosurg Focus. 2008. doi:10.3171/FOC.2008.25.11.E7</a:t>
            </a:r>
          </a:p>
          <a:p>
            <a:r>
              <a:rPr sz="800">
                <a:solidFill>
                  <a:srgbClr val="5A6469"/>
                </a:solidFill>
                <a:latin typeface="Calibri"/>
              </a:rPr>
              <a:t>[r32] Brouwers E et al. Spinal Cord. 2017. doi:10.1038/sc.2017.54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Idea central.</a:t>
            </a:r>
          </a:p>
          <a:p>
            <a:pPr marL="347472" indent="-347472">
              <a:spcAft>
                <a:spcPts val="1400"/>
              </a:spcAft>
              <a:buChar char="•"/>
            </a:pPr>
            <a:r>
              <a:rPr sz="2400">
                <a:solidFill>
                  <a:srgbClr val="263238"/>
                </a:solidFill>
                <a:latin typeface="Calibri"/>
              </a:rPr>
              <a:t>Pregunta clásica de examen: ¿cono o cauda?</a:t>
            </a:r>
          </a:p>
          <a:p>
            <a:pPr marL="347472" indent="-347472">
              <a:spcAft>
                <a:spcPts val="1400"/>
              </a:spcAft>
              <a:buChar char="•"/>
            </a:pPr>
            <a:r>
              <a:rPr sz="2400">
                <a:solidFill>
                  <a:srgbClr val="263238"/>
                </a:solidFill>
                <a:latin typeface="Calibri"/>
              </a:rPr>
              <a:t>La respuesta cambia lo que esperas encontrar (reflejos, simetría) y el nivel que debes mirar en la RM.</a:t>
            </a:r>
          </a:p>
          <a:p>
            <a:pPr marL="347472" indent="-347472">
              <a:spcAft>
                <a:spcPts val="1400"/>
              </a:spcAft>
              <a:buChar char="•"/>
            </a:pPr>
            <a:r>
              <a:rPr sz="2400">
                <a:solidFill>
                  <a:srgbClr val="263238"/>
                </a:solidFill>
                <a:latin typeface="Calibri"/>
              </a:rPr>
              <a:t>El cono medular.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70</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cono medular frente a cauda equina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[r31] Kingwell SP et al. Neurosurg Focus. 2008. doi:10.3171/FOC.2008.25.11.E7</a:t>
            </a:r>
          </a:p>
          <a:p>
            <a:r>
              <a:rPr sz="1000">
                <a:solidFill>
                  <a:srgbClr val="5A6469"/>
                </a:solidFill>
                <a:latin typeface="Calibri"/>
              </a:rPr>
              <a:t>[r2] Vaishya S et al. World Neurosurg X. 2024. doi:10.1016/j.wnsx.2024.100274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una lesión del cono hay mezcla de signos de primera y segunda motoneurona; en una lesión de la cauda equina hay solo segunda motoneurona [r31][r2].</a:t>
            </a:r>
          </a:p>
          <a:p>
            <a:pPr marL="347472" indent="-347472">
              <a:spcAft>
                <a:spcPts val="1400"/>
              </a:spcAft>
              <a:buChar char="•"/>
            </a:pPr>
            <a:r>
              <a:rPr sz="2400">
                <a:solidFill>
                  <a:srgbClr val="263238"/>
                </a:solidFill>
                <a:latin typeface="Calibri"/>
              </a:rPr>
              <a:t>El compromiso del cono suele ser más simétrico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70</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Cono medular frente a cauda equina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Vaishya S et al. World Neurosurg X. 2024. doi:10.1016/j.wnsx.2024.100274</a:t>
            </a:r>
          </a:p>
          <a:p>
            <a:r>
              <a:rPr sz="1000">
                <a:solidFill>
                  <a:srgbClr val="5A6469"/>
                </a:solidFill>
                <a:latin typeface="Calibri"/>
              </a:rPr>
              <a:t>[r31] Kingwell SP et al. Neurosurg Focus. 2008. doi:10.3171/FOC.2008.25.11.E7</a:t>
            </a:r>
          </a:p>
          <a:p>
            <a:r>
              <a:rPr sz="1000">
                <a:solidFill>
                  <a:srgbClr val="5A6469"/>
                </a:solidFill>
                <a:latin typeface="Calibri"/>
              </a:rPr>
              <a:t>[r32] Brouwers E et al. Spinal Cord. 2017. doi:10.1038/sc.2017.54</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Rasgo</a:t>
                      </a:r>
                    </a:p>
                  </a:txBody>
                  <a:tcPr>
                    <a:solidFill>
                      <a:srgbClr val="0F5F6B"/>
                    </a:solidFill>
                  </a:tcPr>
                </a:tc>
                <a:tc>
                  <a:txBody>
                    <a:bodyPr/>
                    <a:lstStyle/>
                    <a:p>
                      <a:r>
                        <a:rPr sz="1600" b="1">
                          <a:solidFill>
                            <a:srgbClr val="FFFFFF"/>
                          </a:solidFill>
                          <a:latin typeface="Calibri"/>
                        </a:rPr>
                        <a:t>Cono medular</a:t>
                      </a:r>
                    </a:p>
                  </a:txBody>
                  <a:tcPr>
                    <a:solidFill>
                      <a:srgbClr val="0F5F6B"/>
                    </a:solidFill>
                  </a:tcPr>
                </a:tc>
                <a:tc>
                  <a:txBody>
                    <a:bodyPr/>
                    <a:lstStyle/>
                    <a:p>
                      <a:r>
                        <a:rPr sz="1600" b="1">
                          <a:solidFill>
                            <a:srgbClr val="FFFFFF"/>
                          </a:solidFill>
                          <a:latin typeface="Calibri"/>
                        </a:rPr>
                        <a:t>Cauda equina</a:t>
                      </a:r>
                    </a:p>
                  </a:txBody>
                  <a:tcPr>
                    <a:solidFill>
                      <a:srgbClr val="0F5F6B"/>
                    </a:solidFill>
                  </a:tcPr>
                </a:tc>
              </a:tr>
              <a:tr h="457200">
                <a:tc>
                  <a:txBody>
                    <a:bodyPr/>
                    <a:lstStyle/>
                    <a:p>
                      <a:r>
                        <a:rPr sz="1600">
                          <a:solidFill>
                            <a:srgbClr val="263238"/>
                          </a:solidFill>
                          <a:latin typeface="Calibri"/>
                        </a:rPr>
                        <a:t>Qué es</a:t>
                      </a:r>
                    </a:p>
                  </a:txBody>
                  <a:tcPr>
                    <a:solidFill>
                      <a:srgbClr val="EEF3F4"/>
                    </a:solidFill>
                  </a:tcPr>
                </a:tc>
                <a:tc>
                  <a:txBody>
                    <a:bodyPr/>
                    <a:lstStyle/>
                    <a:p>
                      <a:r>
                        <a:rPr sz="1600">
                          <a:solidFill>
                            <a:srgbClr val="263238"/>
                          </a:solidFill>
                          <a:latin typeface="Calibri"/>
                        </a:rPr>
                        <a:t>Extremo inferior de la médula, hacia L1 [r2]</a:t>
                      </a:r>
                    </a:p>
                  </a:txBody>
                  <a:tcPr>
                    <a:solidFill>
                      <a:srgbClr val="EEF3F4"/>
                    </a:solidFill>
                  </a:tcPr>
                </a:tc>
                <a:tc>
                  <a:txBody>
                    <a:bodyPr/>
                    <a:lstStyle/>
                    <a:p>
                      <a:r>
                        <a:rPr sz="1600">
                          <a:solidFill>
                            <a:srgbClr val="263238"/>
                          </a:solidFill>
                          <a:latin typeface="Calibri"/>
                        </a:rPr>
                        <a:t>Manojo de raíces lumbares, sacras y coccígeas [r2]</a:t>
                      </a:r>
                    </a:p>
                  </a:txBody>
                  <a:tcPr>
                    <a:solidFill>
                      <a:srgbClr val="EEF3F4"/>
                    </a:solidFill>
                  </a:tcPr>
                </a:tc>
              </a:tr>
              <a:tr h="457200">
                <a:tc>
                  <a:txBody>
                    <a:bodyPr/>
                    <a:lstStyle/>
                    <a:p>
                      <a:r>
                        <a:rPr sz="1600">
                          <a:solidFill>
                            <a:srgbClr val="263238"/>
                          </a:solidFill>
                          <a:latin typeface="Calibri"/>
                        </a:rPr>
                        <a:t>Neurona afectada</a:t>
                      </a:r>
                    </a:p>
                  </a:txBody>
                  <a:tcPr>
                    <a:solidFill>
                      <a:srgbClr val="FFFFFF"/>
                    </a:solidFill>
                  </a:tcPr>
                </a:tc>
                <a:tc>
                  <a:txBody>
                    <a:bodyPr/>
                    <a:lstStyle/>
                    <a:p>
                      <a:r>
                        <a:rPr sz="1600">
                          <a:solidFill>
                            <a:srgbClr val="263238"/>
                          </a:solidFill>
                          <a:latin typeface="Calibri"/>
                        </a:rPr>
                        <a:t>Primera y segunda motoneurona (signos mixtos) [r2]</a:t>
                      </a:r>
                    </a:p>
                  </a:txBody>
                  <a:tcPr>
                    <a:solidFill>
                      <a:srgbClr val="FFFFFF"/>
                    </a:solidFill>
                  </a:tcPr>
                </a:tc>
                <a:tc>
                  <a:txBody>
                    <a:bodyPr/>
                    <a:lstStyle/>
                    <a:p>
                      <a:r>
                        <a:rPr sz="1600">
                          <a:solidFill>
                            <a:srgbClr val="263238"/>
                          </a:solidFill>
                          <a:latin typeface="Calibri"/>
                        </a:rPr>
                        <a:t>Solo segunda motoneurona [r31]</a:t>
                      </a:r>
                    </a:p>
                  </a:txBody>
                  <a:tcPr>
                    <a:solidFill>
                      <a:srgbClr val="FFFFFF"/>
                    </a:solidFill>
                  </a:tcPr>
                </a:tc>
              </a:tr>
              <a:tr h="457200">
                <a:tc>
                  <a:txBody>
                    <a:bodyPr/>
                    <a:lstStyle/>
                    <a:p>
                      <a:r>
                        <a:rPr sz="1600">
                          <a:solidFill>
                            <a:srgbClr val="263238"/>
                          </a:solidFill>
                          <a:latin typeface="Calibri"/>
                        </a:rPr>
                        <a:t>Simetría</a:t>
                      </a:r>
                    </a:p>
                  </a:txBody>
                  <a:tcPr>
                    <a:solidFill>
                      <a:srgbClr val="EEF3F4"/>
                    </a:solidFill>
                  </a:tcPr>
                </a:tc>
                <a:tc>
                  <a:txBody>
                    <a:bodyPr/>
                    <a:lstStyle/>
                    <a:p>
                      <a:r>
                        <a:rPr sz="1600">
                          <a:solidFill>
                            <a:srgbClr val="263238"/>
                          </a:solidFill>
                          <a:latin typeface="Calibri"/>
                        </a:rPr>
                        <a:t>Con frecuencia simétrico [r2]</a:t>
                      </a:r>
                    </a:p>
                  </a:txBody>
                  <a:tcPr>
                    <a:solidFill>
                      <a:srgbClr val="EEF3F4"/>
                    </a:solidFill>
                  </a:tcPr>
                </a:tc>
                <a:tc>
                  <a:txBody>
                    <a:bodyPr/>
                    <a:lstStyle/>
                    <a:p>
                      <a:r>
                        <a:rPr sz="1600">
                          <a:solidFill>
                            <a:srgbClr val="263238"/>
                          </a:solidFill>
                          <a:latin typeface="Calibri"/>
                        </a:rPr>
                        <a:t>Menos simétrico que en el cono [r2]</a:t>
                      </a:r>
                    </a:p>
                  </a:txBody>
                  <a:tcPr>
                    <a:solidFill>
                      <a:srgbClr val="EEF3F4"/>
                    </a:solidFill>
                  </a:tcPr>
                </a:tc>
              </a:tr>
              <a:tr h="457200">
                <a:tc>
                  <a:txBody>
                    <a:bodyPr/>
                    <a:lstStyle/>
                    <a:p>
                      <a:r>
                        <a:rPr sz="1600">
                          <a:solidFill>
                            <a:srgbClr val="263238"/>
                          </a:solidFill>
                          <a:latin typeface="Calibri"/>
                        </a:rPr>
                        <a:t>Vértebras en trauma</a:t>
                      </a:r>
                    </a:p>
                  </a:txBody>
                  <a:tcPr>
                    <a:solidFill>
                      <a:srgbClr val="FFFFFF"/>
                    </a:solidFill>
                  </a:tcPr>
                </a:tc>
                <a:tc>
                  <a:txBody>
                    <a:bodyPr/>
                    <a:lstStyle/>
                    <a:p>
                      <a:r>
                        <a:rPr sz="1600">
                          <a:solidFill>
                            <a:srgbClr val="263238"/>
                          </a:solidFill>
                          <a:latin typeface="Calibri"/>
                        </a:rPr>
                        <a:t>T12 a L2 [r32]</a:t>
                      </a:r>
                    </a:p>
                  </a:txBody>
                  <a:tcPr>
                    <a:solidFill>
                      <a:srgbClr val="FFFFFF"/>
                    </a:solidFill>
                  </a:tcPr>
                </a:tc>
                <a:tc>
                  <a:txBody>
                    <a:bodyPr/>
                    <a:lstStyle/>
                    <a:p>
                      <a:r>
                        <a:rPr sz="1600">
                          <a:solidFill>
                            <a:srgbClr val="263238"/>
                          </a:solidFill>
                          <a:latin typeface="Calibri"/>
                        </a:rPr>
                        <a:t>L3 a L5 [r32]</a:t>
                      </a:r>
                    </a:p>
                  </a:txBody>
                  <a:tcPr>
                    <a:solidFill>
                      <a:srgbClr val="FFFFFF"/>
                    </a:solidFill>
                  </a:tcPr>
                </a:tc>
              </a:tr>
              <a:tr h="457200">
                <a:tc>
                  <a:txBody>
                    <a:bodyPr/>
                    <a:lstStyle/>
                    <a:p>
                      <a:r>
                        <a:rPr sz="1600">
                          <a:solidFill>
                            <a:srgbClr val="263238"/>
                          </a:solidFill>
                          <a:latin typeface="Calibri"/>
                        </a:rPr>
                        <a:t>Resultado neurológico</a:t>
                      </a:r>
                    </a:p>
                  </a:txBody>
                  <a:tcPr>
                    <a:solidFill>
                      <a:srgbClr val="EEF3F4"/>
                    </a:solidFill>
                  </a:tcPr>
                </a:tc>
                <a:tc>
                  <a:txBody>
                    <a:bodyPr/>
                    <a:lstStyle/>
                    <a:p>
                      <a:r>
                        <a:rPr sz="1600">
                          <a:solidFill>
                            <a:srgbClr val="263238"/>
                          </a:solidFill>
                          <a:latin typeface="Calibri"/>
                        </a:rPr>
                        <a:t>Similar al de la cauda: marcha posible y disfunción variable de vejiga e intestino [r31]</a:t>
                      </a:r>
                    </a:p>
                  </a:txBody>
                  <a:tcPr>
                    <a:solidFill>
                      <a:srgbClr val="EEF3F4"/>
                    </a:solidFill>
                  </a:tcPr>
                </a:tc>
                <a:tc>
                  <a:txBody>
                    <a:bodyPr/>
                    <a:lstStyle/>
                    <a:p>
                      <a:r>
                        <a:rPr sz="1600">
                          <a:solidFill>
                            <a:srgbClr val="263238"/>
                          </a:solidFill>
                          <a:latin typeface="Calibri"/>
                        </a:rPr>
                        <a:t>Similar al del cono [r31]</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70</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Fisiopatología: la presión y el tiempo sobre las raíces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Spector LR et al. J Am Acad Orthop Surg. 2008. doi:10.5435/00124635-200808000-00006</a:t>
            </a:r>
          </a:p>
          <a:p>
            <a:r>
              <a:rPr sz="1000">
                <a:solidFill>
                  <a:srgbClr val="5A6469"/>
                </a:solidFill>
                <a:latin typeface="Calibri"/>
              </a:rPr>
              <a:t>[r38] Pronin S et al. Spine (Phila Pa. 2019. doi:10.1097/BRS.0000000000003045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Idea central.</a:t>
            </a:r>
          </a:p>
          <a:p>
            <a:pPr marL="347472" indent="-347472">
              <a:spcAft>
                <a:spcPts val="1400"/>
              </a:spcAft>
              <a:buChar char="•"/>
            </a:pPr>
            <a:r>
              <a:rPr sz="2400">
                <a:solidFill>
                  <a:srgbClr val="263238"/>
                </a:solidFill>
                <a:latin typeface="Calibri"/>
              </a:rPr>
              <a:t>Las raíces sufren por la combinación de cuánta presión reciben y por cuánto tiempo, y probablemente también por falta de riego, no solo por aplastamiento directo [r17][r38].</a:t>
            </a:r>
          </a:p>
          <a:p>
            <a:pPr marL="347472" indent="-347472">
              <a:spcAft>
                <a:spcPts val="1400"/>
              </a:spcAft>
              <a:buChar char="•"/>
            </a:pPr>
            <a:r>
              <a:rPr sz="2400">
                <a:solidFill>
                  <a:srgbClr val="263238"/>
                </a:solidFill>
                <a:latin typeface="Calibri"/>
              </a:rPr>
              <a:t>Qué muestran los experimentos.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70</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Fisiopatología: la presión y el tiempo sobre las raíces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[r38] Pronin S et al. Spine (Phila Pa. 2019. doi:10.1097/BRS.0000000000003045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Al liberar la raíz: la recuperación dependió más de la intensidad de la compresión que de su duración; por encima de la presión sistólica, el daño tendió a no revertir [r38].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70</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Fisiopatología: la presión y el tiempo sobre las raíces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Vaishya S et al. World Neurosurg X. 2024. doi:10.1016/j.wnsx.2024.100274</a:t>
            </a:r>
          </a:p>
          <a:p>
            <a:r>
              <a:rPr sz="800">
                <a:solidFill>
                  <a:srgbClr val="5A6469"/>
                </a:solidFill>
                <a:latin typeface="Calibri"/>
              </a:rPr>
              <a:t>[r5] Najjar E et al. Spine J. 2026. doi:10.1016/j.spinee.2026.04.013</a:t>
            </a:r>
          </a:p>
          <a:p>
            <a:r>
              <a:rPr sz="800">
                <a:solidFill>
                  <a:srgbClr val="5A6469"/>
                </a:solidFill>
                <a:latin typeface="Calibri"/>
              </a:rPr>
              <a:t>[r17] Spector LR et al. J Am Acad Orthop Surg. 2008. doi:10.5435/00124635-200808000-00006</a:t>
            </a:r>
          </a:p>
          <a:p>
            <a:r>
              <a:rPr sz="800">
                <a:solidFill>
                  <a:srgbClr val="5A6469"/>
                </a:solidFill>
                <a:latin typeface="Calibri"/>
              </a:rPr>
              <a:t>[r38] Pronin S et al. Spine (Phila Pa. 2019. doi:10.1097/BRS.0000000000003045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También explican por qué las ventanas de horas que se discuten en la literatura son referencias prácticas y no un reloj exacto (opinión experta).</a:t>
            </a:r>
          </a:p>
          <a:p>
            <a:pPr marL="347472" indent="-347472">
              <a:spcAft>
                <a:spcPts val="1400"/>
              </a:spcAft>
              <a:buChar char="•"/>
            </a:pPr>
            <a:r>
              <a:rPr sz="2400">
                <a:solidFill>
                  <a:srgbClr val="263238"/>
                </a:solidFill>
                <a:latin typeface="Calibri"/>
              </a:rPr>
              <a:t>Qué no dicen.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70</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Clasificación: de CESS a CESC</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Lavy C et al. Int Orthop. 2022. doi:10.1007/s00264-021-05273-1</a:t>
            </a:r>
          </a:p>
          <a:p>
            <a:r>
              <a:rPr sz="800">
                <a:solidFill>
                  <a:srgbClr val="5A6469"/>
                </a:solidFill>
                <a:latin typeface="Calibri"/>
              </a:rPr>
              <a:t>[r2] Vaishya S et al. World Neurosurg X. 2024. doi:10.1016/j.wnsx.2024.100274</a:t>
            </a:r>
          </a:p>
          <a:p>
            <a:r>
              <a:rPr sz="800">
                <a:solidFill>
                  <a:srgbClr val="5A6469"/>
                </a:solidFill>
                <a:latin typeface="Calibri"/>
              </a:rPr>
              <a:t>[r6] Todd NV. Red flags and white flags. 2017. doi:10.1080/02688697.2017.1297364</a:t>
            </a:r>
          </a:p>
          <a:p>
            <a:r>
              <a:rPr sz="800">
                <a:solidFill>
                  <a:srgbClr val="5A6469"/>
                </a:solidFill>
                <a:latin typeface="Calibri"/>
              </a:rPr>
              <a:t>[r15] Sun JC et al. Spine (Phila Pa. 2014. doi:10.1097/BRS.0000000000000079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Idea central.</a:t>
            </a:r>
          </a:p>
          <a:p>
            <a:pPr marL="347472" indent="-347472">
              <a:spcAft>
                <a:spcPts val="1400"/>
              </a:spcAft>
              <a:buChar char="•"/>
            </a:pPr>
            <a:r>
              <a:rPr sz="2400">
                <a:solidFill>
                  <a:srgbClr val="263238"/>
                </a:solidFill>
                <a:latin typeface="Calibri"/>
              </a:rPr>
              <a:t>Clasificar no es un trámite: define la urgencia, ayuda a anticipar el pronóstico y dice qué escribir en la historia.</a:t>
            </a:r>
          </a:p>
          <a:p>
            <a:pPr marL="347472" indent="-347472">
              <a:spcAft>
                <a:spcPts val="1400"/>
              </a:spcAft>
              <a:buChar char="•"/>
            </a:pPr>
            <a:r>
              <a:rPr sz="2400">
                <a:solidFill>
                  <a:srgbClr val="263238"/>
                </a:solidFill>
                <a:latin typeface="Calibri"/>
              </a:rPr>
              <a:t>Una línea de tiempo con nombres.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70</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Clasificación: de CESS a CESC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Vaishya S et al. World Neurosurg X. 2024. doi:10.1016/j.wnsx.2024.100274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Lo que ninguna clasificación hace.</a:t>
            </a:r>
          </a:p>
          <a:p>
            <a:pPr marL="347472" indent="-347472">
              <a:spcAft>
                <a:spcPts val="1400"/>
              </a:spcAft>
              <a:buChar char="•"/>
            </a:pPr>
            <a:r>
              <a:rPr sz="2800">
                <a:solidFill>
                  <a:srgbClr val="263238"/>
                </a:solidFill>
                <a:latin typeface="Calibri"/>
              </a:rPr>
              <a:t>Ninguna predice por sí sola la evolución de un paciente concreto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70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Categorías de Lavy modificadas y conducta propuesta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Vaishya S et al. World Neurosurg X. 2024. doi:10.1016/j.wnsx.2024.100274</a:t>
            </a:r>
          </a:p>
          <a:p>
            <a:r>
              <a:rPr sz="1000">
                <a:solidFill>
                  <a:srgbClr val="5A6469"/>
                </a:solidFill>
                <a:latin typeface="Calibri"/>
              </a:rPr>
              <a:t>[r1] Lavy C et al. Int Orthop. 2022. doi:10.1007/s00264-021-05273-1</a:t>
            </a:r>
          </a:p>
          <a:p>
            <a:r>
              <a:rPr sz="1000">
                <a:solidFill>
                  <a:srgbClr val="5A6469"/>
                </a:solidFill>
                <a:latin typeface="Calibri"/>
              </a:rPr>
              <a:t>[r42] Todd NV et al. Br J Neurosurg. 2016. doi:10.1080/02688697.2016.1187254</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Categoría</a:t>
                      </a:r>
                    </a:p>
                  </a:txBody>
                  <a:tcPr>
                    <a:solidFill>
                      <a:srgbClr val="0F5F6B"/>
                    </a:solidFill>
                  </a:tcPr>
                </a:tc>
                <a:tc>
                  <a:txBody>
                    <a:bodyPr/>
                    <a:lstStyle/>
                    <a:p>
                      <a:r>
                        <a:rPr sz="1600" b="1">
                          <a:solidFill>
                            <a:srgbClr val="FFFFFF"/>
                          </a:solidFill>
                          <a:latin typeface="Calibri"/>
                        </a:rPr>
                        <a:t>Qué hay</a:t>
                      </a:r>
                    </a:p>
                  </a:txBody>
                  <a:tcPr>
                    <a:solidFill>
                      <a:srgbClr val="0F5F6B"/>
                    </a:solidFill>
                  </a:tcPr>
                </a:tc>
                <a:tc>
                  <a:txBody>
                    <a:bodyPr/>
                    <a:lstStyle/>
                    <a:p>
                      <a:r>
                        <a:rPr sz="1600" b="1">
                          <a:solidFill>
                            <a:srgbClr val="FFFFFF"/>
                          </a:solidFill>
                          <a:latin typeface="Calibri"/>
                        </a:rPr>
                        <a:t>Conducta sugerida</a:t>
                      </a:r>
                    </a:p>
                  </a:txBody>
                  <a:tcPr>
                    <a:solidFill>
                      <a:srgbClr val="0F5F6B"/>
                    </a:solidFill>
                  </a:tcPr>
                </a:tc>
              </a:tr>
              <a:tr h="457200">
                <a:tc>
                  <a:txBody>
                    <a:bodyPr/>
                    <a:lstStyle/>
                    <a:p>
                      <a:r>
                        <a:rPr sz="1600">
                          <a:solidFill>
                            <a:srgbClr val="263238"/>
                          </a:solidFill>
                          <a:latin typeface="Calibri"/>
                        </a:rPr>
                        <a:t>CESS: SCE sospechado</a:t>
                      </a:r>
                    </a:p>
                  </a:txBody>
                  <a:tcPr>
                    <a:solidFill>
                      <a:srgbClr val="EEF3F4"/>
                    </a:solidFill>
                  </a:tcPr>
                </a:tc>
                <a:tc>
                  <a:txBody>
                    <a:bodyPr/>
                    <a:lstStyle/>
                    <a:p>
                      <a:r>
                        <a:rPr sz="1600">
                          <a:solidFill>
                            <a:srgbClr val="263238"/>
                          </a:solidFill>
                          <a:latin typeface="Calibri"/>
                        </a:rPr>
                        <a:t>Todavía sin síntomas de vejiga, intestino, genitales ni periné, pero con ciática bilateral o déficit en las piernas (sospecha clínica), o con una hernia grande ya conocida en una RM previa (sospecha radiológica) [r2]</a:t>
                      </a:r>
                    </a:p>
                  </a:txBody>
                  <a:tcPr>
                    <a:solidFill>
                      <a:srgbClr val="EEF3F4"/>
                    </a:solidFill>
                  </a:tcPr>
                </a:tc>
                <a:tc>
                  <a:txBody>
                    <a:bodyPr/>
                    <a:lstStyle/>
                    <a:p>
                      <a:r>
                        <a:rPr sz="1600">
                          <a:solidFill>
                            <a:srgbClr val="263238"/>
                          </a:solidFill>
                          <a:latin typeface="Calibri"/>
                        </a:rPr>
                        <a:t>RM urgente [r2]; con hernia central grande, hablar con el paciente y, si va a cirugía, operar al día siguiente salvo deterioro a CESI [r42]</a:t>
                      </a:r>
                    </a:p>
                  </a:txBody>
                  <a:tcPr>
                    <a:solidFill>
                      <a:srgbClr val="EEF3F4"/>
                    </a:solidFill>
                  </a:tcPr>
                </a:tc>
              </a:tr>
              <a:tr h="457200">
                <a:tc>
                  <a:txBody>
                    <a:bodyPr/>
                    <a:lstStyle/>
                    <a:p>
                      <a:r>
                        <a:rPr sz="1600">
                          <a:solidFill>
                            <a:srgbClr val="263238"/>
                          </a:solidFill>
                          <a:latin typeface="Calibri"/>
                        </a:rPr>
                        <a:t>CESE: solo síntomas</a:t>
                      </a:r>
                    </a:p>
                  </a:txBody>
                  <a:tcPr>
                    <a:solidFill>
                      <a:srgbClr val="FFFFFF"/>
                    </a:solidFill>
                  </a:tcPr>
                </a:tc>
                <a:tc>
                  <a:txBody>
                    <a:bodyPr/>
                    <a:lstStyle/>
                    <a:p>
                      <a:r>
                        <a:rPr sz="1600">
                          <a:solidFill>
                            <a:srgbClr val="263238"/>
                          </a:solidFill>
                          <a:latin typeface="Calibri"/>
                        </a:rPr>
                        <a:t>Vejiga, intestino y función sexual normales; solo hay algo de hipoestesia perineal o un cambio en la frecuencia miccional [r2]</a:t>
                      </a:r>
                    </a:p>
                  </a:txBody>
                  <a:tcPr>
                    <a:solidFill>
                      <a:srgbClr val="FFFFFF"/>
                    </a:solidFill>
                  </a:tcPr>
                </a:tc>
                <a:tc>
                  <a:txBody>
                    <a:bodyPr/>
                    <a:lstStyle/>
                    <a:p>
                      <a:r>
                        <a:rPr sz="1600">
                          <a:solidFill>
                            <a:srgbClr val="263238"/>
                          </a:solidFill>
                          <a:latin typeface="Calibri"/>
                        </a:rPr>
                        <a:t>RM urgente [r2]; para Lavy, descomprimir en esta fase probablemente da un excelente resultado [r1]</a:t>
                      </a:r>
                    </a:p>
                  </a:txBody>
                  <a:tcPr>
                    <a:solidFill>
                      <a:srgbClr val="FFFFFF"/>
                    </a:solidFill>
                  </a:tcPr>
                </a:tc>
              </a:tr>
              <a:tr h="457200">
                <a:tc>
                  <a:txBody>
                    <a:bodyPr/>
                    <a:lstStyle/>
                    <a:p>
                      <a:r>
                        <a:rPr sz="1600">
                          <a:solidFill>
                            <a:srgbClr val="263238"/>
                          </a:solidFill>
                          <a:latin typeface="Calibri"/>
                        </a:rPr>
                        <a:t>CESI: incompleto</a:t>
                      </a:r>
                    </a:p>
                  </a:txBody>
                  <a:tcPr>
                    <a:solidFill>
                      <a:srgbClr val="EEF3F4"/>
                    </a:solidFill>
                  </a:tcPr>
                </a:tc>
                <a:tc>
                  <a:txBody>
                    <a:bodyPr/>
                    <a:lstStyle/>
                    <a:p>
                      <a:r>
                        <a:rPr sz="1600">
                          <a:solidFill>
                            <a:srgbClr val="263238"/>
                          </a:solidFill>
                          <a:latin typeface="Calibri"/>
                        </a:rPr>
                        <a:t>La sensación o la función de la vejiga ya cambiaron, pero el paciente todavía decide cuándo orina [r2]</a:t>
                      </a:r>
                    </a:p>
                  </a:txBody>
                  <a:tcPr>
                    <a:solidFill>
                      <a:srgbClr val="EEF3F4"/>
                    </a:solidFill>
                  </a:tcPr>
                </a:tc>
                <a:tc>
                  <a:txBody>
                    <a:bodyPr/>
                    <a:lstStyle/>
                    <a:p>
                      <a:r>
                        <a:rPr sz="1600">
                          <a:solidFill>
                            <a:srgbClr val="263238"/>
                          </a:solidFill>
                          <a:latin typeface="Calibri"/>
                        </a:rPr>
                        <a:t>La verdadera emergencia, de día o de noche [r42]</a:t>
                      </a:r>
                    </a:p>
                  </a:txBody>
                  <a:tcPr>
                    <a:solidFill>
                      <a:srgbClr val="EEF3F4"/>
                    </a:solidFill>
                  </a:tcPr>
                </a:tc>
              </a:tr>
              <a:tr h="457200">
                <a:tc>
                  <a:txBody>
                    <a:bodyPr/>
                    <a:lstStyle/>
                    <a:p>
                      <a:r>
                        <a:rPr sz="1600">
                          <a:solidFill>
                            <a:srgbClr val="263238"/>
                          </a:solidFill>
                          <a:latin typeface="Calibri"/>
                        </a:rPr>
                        <a:t>CESR: con retención</a:t>
                      </a:r>
                    </a:p>
                  </a:txBody>
                  <a:tcPr>
                    <a:solidFill>
                      <a:srgbClr val="FFFFFF"/>
                    </a:solidFill>
                  </a:tcPr>
                </a:tc>
                <a:tc>
                  <a:txBody>
                    <a:bodyPr/>
                    <a:lstStyle/>
                    <a:p>
                      <a:r>
                        <a:rPr sz="1600">
                          <a:solidFill>
                            <a:srgbClr val="263238"/>
                          </a:solidFill>
                          <a:latin typeface="Calibri"/>
                        </a:rPr>
                        <a:t>Igual que CESI, pero ya con retención que no duele y orina por rebosamiento [r2]</a:t>
                      </a:r>
                    </a:p>
                  </a:txBody>
                  <a:tcPr>
                    <a:solidFill>
                      <a:srgbClr val="FFFFFF"/>
                    </a:solidFill>
                  </a:tcPr>
                </a:tc>
                <a:tc>
                  <a:txBody>
                    <a:bodyPr/>
                    <a:lstStyle/>
                    <a:p>
                      <a:r>
                        <a:rPr sz="1600">
                          <a:solidFill>
                            <a:srgbClr val="263238"/>
                          </a:solidFill>
                          <a:latin typeface="Calibri"/>
                        </a:rPr>
                        <a:t>Emergencia si es reciente o incierta; lista del día siguiente si es prolongada y sin función sacra residual [r42]</a:t>
                      </a:r>
                    </a:p>
                  </a:txBody>
                  <a:tcPr>
                    <a:solidFill>
                      <a:srgbClr val="FFFFFF"/>
                    </a:solidFill>
                  </a:tcPr>
                </a:tc>
              </a:tr>
              <a:tr h="457200">
                <a:tc>
                  <a:txBody>
                    <a:bodyPr/>
                    <a:lstStyle/>
                    <a:p>
                      <a:r>
                        <a:rPr sz="1600">
                          <a:solidFill>
                            <a:srgbClr val="263238"/>
                          </a:solidFill>
                          <a:latin typeface="Calibri"/>
                        </a:rPr>
                        <a:t>CESC: completo</a:t>
                      </a:r>
                    </a:p>
                  </a:txBody>
                  <a:tcPr>
                    <a:solidFill>
                      <a:srgbClr val="EEF3F4"/>
                    </a:solidFill>
                  </a:tcPr>
                </a:tc>
                <a:tc>
                  <a:txBody>
                    <a:bodyPr/>
                    <a:lstStyle/>
                    <a:p>
                      <a:r>
                        <a:rPr sz="1600">
                          <a:solidFill>
                            <a:srgbClr val="263238"/>
                          </a:solidFill>
                          <a:latin typeface="Calibri"/>
                        </a:rPr>
                        <a:t>Vejiga que no siente y rebosa; sin sensibilidad perianal ni genital y sin tono anal [r2]</a:t>
                      </a:r>
                    </a:p>
                  </a:txBody>
                  <a:tcPr>
                    <a:solidFill>
                      <a:srgbClr val="EEF3F4"/>
                    </a:solidFill>
                  </a:tcPr>
                </a:tc>
                <a:tc>
                  <a:txBody>
                    <a:bodyPr/>
                    <a:lstStyle/>
                    <a:p>
                      <a:r>
                        <a:rPr sz="1600">
                          <a:solidFill>
                            <a:srgbClr val="263238"/>
                          </a:solidFill>
                          <a:latin typeface="Calibri"/>
                        </a:rPr>
                        <a:t>Equivale a no tener función sacra residual: lista del día siguiente [r42]</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70</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la historia que sí rinde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Lavy C et al. Int Orthop. 2022. doi:10.1007/s00264-021-05273-1</a:t>
            </a:r>
          </a:p>
          <a:p>
            <a:r>
              <a:rPr sz="800">
                <a:solidFill>
                  <a:srgbClr val="5A6469"/>
                </a:solidFill>
                <a:latin typeface="Calibri"/>
              </a:rPr>
              <a:t>[r2] Vaishya S et al. World Neurosurg X. 2024. doi:10.1016/j.wnsx.2024.100274</a:t>
            </a:r>
          </a:p>
          <a:p>
            <a:r>
              <a:rPr sz="800">
                <a:solidFill>
                  <a:srgbClr val="5A6469"/>
                </a:solidFill>
                <a:latin typeface="Calibri"/>
              </a:rPr>
              <a:t>[r3] Dionne N et al. Musculoskelet Sci Pract. 2019. doi:10.1016/j.msksp.2019.05.004</a:t>
            </a:r>
          </a:p>
          <a:p>
            <a:r>
              <a:rPr sz="800">
                <a:solidFill>
                  <a:srgbClr val="5A6469"/>
                </a:solidFill>
                <a:latin typeface="Calibri"/>
              </a:rPr>
              <a:t>[r6] Todd NV. Red flags and white flags. 2017. doi:10.1080/02688697.2017.1297364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Idea central.</a:t>
            </a:r>
          </a:p>
          <a:p>
            <a:pPr marL="347472" indent="-347472">
              <a:spcAft>
                <a:spcPts val="1400"/>
              </a:spcAft>
              <a:buChar char="•"/>
            </a:pPr>
            <a:r>
              <a:rPr sz="2800">
                <a:solidFill>
                  <a:srgbClr val="263238"/>
                </a:solidFill>
                <a:latin typeface="Calibri"/>
              </a:rPr>
              <a:t>El diagnóstico clínico es una conversación: lo que decide es qué preguntas haces y cuánto detalle anotas.</a:t>
            </a:r>
          </a:p>
          <a:p>
            <a:pPr marL="347472" indent="-347472">
              <a:spcAft>
                <a:spcPts val="1400"/>
              </a:spcAft>
              <a:buChar char="•"/>
            </a:pPr>
            <a:r>
              <a:rPr sz="2800">
                <a:solidFill>
                  <a:srgbClr val="263238"/>
                </a:solidFill>
                <a:latin typeface="Calibri"/>
              </a:rPr>
              <a:t>Cómo se presenta.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70</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Qué refieren al presentarse los pacientes con SCE por hernia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[r41] Woodfield J et al. Lancet Reg Health Eur. 2023. doi:10.1016/j.lanepe.2022.100545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70</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Banderas rojas, blancas y ambiguas (según Todd, resumido por la WFNS)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Vaishya S et al. World Neurosurg X. 2024. doi:10.1016/j.wnsx.2024.100274</a:t>
            </a:r>
          </a:p>
          <a:p>
            <a:r>
              <a:rPr sz="1000">
                <a:solidFill>
                  <a:srgbClr val="5A6469"/>
                </a:solidFill>
                <a:latin typeface="Calibri"/>
              </a:rPr>
              <a:t>[r6] Todd NV. Red flags and white flags. 2017. doi:10.1080/02688697.2017.1297364</a:t>
            </a:r>
          </a:p>
          <a:p>
            <a:r>
              <a:rPr sz="1000">
                <a:solidFill>
                  <a:srgbClr val="5A6469"/>
                </a:solidFill>
                <a:latin typeface="Calibri"/>
              </a:rPr>
              <a:t>[r42] Todd NV et al. Br J Neurosurg. 2016. doi:10.1080/02688697.2016.1187254</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Hallazgo</a:t>
                      </a:r>
                    </a:p>
                  </a:txBody>
                  <a:tcPr>
                    <a:solidFill>
                      <a:srgbClr val="0F5F6B"/>
                    </a:solidFill>
                  </a:tcPr>
                </a:tc>
                <a:tc>
                  <a:txBody>
                    <a:bodyPr/>
                    <a:lstStyle/>
                    <a:p>
                      <a:r>
                        <a:rPr sz="1600" b="1">
                          <a:solidFill>
                            <a:srgbClr val="FFFFFF"/>
                          </a:solidFill>
                          <a:latin typeface="Calibri"/>
                        </a:rPr>
                        <a:t>Tipo de bandera</a:t>
                      </a:r>
                    </a:p>
                  </a:txBody>
                  <a:tcPr>
                    <a:solidFill>
                      <a:srgbClr val="0F5F6B"/>
                    </a:solidFill>
                  </a:tcPr>
                </a:tc>
                <a:tc>
                  <a:txBody>
                    <a:bodyPr/>
                    <a:lstStyle/>
                    <a:p>
                      <a:r>
                        <a:rPr sz="1600" b="1">
                          <a:solidFill>
                            <a:srgbClr val="FFFFFF"/>
                          </a:solidFill>
                          <a:latin typeface="Calibri"/>
                        </a:rPr>
                        <a:t>Qué hacer</a:t>
                      </a:r>
                    </a:p>
                  </a:txBody>
                  <a:tcPr>
                    <a:solidFill>
                      <a:srgbClr val="0F5F6B"/>
                    </a:solidFill>
                  </a:tcPr>
                </a:tc>
              </a:tr>
              <a:tr h="457200">
                <a:tc>
                  <a:txBody>
                    <a:bodyPr/>
                    <a:lstStyle/>
                    <a:p>
                      <a:r>
                        <a:rPr sz="1600">
                          <a:solidFill>
                            <a:srgbClr val="263238"/>
                          </a:solidFill>
                          <a:latin typeface="Calibri"/>
                        </a:rPr>
                        <a:t>Ciática bilateral</a:t>
                      </a:r>
                    </a:p>
                  </a:txBody>
                  <a:tcPr>
                    <a:solidFill>
                      <a:srgbClr val="EEF3F4"/>
                    </a:solidFill>
                  </a:tcPr>
                </a:tc>
                <a:tc>
                  <a:txBody>
                    <a:bodyPr/>
                    <a:lstStyle/>
                    <a:p>
                      <a:r>
                        <a:rPr sz="1600">
                          <a:solidFill>
                            <a:srgbClr val="263238"/>
                          </a:solidFill>
                          <a:latin typeface="Calibri"/>
                        </a:rPr>
                        <a:t>Roja definitiva [r2]</a:t>
                      </a:r>
                    </a:p>
                  </a:txBody>
                  <a:tcPr>
                    <a:solidFill>
                      <a:srgbClr val="EEF3F4"/>
                    </a:solidFill>
                  </a:tcPr>
                </a:tc>
                <a:tc>
                  <a:txBody>
                    <a:bodyPr/>
                    <a:lstStyle/>
                    <a:p>
                      <a:r>
                        <a:rPr sz="1600">
                          <a:solidFill>
                            <a:srgbClr val="263238"/>
                          </a:solidFill>
                          <a:latin typeface="Calibri"/>
                        </a:rPr>
                        <a:t>Tratar como CESS hasta demostrar lo contrario; RM urgente [r2]</a:t>
                      </a:r>
                    </a:p>
                  </a:txBody>
                  <a:tcPr>
                    <a:solidFill>
                      <a:srgbClr val="EEF3F4"/>
                    </a:solidFill>
                  </a:tcPr>
                </a:tc>
              </a:tr>
              <a:tr h="457200">
                <a:tc>
                  <a:txBody>
                    <a:bodyPr/>
                    <a:lstStyle/>
                    <a:p>
                      <a:r>
                        <a:rPr sz="1600">
                          <a:solidFill>
                            <a:srgbClr val="263238"/>
                          </a:solidFill>
                          <a:latin typeface="Calibri"/>
                        </a:rPr>
                        <a:t>Déficit neurológico progresivo en las piernas</a:t>
                      </a:r>
                    </a:p>
                  </a:txBody>
                  <a:tcPr>
                    <a:solidFill>
                      <a:srgbClr val="FFFFFF"/>
                    </a:solidFill>
                  </a:tcPr>
                </a:tc>
                <a:tc>
                  <a:txBody>
                    <a:bodyPr/>
                    <a:lstStyle/>
                    <a:p>
                      <a:r>
                        <a:rPr sz="1600">
                          <a:solidFill>
                            <a:srgbClr val="263238"/>
                          </a:solidFill>
                          <a:latin typeface="Calibri"/>
                        </a:rPr>
                        <a:t>Roja definitiva [r2]</a:t>
                      </a:r>
                    </a:p>
                  </a:txBody>
                  <a:tcPr>
                    <a:solidFill>
                      <a:srgbClr val="FFFFFF"/>
                    </a:solidFill>
                  </a:tcPr>
                </a:tc>
                <a:tc>
                  <a:txBody>
                    <a:bodyPr/>
                    <a:lstStyle/>
                    <a:p>
                      <a:r>
                        <a:rPr sz="1600">
                          <a:solidFill>
                            <a:srgbClr val="263238"/>
                          </a:solidFill>
                          <a:latin typeface="Calibri"/>
                        </a:rPr>
                        <a:t>RM urgente y reevaluación frecuente</a:t>
                      </a:r>
                    </a:p>
                  </a:txBody>
                  <a:tcPr>
                    <a:solidFill>
                      <a:srgbClr val="FFFFFF"/>
                    </a:solidFill>
                  </a:tcPr>
                </a:tc>
              </a:tr>
              <a:tr h="457200">
                <a:tc>
                  <a:txBody>
                    <a:bodyPr/>
                    <a:lstStyle/>
                    <a:p>
                      <a:r>
                        <a:rPr sz="1600">
                          <a:solidFill>
                            <a:srgbClr val="263238"/>
                          </a:solidFill>
                          <a:latin typeface="Calibri"/>
                        </a:rPr>
                        <a:t>Menor sensibilidad perineal, menor tono anal o cambio urinario inespecífico</a:t>
                      </a:r>
                    </a:p>
                  </a:txBody>
                  <a:tcPr>
                    <a:solidFill>
                      <a:srgbClr val="EEF3F4"/>
                    </a:solidFill>
                  </a:tcPr>
                </a:tc>
                <a:tc>
                  <a:txBody>
                    <a:bodyPr/>
                    <a:lstStyle/>
                    <a:p>
                      <a:r>
                        <a:rPr sz="1600">
                          <a:solidFill>
                            <a:srgbClr val="263238"/>
                          </a:solidFill>
                          <a:latin typeface="Calibri"/>
                        </a:rPr>
                        <a:t>Roja o blanca según el contexto [r2]</a:t>
                      </a:r>
                    </a:p>
                  </a:txBody>
                  <a:tcPr>
                    <a:solidFill>
                      <a:srgbClr val="EEF3F4"/>
                    </a:solidFill>
                  </a:tcPr>
                </a:tc>
                <a:tc>
                  <a:txBody>
                    <a:bodyPr/>
                    <a:lstStyle/>
                    <a:p>
                      <a:r>
                        <a:rPr sz="1600">
                          <a:solidFill>
                            <a:srgbClr val="263238"/>
                          </a:solidFill>
                          <a:latin typeface="Calibri"/>
                        </a:rPr>
                        <a:t>RM urgente; no esperar a que se defina</a:t>
                      </a:r>
                    </a:p>
                  </a:txBody>
                  <a:tcPr>
                    <a:solidFill>
                      <a:srgbClr val="EEF3F4"/>
                    </a:solidFill>
                  </a:tcPr>
                </a:tc>
              </a:tr>
              <a:tr h="457200">
                <a:tc>
                  <a:txBody>
                    <a:bodyPr/>
                    <a:lstStyle/>
                    <a:p>
                      <a:r>
                        <a:rPr sz="1600">
                          <a:solidFill>
                            <a:srgbClr val="263238"/>
                          </a:solidFill>
                          <a:latin typeface="Calibri"/>
                        </a:rPr>
                        <a:t>Anestesia perineal, retención o incontinencia urinaria, incontinencia fecal</a:t>
                      </a:r>
                    </a:p>
                  </a:txBody>
                  <a:tcPr>
                    <a:solidFill>
                      <a:srgbClr val="FFFFFF"/>
                    </a:solidFill>
                  </a:tcPr>
                </a:tc>
                <a:tc>
                  <a:txBody>
                    <a:bodyPr/>
                    <a:lstStyle/>
                    <a:p>
                      <a:r>
                        <a:rPr sz="1600">
                          <a:solidFill>
                            <a:srgbClr val="263238"/>
                          </a:solidFill>
                          <a:latin typeface="Calibri"/>
                        </a:rPr>
                        <a:t>Blanca definitiva (CESR o CESC) [r2]</a:t>
                      </a:r>
                    </a:p>
                  </a:txBody>
                  <a:tcPr>
                    <a:solidFill>
                      <a:srgbClr val="FFFFFF"/>
                    </a:solidFill>
                  </a:tcPr>
                </a:tc>
                <a:tc>
                  <a:txBody>
                    <a:bodyPr/>
                    <a:lstStyle/>
                    <a:p>
                      <a:r>
                        <a:rPr sz="1600">
                          <a:solidFill>
                            <a:srgbClr val="263238"/>
                          </a:solidFill>
                          <a:latin typeface="Calibri"/>
                        </a:rPr>
                        <a:t>RM urgente y cirugía según el estadio (ver bloque de tratamiento); el daño puede ser ya irreversible [r6][r42]</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70</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qué vale cada maniobra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Dionne N et al. Musculoskelet Sci Pract. 2019. doi:10.1016/j.msksp.2019.05.004</a:t>
            </a:r>
          </a:p>
          <a:p>
            <a:r>
              <a:rPr sz="1000">
                <a:solidFill>
                  <a:srgbClr val="5A6469"/>
                </a:solidFill>
                <a:latin typeface="Calibri"/>
              </a:rPr>
              <a:t>[r2] Vaishya S et al. World Neurosurg X. 2024. doi:10.1016/j.wnsx.2024.100274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Idea central.</a:t>
            </a:r>
          </a:p>
          <a:p>
            <a:pPr marL="347472" indent="-347472">
              <a:spcAft>
                <a:spcPts val="1400"/>
              </a:spcAft>
              <a:buChar char="•"/>
            </a:pPr>
            <a:r>
              <a:rPr sz="2400">
                <a:solidFill>
                  <a:srgbClr val="263238"/>
                </a:solidFill>
                <a:latin typeface="Calibri"/>
              </a:rPr>
              <a:t>El examen físico en el SCE sirve para clasificar y documentar, no para descartar.</a:t>
            </a:r>
          </a:p>
          <a:p>
            <a:pPr marL="347472" indent="-347472">
              <a:spcAft>
                <a:spcPts val="1400"/>
              </a:spcAft>
              <a:buChar char="•"/>
            </a:pPr>
            <a:r>
              <a:rPr sz="2400">
                <a:solidFill>
                  <a:srgbClr val="263238"/>
                </a:solidFill>
                <a:latin typeface="Calibri"/>
              </a:rPr>
              <a:t>Ninguna maniobra tiene sensibilidad suficiente para dejarte tranquilo [r3][r2].</a:t>
            </a:r>
          </a:p>
          <a:p>
            <a:pPr marL="347472" indent="-347472">
              <a:spcAft>
                <a:spcPts val="1400"/>
              </a:spcAft>
              <a:buChar char="•"/>
            </a:pPr>
            <a:r>
              <a:rPr sz="2400">
                <a:solidFill>
                  <a:srgbClr val="263238"/>
                </a:solidFill>
                <a:latin typeface="Calibri"/>
              </a:rPr>
              <a:t>Sensibilidad perineal.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70</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Sensibilidad y especificidad de maniobras con ambos datos publicados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Katzouraki G et al. Bone Joint J. 2020. doi:10.1302/0301-620X.102B6.BJJ-2020-0195.R1</a:t>
            </a:r>
          </a:p>
          <a:p>
            <a:r>
              <a:rPr sz="1000">
                <a:solidFill>
                  <a:srgbClr val="5A6469"/>
                </a:solidFill>
                <a:latin typeface="Calibri"/>
              </a:rPr>
              <a:t>[r12] Tabrah J et al. Musculoskelet Sci Pract. 2022. doi:10.1016/j.msksp.2022.102523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70</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Sensibilidad de cada hallazgo para compresión en la RM</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Katzouraki G et al. Bone Joint J. 2020. doi:10.1302/0301-620X.102B6.BJJ-2020-0195.R1</a:t>
            </a:r>
          </a:p>
          <a:p>
            <a:r>
              <a:rPr sz="1000">
                <a:solidFill>
                  <a:srgbClr val="5A6469"/>
                </a:solidFill>
                <a:latin typeface="Calibri"/>
              </a:rPr>
              <a:t>[r29] Venkatesan M et al. Spine (Phila Pa. 2019. doi:10.1097/BRS.0000000000003152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70</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RM urgente y qué mirar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Vaishya S et al. World Neurosurg X. 2024. doi:10.1016/j.wnsx.2024.100274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Idea central.</a:t>
            </a:r>
          </a:p>
          <a:p>
            <a:pPr marL="347472" indent="-347472">
              <a:spcAft>
                <a:spcPts val="1400"/>
              </a:spcAft>
              <a:buChar char="•"/>
            </a:pPr>
            <a:r>
              <a:rPr sz="2400">
                <a:solidFill>
                  <a:srgbClr val="263238"/>
                </a:solidFill>
                <a:latin typeface="Calibri"/>
              </a:rPr>
              <a:t>Para confirmar o descartar, la prueba de elección es la RM lumbosacra sin contraste: en un solo estudio dice si las raíces están comprimidas y por qué (disco, hematoma, tumor u otra causa)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70</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Razón prolapso/canal: sensibilidad y especificidad según el umbral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[r39] Fonseka RD et al. World Neurosurg. 2024. doi:10.1016/j.wneu.2024.09.025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70</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pedir y cuándo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Vaishya S et al. World Neurosurg X. 2024. doi:10.1016/j.wnsx.2024.100274</a:t>
            </a:r>
          </a:p>
          <a:p>
            <a:r>
              <a:rPr sz="1000">
                <a:solidFill>
                  <a:srgbClr val="5A6469"/>
                </a:solidFill>
                <a:latin typeface="Calibri"/>
              </a:rPr>
              <a:t>[r7] Kuris EO et al. Am J Med. 2021. doi:10.1016/j.amjmed.2021.07.021</a:t>
            </a:r>
          </a:p>
          <a:p>
            <a:r>
              <a:rPr sz="1000">
                <a:solidFill>
                  <a:srgbClr val="5A6469"/>
                </a:solidFill>
                <a:latin typeface="Calibri"/>
              </a:rPr>
              <a:t>[r18] National Institute for Health and Care Excellence. NICE guideline NG234. 2023.</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Situación</a:t>
                      </a:r>
                    </a:p>
                  </a:txBody>
                  <a:tcPr>
                    <a:solidFill>
                      <a:srgbClr val="0F5F6B"/>
                    </a:solidFill>
                  </a:tcPr>
                </a:tc>
                <a:tc>
                  <a:txBody>
                    <a:bodyPr/>
                    <a:lstStyle/>
                    <a:p>
                      <a:r>
                        <a:rPr sz="1600" b="1">
                          <a:solidFill>
                            <a:srgbClr val="FFFFFF"/>
                          </a:solidFill>
                          <a:latin typeface="Calibri"/>
                        </a:rPr>
                        <a:t>Imagen</a:t>
                      </a:r>
                    </a:p>
                  </a:txBody>
                  <a:tcPr>
                    <a:solidFill>
                      <a:srgbClr val="0F5F6B"/>
                    </a:solidFill>
                  </a:tcPr>
                </a:tc>
                <a:tc>
                  <a:txBody>
                    <a:bodyPr/>
                    <a:lstStyle/>
                    <a:p>
                      <a:r>
                        <a:rPr sz="1600" b="1">
                          <a:solidFill>
                            <a:srgbClr val="FFFFFF"/>
                          </a:solidFill>
                          <a:latin typeface="Calibri"/>
                        </a:rPr>
                        <a:t>Fuente</a:t>
                      </a:r>
                    </a:p>
                  </a:txBody>
                  <a:tcPr>
                    <a:solidFill>
                      <a:srgbClr val="0F5F6B"/>
                    </a:solidFill>
                  </a:tcPr>
                </a:tc>
              </a:tr>
              <a:tr h="457200">
                <a:tc>
                  <a:txBody>
                    <a:bodyPr/>
                    <a:lstStyle/>
                    <a:p>
                      <a:r>
                        <a:rPr sz="1600">
                          <a:solidFill>
                            <a:srgbClr val="263238"/>
                          </a:solidFill>
                          <a:latin typeface="Calibri"/>
                        </a:rPr>
                        <a:t>SCE sospechado</a:t>
                      </a:r>
                    </a:p>
                  </a:txBody>
                  <a:tcPr>
                    <a:solidFill>
                      <a:srgbClr val="EEF3F4"/>
                    </a:solidFill>
                  </a:tcPr>
                </a:tc>
                <a:tc>
                  <a:txBody>
                    <a:bodyPr/>
                    <a:lstStyle/>
                    <a:p>
                      <a:r>
                        <a:rPr sz="1600">
                          <a:solidFill>
                            <a:srgbClr val="263238"/>
                          </a:solidFill>
                          <a:latin typeface="Calibri"/>
                        </a:rPr>
                        <a:t>RM lumbosacra sin contraste, urgente</a:t>
                      </a:r>
                    </a:p>
                  </a:txBody>
                  <a:tcPr>
                    <a:solidFill>
                      <a:srgbClr val="EEF3F4"/>
                    </a:solidFill>
                  </a:tcPr>
                </a:tc>
                <a:tc>
                  <a:txBody>
                    <a:bodyPr/>
                    <a:lstStyle/>
                    <a:p>
                      <a:r>
                        <a:rPr sz="1600">
                          <a:solidFill>
                            <a:srgbClr val="263238"/>
                          </a:solidFill>
                          <a:latin typeface="Calibri"/>
                        </a:rPr>
                        <a:t>Consenso WFNS [r2]</a:t>
                      </a:r>
                    </a:p>
                  </a:txBody>
                  <a:tcPr>
                    <a:solidFill>
                      <a:srgbClr val="EEF3F4"/>
                    </a:solidFill>
                  </a:tcPr>
                </a:tc>
              </a:tr>
              <a:tr h="457200">
                <a:tc>
                  <a:txBody>
                    <a:bodyPr/>
                    <a:lstStyle/>
                    <a:p>
                      <a:r>
                        <a:rPr sz="1600">
                          <a:solidFill>
                            <a:srgbClr val="263238"/>
                          </a:solidFill>
                          <a:latin typeface="Calibri"/>
                        </a:rPr>
                        <a:t>RM no posible o contraindicada</a:t>
                      </a:r>
                    </a:p>
                  </a:txBody>
                  <a:tcPr>
                    <a:solidFill>
                      <a:srgbClr val="FFFFFF"/>
                    </a:solidFill>
                  </a:tcPr>
                </a:tc>
                <a:tc>
                  <a:txBody>
                    <a:bodyPr/>
                    <a:lstStyle/>
                    <a:p>
                      <a:r>
                        <a:rPr sz="1600">
                          <a:solidFill>
                            <a:srgbClr val="263238"/>
                          </a:solidFill>
                          <a:latin typeface="Calibri"/>
                        </a:rPr>
                        <a:t>TC con mielografía</a:t>
                      </a:r>
                    </a:p>
                  </a:txBody>
                  <a:tcPr>
                    <a:solidFill>
                      <a:srgbClr val="FFFFFF"/>
                    </a:solidFill>
                  </a:tcPr>
                </a:tc>
                <a:tc>
                  <a:txBody>
                    <a:bodyPr/>
                    <a:lstStyle/>
                    <a:p>
                      <a:r>
                        <a:rPr sz="1600">
                          <a:solidFill>
                            <a:srgbClr val="263238"/>
                          </a:solidFill>
                          <a:latin typeface="Calibri"/>
                        </a:rPr>
                        <a:t>Revisión clínica [r7]</a:t>
                      </a:r>
                    </a:p>
                  </a:txBody>
                  <a:tcPr>
                    <a:solidFill>
                      <a:srgbClr val="FFFFFF"/>
                    </a:solidFill>
                  </a:tcPr>
                </a:tc>
              </a:tr>
              <a:tr h="457200">
                <a:tc>
                  <a:txBody>
                    <a:bodyPr/>
                    <a:lstStyle/>
                    <a:p>
                      <a:r>
                        <a:rPr sz="1600">
                          <a:solidFill>
                            <a:srgbClr val="263238"/>
                          </a:solidFill>
                          <a:latin typeface="Calibri"/>
                        </a:rPr>
                        <a:t>Sospecha de metástasis con síntomas neurológicos</a:t>
                      </a:r>
                    </a:p>
                  </a:txBody>
                  <a:tcPr>
                    <a:solidFill>
                      <a:srgbClr val="EEF3F4"/>
                    </a:solidFill>
                  </a:tcPr>
                </a:tc>
                <a:tc>
                  <a:txBody>
                    <a:bodyPr/>
                    <a:lstStyle/>
                    <a:p>
                      <a:r>
                        <a:rPr sz="1600">
                          <a:solidFill>
                            <a:srgbClr val="263238"/>
                          </a:solidFill>
                          <a:latin typeface="Calibri"/>
                        </a:rPr>
                        <a:t>RM en las primeras 24 h, con secuencias de toda la columna</a:t>
                      </a:r>
                    </a:p>
                  </a:txBody>
                  <a:tcPr>
                    <a:solidFill>
                      <a:srgbClr val="EEF3F4"/>
                    </a:solidFill>
                  </a:tcPr>
                </a:tc>
                <a:tc>
                  <a:txBody>
                    <a:bodyPr/>
                    <a:lstStyle/>
                    <a:p>
                      <a:r>
                        <a:rPr sz="1600">
                          <a:solidFill>
                            <a:srgbClr val="263238"/>
                          </a:solidFill>
                          <a:latin typeface="Calibri"/>
                        </a:rPr>
                        <a:t>Guía NICE NG234 [r18]</a:t>
                      </a:r>
                    </a:p>
                  </a:txBody>
                  <a:tcPr>
                    <a:solidFill>
                      <a:srgbClr val="EEF3F4"/>
                    </a:solidFill>
                  </a:tcPr>
                </a:tc>
              </a:tr>
              <a:tr h="457200">
                <a:tc>
                  <a:txBody>
                    <a:bodyPr/>
                    <a:lstStyle/>
                    <a:p>
                      <a:r>
                        <a:rPr sz="1600">
                          <a:solidFill>
                            <a:srgbClr val="263238"/>
                          </a:solidFill>
                          <a:latin typeface="Calibri"/>
                        </a:rPr>
                        <a:t>Sin RM disponible, residuo mayor de 200 mL</a:t>
                      </a:r>
                    </a:p>
                  </a:txBody>
                  <a:tcPr>
                    <a:solidFill>
                      <a:srgbClr val="FFFFFF"/>
                    </a:solidFill>
                  </a:tcPr>
                </a:tc>
                <a:tc>
                  <a:txBody>
                    <a:bodyPr/>
                    <a:lstStyle/>
                    <a:p>
                      <a:r>
                        <a:rPr sz="1600">
                          <a:solidFill>
                            <a:srgbClr val="263238"/>
                          </a:solidFill>
                          <a:latin typeface="Calibri"/>
                        </a:rPr>
                        <a:t>Considerar traslado a centro con RM de urgencia</a:t>
                      </a:r>
                    </a:p>
                  </a:txBody>
                  <a:tcPr>
                    <a:solidFill>
                      <a:srgbClr val="FFFFFF"/>
                    </a:solidFill>
                  </a:tcPr>
                </a:tc>
                <a:tc>
                  <a:txBody>
                    <a:bodyPr/>
                    <a:lstStyle/>
                    <a:p>
                      <a:r>
                        <a:rPr sz="1600">
                          <a:solidFill>
                            <a:srgbClr val="263238"/>
                          </a:solidFill>
                          <a:latin typeface="Calibri"/>
                        </a:rPr>
                        <a:t>Consenso WFNS [r2]</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70</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 urgencias adaptable a Guayaquil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Lavy C et al. Int Orthop. 2022. doi:10.1007/s00264-021-05273-1</a:t>
            </a:r>
          </a:p>
          <a:p>
            <a:r>
              <a:rPr sz="800">
                <a:solidFill>
                  <a:srgbClr val="5A6469"/>
                </a:solidFill>
                <a:latin typeface="Calibri"/>
              </a:rPr>
              <a:t>[r2] Vaishya S et al. World Neurosurg X. 2024. doi:10.1016/j.wnsx.2024.100274</a:t>
            </a:r>
          </a:p>
          <a:p>
            <a:r>
              <a:rPr sz="800">
                <a:solidFill>
                  <a:srgbClr val="5A6469"/>
                </a:solidFill>
                <a:latin typeface="Calibri"/>
              </a:rPr>
              <a:t>[r6] Todd NV. Red flags and white flags. 2017. doi:10.1080/02688697.2017.1297364</a:t>
            </a:r>
          </a:p>
          <a:p>
            <a:r>
              <a:rPr sz="800">
                <a:solidFill>
                  <a:srgbClr val="5A6469"/>
                </a:solidFill>
                <a:latin typeface="Calibri"/>
              </a:rPr>
              <a:t>[r7] Kuris EO et al. Am J Med. 2021. doi:10.1016/j.amjmed.2021.07.021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Cómo leer este algoritmo.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70</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 urgencias adaptable a Guayaquil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Lavy C et al. Int Orthop. 2022. doi:10.1007/s00264-021-05273-1</a:t>
            </a:r>
          </a:p>
          <a:p>
            <a:r>
              <a:rPr sz="800">
                <a:solidFill>
                  <a:srgbClr val="5A6469"/>
                </a:solidFill>
                <a:latin typeface="Calibri"/>
              </a:rPr>
              <a:t>[r2] Vaishya S et al. World Neurosurg X. 2024. doi:10.1016/j.wnsx.2024.100274</a:t>
            </a:r>
          </a:p>
          <a:p>
            <a:r>
              <a:rPr sz="800">
                <a:solidFill>
                  <a:srgbClr val="5A6469"/>
                </a:solidFill>
                <a:latin typeface="Calibri"/>
              </a:rPr>
              <a:t>[r6] Todd NV. Red flags and white flags. 2017. doi:10.1080/02688697.2017.1297364</a:t>
            </a:r>
          </a:p>
          <a:p>
            <a:r>
              <a:rPr sz="800">
                <a:solidFill>
                  <a:srgbClr val="5A6469"/>
                </a:solidFill>
                <a:latin typeface="Calibri"/>
              </a:rPr>
              <a:t>[r7] Kuris EO et al. Am J Med. 2021. doi:10.1016/j.amjmed.2021.07.021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Úsalo para ordenar el razonamiento y adáptalo a los recursos reales de tu hospital: RM disponible a toda hora, ecografía vesical, equipo de columna de guardia y transporte seguro.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70</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Paciente con dolor lumbar o ciática y alguna alteración vesical, intestinal, sexual o perineal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Vaishya S et al. World Neurosurg X. 2024. doi:10.1016/j.wnsx.2024.100274</a:t>
            </a:r>
          </a:p>
          <a:p>
            <a:r>
              <a:rPr sz="800">
                <a:solidFill>
                  <a:srgbClr val="5A6469"/>
                </a:solidFill>
                <a:latin typeface="Calibri"/>
              </a:rPr>
              <a:t>[r1] Lavy C et al. Int Orthop. 2022. doi:10.1007/s00264-021-05273-1</a:t>
            </a:r>
          </a:p>
          <a:p>
            <a:r>
              <a:rPr sz="800">
                <a:solidFill>
                  <a:srgbClr val="5A6469"/>
                </a:solidFill>
                <a:latin typeface="Calibri"/>
              </a:rPr>
              <a:t>[r6] Todd NV. Red flags and white flags. 2017. doi:10.1080/02688697.2017.1297364</a:t>
            </a:r>
          </a:p>
          <a:p>
            <a:r>
              <a:rPr sz="800">
                <a:solidFill>
                  <a:srgbClr val="5A6469"/>
                </a:solidFill>
                <a:latin typeface="Calibri"/>
              </a:rPr>
              <a:t>[r14] Fountain DM et al. Br J Neurosurg. 2019. doi:10.1080/02688697.2019.1648757</a:t>
            </a:r>
          </a:p>
          <a:p>
            <a:r>
              <a:rPr sz="800">
                <a:solidFill>
                  <a:srgbClr val="5A6469"/>
                </a:solidFill>
                <a:latin typeface="Calibri"/>
              </a:rPr>
              <a:t>[r42] Todd NV et al. Br J Neurosurg. 2016. doi:10.1080/02688697.2016.1187254</a:t>
            </a:r>
          </a:p>
          <a:p>
            <a:r>
              <a:rPr sz="800">
                <a:solidFill>
                  <a:srgbClr val="5A6469"/>
                </a:solidFill>
                <a:latin typeface="Calibri"/>
              </a:rPr>
              <a:t>(+3 referencias más en las láminas finales)</a:t>
            </a:r>
          </a:p>
        </p:txBody>
      </p:sp>
      <p:sp>
        <p:nvSpPr>
          <p:cNvPr id="6" name="Rounded Rectangle 5"/>
          <p:cNvSpPr/>
          <p:nvPr/>
        </p:nvSpPr>
        <p:spPr>
          <a:xfrm>
            <a:off x="4754880" y="1508760"/>
            <a:ext cx="2743200" cy="297262"/>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Dolor lumbar o ciática, más ciática bilateral, déficit en las piernas o alguna alteración vesical, intestinal, sexual o perineal [r2]</a:t>
            </a:r>
          </a:p>
        </p:txBody>
      </p:sp>
      <p:sp>
        <p:nvSpPr>
          <p:cNvPr id="7" name="Rectangle 6"/>
          <p:cNvSpPr/>
          <p:nvPr/>
        </p:nvSpPr>
        <p:spPr>
          <a:xfrm>
            <a:off x="4754880" y="1915750"/>
            <a:ext cx="2743200" cy="29726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Hora de inicio de cada síntoma; fuerza, reflejos y sensibilidad perineal; residuo posmiccional por ecografía si hay equipo (práctica habitual)</a:t>
            </a:r>
          </a:p>
        </p:txBody>
      </p:sp>
      <p:sp>
        <p:nvSpPr>
          <p:cNvPr id="8" name="Rectangle 7"/>
          <p:cNvSpPr/>
          <p:nvPr/>
        </p:nvSpPr>
        <p:spPr>
          <a:xfrm>
            <a:off x="4754880" y="2322741"/>
            <a:ext cx="2743200" cy="29726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0">
                <a:solidFill>
                  <a:srgbClr val="263238"/>
                </a:solidFill>
                <a:latin typeface="Calibri"/>
              </a:rPr>
              <a:t>Clasificar: CESS, CESE, CESI, CESR o CESC [r1]</a:t>
            </a:r>
          </a:p>
        </p:txBody>
      </p:sp>
      <p:sp>
        <p:nvSpPr>
          <p:cNvPr id="9" name="Decision 8"/>
          <p:cNvSpPr/>
          <p:nvPr/>
        </p:nvSpPr>
        <p:spPr>
          <a:xfrm>
            <a:off x="4572000" y="2729731"/>
            <a:ext cx="3108960" cy="455483"/>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¿Hay RM de urgencia en este hospital?</a:t>
            </a:r>
          </a:p>
        </p:txBody>
      </p:sp>
      <p:sp>
        <p:nvSpPr>
          <p:cNvPr id="10" name="Rectangle 9"/>
          <p:cNvSpPr/>
          <p:nvPr/>
        </p:nvSpPr>
        <p:spPr>
          <a:xfrm>
            <a:off x="4754880" y="3294943"/>
            <a:ext cx="2743200" cy="29726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Documentar el residuo: con &gt; 200 mL, considerar traslado a centro con RM de urgencia [r2]; llamar al centro receptor antes de trasladar (práctica habitual) [r14]</a:t>
            </a:r>
          </a:p>
        </p:txBody>
      </p:sp>
      <p:sp>
        <p:nvSpPr>
          <p:cNvPr id="11" name="Rectangle 10"/>
          <p:cNvSpPr/>
          <p:nvPr/>
        </p:nvSpPr>
        <p:spPr>
          <a:xfrm>
            <a:off x="4754880" y="3701933"/>
            <a:ext cx="2743200" cy="29726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RM lumbosacra urgente, sin esperar retención ni incontinencia [r2][r6]</a:t>
            </a:r>
          </a:p>
        </p:txBody>
      </p:sp>
      <p:sp>
        <p:nvSpPr>
          <p:cNvPr id="12" name="Decision 11"/>
          <p:cNvSpPr/>
          <p:nvPr/>
        </p:nvSpPr>
        <p:spPr>
          <a:xfrm>
            <a:off x="4572000" y="4108924"/>
            <a:ext cx="3108960" cy="455483"/>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¿Compresión de la cauda equina en la RM?</a:t>
            </a:r>
          </a:p>
        </p:txBody>
      </p:sp>
      <p:sp>
        <p:nvSpPr>
          <p:cNvPr id="13" name="Decision 12"/>
          <p:cNvSpPr/>
          <p:nvPr/>
        </p:nvSpPr>
        <p:spPr>
          <a:xfrm>
            <a:off x="2804160" y="4674135"/>
            <a:ext cx="3108960" cy="455483"/>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¿Causa distinta de la hernia (absceso, hematoma, tumor)?</a:t>
            </a:r>
          </a:p>
        </p:txBody>
      </p:sp>
      <p:sp>
        <p:nvSpPr>
          <p:cNvPr id="14" name="Rectangle 13"/>
          <p:cNvSpPr/>
          <p:nvPr/>
        </p:nvSpPr>
        <p:spPr>
          <a:xfrm>
            <a:off x="6522720" y="4674135"/>
            <a:ext cx="2743200" cy="45548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Sin compresión: pensar en escáner negativo, completar la imagen, analgesia, advertencias escritas y seguimiento [r16][r42]</a:t>
            </a:r>
          </a:p>
        </p:txBody>
      </p:sp>
      <p:sp>
        <p:nvSpPr>
          <p:cNvPr id="15" name="Rectangle 14"/>
          <p:cNvSpPr/>
          <p:nvPr/>
        </p:nvSpPr>
        <p:spPr>
          <a:xfrm>
            <a:off x="2987040" y="5239346"/>
            <a:ext cx="2743200" cy="29726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Descompresión urgente: dentro de 48 h desde el inicio y, si se puede, antes de 24 h [r2]; en CESI, de día o de noche [r42]</a:t>
            </a:r>
          </a:p>
        </p:txBody>
      </p:sp>
      <p:sp>
        <p:nvSpPr>
          <p:cNvPr id="16" name="Rectangle 15"/>
          <p:cNvSpPr/>
          <p:nvPr/>
        </p:nvSpPr>
        <p:spPr>
          <a:xfrm>
            <a:off x="6522720" y="5239346"/>
            <a:ext cx="2743200" cy="29726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Manejo específico urgente de la causa con equipo de columna: absceso, hematoma o tumor (si hay compresión metastásica con síntomas neurológicos, dexametasona 16 mg oral o equivalente parenteral) [r18]</a:t>
            </a:r>
          </a:p>
        </p:txBody>
      </p:sp>
      <p:sp>
        <p:nvSpPr>
          <p:cNvPr id="17" name="Rounded Rectangle 16"/>
          <p:cNvSpPr/>
          <p:nvPr/>
        </p:nvSpPr>
        <p:spPr>
          <a:xfrm>
            <a:off x="4754880" y="5646337"/>
            <a:ext cx="2743200" cy="297262"/>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Documentar tiempos, decisiones y consentimiento [r7]; plan de seguimiento de vejiga, intestino y función sexual (práctica habitual)</a:t>
            </a:r>
          </a:p>
        </p:txBody>
      </p:sp>
      <p:cxnSp>
        <p:nvCxnSpPr>
          <p:cNvPr id="18" name="Connector 17"/>
          <p:cNvCxnSpPr>
            <a:stCxn id="6" idx="2"/>
            <a:endCxn id="7" idx="0"/>
          </p:cNvCxnSpPr>
          <p:nvPr/>
        </p:nvCxnSpPr>
        <p:spPr>
          <a:xfrm flipH="1">
            <a:off x="6126480" y="1806022"/>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9" name="Connector 18"/>
          <p:cNvCxnSpPr>
            <a:stCxn id="7" idx="2"/>
            <a:endCxn id="8" idx="0"/>
          </p:cNvCxnSpPr>
          <p:nvPr/>
        </p:nvCxnSpPr>
        <p:spPr>
          <a:xfrm flipH="1">
            <a:off x="6126480" y="2213012"/>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0" name="Connector 19"/>
          <p:cNvCxnSpPr>
            <a:stCxn id="8" idx="2"/>
            <a:endCxn id="9" idx="0"/>
          </p:cNvCxnSpPr>
          <p:nvPr/>
        </p:nvCxnSpPr>
        <p:spPr>
          <a:xfrm flipH="1">
            <a:off x="6126480" y="2620003"/>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1" name="Connector 20"/>
          <p:cNvCxnSpPr>
            <a:stCxn id="9" idx="2"/>
            <a:endCxn id="11" idx="0"/>
          </p:cNvCxnSpPr>
          <p:nvPr/>
        </p:nvCxnSpPr>
        <p:spPr>
          <a:xfrm flipH="1">
            <a:off x="6126480" y="3185214"/>
            <a:ext cx="0" cy="51671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6181344" y="3320345"/>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3" name="Connector 22"/>
          <p:cNvCxnSpPr>
            <a:stCxn id="9" idx="2"/>
            <a:endCxn id="10" idx="0"/>
          </p:cNvCxnSpPr>
          <p:nvPr/>
        </p:nvCxnSpPr>
        <p:spPr>
          <a:xfrm flipH="1">
            <a:off x="6126480" y="3185214"/>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6181344" y="3177899"/>
            <a:ext cx="457200" cy="274320"/>
          </a:xfrm>
          <a:prstGeom prst="rect">
            <a:avLst/>
          </a:prstGeom>
          <a:noFill/>
        </p:spPr>
        <p:txBody>
          <a:bodyPr wrap="square">
            <a:spAutoFit/>
          </a:bodyPr>
          <a:lstStyle/>
          <a:p>
            <a:r>
              <a:rPr sz="1200" b="1">
                <a:solidFill>
                  <a:srgbClr val="D97706"/>
                </a:solidFill>
                <a:latin typeface="Calibri"/>
              </a:rPr>
              <a:t>no</a:t>
            </a:r>
          </a:p>
        </p:txBody>
      </p:sp>
      <p:cxnSp>
        <p:nvCxnSpPr>
          <p:cNvPr id="25" name="Connector 24"/>
          <p:cNvCxnSpPr>
            <a:stCxn id="10" idx="2"/>
            <a:endCxn id="11" idx="0"/>
          </p:cNvCxnSpPr>
          <p:nvPr/>
        </p:nvCxnSpPr>
        <p:spPr>
          <a:xfrm flipH="1">
            <a:off x="6126480" y="3592205"/>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6181344" y="3584889"/>
            <a:ext cx="457200" cy="274320"/>
          </a:xfrm>
          <a:prstGeom prst="rect">
            <a:avLst/>
          </a:prstGeom>
          <a:noFill/>
        </p:spPr>
        <p:txBody>
          <a:bodyPr wrap="square">
            <a:spAutoFit/>
          </a:bodyPr>
          <a:lstStyle/>
          <a:p>
            <a:r>
              <a:rPr sz="1200" b="1">
                <a:solidFill>
                  <a:srgbClr val="D97706"/>
                </a:solidFill>
                <a:latin typeface="Calibri"/>
              </a:rPr>
              <a:t>en el centro receptor</a:t>
            </a:r>
          </a:p>
        </p:txBody>
      </p:sp>
      <p:cxnSp>
        <p:nvCxnSpPr>
          <p:cNvPr id="27" name="Connector 26"/>
          <p:cNvCxnSpPr>
            <a:stCxn id="11" idx="2"/>
            <a:endCxn id="12" idx="0"/>
          </p:cNvCxnSpPr>
          <p:nvPr/>
        </p:nvCxnSpPr>
        <p:spPr>
          <a:xfrm flipH="1">
            <a:off x="6126480" y="3999195"/>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8" name="Connector 27"/>
          <p:cNvCxnSpPr>
            <a:stCxn id="12" idx="2"/>
            <a:endCxn id="13" idx="0"/>
          </p:cNvCxnSpPr>
          <p:nvPr/>
        </p:nvCxnSpPr>
        <p:spPr>
          <a:xfrm flipH="1">
            <a:off x="4358640" y="4564407"/>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5004816" y="4557091"/>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0" name="Connector 29"/>
          <p:cNvCxnSpPr>
            <a:stCxn id="12" idx="2"/>
            <a:endCxn id="14" idx="0"/>
          </p:cNvCxnSpPr>
          <p:nvPr/>
        </p:nvCxnSpPr>
        <p:spPr>
          <a:xfrm>
            <a:off x="6126480" y="4564407"/>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6800088" y="4557091"/>
            <a:ext cx="457200" cy="274320"/>
          </a:xfrm>
          <a:prstGeom prst="rect">
            <a:avLst/>
          </a:prstGeom>
          <a:noFill/>
        </p:spPr>
        <p:txBody>
          <a:bodyPr wrap="square">
            <a:spAutoFit/>
          </a:bodyPr>
          <a:lstStyle/>
          <a:p>
            <a:r>
              <a:rPr sz="1200" b="1">
                <a:solidFill>
                  <a:srgbClr val="D97706"/>
                </a:solidFill>
                <a:latin typeface="Calibri"/>
              </a:rPr>
              <a:t>no</a:t>
            </a:r>
          </a:p>
        </p:txBody>
      </p:sp>
      <p:cxnSp>
        <p:nvCxnSpPr>
          <p:cNvPr id="32" name="Connector 31"/>
          <p:cNvCxnSpPr>
            <a:stCxn id="13" idx="2"/>
            <a:endCxn id="15" idx="0"/>
          </p:cNvCxnSpPr>
          <p:nvPr/>
        </p:nvCxnSpPr>
        <p:spPr>
          <a:xfrm flipH="1">
            <a:off x="4358640" y="5129618"/>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4413504" y="5122302"/>
            <a:ext cx="457200" cy="274320"/>
          </a:xfrm>
          <a:prstGeom prst="rect">
            <a:avLst/>
          </a:prstGeom>
          <a:noFill/>
        </p:spPr>
        <p:txBody>
          <a:bodyPr wrap="square">
            <a:spAutoFit/>
          </a:bodyPr>
          <a:lstStyle/>
          <a:p>
            <a:r>
              <a:rPr sz="1200" b="1">
                <a:solidFill>
                  <a:srgbClr val="D97706"/>
                </a:solidFill>
                <a:latin typeface="Calibri"/>
              </a:rPr>
              <a:t>no, es disco</a:t>
            </a:r>
          </a:p>
        </p:txBody>
      </p:sp>
      <p:cxnSp>
        <p:nvCxnSpPr>
          <p:cNvPr id="34" name="Connector 33"/>
          <p:cNvCxnSpPr>
            <a:stCxn id="13" idx="2"/>
            <a:endCxn id="16" idx="0"/>
          </p:cNvCxnSpPr>
          <p:nvPr/>
        </p:nvCxnSpPr>
        <p:spPr>
          <a:xfrm>
            <a:off x="4358640" y="5129618"/>
            <a:ext cx="353568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5650992" y="5122302"/>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6" name="Connector 35"/>
          <p:cNvCxnSpPr>
            <a:stCxn id="15" idx="2"/>
            <a:endCxn id="17" idx="0"/>
          </p:cNvCxnSpPr>
          <p:nvPr/>
        </p:nvCxnSpPr>
        <p:spPr>
          <a:xfrm>
            <a:off x="4358640" y="5536608"/>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7" name="Connector 36"/>
          <p:cNvCxnSpPr>
            <a:stCxn id="16" idx="2"/>
            <a:endCxn id="17" idx="0"/>
          </p:cNvCxnSpPr>
          <p:nvPr/>
        </p:nvCxnSpPr>
        <p:spPr>
          <a:xfrm flipH="1">
            <a:off x="6126480" y="5536608"/>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8" name="Connector 37"/>
          <p:cNvCxnSpPr>
            <a:stCxn id="14" idx="2"/>
            <a:endCxn id="17" idx="0"/>
          </p:cNvCxnSpPr>
          <p:nvPr/>
        </p:nvCxnSpPr>
        <p:spPr>
          <a:xfrm flipH="1">
            <a:off x="6126480" y="5129618"/>
            <a:ext cx="1767840" cy="51671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70</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descompresión urgente y la discusión del tiempo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Vaishya S et al. World Neurosurg X. 2024. doi:10.1016/j.wnsx.2024.100274</a:t>
            </a:r>
          </a:p>
          <a:p>
            <a:r>
              <a:rPr sz="1000">
                <a:solidFill>
                  <a:srgbClr val="5A6469"/>
                </a:solidFill>
                <a:latin typeface="Calibri"/>
              </a:rPr>
              <a:t>[r17] Spector LR et al. J Am Acad Orthop Surg. 2008. doi:10.5435/00124635-200808000-00006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Idea central.</a:t>
            </a:r>
          </a:p>
          <a:p>
            <a:pPr marL="347472" indent="-347472">
              <a:spcAft>
                <a:spcPts val="1400"/>
              </a:spcAft>
              <a:buChar char="•"/>
            </a:pPr>
            <a:r>
              <a:rPr sz="2400">
                <a:solidFill>
                  <a:srgbClr val="263238"/>
                </a:solidFill>
                <a:latin typeface="Calibri"/>
              </a:rPr>
              <a:t>Cuando hay compresión de la cauda equina (hernia, hematoma, absceso o tumor), el tratamiento es quirúrgico y urgente: descomprimir las raíces [r2][r17].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70</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Disfunción vesical en el primer control en CESI, según el momento de operar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Srikandarajah N et al. 2015. doi:10.1097/BRS.0000000000000813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70</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Disfunción vesical persistente a largo plazo en el metaanálisis de 22 estudios (intervalos de confianza muy amplios)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Kumar V et al. Eur Spine J. 2022. doi:10.1007/s00586-021-07001-0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70</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descompresión posterior por hernia discal masiva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Vaishya S et al. World Neurosurg X. 2024. doi:10.1016/j.wnsx.2024.100274</a:t>
            </a:r>
          </a:p>
          <a:p>
            <a:r>
              <a:rPr sz="1000">
                <a:solidFill>
                  <a:srgbClr val="5A6469"/>
                </a:solidFill>
                <a:latin typeface="Calibri"/>
              </a:rPr>
              <a:t>[r53] Khashan M et al. Front Surg. 2022. doi:10.3389/fsurg.2022.1031919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Idea central.</a:t>
            </a:r>
          </a:p>
          <a:p>
            <a:pPr marL="347472" indent="-347472">
              <a:spcAft>
                <a:spcPts val="1400"/>
              </a:spcAft>
              <a:buChar char="•"/>
            </a:pPr>
            <a:r>
              <a:rPr sz="2400">
                <a:solidFill>
                  <a:srgbClr val="263238"/>
                </a:solidFill>
                <a:latin typeface="Calibri"/>
              </a:rPr>
              <a:t>El objetivo de la cirugía es único: liberar las raíces retirando la compresión, con la menor retracción posible del saco dural y de las raíces [r2][r53].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70</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descompresión posterior por hernia discal masiva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[r55] Sommer F et al. Oper Neurosurg. 2022. doi:10.1227/ons.0000000000000198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Se llaman así las que ocupan más de 50 % del canal; en una serie tubular de 23 hernias gigantes (solo 3 con SCE)… [r55]</a:t>
            </a:r>
          </a:p>
          <a:p>
            <a:pPr marL="347472" indent="-347472">
              <a:spcAft>
                <a:spcPts val="1400"/>
              </a:spcAft>
              <a:buChar char="•"/>
            </a:pPr>
            <a:r>
              <a:rPr sz="2400">
                <a:solidFill>
                  <a:srgbClr val="263238"/>
                </a:solidFill>
                <a:latin typeface="Calibri"/>
              </a:rPr>
              <a:t>Con estenosis asociada.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70</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Abordaje interespinoso según la visibilidad del líquido cefalorraquídeo en la RM axial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[r41] Woodfield J et al. Lancet Reg Health Eur. 2023. doi:10.1016/j.lanepe.2022.100545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70</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qué esperar y qué vigilar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[r41] Woodfield J et al. Lancet Reg Health Eur. 2023. doi:10.1016/j.lanepe.2022.100545</a:t>
            </a:r>
          </a:p>
          <a:p>
            <a:r>
              <a:rPr sz="1000">
                <a:solidFill>
                  <a:srgbClr val="5A6469"/>
                </a:solidFill>
                <a:latin typeface="Calibri"/>
              </a:rPr>
              <a:t>[r58] Filler R et al. Cureus. 2023. doi:10.7759/cureus.49059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Idea central.</a:t>
            </a:r>
          </a:p>
          <a:p>
            <a:pPr marL="347472" indent="-347472">
              <a:spcAft>
                <a:spcPts val="1400"/>
              </a:spcAft>
              <a:buChar char="•"/>
            </a:pPr>
            <a:r>
              <a:rPr sz="2400">
                <a:solidFill>
                  <a:srgbClr val="263238"/>
                </a:solidFill>
                <a:latin typeface="Calibri"/>
              </a:rPr>
              <a:t>La descompresión urgente no es una cirugía inocua: el desgarro dural y la reoperación son frecuentes.</a:t>
            </a:r>
          </a:p>
          <a:p>
            <a:pPr marL="347472" indent="-347472">
              <a:spcAft>
                <a:spcPts val="1400"/>
              </a:spcAft>
              <a:buChar char="•"/>
            </a:pPr>
            <a:r>
              <a:rPr sz="2400">
                <a:solidFill>
                  <a:srgbClr val="263238"/>
                </a:solidFill>
                <a:latin typeface="Calibri"/>
              </a:rPr>
              <a:t>Anticiparlos es parte de la preparación [r41][r58].</a:t>
            </a:r>
          </a:p>
          <a:p>
            <a:pPr marL="347472" indent="-347472">
              <a:spcAft>
                <a:spcPts val="1400"/>
              </a:spcAft>
              <a:buChar char="•"/>
            </a:pPr>
            <a:r>
              <a:rPr sz="2400">
                <a:solidFill>
                  <a:srgbClr val="263238"/>
                </a:solidFill>
                <a:latin typeface="Calibri"/>
              </a:rPr>
              <a:t>En la cohorte prospectiva de 621 pacientes [r41]: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70</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tras la cirugía de SCE (cohorte prospectiva de 621)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[r41] Woodfield J et al. Lancet Reg Health Eur. 2023. doi:10.1016/j.lanepe.2022.100545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70</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tras la descompresión por SCE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[r41] Woodfield J et al. Lancet Reg Health Eur. 2023. doi:10.1016/j.lanepe.2022.100545</a:t>
            </a:r>
          </a:p>
          <a:p>
            <a:r>
              <a:rPr sz="1000">
                <a:solidFill>
                  <a:srgbClr val="5A6469"/>
                </a:solidFill>
                <a:latin typeface="Calibri"/>
              </a:rPr>
              <a:t>[r52] Francis JJ et al. Acta Neurochir (Wien). 2022. doi:10.1007/s00701-022-05173-2</a:t>
            </a:r>
          </a:p>
          <a:p>
            <a:r>
              <a:rPr sz="1000">
                <a:solidFill>
                  <a:srgbClr val="5A6469"/>
                </a:solidFill>
                <a:latin typeface="Calibri"/>
              </a:rPr>
              <a:t>[r58] Filler R et al. Cureus. 2023. doi:10.7759/cureus.49059</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Complicación</a:t>
                      </a:r>
                    </a:p>
                  </a:txBody>
                  <a:tcPr>
                    <a:solidFill>
                      <a:srgbClr val="0F5F6B"/>
                    </a:solidFill>
                  </a:tcPr>
                </a:tc>
                <a:tc>
                  <a:txBody>
                    <a:bodyPr/>
                    <a:lstStyle/>
                    <a:p>
                      <a:r>
                        <a:rPr sz="1600" b="1">
                          <a:solidFill>
                            <a:srgbClr val="FFFFFF"/>
                          </a:solidFill>
                          <a:latin typeface="Calibri"/>
                        </a:rPr>
                        <a:t>Frecuencia</a:t>
                      </a:r>
                    </a:p>
                  </a:txBody>
                  <a:tcPr>
                    <a:solidFill>
                      <a:srgbClr val="0F5F6B"/>
                    </a:solidFill>
                  </a:tcPr>
                </a:tc>
                <a:tc>
                  <a:txBody>
                    <a:bodyPr/>
                    <a:lstStyle/>
                    <a:p>
                      <a:r>
                        <a:rPr sz="1600" b="1">
                          <a:solidFill>
                            <a:srgbClr val="FFFFFF"/>
                          </a:solidFill>
                          <a:latin typeface="Calibri"/>
                        </a:rPr>
                        <a:t>Estudio</a:t>
                      </a:r>
                    </a:p>
                  </a:txBody>
                  <a:tcPr>
                    <a:solidFill>
                      <a:srgbClr val="0F5F6B"/>
                    </a:solidFill>
                  </a:tcPr>
                </a:tc>
              </a:tr>
              <a:tr h="457200">
                <a:tc>
                  <a:txBody>
                    <a:bodyPr/>
                    <a:lstStyle/>
                    <a:p>
                      <a:r>
                        <a:rPr sz="1600">
                          <a:solidFill>
                            <a:srgbClr val="263238"/>
                          </a:solidFill>
                          <a:latin typeface="Calibri"/>
                        </a:rPr>
                        <a:t>Complicación cualquiera</a:t>
                      </a:r>
                    </a:p>
                  </a:txBody>
                  <a:tcPr>
                    <a:solidFill>
                      <a:srgbClr val="EEF3F4"/>
                    </a:solidFill>
                  </a:tcPr>
                </a:tc>
                <a:tc>
                  <a:txBody>
                    <a:bodyPr/>
                    <a:lstStyle/>
                    <a:p>
                      <a:r>
                        <a:rPr sz="1600">
                          <a:solidFill>
                            <a:srgbClr val="263238"/>
                          </a:solidFill>
                          <a:latin typeface="Calibri"/>
                        </a:rPr>
                        <a:t>26 % de 619 [r41]</a:t>
                      </a:r>
                    </a:p>
                  </a:txBody>
                  <a:tcPr>
                    <a:solidFill>
                      <a:srgbClr val="EEF3F4"/>
                    </a:solidFill>
                  </a:tcPr>
                </a:tc>
                <a:tc>
                  <a:txBody>
                    <a:bodyPr/>
                    <a:lstStyle/>
                    <a:p>
                      <a:r>
                        <a:rPr sz="1600">
                          <a:solidFill>
                            <a:srgbClr val="263238"/>
                          </a:solidFill>
                          <a:latin typeface="Calibri"/>
                        </a:rPr>
                        <a:t>Cohorte prospectiva</a:t>
                      </a:r>
                    </a:p>
                  </a:txBody>
                  <a:tcPr>
                    <a:solidFill>
                      <a:srgbClr val="EEF3F4"/>
                    </a:solidFill>
                  </a:tcPr>
                </a:tc>
              </a:tr>
              <a:tr h="457200">
                <a:tc>
                  <a:txBody>
                    <a:bodyPr/>
                    <a:lstStyle/>
                    <a:p>
                      <a:r>
                        <a:rPr sz="1600">
                          <a:solidFill>
                            <a:srgbClr val="263238"/>
                          </a:solidFill>
                          <a:latin typeface="Calibri"/>
                        </a:rPr>
                        <a:t>Desgarro dural o fuga de LCR</a:t>
                      </a:r>
                    </a:p>
                  </a:txBody>
                  <a:tcPr>
                    <a:solidFill>
                      <a:srgbClr val="FFFFFF"/>
                    </a:solidFill>
                  </a:tcPr>
                </a:tc>
                <a:tc>
                  <a:txBody>
                    <a:bodyPr/>
                    <a:lstStyle/>
                    <a:p>
                      <a:r>
                        <a:rPr sz="1600">
                          <a:solidFill>
                            <a:srgbClr val="263238"/>
                          </a:solidFill>
                          <a:latin typeface="Calibri"/>
                        </a:rPr>
                        <a:t>12 % de 619 [r41]; 26 % en una serie de 81 [r52]</a:t>
                      </a:r>
                    </a:p>
                  </a:txBody>
                  <a:tcPr>
                    <a:solidFill>
                      <a:srgbClr val="FFFFFF"/>
                    </a:solidFill>
                  </a:tcPr>
                </a:tc>
                <a:tc>
                  <a:txBody>
                    <a:bodyPr/>
                    <a:lstStyle/>
                    <a:p>
                      <a:r>
                        <a:rPr sz="1600">
                          <a:solidFill>
                            <a:srgbClr val="263238"/>
                          </a:solidFill>
                          <a:latin typeface="Calibri"/>
                        </a:rPr>
                        <a:t>Distintas definiciones</a:t>
                      </a:r>
                    </a:p>
                  </a:txBody>
                  <a:tcPr>
                    <a:solidFill>
                      <a:srgbClr val="FFFFFF"/>
                    </a:solidFill>
                  </a:tcPr>
                </a:tc>
              </a:tr>
              <a:tr h="457200">
                <a:tc>
                  <a:txBody>
                    <a:bodyPr/>
                    <a:lstStyle/>
                    <a:p>
                      <a:r>
                        <a:rPr sz="1600">
                          <a:solidFill>
                            <a:srgbClr val="263238"/>
                          </a:solidFill>
                          <a:latin typeface="Calibri"/>
                        </a:rPr>
                        <a:t>Empeoramiento neurológico</a:t>
                      </a:r>
                    </a:p>
                  </a:txBody>
                  <a:tcPr>
                    <a:solidFill>
                      <a:srgbClr val="EEF3F4"/>
                    </a:solidFill>
                  </a:tcPr>
                </a:tc>
                <a:tc>
                  <a:txBody>
                    <a:bodyPr/>
                    <a:lstStyle/>
                    <a:p>
                      <a:r>
                        <a:rPr sz="1600">
                          <a:solidFill>
                            <a:srgbClr val="263238"/>
                          </a:solidFill>
                          <a:latin typeface="Calibri"/>
                        </a:rPr>
                        <a:t>12 % de 619 [r41]</a:t>
                      </a:r>
                    </a:p>
                  </a:txBody>
                  <a:tcPr>
                    <a:solidFill>
                      <a:srgbClr val="EEF3F4"/>
                    </a:solidFill>
                  </a:tcPr>
                </a:tc>
                <a:tc>
                  <a:txBody>
                    <a:bodyPr/>
                    <a:lstStyle/>
                    <a:p>
                      <a:r>
                        <a:rPr sz="1600">
                          <a:solidFill>
                            <a:srgbClr val="263238"/>
                          </a:solidFill>
                          <a:latin typeface="Calibri"/>
                        </a:rPr>
                        <a:t>Cohorte prospectiva</a:t>
                      </a:r>
                    </a:p>
                  </a:txBody>
                  <a:tcPr>
                    <a:solidFill>
                      <a:srgbClr val="EEF3F4"/>
                    </a:solidFill>
                  </a:tcPr>
                </a:tc>
              </a:tr>
              <a:tr h="457200">
                <a:tc>
                  <a:txBody>
                    <a:bodyPr/>
                    <a:lstStyle/>
                    <a:p>
                      <a:r>
                        <a:rPr sz="1600">
                          <a:solidFill>
                            <a:srgbClr val="263238"/>
                          </a:solidFill>
                          <a:latin typeface="Calibri"/>
                        </a:rPr>
                        <a:t>Reoperación en 1 año</a:t>
                      </a:r>
                    </a:p>
                  </a:txBody>
                  <a:tcPr>
                    <a:solidFill>
                      <a:srgbClr val="FFFFFF"/>
                    </a:solidFill>
                  </a:tcPr>
                </a:tc>
                <a:tc>
                  <a:txBody>
                    <a:bodyPr/>
                    <a:lstStyle/>
                    <a:p>
                      <a:r>
                        <a:rPr sz="1600">
                          <a:solidFill>
                            <a:srgbClr val="263238"/>
                          </a:solidFill>
                          <a:latin typeface="Calibri"/>
                        </a:rPr>
                        <a:t>7 % de 612 [r41]</a:t>
                      </a:r>
                    </a:p>
                  </a:txBody>
                  <a:tcPr>
                    <a:solidFill>
                      <a:srgbClr val="FFFFFF"/>
                    </a:solidFill>
                  </a:tcPr>
                </a:tc>
                <a:tc>
                  <a:txBody>
                    <a:bodyPr/>
                    <a:lstStyle/>
                    <a:p>
                      <a:r>
                        <a:rPr sz="1600">
                          <a:solidFill>
                            <a:srgbClr val="263238"/>
                          </a:solidFill>
                          <a:latin typeface="Calibri"/>
                        </a:rPr>
                        <a:t>Cohorte prospectiva</a:t>
                      </a:r>
                    </a:p>
                  </a:txBody>
                  <a:tcPr>
                    <a:solidFill>
                      <a:srgbClr val="FFFFFF"/>
                    </a:solidFill>
                  </a:tcPr>
                </a:tc>
              </a:tr>
              <a:tr h="457200">
                <a:tc>
                  <a:txBody>
                    <a:bodyPr/>
                    <a:lstStyle/>
                    <a:p>
                      <a:r>
                        <a:rPr sz="1600">
                          <a:solidFill>
                            <a:srgbClr val="263238"/>
                          </a:solidFill>
                          <a:latin typeface="Calibri"/>
                        </a:rPr>
                        <a:t>Reoperación a 30 días</a:t>
                      </a:r>
                    </a:p>
                  </a:txBody>
                  <a:tcPr>
                    <a:solidFill>
                      <a:srgbClr val="EEF3F4"/>
                    </a:solidFill>
                  </a:tcPr>
                </a:tc>
                <a:tc>
                  <a:txBody>
                    <a:bodyPr/>
                    <a:lstStyle/>
                    <a:p>
                      <a:r>
                        <a:rPr sz="1600">
                          <a:solidFill>
                            <a:srgbClr val="263238"/>
                          </a:solidFill>
                          <a:latin typeface="Calibri"/>
                        </a:rPr>
                        <a:t>8 % de 524 [r58]</a:t>
                      </a:r>
                    </a:p>
                  </a:txBody>
                  <a:tcPr>
                    <a:solidFill>
                      <a:srgbClr val="EEF3F4"/>
                    </a:solidFill>
                  </a:tcPr>
                </a:tc>
                <a:tc>
                  <a:txBody>
                    <a:bodyPr/>
                    <a:lstStyle/>
                    <a:p>
                      <a:r>
                        <a:rPr sz="1600">
                          <a:solidFill>
                            <a:srgbClr val="263238"/>
                          </a:solidFill>
                          <a:latin typeface="Calibri"/>
                        </a:rPr>
                        <a:t>Base de datos</a:t>
                      </a:r>
                    </a:p>
                  </a:txBody>
                  <a:tcPr>
                    <a:solidFill>
                      <a:srgbClr val="EEF3F4"/>
                    </a:solidFill>
                  </a:tcPr>
                </a:tc>
              </a:tr>
              <a:tr h="457200">
                <a:tc>
                  <a:txBody>
                    <a:bodyPr/>
                    <a:lstStyle/>
                    <a:p>
                      <a:r>
                        <a:rPr sz="1600">
                          <a:solidFill>
                            <a:srgbClr val="263238"/>
                          </a:solidFill>
                          <a:latin typeface="Calibri"/>
                        </a:rPr>
                        <a:t>Reingreso a 30 días</a:t>
                      </a:r>
                    </a:p>
                  </a:txBody>
                  <a:tcPr>
                    <a:solidFill>
                      <a:srgbClr val="FFFFFF"/>
                    </a:solidFill>
                  </a:tcPr>
                </a:tc>
                <a:tc>
                  <a:txBody>
                    <a:bodyPr/>
                    <a:lstStyle/>
                    <a:p>
                      <a:r>
                        <a:rPr sz="1600">
                          <a:solidFill>
                            <a:srgbClr val="263238"/>
                          </a:solidFill>
                          <a:latin typeface="Calibri"/>
                        </a:rPr>
                        <a:t>17 % de 524 [r58]</a:t>
                      </a:r>
                    </a:p>
                  </a:txBody>
                  <a:tcPr>
                    <a:solidFill>
                      <a:srgbClr val="FFFFFF"/>
                    </a:solidFill>
                  </a:tcPr>
                </a:tc>
                <a:tc>
                  <a:txBody>
                    <a:bodyPr/>
                    <a:lstStyle/>
                    <a:p>
                      <a:r>
                        <a:rPr sz="1600">
                          <a:solidFill>
                            <a:srgbClr val="263238"/>
                          </a:solidFill>
                          <a:latin typeface="Calibri"/>
                        </a:rPr>
                        <a:t>Base de datos</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70</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vejiga, intestino y función sexual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Najjar E et al. Spine J. 2026. doi:10.1016/j.spinee.2026.07.005</a:t>
            </a:r>
          </a:p>
          <a:p>
            <a:r>
              <a:rPr sz="1000">
                <a:solidFill>
                  <a:srgbClr val="5A6469"/>
                </a:solidFill>
                <a:latin typeface="Calibri"/>
              </a:rPr>
              <a:t>[r41] Woodfield J et al. Lancet Reg Health Eur. 2023. doi:10.1016/j.lanepe.2022.100545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Idea central.</a:t>
            </a:r>
          </a:p>
          <a:p>
            <a:pPr marL="347472" indent="-347472">
              <a:spcAft>
                <a:spcPts val="1400"/>
              </a:spcAft>
              <a:buChar char="•"/>
            </a:pPr>
            <a:r>
              <a:rPr sz="2400">
                <a:solidFill>
                  <a:srgbClr val="263238"/>
                </a:solidFill>
                <a:latin typeface="Calibri"/>
              </a:rPr>
              <a:t>El resultado depende sobre todo de cómo llega el paciente: la retención y la sonda antes de operar anuncian un peor pronóstico vesical [r10][r41].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70</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Disfunción persistente tras la descompresión (metaanálisis de 22 estudios)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Kumar V et al. Eur Spine J. 2022. doi:10.1007/s00586-021-07001-0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70</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Función sexual y vesical a largo plazo en estudios distintos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[r10] Najjar E et al. Spine J. 2026. doi:10.1016/j.spinee.2026.07.005</a:t>
            </a:r>
          </a:p>
          <a:p>
            <a:r>
              <a:rPr sz="800">
                <a:solidFill>
                  <a:srgbClr val="5A6469"/>
                </a:solidFill>
                <a:latin typeface="Calibri"/>
              </a:rPr>
              <a:t>[r60] Najjar E et al. Eur Spine J. 2026. doi:10.1007/s00586-026-10170-5</a:t>
            </a:r>
          </a:p>
          <a:p>
            <a:r>
              <a:rPr sz="800">
                <a:solidFill>
                  <a:srgbClr val="5A6469"/>
                </a:solidFill>
                <a:latin typeface="Calibri"/>
              </a:rPr>
              <a:t>[r62] Barker TP et al. Bone Joint J. 2021. doi:10.1302/0301-620X.103B9.BJJ-2021-0094.R1</a:t>
            </a:r>
          </a:p>
          <a:p>
            <a:r>
              <a:rPr sz="800">
                <a:solidFill>
                  <a:srgbClr val="5A6469"/>
                </a:solidFill>
                <a:latin typeface="Calibri"/>
              </a:rPr>
              <a:t>[r63] Korse NS et al. PLoS One. 2017. doi:10.1371/journal.pone.0175987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70</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seguimiento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[r64] Anil K et al. World Neurosurg. 2024. doi:10.1016/j.wneu.2024.09.081</a:t>
            </a:r>
          </a:p>
          <a:p>
            <a:r>
              <a:rPr sz="1000">
                <a:solidFill>
                  <a:srgbClr val="5A6469"/>
                </a:solidFill>
                <a:latin typeface="Calibri"/>
              </a:rPr>
              <a:t>[r62] Barker TP et al. Bone Joint J. 2021. doi:10.1302/0301-620X.103B9.BJJ-2021-0094.R1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Idea central.</a:t>
            </a:r>
          </a:p>
          <a:p>
            <a:pPr marL="347472" indent="-347472">
              <a:spcAft>
                <a:spcPts val="1400"/>
              </a:spcAft>
              <a:buChar char="•"/>
            </a:pPr>
            <a:r>
              <a:rPr sz="2400">
                <a:solidFill>
                  <a:srgbClr val="263238"/>
                </a:solidFill>
                <a:latin typeface="Calibri"/>
              </a:rPr>
              <a:t>Tras la cirugía empieza la parte más larga: muchos pacientes conservan disfunción de vejiga, intestino o sexual, y la evidencia sobre cómo rehabilitarlos es muy escasa [r64][r62].</a:t>
            </a:r>
          </a:p>
          <a:p>
            <a:pPr marL="347472" indent="-347472">
              <a:spcAft>
                <a:spcPts val="1400"/>
              </a:spcAft>
              <a:buChar char="•"/>
            </a:pPr>
            <a:r>
              <a:rPr sz="2400">
                <a:solidFill>
                  <a:srgbClr val="263238"/>
                </a:solidFill>
                <a:latin typeface="Calibri"/>
              </a:rPr>
              <a:t>Qué dice la evidencia.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70</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seguimiento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[r60] Najjar E et al. Eur Spine J. 2026. doi:10.1007/s00586-026-10170-5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*Qué hacer (práctica habitual / opinión experta).* Valorar la vejiga con residuo posmiccional, programa intestinal, cateterismo intermitente cuando haga falta, fisioterapia de suelo pélvico… [r60]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70</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seguimiento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[r40] Korse NS et al. Eur Spine J. 2017. doi:10.1007/s00586-017-4943-8</a:t>
            </a:r>
          </a:p>
          <a:p>
            <a:r>
              <a:rPr sz="800">
                <a:solidFill>
                  <a:srgbClr val="5A6469"/>
                </a:solidFill>
                <a:latin typeface="Calibri"/>
              </a:rPr>
              <a:t>[r41] Woodfield J et al. Lancet Reg Health Eur. 2023. doi:10.1016/j.lanepe.2022.100545</a:t>
            </a:r>
          </a:p>
          <a:p>
            <a:r>
              <a:rPr sz="800">
                <a:solidFill>
                  <a:srgbClr val="5A6469"/>
                </a:solidFill>
                <a:latin typeface="Calibri"/>
              </a:rPr>
              <a:t>[r60] Najjar E et al. Eur Spine J. 2026. doi:10.1007/s00586-026-10170-5</a:t>
            </a:r>
          </a:p>
          <a:p>
            <a:r>
              <a:rPr sz="800">
                <a:solidFill>
                  <a:srgbClr val="5A6469"/>
                </a:solidFill>
                <a:latin typeface="Calibri"/>
              </a:rPr>
              <a:t>[r62] Barker TP et al. Bone Joint J. 2021. doi:10.1302/0301-620X.103B9.BJJ-2021-0094.R1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Qué decir al paciente.</a:t>
            </a:r>
          </a:p>
          <a:p>
            <a:pPr marL="347472" indent="-347472">
              <a:spcAft>
                <a:spcPts val="1400"/>
              </a:spcAft>
              <a:buChar char="•"/>
            </a:pPr>
            <a:r>
              <a:rPr sz="2400">
                <a:solidFill>
                  <a:srgbClr val="263238"/>
                </a:solidFill>
                <a:latin typeface="Calibri"/>
              </a:rPr>
              <a:t>Que puede haber mejoría durante meses, que parte de las secuelas puede persistir y que debe volver ante cualquier cambio.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70</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Documentación y riesgo médico-legal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[r22] Karikaran A et al. JBJS Rev. 2025. doi:10.2106/JBJS.RVW.24.00156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Idea central.</a:t>
            </a:r>
          </a:p>
          <a:p>
            <a:pPr marL="347472" indent="-347472">
              <a:spcAft>
                <a:spcPts val="1400"/>
              </a:spcAft>
              <a:buChar char="•"/>
            </a:pPr>
            <a:r>
              <a:rPr sz="2400">
                <a:solidFill>
                  <a:srgbClr val="263238"/>
                </a:solidFill>
                <a:latin typeface="Calibri"/>
              </a:rPr>
              <a:t>El SCE es una causa conocida de reclamación, y los casos legales suelen girar en torno al diagnóstico tardío [r22].</a:t>
            </a:r>
          </a:p>
          <a:p>
            <a:pPr marL="347472" indent="-347472">
              <a:spcAft>
                <a:spcPts val="1400"/>
              </a:spcAft>
              <a:buChar char="•"/>
            </a:pPr>
            <a:r>
              <a:rPr sz="2400">
                <a:solidFill>
                  <a:srgbClr val="263238"/>
                </a:solidFill>
                <a:latin typeface="Calibri"/>
              </a:rPr>
              <a:t>Lo que se juzga es lo que quedó escrito.</a:t>
            </a:r>
          </a:p>
          <a:p>
            <a:pPr marL="347472" indent="-347472">
              <a:spcAft>
                <a:spcPts val="1400"/>
              </a:spcAft>
              <a:buChar char="•"/>
            </a:pPr>
            <a:r>
              <a:rPr sz="2400">
                <a:solidFill>
                  <a:srgbClr val="263238"/>
                </a:solidFill>
                <a:latin typeface="Calibri"/>
              </a:rPr>
              <a:t>Qué muestran los datos.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70</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Documentación y riesgo médico-legal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Kuris EO et al. Am J Med. 2021. doi:10.1016/j.amjmed.2021.07.021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Según una revisión clínica, lo que protege frente al litigio es hablar claro con el paciente, actuar rápido, trabajar bien y dejarlo todo escrito [r7].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70</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documentar en un SCE sospechado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[r11] Daniels EW et al. 2012. doi:10.3928/01477447-20120222-15</a:t>
            </a:r>
          </a:p>
          <a:p>
            <a:r>
              <a:rPr sz="800">
                <a:solidFill>
                  <a:srgbClr val="5A6469"/>
                </a:solidFill>
                <a:latin typeface="Calibri"/>
              </a:rPr>
              <a:t>[r1] Lavy C et al. Int Orthop. 2022. doi:10.1007/s00264-021-05273-1</a:t>
            </a:r>
          </a:p>
          <a:p>
            <a:r>
              <a:rPr sz="800">
                <a:solidFill>
                  <a:srgbClr val="5A6469"/>
                </a:solidFill>
                <a:latin typeface="Calibri"/>
              </a:rPr>
              <a:t>[r4] Todd N et al. Int Orthop. 2022. doi:10.1007/s00264-022-05341-0</a:t>
            </a:r>
          </a:p>
          <a:p>
            <a:r>
              <a:rPr sz="800">
                <a:solidFill>
                  <a:srgbClr val="5A6469"/>
                </a:solidFill>
                <a:latin typeface="Calibri"/>
              </a:rPr>
              <a:t>[r2] Vaishya S et al. World Neurosurg X. 2024. doi:10.1016/j.wnsx.2024.100274</a:t>
            </a:r>
          </a:p>
          <a:p>
            <a:r>
              <a:rPr sz="800">
                <a:solidFill>
                  <a:srgbClr val="5A6469"/>
                </a:solidFill>
                <a:latin typeface="Calibri"/>
              </a:rPr>
              <a:t>[r7] Kuris EO et al. Am J Med. 2021. doi:10.1016/j.amjmed.2021.07.021</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Dato</a:t>
                      </a:r>
                    </a:p>
                  </a:txBody>
                  <a:tcPr>
                    <a:solidFill>
                      <a:srgbClr val="0F5F6B"/>
                    </a:solidFill>
                  </a:tcPr>
                </a:tc>
                <a:tc>
                  <a:txBody>
                    <a:bodyPr/>
                    <a:lstStyle/>
                    <a:p>
                      <a:r>
                        <a:rPr sz="1600" b="1">
                          <a:solidFill>
                            <a:srgbClr val="FFFFFF"/>
                          </a:solidFill>
                          <a:latin typeface="Calibri"/>
                        </a:rPr>
                        <a:t>Por qué importa</a:t>
                      </a:r>
                    </a:p>
                  </a:txBody>
                  <a:tcPr>
                    <a:solidFill>
                      <a:srgbClr val="0F5F6B"/>
                    </a:solidFill>
                  </a:tcPr>
                </a:tc>
                <a:tc>
                  <a:txBody>
                    <a:bodyPr/>
                    <a:lstStyle/>
                    <a:p>
                      <a:r>
                        <a:rPr sz="1600" b="1">
                          <a:solidFill>
                            <a:srgbClr val="FFFFFF"/>
                          </a:solidFill>
                          <a:latin typeface="Calibri"/>
                        </a:rPr>
                        <a:t>Evidencia</a:t>
                      </a:r>
                    </a:p>
                  </a:txBody>
                  <a:tcPr>
                    <a:solidFill>
                      <a:srgbClr val="0F5F6B"/>
                    </a:solidFill>
                  </a:tcPr>
                </a:tc>
              </a:tr>
              <a:tr h="457200">
                <a:tc>
                  <a:txBody>
                    <a:bodyPr/>
                    <a:lstStyle/>
                    <a:p>
                      <a:r>
                        <a:rPr sz="1600">
                          <a:solidFill>
                            <a:srgbClr val="263238"/>
                          </a:solidFill>
                          <a:latin typeface="Calibri"/>
                        </a:rPr>
                        <a:t>Hora de inicio de cada síntoma</a:t>
                      </a:r>
                    </a:p>
                  </a:txBody>
                  <a:tcPr>
                    <a:solidFill>
                      <a:srgbClr val="EEF3F4"/>
                    </a:solidFill>
                  </a:tcPr>
                </a:tc>
                <a:tc>
                  <a:txBody>
                    <a:bodyPr/>
                    <a:lstStyle/>
                    <a:p>
                      <a:r>
                        <a:rPr sz="1600">
                          <a:solidFill>
                            <a:srgbClr val="263238"/>
                          </a:solidFill>
                          <a:latin typeface="Calibri"/>
                        </a:rPr>
                        <a:t>El tiempo a cirugía es el parámetro que más se juzga</a:t>
                      </a:r>
                    </a:p>
                  </a:txBody>
                  <a:tcPr>
                    <a:solidFill>
                      <a:srgbClr val="EEF3F4"/>
                    </a:solidFill>
                  </a:tcPr>
                </a:tc>
                <a:tc>
                  <a:txBody>
                    <a:bodyPr/>
                    <a:lstStyle/>
                    <a:p>
                      <a:r>
                        <a:rPr sz="1600">
                          <a:solidFill>
                            <a:srgbClr val="263238"/>
                          </a:solidFill>
                          <a:latin typeface="Calibri"/>
                        </a:rPr>
                        <a:t>Un tiempo &gt; 48 h se asoció con veredicto adverso [r11]</a:t>
                      </a:r>
                    </a:p>
                  </a:txBody>
                  <a:tcPr>
                    <a:solidFill>
                      <a:srgbClr val="EEF3F4"/>
                    </a:solidFill>
                  </a:tcPr>
                </a:tc>
              </a:tr>
              <a:tr h="457200">
                <a:tc>
                  <a:txBody>
                    <a:bodyPr/>
                    <a:lstStyle/>
                    <a:p>
                      <a:r>
                        <a:rPr sz="1600">
                          <a:solidFill>
                            <a:srgbClr val="263238"/>
                          </a:solidFill>
                          <a:latin typeface="Calibri"/>
                        </a:rPr>
                        <a:t>Examen perineal y sensibilidad perianal</a:t>
                      </a:r>
                    </a:p>
                  </a:txBody>
                  <a:tcPr>
                    <a:solidFill>
                      <a:srgbClr val="FFFFFF"/>
                    </a:solidFill>
                  </a:tcPr>
                </a:tc>
                <a:tc>
                  <a:txBody>
                    <a:bodyPr/>
                    <a:lstStyle/>
                    <a:p>
                      <a:r>
                        <a:rPr sz="1600">
                          <a:solidFill>
                            <a:srgbClr val="263238"/>
                          </a:solidFill>
                          <a:latin typeface="Calibri"/>
                        </a:rPr>
                        <a:t>Sin él no se puede clasificar</a:t>
                      </a:r>
                    </a:p>
                  </a:txBody>
                  <a:tcPr>
                    <a:solidFill>
                      <a:srgbClr val="FFFFFF"/>
                    </a:solidFill>
                  </a:tcPr>
                </a:tc>
                <a:tc>
                  <a:txBody>
                    <a:bodyPr/>
                    <a:lstStyle/>
                    <a:p>
                      <a:r>
                        <a:rPr sz="1600">
                          <a:solidFill>
                            <a:srgbClr val="263238"/>
                          </a:solidFill>
                          <a:latin typeface="Calibri"/>
                        </a:rPr>
                        <a:t>Definición del SCE [r1]</a:t>
                      </a:r>
                    </a:p>
                  </a:txBody>
                  <a:tcPr>
                    <a:solidFill>
                      <a:srgbClr val="FFFFFF"/>
                    </a:solidFill>
                  </a:tcPr>
                </a:tc>
              </a:tr>
              <a:tr h="457200">
                <a:tc>
                  <a:txBody>
                    <a:bodyPr/>
                    <a:lstStyle/>
                    <a:p>
                      <a:r>
                        <a:rPr sz="1600">
                          <a:solidFill>
                            <a:srgbClr val="263238"/>
                          </a:solidFill>
                          <a:latin typeface="Calibri"/>
                        </a:rPr>
                        <a:t>Residuo posmiccional (mL y hora)</a:t>
                      </a:r>
                    </a:p>
                  </a:txBody>
                  <a:tcPr>
                    <a:solidFill>
                      <a:srgbClr val="EEF3F4"/>
                    </a:solidFill>
                  </a:tcPr>
                </a:tc>
                <a:tc>
                  <a:txBody>
                    <a:bodyPr/>
                    <a:lstStyle/>
                    <a:p>
                      <a:r>
                        <a:rPr sz="1600">
                          <a:solidFill>
                            <a:srgbClr val="263238"/>
                          </a:solidFill>
                          <a:latin typeface="Calibri"/>
                        </a:rPr>
                        <a:t>Documenta función vesical; no excluye</a:t>
                      </a:r>
                    </a:p>
                  </a:txBody>
                  <a:tcPr>
                    <a:solidFill>
                      <a:srgbClr val="EEF3F4"/>
                    </a:solidFill>
                  </a:tcPr>
                </a:tc>
                <a:tc>
                  <a:txBody>
                    <a:bodyPr/>
                    <a:lstStyle/>
                    <a:p>
                      <a:r>
                        <a:rPr sz="1600">
                          <a:solidFill>
                            <a:srgbClr val="263238"/>
                          </a:solidFill>
                          <a:latin typeface="Calibri"/>
                        </a:rPr>
                        <a:t>Un residuo ≤ 200 mL no excluye SCE [r4]</a:t>
                      </a:r>
                    </a:p>
                  </a:txBody>
                  <a:tcPr>
                    <a:solidFill>
                      <a:srgbClr val="EEF3F4"/>
                    </a:solidFill>
                  </a:tcPr>
                </a:tc>
              </a:tr>
              <a:tr h="457200">
                <a:tc>
                  <a:txBody>
                    <a:bodyPr/>
                    <a:lstStyle/>
                    <a:p>
                      <a:r>
                        <a:rPr sz="1600">
                          <a:solidFill>
                            <a:srgbClr val="263238"/>
                          </a:solidFill>
                          <a:latin typeface="Calibri"/>
                        </a:rPr>
                        <a:t>Categoría CESS a CESC</a:t>
                      </a:r>
                    </a:p>
                  </a:txBody>
                  <a:tcPr>
                    <a:solidFill>
                      <a:srgbClr val="FFFFFF"/>
                    </a:solidFill>
                  </a:tcPr>
                </a:tc>
                <a:tc>
                  <a:txBody>
                    <a:bodyPr/>
                    <a:lstStyle/>
                    <a:p>
                      <a:r>
                        <a:rPr sz="1600">
                          <a:solidFill>
                            <a:srgbClr val="263238"/>
                          </a:solidFill>
                          <a:latin typeface="Calibri"/>
                        </a:rPr>
                        <a:t>Ordena la urgencia</a:t>
                      </a:r>
                    </a:p>
                  </a:txBody>
                  <a:tcPr>
                    <a:solidFill>
                      <a:srgbClr val="FFFFFF"/>
                    </a:solidFill>
                  </a:tcPr>
                </a:tc>
                <a:tc>
                  <a:txBody>
                    <a:bodyPr/>
                    <a:lstStyle/>
                    <a:p>
                      <a:r>
                        <a:rPr sz="1600">
                          <a:solidFill>
                            <a:srgbClr val="263238"/>
                          </a:solidFill>
                          <a:latin typeface="Calibri"/>
                        </a:rPr>
                        <a:t>Clasificación de Lavy [r2]</a:t>
                      </a:r>
                    </a:p>
                  </a:txBody>
                  <a:tcPr>
                    <a:solidFill>
                      <a:srgbClr val="FFFFFF"/>
                    </a:solidFill>
                  </a:tcPr>
                </a:tc>
              </a:tr>
              <a:tr h="457200">
                <a:tc>
                  <a:txBody>
                    <a:bodyPr/>
                    <a:lstStyle/>
                    <a:p>
                      <a:r>
                        <a:rPr sz="1600">
                          <a:solidFill>
                            <a:srgbClr val="263238"/>
                          </a:solidFill>
                          <a:latin typeface="Calibri"/>
                        </a:rPr>
                        <a:t>Hora de pedido y de realización de la RM; hora de llamada a columna</a:t>
                      </a:r>
                    </a:p>
                  </a:txBody>
                  <a:tcPr>
                    <a:solidFill>
                      <a:srgbClr val="EEF3F4"/>
                    </a:solidFill>
                  </a:tcPr>
                </a:tc>
                <a:tc>
                  <a:txBody>
                    <a:bodyPr/>
                    <a:lstStyle/>
                    <a:p>
                      <a:r>
                        <a:rPr sz="1600">
                          <a:solidFill>
                            <a:srgbClr val="263238"/>
                          </a:solidFill>
                          <a:latin typeface="Calibri"/>
                        </a:rPr>
                        <a:t>Muestra la cadena de decisiones</a:t>
                      </a:r>
                    </a:p>
                  </a:txBody>
                  <a:tcPr>
                    <a:solidFill>
                      <a:srgbClr val="EEF3F4"/>
                    </a:solidFill>
                  </a:tcPr>
                </a:tc>
                <a:tc>
                  <a:txBody>
                    <a:bodyPr/>
                    <a:lstStyle/>
                    <a:p>
                      <a:r>
                        <a:rPr sz="1600">
                          <a:solidFill>
                            <a:srgbClr val="263238"/>
                          </a:solidFill>
                          <a:latin typeface="Calibri"/>
                        </a:rPr>
                        <a:t>Documentación completa disminuye el riesgo [r7]</a:t>
                      </a:r>
                    </a:p>
                  </a:txBody>
                  <a:tcPr>
                    <a:solidFill>
                      <a:srgbClr val="EEF3F4"/>
                    </a:solidFill>
                  </a:tcPr>
                </a:tc>
              </a:tr>
              <a:tr h="457200">
                <a:tc>
                  <a:txBody>
                    <a:bodyPr/>
                    <a:lstStyle/>
                    <a:p>
                      <a:r>
                        <a:rPr sz="1600">
                          <a:solidFill>
                            <a:srgbClr val="263238"/>
                          </a:solidFill>
                          <a:latin typeface="Calibri"/>
                        </a:rPr>
                        <a:t>Información al paciente y advertencias de regreso</a:t>
                      </a:r>
                    </a:p>
                  </a:txBody>
                  <a:tcPr>
                    <a:solidFill>
                      <a:srgbClr val="FFFFFF"/>
                    </a:solidFill>
                  </a:tcPr>
                </a:tc>
                <a:tc>
                  <a:txBody>
                    <a:bodyPr/>
                    <a:lstStyle/>
                    <a:p>
                      <a:r>
                        <a:rPr sz="1600">
                          <a:solidFill>
                            <a:srgbClr val="263238"/>
                          </a:solidFill>
                          <a:latin typeface="Calibri"/>
                        </a:rPr>
                        <a:t>Prueba de comunicación abierta</a:t>
                      </a:r>
                    </a:p>
                  </a:txBody>
                  <a:tcPr>
                    <a:solidFill>
                      <a:srgbClr val="FFFFFF"/>
                    </a:solidFill>
                  </a:tcPr>
                </a:tc>
                <a:tc>
                  <a:txBody>
                    <a:bodyPr/>
                    <a:lstStyle/>
                    <a:p>
                      <a:r>
                        <a:rPr sz="1600">
                          <a:solidFill>
                            <a:srgbClr val="263238"/>
                          </a:solidFill>
                          <a:latin typeface="Calibri"/>
                        </a:rPr>
                        <a:t>Comunicación abierta [r7]</a:t>
                      </a:r>
                    </a:p>
                  </a:txBody>
                  <a:tcPr>
                    <a:solidFill>
                      <a:srgbClr val="FFFFFF"/>
                    </a:solidFill>
                  </a:tcPr>
                </a:tc>
              </a:tr>
              <a:tr h="457200">
                <a:tc>
                  <a:txBody>
                    <a:bodyPr/>
                    <a:lstStyle/>
                    <a:p>
                      <a:r>
                        <a:rPr sz="1600">
                          <a:solidFill>
                            <a:srgbClr val="263238"/>
                          </a:solidFill>
                          <a:latin typeface="Calibri"/>
                        </a:rPr>
                        <a:t>Hora de cirugía y examen neurológico al despertar</a:t>
                      </a:r>
                    </a:p>
                  </a:txBody>
                  <a:tcPr>
                    <a:solidFill>
                      <a:srgbClr val="EEF3F4"/>
                    </a:solidFill>
                  </a:tcPr>
                </a:tc>
                <a:tc>
                  <a:txBody>
                    <a:bodyPr/>
                    <a:lstStyle/>
                    <a:p>
                      <a:r>
                        <a:rPr sz="1600">
                          <a:solidFill>
                            <a:srgbClr val="263238"/>
                          </a:solidFill>
                          <a:latin typeface="Calibri"/>
                        </a:rPr>
                        <a:t>Cierra la línea de tiempo</a:t>
                      </a:r>
                    </a:p>
                  </a:txBody>
                  <a:tcPr>
                    <a:solidFill>
                      <a:srgbClr val="EEF3F4"/>
                    </a:solidFill>
                  </a:tcPr>
                </a:tc>
                <a:tc>
                  <a:txBody>
                    <a:bodyPr/>
                    <a:lstStyle/>
                    <a:p>
                      <a:r>
                        <a:rPr sz="1600">
                          <a:solidFill>
                            <a:srgbClr val="263238"/>
                          </a:solidFill>
                          <a:latin typeface="Calibri"/>
                        </a:rPr>
                        <a:t>Práctica habitual</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70</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Es un diagnóstico clínico que se confirma con imagen: se sospecha por síntomas y se demuestra la compresión con RM, sin esperar a que haya retención.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70</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Lavy C et al. Int Orthop. 2022. doi:10.1007/s00264-021-05273-1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Pregunta por la vejiga con detalle (iniciar, chorro, sensación de llenado, esfuerzo); la incontinencia es una etapa tardía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70</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Vaishya S et al. World Neurosurg X. 2024. doi:10.1016/j.wnsx.2024.100274</a:t>
            </a:r>
          </a:p>
          <a:p>
            <a:r>
              <a:rPr sz="1000">
                <a:solidFill>
                  <a:srgbClr val="5A6469"/>
                </a:solidFill>
                <a:latin typeface="Calibri"/>
              </a:rPr>
              <a:t>[r12] Tabrah J et al. Musculoskelet Sci Pract. 2022. doi:10.1016/j.msksp.2022.102523</a:t>
            </a:r>
          </a:p>
          <a:p>
            <a:r>
              <a:rPr sz="1000">
                <a:solidFill>
                  <a:srgbClr val="5A6469"/>
                </a:solidFill>
                <a:latin typeface="Calibri"/>
              </a:rPr>
              <a:t>[r4] Todd N et al. Int Orthop. 2022. doi:10.1007/s00264-022-05341-0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SCE se sospecha por síntomas y se demuestra con RM urgente; no se espera la retención [r2].</a:t>
            </a:r>
          </a:p>
          <a:p>
            <a:pPr marL="347472" indent="-347472">
              <a:spcAft>
                <a:spcPts val="1400"/>
              </a:spcAft>
              <a:buChar char="•"/>
            </a:pPr>
            <a:r>
              <a:rPr sz="2400">
                <a:solidFill>
                  <a:srgbClr val="263238"/>
                </a:solidFill>
                <a:latin typeface="Calibri"/>
              </a:rPr>
              <a:t>Ningún signo aislado descarta: ni el tacto rectal ni un residuo ≤ 200 mL [r12][r4].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70</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síndrome de cauda equina · cono medular · CES-I, CES-R, CESS…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70</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Lavy C et al. Int Orthop. 2022. doi:10.1007/s00264-021-05273-1</a:t>
            </a:r>
          </a:p>
          <a:p>
            <a:r>
              <a:rPr sz="1000">
                <a:solidFill>
                  <a:srgbClr val="5A6469"/>
                </a:solidFill>
                <a:latin typeface="Calibri"/>
              </a:rPr>
              <a:t>[r2] Vaishya S et al. World Neurosurg X. 2024. doi:10.1016/j.wnsx.2024.100274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SCE = fallo de raíces sacras de S2 hacia abajo; basta 1 de 3 hallazgos [r1].</a:t>
            </a:r>
          </a:p>
          <a:p>
            <a:pPr marL="347472" indent="-347472">
              <a:spcAft>
                <a:spcPts val="1400"/>
              </a:spcAft>
              <a:buChar char="•"/>
            </a:pPr>
            <a:r>
              <a:rPr sz="2400">
                <a:solidFill>
                  <a:srgbClr val="263238"/>
                </a:solidFill>
                <a:latin typeface="Calibri"/>
              </a:rPr>
              <a:t>Los 3 hallazgos: vejiga o intestino, sensibilidad en silla de montar, función sexual [r2].</a:t>
            </a:r>
          </a:p>
          <a:p>
            <a:pPr marL="347472" indent="-347472">
              <a:spcAft>
                <a:spcPts val="1400"/>
              </a:spcAft>
              <a:buChar char="•"/>
            </a:pPr>
            <a:r>
              <a:rPr sz="2400">
                <a:solidFill>
                  <a:srgbClr val="263238"/>
                </a:solidFill>
                <a:latin typeface="Calibri"/>
              </a:rPr>
              <a:t>Todo SCE sospechado lleva RM urgente; la clínica no excluye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70</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didáctico de staff: ciática bilateral, chorro débil y residuo de 120 mL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sintético, sin datos de pacientes reales.</a:t>
            </a:r>
          </a:p>
          <a:p>
            <a:pPr marL="347472" indent="-347472">
              <a:spcAft>
                <a:spcPts val="1400"/>
              </a:spcAft>
              <a:buChar char="•"/>
            </a:pPr>
            <a:r>
              <a:rPr sz="2400">
                <a:solidFill>
                  <a:srgbClr val="263238"/>
                </a:solidFill>
                <a:latin typeface="Calibri"/>
              </a:rPr>
              <a:t>Mujer de 41 años que consulta a urgencias de un hospital sin RM las 24 horas por dolor lumbar con ciática en ambas piernas desde hace 2 días.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70</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categoría de la clasificación de Lavy le asignas y por qué?</a:t>
            </a:r>
          </a:p>
          <a:p>
            <a:pPr marL="347472" indent="-347472">
              <a:spcAft>
                <a:spcPts val="1400"/>
              </a:spcAft>
              <a:buChar char="•"/>
            </a:pPr>
            <a:r>
              <a:rPr sz="2400">
                <a:solidFill>
                  <a:srgbClr val="263238"/>
                </a:solidFill>
                <a:latin typeface="Calibri"/>
              </a:rPr>
              <a:t>2. El tono anal conservado y el residuo de 120 mL, ¿te permiten esperar una RM programada?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70</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Vaishya S et al. World Neurosurg X. 2024. doi:10.1016/j.wnsx.2024.100274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 un CESI: hay alteración de la función urinaria y de la sensibilidad perianal con control ejecutivo conservado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70</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Lavy C, Marks P, Dangas K, Todd N. Cauda equina syndrome-a practical guide to definition and classification. Int Orthop. 2022;46(2):165-9. doi:10.1007/s00264-021-05273-1 https://doi.org/10.1007/s00264-021-05273-1</a:t>
            </a:r>
          </a:p>
          <a:p>
            <a:pPr>
              <a:spcAft>
                <a:spcPts val="800"/>
              </a:spcAft>
            </a:pPr>
            <a:r>
              <a:rPr sz="1200">
                <a:solidFill>
                  <a:srgbClr val="263238"/>
                </a:solidFill>
                <a:latin typeface="Calibri"/>
              </a:rPr>
              <a:t>[r2] Vaishya S, Pojskic M, Bedi MS, Oertel J, Sippl C, Robertson S, et al. Cauda equina, conus medullaris and syndromes mimicking sciatic pain: WFNS spine committee recommendations. World Neurosurg X. 2024;22:100274. doi:10.1016/j.wnsx.2024.100274 https://doi.org/10.1016/j.wnsx.2024.100274</a:t>
            </a:r>
          </a:p>
          <a:p>
            <a:pPr>
              <a:spcAft>
                <a:spcPts val="800"/>
              </a:spcAft>
            </a:pPr>
            <a:r>
              <a:rPr sz="1200">
                <a:solidFill>
                  <a:srgbClr val="263238"/>
                </a:solidFill>
                <a:latin typeface="Calibri"/>
              </a:rPr>
              <a:t>[r3] Dionne N, Adefolarin A, Kunzelman D, Trehan N, Finucane L, Levesque L, et al. What is the diagnostic accuracy of red flags related to cauda equina syndrome (CES), when compared to Magnetic Resonance Imaging (MRI)? A systematic review. Musculoskelet Sci Pract. 2019;42:125-33. doi:10.1016/j.msksp.2019.05.004 https://doi.org/10.1016/j.msksp.2019.05.004</a:t>
            </a:r>
          </a:p>
          <a:p>
            <a:pPr>
              <a:spcAft>
                <a:spcPts val="800"/>
              </a:spcAft>
            </a:pPr>
            <a:r>
              <a:rPr sz="1200">
                <a:solidFill>
                  <a:srgbClr val="263238"/>
                </a:solidFill>
                <a:latin typeface="Calibri"/>
              </a:rPr>
              <a:t>[r4] Todd N, Dangas K, Lavy C. Post-void bladder ultrasound in suspected cauda equina syndrome-data from medicolegal cases and relevance to magnetic resonance imaging scanning. Int Orthop. 2022;46(6):1375-80. doi:10.1007/s00264-022-05341-0 https://doi.org/10.1007/s00264-022-05341-0</a:t>
            </a:r>
          </a:p>
          <a:p>
            <a:pPr>
              <a:spcAft>
                <a:spcPts val="800"/>
              </a:spcAft>
            </a:pPr>
            <a:r>
              <a:rPr sz="1200">
                <a:solidFill>
                  <a:srgbClr val="263238"/>
                </a:solidFill>
                <a:latin typeface="Calibri"/>
              </a:rPr>
              <a:t>[r5] Najjar E, Egu C, Akil H, Najjar S, AlAchkar M, Muscogliati R, et al. Reassessing the clock in cauda equina syndrome: a systematic review and meta-analysis of surgical timing and outcomes. Spine J. 2026;26(9):1653-70. doi:10.1016/j.spinee.2026.04.013 https://doi.org/10.1016/j.spinee.2026.04.013</a:t>
            </a:r>
          </a:p>
          <a:p>
            <a:pPr>
              <a:spcAft>
                <a:spcPts val="800"/>
              </a:spcAft>
            </a:pPr>
            <a:r>
              <a:rPr sz="1200">
                <a:solidFill>
                  <a:srgbClr val="263238"/>
                </a:solidFill>
                <a:latin typeface="Calibri"/>
              </a:rPr>
              <a:t>[r6] Todd NV. Guidelines for cauda equina syndrome. Red flags and white flags. Systematic review and implications for triage. Br J Neurosurg. 2017;31(3):336-9. doi:10.1080/02688697.2017.1297364 https://doi.org/10.1080/02688697.2017.1297364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70</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Kuris EO, McDonald CL, Palumbo MA, Daniels AH. Evaluation and Management of Cauda Equina Syndrome. Am J Med. 2021;134(12):1483-9. doi:10.1016/j.amjmed.2021.07.021 https://doi.org/10.1016/j.amjmed.2021.07.021</a:t>
            </a:r>
          </a:p>
          <a:p>
            <a:pPr>
              <a:spcAft>
                <a:spcPts val="800"/>
              </a:spcAft>
            </a:pPr>
            <a:r>
              <a:rPr sz="1200">
                <a:solidFill>
                  <a:srgbClr val="263238"/>
                </a:solidFill>
                <a:latin typeface="Calibri"/>
              </a:rPr>
              <a:t>[r8] Curtis Lopez C, Berg AJ, Clayton B, Siddique I, Carrasco R, Horner D, et al. Evaluation of the role of anal tone and perianal sensation examination in the assessment of suspected cauda equina syndrome. Br J Neurosurg. 2024;38(4):923-7. doi:10.1080/02688697.2021.2005775 https://doi.org/10.1080/02688697.2021.2005775</a:t>
            </a:r>
          </a:p>
          <a:p>
            <a:pPr>
              <a:spcAft>
                <a:spcPts val="800"/>
              </a:spcAft>
            </a:pPr>
            <a:r>
              <a:rPr sz="1200">
                <a:solidFill>
                  <a:srgbClr val="263238"/>
                </a:solidFill>
                <a:latin typeface="Calibri"/>
              </a:rPr>
              <a:t>[r9] Katzouraki G, Zubairi AJ, Hershkovich O, Grevitt MP. A prospective study of the role of bladder scanning and post-void residual volume measurement in improving diagnostic accuracy of cauda equina syndrome. Bone Joint J. 2020;102-B(6):677-82. doi:10.1302/0301-620X.102B6.BJJ-2020-0195.R1 https://doi.org/10.1302/0301-620X.102B6.BJJ-2020-0195.R1</a:t>
            </a:r>
          </a:p>
          <a:p>
            <a:pPr>
              <a:spcAft>
                <a:spcPts val="800"/>
              </a:spcAft>
            </a:pPr>
            <a:r>
              <a:rPr sz="1200">
                <a:solidFill>
                  <a:srgbClr val="263238"/>
                </a:solidFill>
                <a:latin typeface="Calibri"/>
              </a:rPr>
              <a:t>[r10] Najjar E, Muscogliati R, Trumble C, Nocun W, Masooleh NN, Lindridge E, et al. Reassessing bladder recovery in cauda equina syndrome: long-term outcomes after surgical decompression:a systematic review and meta-analysis. Spine J. 2026. doi:10.1016/j.spinee.2026.07.005 https://doi.org/10.1016/j.spinee.2026.07.005</a:t>
            </a:r>
          </a:p>
          <a:p>
            <a:pPr>
              <a:spcAft>
                <a:spcPts val="800"/>
              </a:spcAft>
            </a:pPr>
            <a:r>
              <a:rPr sz="1200">
                <a:solidFill>
                  <a:srgbClr val="263238"/>
                </a:solidFill>
                <a:latin typeface="Calibri"/>
              </a:rPr>
              <a:t>[r11] Daniels EW, Gordon Z, French K, Ahn UM, Ahn NU. Review of medicolegal cases for cauda equina syndrome: what factors lead to an adverse outcome for the provider? Orthopedics. 2012;35(3):e414-9. doi:10.3928/01477447-20120222-15 https://doi.org/10.3928/01477447-20120222-15</a:t>
            </a:r>
          </a:p>
          <a:p>
            <a:pPr>
              <a:spcAft>
                <a:spcPts val="800"/>
              </a:spcAft>
            </a:pPr>
            <a:r>
              <a:rPr sz="1200">
                <a:solidFill>
                  <a:srgbClr val="263238"/>
                </a:solidFill>
                <a:latin typeface="Calibri"/>
              </a:rPr>
              <a:t>[r12] Tabrah J, Wilson N, Phillips D, Böhning D. Can digital rectal examination be used to detect cauda equina compression in people presenting with acute cauda equina syndrome? A systematic review and meta-analysis of diagnostic test accuracy studies. Musculoskelet Sci Pract. 2022;58:102523. doi:10.1016/j.msksp.2022.102523 https://doi.org/10.1016/j.msksp.2022.102523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70</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Srikandarajah N, Boissaud-Cooke MA, Clark S, Wilby MJ. Does early surgical decompression in cauda equina syndrome improve bladder outcome? Spine (Phila Pa 1976). 2015;40(8):580-3. doi:10.1097/BRS.0000000000000813 https://doi.org/10.1097/BRS.0000000000000813</a:t>
            </a:r>
          </a:p>
          <a:p>
            <a:pPr>
              <a:spcAft>
                <a:spcPts val="800"/>
              </a:spcAft>
            </a:pPr>
            <a:r>
              <a:rPr sz="1200">
                <a:solidFill>
                  <a:srgbClr val="263238"/>
                </a:solidFill>
                <a:latin typeface="Calibri"/>
              </a:rPr>
              <a:t>[r14] Fountain DM, Davies SCL, Woodfield J, Kamel M, Majewska P, Edlmann E, et al. Evaluation of nationwide referral pathways, investigation and treatment of suspected cauda equina syndrome in the United Kingdom. Br J Neurosurg. 2019;33(6):624-34. doi:10.1080/02688697.2019.1648757 https://doi.org/10.1080/02688697.2019.1648757</a:t>
            </a:r>
          </a:p>
          <a:p>
            <a:pPr>
              <a:spcAft>
                <a:spcPts val="800"/>
              </a:spcAft>
            </a:pPr>
            <a:r>
              <a:rPr sz="1200">
                <a:solidFill>
                  <a:srgbClr val="263238"/>
                </a:solidFill>
                <a:latin typeface="Calibri"/>
              </a:rPr>
              <a:t>[r15] Sun JC, Xu T, Chen KF, Qian W, Liu K, Shi JG, et al. Assessment of cauda equina syndrome progression pattern to improve diagnosis. Spine (Phila Pa 1976). 2014;39(7):596-602. doi:10.1097/BRS.0000000000000079 https://doi.org/10.1097/BRS.0000000000000079</a:t>
            </a:r>
          </a:p>
          <a:p>
            <a:pPr>
              <a:spcAft>
                <a:spcPts val="800"/>
              </a:spcAft>
            </a:pPr>
            <a:r>
              <a:rPr sz="1200">
                <a:solidFill>
                  <a:srgbClr val="263238"/>
                </a:solidFill>
                <a:latin typeface="Calibri"/>
              </a:rPr>
              <a:t>[r16] Hoeritzauer I, Carson A, Statham P, Panicker JN, Granitsiotis V, Eugenicos M, et al. Scan-Negative Cauda Equina Syndrome: A Prospective Cohort Study. Neurology. 2021;96(3):e433-e447. doi:10.1212/WNL.0000000000011154 https://doi.org/10.1212/WNL.0000000000011154</a:t>
            </a:r>
          </a:p>
          <a:p>
            <a:pPr>
              <a:spcAft>
                <a:spcPts val="800"/>
              </a:spcAft>
            </a:pPr>
            <a:r>
              <a:rPr sz="1200">
                <a:solidFill>
                  <a:srgbClr val="263238"/>
                </a:solidFill>
                <a:latin typeface="Calibri"/>
              </a:rPr>
              <a:t>[r17] Spector LR, Madigan L, Rhyne A, Darden B, Kim D. Cauda equina syndrome. J Am Acad Orthop Surg. 2008;16(8):471-9. doi:10.5435/00124635-200808000-00006 https://doi.org/10.5435/00124635-200808000-00006</a:t>
            </a:r>
          </a:p>
          <a:p>
            <a:pPr>
              <a:spcAft>
                <a:spcPts val="800"/>
              </a:spcAft>
            </a:pPr>
            <a:r>
              <a:rPr sz="1200">
                <a:solidFill>
                  <a:srgbClr val="263238"/>
                </a:solidFill>
                <a:latin typeface="Calibri"/>
              </a:rPr>
              <a:t>[r18] National Institute for Health and Care Excellence. Spinal metastases and metastatic spinal cord compression. NICE guideline NG234. London: NICE; 2023. https://www.nice.org.uk/guidance/ng234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70</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Crouch-Smith HA, Feeley I, Lee MK, Carleton-Bland N, Clark S, Wilby M. Lumbar decompression surgery for cauda equina syndrome: A meta-analysis and systematic review of the safety of operating out of hours. Surgeon. 2025;23(6):352-8. doi:10.1016/j.surge.2025.08.003 https://doi.org/10.1016/j.surge.2025.08.003</a:t>
            </a:r>
          </a:p>
          <a:p>
            <a:pPr>
              <a:spcAft>
                <a:spcPts val="800"/>
              </a:spcAft>
            </a:pPr>
            <a:r>
              <a:rPr sz="1200">
                <a:solidFill>
                  <a:srgbClr val="263238"/>
                </a:solidFill>
                <a:latin typeface="Calibri"/>
              </a:rPr>
              <a:t>[r20] Kumar A, Copley P, Jamjoom A, Badran K, Barrett C. The morbidity of out-of-hours surgery for Cauda Equina Syndrome. Br J Neurosurg. 2024;38(5):1074-7. doi:10.1080/02688697.2021.2019193 https://doi.org/10.1080/02688697.2021.2019193</a:t>
            </a:r>
          </a:p>
          <a:p>
            <a:pPr>
              <a:spcAft>
                <a:spcPts val="800"/>
              </a:spcAft>
            </a:pPr>
            <a:r>
              <a:rPr sz="1200">
                <a:solidFill>
                  <a:srgbClr val="263238"/>
                </a:solidFill>
                <a:latin typeface="Calibri"/>
              </a:rPr>
              <a:t>[r21] Hoeritzauer I, Wood M, Copley PC, Demetriades AK, Woodfield J. What is the incidence of cauda equina syndrome? A systematic review. J Neurosurg Spine. 2020;32(6):832-41. doi:10.3171/2019.12.SPINE19839 https://doi.org/10.3171/2019.12.SPINE19839</a:t>
            </a:r>
          </a:p>
          <a:p>
            <a:pPr>
              <a:spcAft>
                <a:spcPts val="800"/>
              </a:spcAft>
            </a:pPr>
            <a:r>
              <a:rPr sz="1200">
                <a:solidFill>
                  <a:srgbClr val="263238"/>
                </a:solidFill>
                <a:latin typeface="Calibri"/>
              </a:rPr>
              <a:t>[r22] Karikaran A, Carroll AH, Benn L, Okorie N, Bellaire CP, Puvanesarajah V, et al. Cauda Equina Syndrome: A Review of Classification, Diagnosis, Treatment, and Best Practices. JBJS Rev. 2025;13(2). doi:10.2106/JBJS.RVW.24.00156 https://doi.org/10.2106/JBJS.RVW.24.00156</a:t>
            </a:r>
          </a:p>
          <a:p>
            <a:pPr>
              <a:spcAft>
                <a:spcPts val="800"/>
              </a:spcAft>
            </a:pPr>
            <a:r>
              <a:rPr sz="1200">
                <a:solidFill>
                  <a:srgbClr val="263238"/>
                </a:solidFill>
                <a:latin typeface="Calibri"/>
              </a:rPr>
              <a:t>[r23] Podnar S. Epidemiology of cauda equina and conus medullaris lesions. Muscle Nerve. 2007;35(4):529-31. doi:10.1002/mus.20696 https://doi.org/10.1002/mus.20696</a:t>
            </a:r>
          </a:p>
          <a:p>
            <a:pPr>
              <a:spcAft>
                <a:spcPts val="800"/>
              </a:spcAft>
            </a:pPr>
            <a:r>
              <a:rPr sz="1200">
                <a:solidFill>
                  <a:srgbClr val="263238"/>
                </a:solidFill>
                <a:latin typeface="Calibri"/>
              </a:rPr>
              <a:t>[r24] Dias ALN, Araújo FF, Cristante AF, Marcon RM, Barros Filho TEP, Letaif OB. Epidemiology of cauda equina syndrome. What changed until 2015. Rev Bras Ortop. 2018;53(1):107-12. doi:10.1016/j.rboe.2017.11.006 https://doi.org/10.1016/j.rboe.2017.11.006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70</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Galliker G, Scherer DE, Trippolini MA, Rasmussen-Barr E, LoMartire R, Wertli MM. Low Back Pain in the Emergency Department: Prevalence of Serious Spinal Pathologies and Diagnostic Accuracy of Red Flags. Am J Med. 2020;133(1):60-72.e14. doi:10.1016/j.amjmed.2019.06.005 https://doi.org/10.1016/j.amjmed.2019.06.005</a:t>
            </a:r>
          </a:p>
          <a:p>
            <a:pPr>
              <a:spcAft>
                <a:spcPts val="800"/>
              </a:spcAft>
            </a:pPr>
            <a:r>
              <a:rPr sz="1200">
                <a:solidFill>
                  <a:srgbClr val="263238"/>
                </a:solidFill>
                <a:latin typeface="Calibri"/>
              </a:rPr>
              <a:t>[r26] Kumar V, Baburaj V, Rajnish RK, Dhatt SS. Outcomes of cauda equina syndrome due to lumbar disc herniation after surgical management and the factors affecting it: a systematic review and meta-analysis of 22 studies with 852 cases. Eur Spine J. 2022;31(2):353-63. doi:10.1007/s00586-021-07001-0 https://doi.org/10.1007/s00586-021-07001-0</a:t>
            </a:r>
          </a:p>
          <a:p>
            <a:pPr>
              <a:spcAft>
                <a:spcPts val="800"/>
              </a:spcAft>
            </a:pPr>
            <a:r>
              <a:rPr sz="1200">
                <a:solidFill>
                  <a:srgbClr val="263238"/>
                </a:solidFill>
                <a:latin typeface="Calibri"/>
              </a:rPr>
              <a:t>[r27] Gooding BW, Higgins MA, Calthorpe DA. Does rectal examination have any value in the clinical diagnosis of cauda equina syndrome? Br J Neurosurg. 2013;27(2):156-9. doi:10.3109/02688697.2012.732715 https://doi.org/10.3109/02688697.2012.732715</a:t>
            </a:r>
          </a:p>
          <a:p>
            <a:pPr>
              <a:spcAft>
                <a:spcPts val="800"/>
              </a:spcAft>
            </a:pPr>
            <a:r>
              <a:rPr sz="1200">
                <a:solidFill>
                  <a:srgbClr val="263238"/>
                </a:solidFill>
                <a:latin typeface="Calibri"/>
              </a:rPr>
              <a:t>[r28] Bell DA, Collie D, Statham PF. Cauda equina syndrome: what is the correlation between clinical assessment and MRI scanning? Br J Neurosurg. 2007;21(2):201-3. doi:10.1080/02688690701317144 https://doi.org/10.1080/02688690701317144</a:t>
            </a:r>
          </a:p>
          <a:p>
            <a:pPr>
              <a:spcAft>
                <a:spcPts val="800"/>
              </a:spcAft>
            </a:pPr>
            <a:r>
              <a:rPr sz="1200">
                <a:solidFill>
                  <a:srgbClr val="263238"/>
                </a:solidFill>
                <a:latin typeface="Calibri"/>
              </a:rPr>
              <a:t>[r29] Venkatesan M, Nasto L, Tsegaye M, Grevitt M. Bladder Scans and Postvoid Residual Volume Measurement Improve Diagnostic Accuracy of Cauda Equina Syndrome. Spine (Phila Pa 1976). 2019;44(18):1303-8. doi:10.1097/BRS.0000000000003152 https://doi.org/10.1097/BRS.0000000000003152</a:t>
            </a:r>
          </a:p>
          <a:p>
            <a:pPr>
              <a:spcAft>
                <a:spcPts val="800"/>
              </a:spcAft>
            </a:pPr>
            <a:r>
              <a:rPr sz="1200">
                <a:solidFill>
                  <a:srgbClr val="263238"/>
                </a:solidFill>
                <a:latin typeface="Calibri"/>
              </a:rPr>
              <a:t>[r30] Domen PM, Hofman PA, van Santbrink H, Weber WE. Predictive value of clinical characteristics in patients with suspected cauda equina syndrome. Eur J Neurol. 2009;16(3):416-9. doi:10.1111/j.1468-1331.2008.02510.x https://doi.org/10.1111/j.1468-1331.2008.02510.x</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70</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Kingwell SP, Curt A, Dvorak MF. Factors affecting neurological outcome in traumatic conus medullaris and cauda equina injuries. Neurosurg Focus. 2008;25(5):E7. doi:10.3171/FOC.2008.25.11.E7 https://doi.org/10.3171/FOC.2008.25.11.E7</a:t>
            </a:r>
          </a:p>
          <a:p>
            <a:pPr>
              <a:spcAft>
                <a:spcPts val="800"/>
              </a:spcAft>
            </a:pPr>
            <a:r>
              <a:rPr sz="1200">
                <a:solidFill>
                  <a:srgbClr val="263238"/>
                </a:solidFill>
                <a:latin typeface="Calibri"/>
              </a:rPr>
              <a:t>[r32] Brouwers E, van de Meent H, Curt A, Starremans B, Hosman A, Bartels R. Definitions of traumatic conus medullaris and cauda equina syndrome: a systematic literature review. Spinal Cord. 2017;55(10):886-90. doi:10.1038/sc.2017.54 https://doi.org/10.1038/sc.2017.54</a:t>
            </a:r>
          </a:p>
          <a:p>
            <a:pPr>
              <a:spcAft>
                <a:spcPts val="800"/>
              </a:spcAft>
            </a:pPr>
            <a:r>
              <a:rPr sz="1200">
                <a:solidFill>
                  <a:srgbClr val="263238"/>
                </a:solidFill>
                <a:latin typeface="Calibri"/>
              </a:rPr>
              <a:t>[r33] Davis DP, Wold RM, Patel RJ, Tran AJ, Tokhi RN, Chan TC, et al. The clinical presentation and impact of diagnostic delays on emergency department patients with spinal epidural abscess. J Emerg Med. 2004;26(3):285-91. doi:10.1016/j.jemermed.2003.11.013 https://doi.org/10.1016/j.jemermed.2003.11.013</a:t>
            </a:r>
          </a:p>
          <a:p>
            <a:pPr>
              <a:spcAft>
                <a:spcPts val="800"/>
              </a:spcAft>
            </a:pPr>
            <a:r>
              <a:rPr sz="1200">
                <a:solidFill>
                  <a:srgbClr val="263238"/>
                </a:solidFill>
                <a:latin typeface="Calibri"/>
              </a:rPr>
              <a:t>[r34] Durant EJ, Copos S, Folck BF, Anderson M, Ghiya MS, Hofmann ER, et al. Diagnostic Delays Are Common, and Classic Presentations Are Rare in Spinal Epidural Abscess. West J Emerg Med. 2025;26(3):692-9. doi:10.5811/westjem.24985 https://doi.org/10.5811/westjem.24985</a:t>
            </a:r>
          </a:p>
          <a:p>
            <a:pPr>
              <a:spcAft>
                <a:spcPts val="800"/>
              </a:spcAft>
            </a:pPr>
            <a:r>
              <a:rPr sz="1200">
                <a:solidFill>
                  <a:srgbClr val="263238"/>
                </a:solidFill>
                <a:latin typeface="Calibri"/>
              </a:rPr>
              <a:t>[r35] Budiman L, Abetz JW, Mitra B. Clinical Characteristics of Patients With Spinal Epidural Abscess: A Systematic Review and Meta-Analysis. Emerg Med Australas. 2026;38(1):e70204. doi:10.1111/1742-6723.70204 https://doi.org/10.1111/1742-6723.70204</a:t>
            </a:r>
          </a:p>
          <a:p>
            <a:pPr>
              <a:spcAft>
                <a:spcPts val="800"/>
              </a:spcAft>
            </a:pPr>
            <a:r>
              <a:rPr sz="1200">
                <a:solidFill>
                  <a:srgbClr val="263238"/>
                </a:solidFill>
                <a:latin typeface="Calibri"/>
              </a:rPr>
              <a:t>[r36] Groen RJ. Non-operative treatment of spontaneous spinal epidural hematomas: a review of the literature and a comparison with operative cases. Acta Neurochir (Wien). 2004;146(2):103-10. doi:10.1007/s00701-003-0160-9 https://doi.org/10.1007/s00701-003-0160-9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70</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Raasck K, Habis AA, Aoude A, Simões L, Barros F, Reindl R, et al. Spontaneous spinal epidural hematoma management: a case series and literature review. Spinal Cord Ser Cases. 2017;3:16043. doi:10.1038/scsandc.2016.43 https://doi.org/10.1038/scsandc.2016.43</a:t>
            </a:r>
          </a:p>
          <a:p>
            <a:pPr>
              <a:spcAft>
                <a:spcPts val="800"/>
              </a:spcAft>
            </a:pPr>
            <a:r>
              <a:rPr sz="1200">
                <a:solidFill>
                  <a:srgbClr val="263238"/>
                </a:solidFill>
                <a:latin typeface="Calibri"/>
              </a:rPr>
              <a:t>[r38] Pronin S, Koh CH, Bulovaite E, Macleod MR, Statham PF. Compressive Pressure Versus Time in Cauda Equina Syndrome: A Systematic Review and Meta-Analysis of Experimental Studies. Spine (Phila Pa 1976). 2019;44(17):1238-47. doi:10.1097/BRS.0000000000003045 https://doi.org/10.1097/BRS.0000000000003045</a:t>
            </a:r>
          </a:p>
          <a:p>
            <a:pPr>
              <a:spcAft>
                <a:spcPts val="800"/>
              </a:spcAft>
            </a:pPr>
            <a:r>
              <a:rPr sz="1200">
                <a:solidFill>
                  <a:srgbClr val="263238"/>
                </a:solidFill>
                <a:latin typeface="Calibri"/>
              </a:rPr>
              <a:t>[r39] Fonseka RD, Biswas S, Ahmed H, Sarkar V, MacArthur J, George KJ. What Degree of Radiological Compression Predicts Cauda Equina Syndrome: A Retrospective Study at a National Tertiary Center. World Neurosurg. 2024;191:e690-e696. doi:10.1016/j.wneu.2024.09.025 https://doi.org/10.1016/j.wneu.2024.09.025</a:t>
            </a:r>
          </a:p>
          <a:p>
            <a:pPr>
              <a:spcAft>
                <a:spcPts val="800"/>
              </a:spcAft>
            </a:pPr>
            <a:r>
              <a:rPr sz="1200">
                <a:solidFill>
                  <a:srgbClr val="263238"/>
                </a:solidFill>
                <a:latin typeface="Calibri"/>
              </a:rPr>
              <a:t>[r40] Korse NS, Pijpers JA, van Zwet E, Elzevier HW, Vleggeert-Lankamp CLA. Cauda Equina Syndrome: presentation, outcome, and predictors with focus on micturition, defecation, and sexual dysfunction. Eur Spine J. 2017;26(3):894-904. doi:10.1007/s00586-017-4943-8 https://doi.org/10.1007/s00586-017-4943-8</a:t>
            </a:r>
          </a:p>
          <a:p>
            <a:pPr>
              <a:spcAft>
                <a:spcPts val="800"/>
              </a:spcAft>
            </a:pPr>
            <a:r>
              <a:rPr sz="1200">
                <a:solidFill>
                  <a:srgbClr val="263238"/>
                </a:solidFill>
                <a:latin typeface="Calibri"/>
              </a:rPr>
              <a:t>[r41] Woodfield J, Hoeritzauer I, Jamjoom AAB, Jung J, Lammy S, Pronin S, et al. Presentation, management, and outcomes of cauda equina syndrome up to one year after surgery, using clinician and participant reporting: A multi-centre prospective cohort study. Lancet Reg Health Eur. 2023;24:100545. doi:10.1016/j.lanepe.2022.100545 https://doi.org/10.1016/j.lanepe.2022.100545</a:t>
            </a:r>
          </a:p>
          <a:p>
            <a:pPr>
              <a:spcAft>
                <a:spcPts val="800"/>
              </a:spcAft>
            </a:pPr>
            <a:r>
              <a:rPr sz="1200">
                <a:solidFill>
                  <a:srgbClr val="263238"/>
                </a:solidFill>
                <a:latin typeface="Calibri"/>
              </a:rPr>
              <a:t>[r42] Todd NV, Dickson RA. Standards of care in cauda equina syndrome. Br J Neurosurg. 2016;30(5):518-22. doi:10.1080/02688697.2016.1187254 https://doi.org/10.1080/02688697.2016.1187254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70</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Hennessy O, Devitt AT, Synnott K, Timlin M. Assessment and early investigation of cauda equina syndrome- a systematic review of existing international guidelines and summary of the current evidence. Eur Spine J. 2025;34(4):1545-51. doi:10.1007/s00586-025-08732-0 https://doi.org/10.1007/s00586-025-08732-0</a:t>
            </a:r>
          </a:p>
          <a:p>
            <a:pPr>
              <a:spcAft>
                <a:spcPts val="800"/>
              </a:spcAft>
            </a:pPr>
            <a:r>
              <a:rPr sz="1200">
                <a:solidFill>
                  <a:srgbClr val="263238"/>
                </a:solidFill>
                <a:latin typeface="Calibri"/>
              </a:rPr>
              <a:t>[r44] Sherlock KE, Turner W, Elsayed S, Bagouri M, Baha L, Boszczyk BM, et al. The Evaluation of Digital Rectal Examination for Assessment of Anal Tone in Suspected Cauda Equina Syndrome. Spine (Phila Pa 1976). 2015;40(15):1213-8. doi:10.1097/BRS.0000000000000902 https://doi.org/10.1097/BRS.0000000000000902</a:t>
            </a:r>
          </a:p>
          <a:p>
            <a:pPr>
              <a:spcAft>
                <a:spcPts val="800"/>
              </a:spcAft>
            </a:pPr>
            <a:r>
              <a:rPr sz="1200">
                <a:solidFill>
                  <a:srgbClr val="263238"/>
                </a:solidFill>
                <a:latin typeface="Calibri"/>
              </a:rPr>
              <a:t>[r45] Boktor J, Wong F, Joseph VM, Alshahwani A, Banerjee P, Morris K, et al. Predictive value of post-void residual volume as an adjunctive tool in the clinical evaluation of cauda equina syndrome. Bone Joint J. 2023;105-B(5):487-95. doi:10.1302/0301-620X.105B5.BJJ-2022-0739.R2 https://doi.org/10.1302/0301-620X.105B5.BJJ-2022-0739.R2</a:t>
            </a:r>
          </a:p>
          <a:p>
            <a:pPr>
              <a:spcAft>
                <a:spcPts val="800"/>
              </a:spcAft>
            </a:pPr>
            <a:r>
              <a:rPr sz="1200">
                <a:solidFill>
                  <a:srgbClr val="263238"/>
                </a:solidFill>
                <a:latin typeface="Calibri"/>
              </a:rPr>
              <a:t>[r46] Ahn UM, Ahn NU, Buchowski JM, Garrett ES, Sieber AN, Kostuik JP. Cauda equina syndrome secondary to lumbar disc herniation: a meta-analysis of surgical outcomes. Spine (Phila Pa 1976). 2000;25(12):1515-22. doi:10.1097/00007632-200006150-00010 https://doi.org/10.1097/00007632-200006150-00010</a:t>
            </a:r>
          </a:p>
          <a:p>
            <a:pPr>
              <a:spcAft>
                <a:spcPts val="800"/>
              </a:spcAft>
            </a:pPr>
            <a:r>
              <a:rPr sz="1200">
                <a:solidFill>
                  <a:srgbClr val="263238"/>
                </a:solidFill>
                <a:latin typeface="Calibri"/>
              </a:rPr>
              <a:t>[r47] DeLong WB, Polissar N, Neradilek B. Timing of surgery in cauda equina syndrome with urinary retention: meta-analysis of observational studies. J Neurosurg Spine. 2008;8(4):305-20. doi:10.3171/SPI/2008/8/4/305 https://doi.org/10.3171/SPI/2008/8/4/305</a:t>
            </a:r>
          </a:p>
          <a:p>
            <a:pPr>
              <a:spcAft>
                <a:spcPts val="800"/>
              </a:spcAft>
            </a:pPr>
            <a:r>
              <a:rPr sz="1200">
                <a:solidFill>
                  <a:srgbClr val="263238"/>
                </a:solidFill>
                <a:latin typeface="Calibri"/>
              </a:rPr>
              <a:t>[r48] Planty-Bonjour A, Kerdiles G, François P, Destrieux C, Velut S, Zemmoura I, et al. Cauda Equina Syndrome: Poor Recovery Prognosis Despite Early Treatment. Spine (Phila Pa 1976). 2022;47(2):105-13. doi:10.1097/BRS.0000000000004170 https://doi.org/10.1097/BRS.0000000000004170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70</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Heyes G, Jones M, Verzin E, McLorinan G, Darwish N, Eames N. Influence of timing of surgery on Cauda equina syndrome: Outcomes at a national spinal centre. J Orthop. 2018;15(1):210-5. doi:10.1016/j.jor.2018.01.020 https://doi.org/10.1016/j.jor.2018.01.020</a:t>
            </a:r>
          </a:p>
          <a:p>
            <a:pPr>
              <a:spcAft>
                <a:spcPts val="800"/>
              </a:spcAft>
            </a:pPr>
            <a:r>
              <a:rPr sz="1200">
                <a:solidFill>
                  <a:srgbClr val="263238"/>
                </a:solidFill>
                <a:latin typeface="Calibri"/>
              </a:rPr>
              <a:t>[r50] Hogan WB, Kuris EO, Durand WM, Eltorai AEM, Daniels AH. Timing of Surgical Decompression for Cauda Equina Syndrome. World Neurosurg. 2019;132:e732-e738. doi:10.1016/j.wneu.2019.08.030 https://doi.org/10.1016/j.wneu.2019.08.030</a:t>
            </a:r>
          </a:p>
          <a:p>
            <a:pPr>
              <a:spcAft>
                <a:spcPts val="800"/>
              </a:spcAft>
            </a:pPr>
            <a:r>
              <a:rPr sz="1200">
                <a:solidFill>
                  <a:srgbClr val="263238"/>
                </a:solidFill>
                <a:latin typeface="Calibri"/>
              </a:rPr>
              <a:t>[r51] Thakur JD, Storey C, Kalakoti P, Ahmed O, Dossani RH, Menger RP, et al. Early intervention in cauda equina syndrome associated with better outcomes: a myth or reality? Insights from the Nationwide Inpatient Sample database (2005-2011). Spine J. 2017;17(10):1435-48. doi:10.1016/j.spinee.2017.04.023 https://doi.org/10.1016/j.spinee.2017.04.023</a:t>
            </a:r>
          </a:p>
          <a:p>
            <a:pPr>
              <a:spcAft>
                <a:spcPts val="800"/>
              </a:spcAft>
            </a:pPr>
            <a:r>
              <a:rPr sz="1200">
                <a:solidFill>
                  <a:srgbClr val="263238"/>
                </a:solidFill>
                <a:latin typeface="Calibri"/>
              </a:rPr>
              <a:t>[r52] Francis JJ, Goacher E, Fuge J, Hanrahan JG, Zhang J, Davies B, et al. Lumbar decompression surgery for cauda equina syndrome - comparison of complication rates between daytime and overnight operating. Acta Neurochir (Wien). 2022;164(5):1203-8. doi:10.1007/s00701-022-05173-2 https://doi.org/10.1007/s00701-022-05173-2</a:t>
            </a:r>
          </a:p>
          <a:p>
            <a:pPr>
              <a:spcAft>
                <a:spcPts val="800"/>
              </a:spcAft>
            </a:pPr>
            <a:r>
              <a:rPr sz="1200">
                <a:solidFill>
                  <a:srgbClr val="263238"/>
                </a:solidFill>
                <a:latin typeface="Calibri"/>
              </a:rPr>
              <a:t>[r53] Khashan M, Ofir D, Grundshtein A, Kuzmenko B, Salame K, Niry D, et al. Minimally invasive discectomy versus open laminectomy and discectomy for the treatment of cauda equina syndrome: A preliminary study and case series. Front Surg. 2022;9:1031919. doi:10.3389/fsurg.2022.1031919 https://doi.org/10.3389/fsurg.2022.1031919</a:t>
            </a:r>
          </a:p>
          <a:p>
            <a:pPr>
              <a:spcAft>
                <a:spcPts val="800"/>
              </a:spcAft>
            </a:pPr>
            <a:r>
              <a:rPr sz="1200">
                <a:solidFill>
                  <a:srgbClr val="263238"/>
                </a:solidFill>
                <a:latin typeface="Calibri"/>
              </a:rPr>
              <a:t>[r54] Yankang L, Leiming Z, Lewandrowski KU, Xiangyu T, Zexing Z, Jianbiao X, et al. Full Endoscopic Lumbar Discectomy Versus Laminectomy for Cauda Equina Syndrome. Int J Spine Surg. 2021;15(1):105-12. doi:10.14444/8014 https://doi.org/10.14444/8014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70</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Sommer F, McGrath L, Kirnaz S, Goldberg J, Medary B, Schmidt FA, et al. Lumbar Giant Disk Herniations Treated With a Unilateral Approach for Bilateral Decompression. Oper Neurosurg. 2022;23(1):60-6. doi:10.1227/ons.0000000000000198 https://doi.org/10.1227/ons.0000000000000198</a:t>
            </a:r>
          </a:p>
          <a:p>
            <a:pPr>
              <a:spcAft>
                <a:spcPts val="800"/>
              </a:spcAft>
            </a:pPr>
            <a:r>
              <a:rPr sz="1200">
                <a:solidFill>
                  <a:srgbClr val="263238"/>
                </a:solidFill>
                <a:latin typeface="Calibri"/>
              </a:rPr>
              <a:t>[r56] Dave BR, Samal P, Sangvi R, Degulmadi D, Patel D, Krishnan A. Does the Surgical Timing and Decompression Alone or Fusion Surgery in Lumbar Stenosis Influence Outcome in Cauda Equina Syndrome? Asian Spine J. 2019;13(2):198-209. doi:10.31616/asj.2018.0168 https://doi.org/10.31616/asj.2018.0168</a:t>
            </a:r>
          </a:p>
          <a:p>
            <a:pPr>
              <a:spcAft>
                <a:spcPts val="800"/>
              </a:spcAft>
            </a:pPr>
            <a:r>
              <a:rPr sz="1200">
                <a:solidFill>
                  <a:srgbClr val="263238"/>
                </a:solidFill>
                <a:latin typeface="Calibri"/>
              </a:rPr>
              <a:t>[r57] McCarthy MJ, Aylott CE, Grevitt MP, Hegarty J. Cauda equina syndrome: factors affecting long-term functional and sphincteric outcome. Spine (Phila Pa 1976). 2007;32(2):207-16. doi:10.1097/01.brs.0000251750.20508.84 https://doi.org/10.1097/01.brs.0000251750.20508.84</a:t>
            </a:r>
          </a:p>
          <a:p>
            <a:pPr>
              <a:spcAft>
                <a:spcPts val="800"/>
              </a:spcAft>
            </a:pPr>
            <a:r>
              <a:rPr sz="1200">
                <a:solidFill>
                  <a:srgbClr val="263238"/>
                </a:solidFill>
                <a:latin typeface="Calibri"/>
              </a:rPr>
              <a:t>[r58] Filler R, Nayak R, Razzouk J, Ramos O, Cannon D, Brandt Z, et al. The Reoperation, Readmission, and Complication Rates at 30 Days Following Lumbar Decompression for Cauda Equina Syndrome. Cureus. 2023;15(11):e49059. doi:10.7759/cureus.49059 https://doi.org/10.7759/cureus.49059</a:t>
            </a:r>
          </a:p>
          <a:p>
            <a:pPr>
              <a:spcAft>
                <a:spcPts val="800"/>
              </a:spcAft>
            </a:pPr>
            <a:r>
              <a:rPr sz="1200">
                <a:solidFill>
                  <a:srgbClr val="263238"/>
                </a:solidFill>
                <a:latin typeface="Calibri"/>
              </a:rPr>
              <a:t>[r59] Seidel H, Bhattacharjee S, Pirkle S, Shi L, Strelzow J, Lee M, et al. Long-term rates of bladder dysfunction after decompression in patients with cauda equina syndrome. Spine J. 2021;21(5):803-9. doi:10.1016/j.spinee.2021.01.002 https://doi.org/10.1016/j.spinee.2021.01.002</a:t>
            </a:r>
          </a:p>
          <a:p>
            <a:pPr>
              <a:spcAft>
                <a:spcPts val="800"/>
              </a:spcAft>
            </a:pPr>
            <a:r>
              <a:rPr sz="1200">
                <a:solidFill>
                  <a:srgbClr val="263238"/>
                </a:solidFill>
                <a:latin typeface="Calibri"/>
              </a:rPr>
              <a:t>[r60] Najjar E, Trumble C, Nocun W, Muscogliati R, Nematiniaye Masooleh N, Dar A, et al. Sexual dysfunction after cauda equina syndrome: a systematic review of long-term outcomes. Eur Spine J. 2026. doi:10.1007/s00586-026-10170-5 https://doi.org/10.1007/s00586-026-10170-5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70</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[r61] Moradi Z, Shahali S, Ahmadi F, Montazeri A. The implications of surgery on sexual dysfunction in patients with lumbar disc herniation with cauda equina syndrome: a systematic review. BMC Musculoskelet Disord. 2025;26(1):489. doi:10.1186/s12891-025-08736-3 https://doi.org/10.1186/s12891-025-08736-3</a:t>
            </a:r>
          </a:p>
          <a:p>
            <a:pPr>
              <a:spcAft>
                <a:spcPts val="800"/>
              </a:spcAft>
            </a:pPr>
            <a:r>
              <a:rPr sz="1200">
                <a:solidFill>
                  <a:srgbClr val="263238"/>
                </a:solidFill>
                <a:latin typeface="Calibri"/>
              </a:rPr>
              <a:t>[r62] Barker TP, Steele N, Swamy G, Cook A, Rai A, Crawford R, et al. Long-term core outcomes in cauda equina syndrome. Bone Joint J. 2021;103-B(9):1464-71. doi:10.1302/0301-620X.103B9.BJJ-2021-0094.R1 https://doi.org/10.1302/0301-620X.103B9.BJJ-2021-0094.R1</a:t>
            </a:r>
          </a:p>
          <a:p>
            <a:pPr>
              <a:spcAft>
                <a:spcPts val="800"/>
              </a:spcAft>
            </a:pPr>
            <a:r>
              <a:rPr sz="1200">
                <a:solidFill>
                  <a:srgbClr val="263238"/>
                </a:solidFill>
                <a:latin typeface="Calibri"/>
              </a:rPr>
              <a:t>[r63] Korse NS, Veldman AB, Peul WC, Vleggeert-Lankamp CLA. The long term outcome of micturition, defecation and sexual function after spinal surgery for cauda equina syndrome. PLoS One. 2017;12(4):e0175987. doi:10.1371/journal.pone.0175987 https://doi.org/10.1371/journal.pone.0175987</a:t>
            </a:r>
          </a:p>
          <a:p>
            <a:pPr>
              <a:spcAft>
                <a:spcPts val="800"/>
              </a:spcAft>
            </a:pPr>
            <a:r>
              <a:rPr sz="1200">
                <a:solidFill>
                  <a:srgbClr val="263238"/>
                </a:solidFill>
                <a:latin typeface="Calibri"/>
              </a:rPr>
              <a:t>[r64] Anil K, Olmesdahl-Fletcher S, Read J, Hughes S, Drake MJ, Hoeritzauer I, et al. Beyond Surgery: Navigating Postoperative Care for Cauda Equina Syndrome Through a Scoping Review. World Neurosurg. 2024;192:216-223.e4. doi:10.1016/j.wneu.2024.09.081 https://doi.org/10.1016/j.wneu.2024.09.081</a:t>
            </a:r>
          </a:p>
          <a:p>
            <a:pPr>
              <a:spcAft>
                <a:spcPts val="800"/>
              </a:spcAft>
            </a:pPr>
            <a:r>
              <a:rPr sz="1200">
                <a:solidFill>
                  <a:srgbClr val="263238"/>
                </a:solidFill>
                <a:latin typeface="Calibri"/>
              </a:rPr>
              <a:t>[r65] Todd N. Symptom-only cauda equina syndrome: A medicolegal assessment of new national guidelines. Med Leg J. 2026;94(1):39-42. doi:10.1177/00258172251405164 https://doi.org/10.1177/00258172251405164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70 / 70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Síndrome de cauda equina: sospecharlo antes de la retención y operar a tiempo</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