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Diáfisis</c:v>
                </c:pt>
                <c:pt idx="1">
                  <c:v>Tibia proximal</c:v>
                </c:pt>
                <c:pt idx="2">
                  <c:v>Tibia distal</c:v>
                </c:pt>
              </c:strCache>
            </c:strRef>
          </c:cat>
          <c:val>
            <c:numRef>
              <c:f>Sheet1!$B$2:$B$4</c:f>
              <c:numCache>
                <c:formatCode>General</c:formatCode>
                <c:ptCount val="3"/>
                <c:pt idx="0">
                  <c:v>8.1</c:v>
                </c:pt>
                <c:pt idx="1">
                  <c:v>1.6</c:v>
                </c:pt>
                <c:pt idx="2">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14 años o más</c:v>
                </c:pt>
                <c:pt idx="1">
                  <c:v>Menores de 14 años</c:v>
                </c:pt>
              </c:strCache>
            </c:strRef>
          </c:cat>
          <c:val>
            <c:numRef>
              <c:f>Sheet1!$B$2:$B$3</c:f>
              <c:numCache>
                <c:formatCode>General</c:formatCode>
                <c:ptCount val="2"/>
                <c:pt idx="0">
                  <c:v>23</c:v>
                </c:pt>
                <c:pt idx="1">
                  <c:v>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Hallazgos clínicos, extremo favorable de cada rango (Ulmer)</c:v>
                </c:pt>
                <c:pt idx="1">
                  <c:v>Monitoreo continuo de la presión con ΔP bajo 30 mmHg (McQueen 2013)</c:v>
                </c:pt>
              </c:strCache>
            </c:strRef>
          </c:cat>
          <c:val>
            <c:numRef>
              <c:f>Sheet1!$B$2:$B$3</c:f>
              <c:numCache>
                <c:formatCode>General</c:formatCode>
                <c:ptCount val="2"/>
                <c:pt idx="0">
                  <c:v>19</c:v>
                </c:pt>
                <c:pt idx="1">
                  <c:v>94</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Hallazgos clínicos, extremo favorable de cada rango (Ulmer)</c:v>
                </c:pt>
                <c:pt idx="1">
                  <c:v>Monitoreo continuo de la presión con ΔP bajo 30 mmHg (McQueen 2013)</c:v>
                </c:pt>
              </c:strCache>
            </c:strRef>
          </c:cat>
          <c:val>
            <c:numRef>
              <c:f>Sheet1!$C$2:$C$3</c:f>
              <c:numCache>
                <c:formatCode>General</c:formatCode>
                <c:ptCount val="2"/>
                <c:pt idx="0">
                  <c:v>98</c:v>
                </c:pt>
                <c:pt idx="1">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1 hallazgo</c:v>
                </c:pt>
                <c:pt idx="1">
                  <c:v>3 hallazgos</c:v>
                </c:pt>
              </c:strCache>
            </c:strRef>
          </c:cat>
          <c:val>
            <c:numRef>
              <c:f>Sheet1!$B$2:$B$3</c:f>
              <c:numCache>
                <c:formatCode>General</c:formatCode>
                <c:ptCount val="2"/>
                <c:pt idx="0">
                  <c:v>25</c:v>
                </c:pt>
                <c:pt idx="1">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ΔP de 30 mmHg</c:v>
                </c:pt>
                <c:pt idx="1">
                  <c:v>ΔP de 20 mmHg</c:v>
                </c:pt>
                <c:pt idx="2">
                  <c:v>Presión absoluta de 45 mmHg</c:v>
                </c:pt>
              </c:strCache>
            </c:strRef>
          </c:cat>
          <c:val>
            <c:numRef>
              <c:f>Sheet1!$B$2:$B$4</c:f>
              <c:numCache>
                <c:formatCode>General</c:formatCode>
                <c:ptCount val="3"/>
                <c:pt idx="0">
                  <c:v>35</c:v>
                </c:pt>
                <c:pt idx="1">
                  <c:v>24</c:v>
                </c:pt>
                <c:pt idx="2">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Dentro de 20 mmHg de la diastólica</c:v>
                </c:pt>
                <c:pt idx="1">
                  <c:v>Presión absoluta mayor de 45 mmHg</c:v>
                </c:pt>
                <c:pt idx="2">
                  <c:v>Dentro de 30 mmHg de la diastólica</c:v>
                </c:pt>
                <c:pt idx="3">
                  <c:v>Presión absoluta mayor de 30 mmHg</c:v>
                </c:pt>
              </c:strCache>
            </c:strRef>
          </c:cat>
          <c:val>
            <c:numRef>
              <c:f>Sheet1!$B$2:$B$5</c:f>
              <c:numCache>
                <c:formatCode>General</c:formatCode>
                <c:ptCount val="4"/>
                <c:pt idx="0">
                  <c:v>58</c:v>
                </c:pt>
                <c:pt idx="1">
                  <c:v>63</c:v>
                </c:pt>
                <c:pt idx="2">
                  <c:v>84</c:v>
                </c:pt>
                <c:pt idx="3">
                  <c:v>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NIRS (mediana)</c:v>
                </c:pt>
                <c:pt idx="1">
                  <c:v>Presión intramuscular (mediana)</c:v>
                </c:pt>
              </c:strCache>
            </c:strRef>
          </c:cat>
          <c:val>
            <c:numRef>
              <c:f>Sheet1!$B$2:$B$3</c:f>
              <c:numCache>
                <c:formatCode>General</c:formatCode>
                <c:ptCount val="2"/>
                <c:pt idx="0">
                  <c:v>9.1</c:v>
                </c:pt>
                <c:pt idx="1">
                  <c:v>87.6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Presión negativa (VAC)</c:v>
                </c:pt>
                <c:pt idx="1">
                  <c:v>Lazos (shoelace)</c:v>
                </c:pt>
                <c:pt idx="2">
                  <c:v>Relleno de gasas</c:v>
                </c:pt>
              </c:strCache>
            </c:strRef>
          </c:cat>
          <c:val>
            <c:numRef>
              <c:f>Sheet1!$B$2:$B$4</c:f>
              <c:numCache>
                <c:formatCode>General</c:formatCode>
                <c:ptCount val="3"/>
                <c:pt idx="0">
                  <c:v>38.2</c:v>
                </c:pt>
                <c:pt idx="1">
                  <c:v>16.7</c:v>
                </c:pt>
                <c:pt idx="2">
                  <c:v>67.6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presión negativa</c:v>
                </c:pt>
                <c:pt idx="1">
                  <c:v>Convencional</c:v>
                </c:pt>
              </c:strCache>
            </c:strRef>
          </c:cat>
          <c:val>
            <c:numRef>
              <c:f>Sheet1!$B$2:$B$3</c:f>
              <c:numCache>
                <c:formatCode>General</c:formatCode>
                <c:ptCount val="2"/>
                <c:pt idx="0">
                  <c:v>17</c:v>
                </c:pt>
                <c:pt idx="1">
                  <c:v>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Mortalidad (metaanálisis 2025)</c:v>
                </c:pt>
                <c:pt idx="1">
                  <c:v>Amputación (metaanálisis 2025)</c:v>
                </c:pt>
                <c:pt idx="2">
                  <c:v>Muerte hospitalaria (546 pacientes)</c:v>
                </c:pt>
                <c:pt idx="3">
                  <c:v>Amputación hospitalaria (546 pacientes)</c:v>
                </c:pt>
                <c:pt idx="4">
                  <c:v>Mortalidad (40 fasciotomías)</c:v>
                </c:pt>
              </c:strCache>
            </c:strRef>
          </c:cat>
          <c:val>
            <c:numRef>
              <c:f>Sheet1!$B$2:$B$6</c:f>
              <c:numCache>
                <c:formatCode>General</c:formatCode>
                <c:ptCount val="5"/>
                <c:pt idx="0">
                  <c:v>7.7</c:v>
                </c:pt>
                <c:pt idx="1">
                  <c:v>10.5</c:v>
                </c:pt>
                <c:pt idx="2">
                  <c:v>6.6</c:v>
                </c:pt>
                <c:pt idx="3">
                  <c:v>9.5</c:v>
                </c:pt>
                <c:pt idx="4">
                  <c:v>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Sheet1!$A$2:$A$10</c:f>
              <c:strCache>
                <c:ptCount val="9"/>
                <c:pt idx="0">
                  <c:v>Tendones adheridos</c:v>
                </c:pt>
                <c:pt idx="1">
                  <c:v>Hernia muscular</c:v>
                </c:pt>
                <c:pt idx="2">
                  <c:v>Úlcera recurrente</c:v>
                </c:pt>
                <c:pt idx="3">
                  <c:v>Miembro hinchado</c:v>
                </c:pt>
                <c:pt idx="4">
                  <c:v>Cicatriz adherida</c:v>
                </c:pt>
                <c:pt idx="5">
                  <c:v>Herida decolorada</c:v>
                </c:pt>
                <c:pt idx="6">
                  <c:v>Prurito</c:v>
                </c:pt>
                <c:pt idx="7">
                  <c:v>Piel seca y escamosa</c:v>
                </c:pt>
                <c:pt idx="8">
                  <c:v>Sensibilidad alterada</c:v>
                </c:pt>
              </c:strCache>
            </c:strRef>
          </c:cat>
          <c:val>
            <c:numRef>
              <c:f>Sheet1!$B$2:$B$10</c:f>
              <c:numCache>
                <c:formatCode>General</c:formatCode>
                <c:ptCount val="9"/>
                <c:pt idx="0">
                  <c:v>7</c:v>
                </c:pt>
                <c:pt idx="1">
                  <c:v>13</c:v>
                </c:pt>
                <c:pt idx="2">
                  <c:v>13</c:v>
                </c:pt>
                <c:pt idx="3">
                  <c:v>25</c:v>
                </c:pt>
                <c:pt idx="4">
                  <c:v>26</c:v>
                </c:pt>
                <c:pt idx="5">
                  <c:v>30</c:v>
                </c:pt>
                <c:pt idx="6">
                  <c:v>33</c:v>
                </c:pt>
                <c:pt idx="7">
                  <c:v>40</c:v>
                </c:pt>
                <c:pt idx="8">
                  <c:v>77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Fasciotomía antes de 12 horas</c:v>
                </c:pt>
                <c:pt idx="1">
                  <c:v>Fasciotomía tardía</c:v>
                </c:pt>
              </c:strCache>
            </c:strRef>
          </c:cat>
          <c:val>
            <c:numRef>
              <c:f>Sheet1!$B$2:$B$3</c:f>
              <c:numCache>
                <c:formatCode>General</c:formatCode>
                <c:ptCount val="2"/>
                <c:pt idx="0">
                  <c:v>68</c:v>
                </c:pt>
                <c:pt idx="1">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Fasciotomía antes de 12 horas</c:v>
                </c:pt>
                <c:pt idx="1">
                  <c:v>Fasciotomía tardía</c:v>
                </c:pt>
              </c:strCache>
            </c:strRef>
          </c:cat>
          <c:val>
            <c:numRef>
              <c:f>Sheet1!$B$2:$B$3</c:f>
              <c:numCache>
                <c:formatCode>General</c:formatCode>
                <c:ptCount val="2"/>
                <c:pt idx="0">
                  <c:v>4.5</c:v>
                </c:pt>
                <c:pt idx="1">
                  <c:v>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Síndrome compartimental agudo.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por qué es una urgencia; Epidemiología: quién tiene riesgo; Causas y mecanismos: de la fractura de tibia al paciente inconsciente; Fisiopatología: presión de perfusión y reloj del músculo; Anatomía quirúrgica: compartimentos y estructuras en riesgo; Diagnóstico: sospecha, examen seriado y qué dicen las guías; Examen físico: qué buscar y qué tan bien funciona; Medición de la presión: técnica, umbral y sus límites; Imágenes y métodos no invasivos: qué aportan y qué no; Algoritmo de decisión ante un miembro de riesgo; Tratamiento: de los primeros 30 minutos a la fasciotomía; Técnica quirúrgica: abordajes, estructuras en riesgo y cierre; Complicaciones: de la herida a la amputación; Pronóstico: lo que cambia el tiempo y la edad; Poblaciones especiales: niño, paciente inconsciente y analgesia regional; Aspectos médico-legales y documentación; Rehabilitación y seguimiento. Estructura sugerida por el autor para diez minutos: Lámina 1 (primer minuto) · Caso didáctico inventado: varón joven con fractura de tibia, dolor que crece y analgesia cada vez mayor. Pregunta al auditorio: ¿qué hace usted en la primera hora? [r12]. Lámina 2 (segundo minuto) · Definición y por qué es urgencia: presión que cierra el flujo capilar en un compartimento inextensible; el pulso presente no descarta [r1]. Lámina 3 (tercer minuto) · Quién tiene riesgo: 69 % con fractura y la mayoría varones menores de 35 años; 11,5 % de las fracturas diafisarias de tibia [r3][r21]. Lámina 4 (cuarto minuto) · Clínica: lo que se busca y por qué rinde poco aislado: sensibilidad de 13 % a 19 % y especificidad de 97 % a 98 % [r6]. Lámina 5 (quinto minuto) · La presión: ΔP menor de 30 mmHg, monitoreo continuo con sensibilidad de 94 % y especificidad de 98 %, y falsos positivos de la medición única de 35 % [r7][r8]. Lámina 6 (sexto minuto) · Algoritmo: liberar vendajes, reexaminar a los 30 minutos, presión si el examen no es confiable [r12]. Lámina 7 (séptimo minuto) · Técnica: 2 incisiones y 4 compartimentos en la pierna; a 2 cm del borde posteromedial de la tibia y a 2 cm del peroné; proteger safena y peroneo superficial [r1]. Lámina 8 (octavo minuto) · Tiempo y resultado: 68 % frente a 8 % de función normal en la serie clásica; el metaanálisis de 2025 (OR 0,31) y el estudio que no halló asociación [r9][r10][r11]. Lámina 9 (noveno minuto) · Casos especiales: las 3 A en el niño, el paciente inconsciente, la analgesia regional y la presentación tardía [r16][r2]. Lámina 10 (décimo minuto) · Cierre diferido, documentación y mensajes finales: plástica a las 24 horas y reexploración a las 72 horas [r12].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Síndrome compartimental agudo: la presión dentro de un compartimento osteofascial cerrado sube hasta frenar el flujo capilar y el músculo y el nervio se quedan sin riego (fuente: Nousiainen MT y colaboradores, 2026). Es una urgencia quirúrgica y el tratamiento es abrir la fascia de todos los compartimentos comprometidos (fuente: American Academy of Orthopaedic Surgeons, 2025) (fuente: Nousiainen MT y colaboradores, 2026). Quién lo sufre: sobre todo el hombre joven con una fractura. En 164 pacientes, 69 % tenía una fractura asociada y cerca de la mitad de esas fracturas eran de la diáfisis tibial (fuente: McQueen MM y colaboradores, 2000). También aparece sin fractura, tras lesión vascular con reperfusión, bajo un yeso apretado o en un paciente inconsciente (fuente: American Academy of Orthopaedic Surgeons, 2025) (fuente: Garfin SR y colaboradores, 1981) (fuente: Rao SS y colaboradores, 2019). El examen clínico es la base, pero los signos clásicos fallan como prueba aislada: sensibilidad de 13 % a 19 % y especificidad de 97 % a 98 % en la pierna (fuente: Ulmer T, 2002). Su fuerza está en que falten: un examen negativo aleja el diagnóstico más de lo que uno positivo lo confirma (fuente: Ulmer T, 2002); la guía AAOS da evidencia limitada al examen clínico seriado como ayuda para confirmar el síndrome (fuente: American Academy of Orthopaedic Surgeons, 2025). La presión ayuda cuando el examen no es confiable. La guía AAOS usa la presión de perfusión (diastólica menos presión del compartimento): por encima de 30 mmHg, en mediciones repetidas o continuas, ayuda a descartar el síndrome (fuente: American Academy of Orthopaedic Surgeons, 2025). Con monitoreo continuo y ese corte, una cohorte retrospectiva de 850 pacientes con fractura diafisaria de tibia estimó sensibilidad de 94 % y especificidad de 98 % (fuente: McQueen MM y colaboradores, 2013). Una sola medición genera falsos positivos: 35 % con ese umbral en 48 pacientes sin sospecha clínica (fuente: Whitney A y colaboradores, 2014). El tiempo pesa, aunque la evidencia no es unánime. En una serie clásica, la fasciotomía antes de 12 horas dio función normal en 68 % de las extremidades, frente a 8 % en las tardías (fuente: Sheridan GW y colaboradores, 1976). Un metaanálisis de 2025 asoció operar en menos de 6 horas con menor riesgo de amputación (OR 0,31) (fuente: Kungwengwe G y colaboradores, 2025); un estudio de 546 pacientes (558 piernas) no halló esa asociación (fuente: Zhang D y colaboradores, 2020). Técnica en la pierna: 2 incisiones y 4 compartimentos, o una incisión parafibular, cuidando la vena safena y el nervio peroneo superficial (fuente: Nousiainen MT y colaboradores, 2026) (fuente: British Orthopaedic Association, 2025). La guía AAOS pone la descompresión completa por encima de la técnica elegida (fuente: American Academy of Orthopaedic Surgeons, 2025). El cierre es diferido: lazos elásticos, presión negativa o injerto (fuente: Nousiainen MT y colaboradores, 2026)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por qué es una urgencia. Qué es. Dentro de un compartimento rodeado de fascia, la presión sube tanto que la sangre deja de pasar por los capilares de músculo y nervio (fuente: Nousiainen MT y colaboradores, 2026). Sin descompresión, ese tejido se necrosa y la pérdida de función queda para siempre (fuente: Nousiainen MT y colaboradores, 2026). Por qué no tiene salida. El compartimento está encerrado por fascia y hueso y no se expande.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aumenta el contenido (edema o sangre) sube la presión interna (fuente: American Academy of Orthopaedic Surgeons, 2025). Si la presión llega a cerrar el flujo capilar del músculo y del nervio, el contenido se queda isquémico (fuente: American Academy of Orthopaedic Surgeons, 2025). Qué tan sólido es el concepto. No hay un estándar de oro para el diagnóstico: en los estudios la fasciotomía terminó siendo el sustituto del diagnóstico, lo que introduce un sesgo difícil de controlar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revisión de 2025 propone ver el síndrome como un continuo fisiopatológico y no como un sí o un no (fuente: Bouklouch Y y colaboradores, 2025). Lo que no se trata aquí. El síndrome compartimental crónico por esfuerzo es otra entidad; la guía BOAST lo excluye expresamente (fuente: British Orthopaedic Association, 2025). Con esto cerramos definición y por qué es una urgencia. Sigamos con epidemiología: quién tiene riesgo.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quién tiene riesgo. El perfil. Piense en un hombre menor de 35 años con una fractura: así eran la mayoría de los 164 pacientes que una unidad de trauma reunió en 8 años (fuente: McQueen MM y colaboradores, 2000). De ellos, 69 % tenía fractura y cerca de la mitad de esas fracturas eran de la diáfisis tibial (fuente: McQueen MM y colaboradores, 2000). Cuánto riesgo tiene una fractura de tibia. En 1.388 fracturas diafisarias de tibia, 11,5 % desarrolló el síndrome (fuente: McQueen MM y colaboradores, 2015). La edad fue el predictor más fuerte y la frecuencia más alta se vio entre los 12 y 19 años y entre los 20 y 29 años (fuente: McQueen MM y colaboradores, 2015). Según el nivel de la fractura, el riesgo fue 8,1 % en la diáfisis, 1,6 % en la tibia proximal y 1,4 % en la distal (fuente: Park S y colaboradores, 2009). Sin fractura. Aquí el diagnóstico se retrasa: los pacientes sin fractura eran mayores y con más comorbilidad, llegaron a la fasciotomía 12,4 horas más tarde (fuente: Hope MJ y colaboradores, 2004) y tuvieron necrosis muscular con desbridamiento en 20 %, frente a 8 % de los que tenían fractura (fuente: Hope MJ y colaboradores, 2004). Una revisión sistemática de 95 estudios reunió las causas traumáticas de la pierna en 3 grupos: fractura, lesión de partes blandas y lesión vascular (fuente: Stella M y colaboradores, 2019). Antebrazo. En 90 pacientes operados durante 22 años, 69 % tenía fractura de radio o cúbito, 31 % tenía lesión de partes blandas y 82 eran varones (fuente: Duckworth AD y colaboradores, 2012). En niños la causa más frecuente es la fractura supracondílea y en adultos la del radio distal (fuente: Kalyani BS y colaboradores, 2011). Niños y adolescentes. En 216 fracturas diafisarias de tibia, 11,6 % tuvo síndrome compartimental; a partir de 14 años fue 23 % frente a 3 % en menores (fuente: Shore BJ y colaboradores, 2013). Costo para el paciente y el sistema. La estancia hospitalaria de una fractura de tibia con síndrome compartimental fue más del doble y los cargos fueron de 2 a 3 veces mayores (fuente: American Academy of Orthopaedic Surgeons, 2025). La incidencia real es difícil de fijar porque la mayoría de los informes usa la fasciotomía como indicador del síndrome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«Síndrome compartimental según el nivel de la fractura de tibia (414 pacientes)» muestra lo siguiente. Diáfisis: 8.1 por ciento (fuente: Park S y colaboradores, 2009). Tibia proximal: 1.6 por ciento (fuente: Park S y colaboradores, 2009). Tibia distal: 1.4 por ciento (fuente: Park 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diafisaria de tibia en niños y adolescentes: síndrome compartimental según la edad (216 fracturas)» muestra lo siguiente. 14 años o más: 23 por ciento (fuente: Shore BJ y colaboradores, 2013). Menores de 14 años: 3 por ciento (fuente: Shore BJ y colaboradores, 2013). En el documento Word de este tema encontrarás además: Diagnósticos más frecuentes entre los pacientes con síndrome compartimental (serie de McQueen, resumida por la guía AAOS). Con esto cerramos epidemiología: quién tiene riesgo. Sigamos con causas y mecanismos: de la fractura de tibia al paciente inconsciente.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causas y mecanismos: de la fractura de tibia al paciente inconsciente. Todas las causas desembocan en lo mismo: más contenido dentro del compartimento (fuente: American Academy of Orthopaedic Surgeons, 2025), menos espacio para expandirse (fuente: Garfin SR y colaboradores, 1981) o menos riego que llega (fuente: Nousiainen MT y colaboradores, 2026). Conocer la causa dice dónde mirar y cuándo sospechar. Fractura de tibia. Es la causa individual más frecuente; en una serie de 164 casos, 69 % tenía fractura y la mitad de ellas eran de la diáfisis tibial (fuente: McQueen MM y colaboradores, 2000). Una revisión sistemática encontró que también la tibia proximal se asocia con mayor incidencia (fuente: Stella M y colaboradores, 2019). Fractura de antebrazo. La fractura de radio o cúbito estuvo presente en 62 de 90 pacientes operados de antebrazo (fuente: Duckworth AD y colaboradores, 2012). En adultos la más común fue la fractura del radio distal (fuente: Kalyani BS y colaboradores, 2011). Lesión vascular y reperfusión. Si la arteria se lesiona antes de llegar al compartimento, el músculo queda isquémico aunque la presión al inicio sea normal; luego, al reparar la arteria, los capilares dañados filtran líquido, la presión sube y la isquemia se agrava (fuente: Nousiainen MT y colaboradores, 2026). En una base nacional de 1.469 pacientes con lesión arterial del miembro inferior reparada, 41,7 % recibió fasciotomía (fuente: Farber A y colaboradores, 2012). En una serie de 40 fasciotomías de pierna las causas incluyeron trauma, desobstrucción vascular, cirugía cardiaca y cirugía gastrointestinal en posición de litotomía (fuente: Heemskerk J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Yeso o vendaje apretado. Un yeso acolchado limitó cerca de 40 % la expansión del compartimento en perros; cortarlo y separarlo bajó la presión en promedio 65 % y cortar además el algodón la bajó 10 % a 20 % más (fuente: Garfin SR y colaboradores, 1981). Por eso la guía BOAST pide liberar los vendajes circulares cuando hay síntomas o signos del síndrome (fuente: British Orthopaedic Association, 2025). Paciente inconsciente o inmovilizado. La guía AAOS describe el síndrome tras compresión prolongada del miembro en pacientes con alteración del estado mental, por ejemplo por sobredosis o intoxicación (fuente: American Academy of Orthopaedic Surgeons, 2025). Entre 74 pacientes operados por síndrome compartimental, 8 lo tenían por opioides; en todos ellos habían pasado más de 8 horas inmovilizados en posición colgante antes de consultar (fuente: Rao SS y colaboradores, 2019). Posición quirúrgica prolongada. El síndrome de la pierna sana en posición de litotomía se reportó en un rango de 0,20 % a 0,03 % de los casos (fuente: Nester M y colaboradores, 2022). Sangrado y anticoagulación. 1 de cada 10 pacientes tenía un trastorno de coagulación o tomaba anticoagulantes (fuente: McQueen MM y colaboradores, 2000). Lesión de partes blandas sin fractura. Fue la segunda causa más frecuente en la serie de McQueen (fuente: McQueen MM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«Causas, mecanismo y lo que conviene recordar» tiene 3 columnas: Causa, Mecanismo principal, Dato de apoyo. Fila 1: Causa, Fractura de tibia; Mecanismo principal, Hematoma y edema dentro de compartimentos inextensibles; Dato de apoyo, Riesgo de 8,1 % si la fractura es diafisaria (fuente: Park S y colaboradores, 2009). Fila 2: Causa, Fractura de antebrazo; Mecanismo principal, Hematoma, edema y aplastamiento; Dato de apoyo, 69 % de 90 casos con fractura de radio o cúbito (fuente: Duckworth AD y colaboradores, 2012). Fila 3: Causa, Lesión vascular y reperfusión; Mecanismo principal, Fuga capilar al restablecer el flujo; Dato de apoyo, 41,7 % recibió fasciotomía en una base de 1.469 reparaciones arteriales (fuente: Farber A y colaboradores, 2012). Fila 4: Causa, Yeso o vendaje circular; Mecanismo principal, Límite externo a la expansión; Dato de apoyo, Cortar y separar el yeso redujo 65 % la presión (fuente: Garfin SR y colaboradores, 1981). Fila 5: Causa, Inconsciencia o inmovilización; Mecanismo principal, Compresión prolongada y reperfusión; Dato de apoyo, Todos los casos por opioides llegaron con más de 8 horas de inmovilización (fuente: Rao SS y colaboradores, 2019). Fila 6: Causa, Litotomía prolongada; Mecanismo principal, Hipoperfusión y compresión de la pierna; Dato de apoyo, Incidencia de 0,20 % a 0,03 % (fuente: Nester M y colaboradores, 2022). (fuente: Garfin SR y colaboradores, 1981) (fuente: Rao SS y colaboradores, 2019) (fuente: Park S y colaboradores, 2009) (fuente: Duckworth AD y colaboradores, 2012) (fuente: Farber A y colaboradores, 2012) (fuente: Nester M y colaboradores, 2022). Con esto cerramos causas y mecanismos: de la fractura de tibia al paciente inconsciente. Sigamos con fisiopatología: presión de perfusión y reloj del músculo.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fisiopatología: presión de perfusión y reloj del músculo. La idea central. Importa cuánto riego le queda al músculo, y eso se estima restando a la diastólica la presión del compartimento: la presión de perfusión o ΔP (fuente: Nousiainen MT y colaboradores, 2026). Para juzgar la perfusión, la AO considera más fiable ese ΔP que la presión absoluta del compartimento (fuente: Nousiainen MT y colaboradores, 2026). Los números de base. La presión normal del tejido va de 0 a 10 mmHg (fuente: Nousiainen MT y colaboradores, 2026). Para Whitesides y colaboradores, el riego se vuelve insuficiente cuando la presión del tejido queda a 10-30 mmHg o menos de la diastólica (fuente: Whitesides TE y colaboradores, 1975). Si la iguala o la supera, el tejido ya no se perfunde, aunque los pulsos distales se palpen (fuente: Whitesides TE y colaboradores, 1975). El nivel crítico depende del compartimento afectado (fuente: Nousiainen MT y colaboradores, 2026). Por qué el pulso engaña. Con tensión arterial normal, el compartimento rara vez alcanza la presión sistólica; la arteria sigue latiendo aunque los capilares del músculo ya estén cerrados (fuente: Nousiainen MT y colaboradores, 2026). El reloj. Según la AO, una vez instalado el síndrome la isquemia de nervio y músculo aparece antes de 2 horas (fuente: Nousiainen MT y colaboradores, 2026). Pasadas 6 a 8 horas con perfusión insuficiente, la misma fuente da por inevitable una necrosis muscular extensa (fuente: Nousiainen MT y colaboradores, 2026). En 76 casos, 49 % tuvo algún grado de necrosis muscular y la estimación fue que 37 % podría tener necrosis dentro de las 3 horas de la lesión (fuente: Vaillancourt C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Son estimaciones de cohortes históricas, no un plazo exacto. Compresión más elevación. En miembros humanos normales, combinar compresión y elevación puede reducir de forma significativa el gradiente arteriovenoso local (fuente: Matsen FA 3rd y colaboradores, 1980). La guía BOAST, en cambio, indica elevar el miembro al liberar los vendajes (fuente: British Orthopaedic Association, 2025). Muchos cirujanos prefieren dejarlo a la altura del corazón, sin elevarlo (práctica habitual / opinión experta); entre las fuentes abiertas aquí no hay un estudio que compare ambas posturas en pacientes. Reperfusión y daño sistémico. Tras una isquemia, el flujo restablecido aumenta la fuga capilar y la presión (fuente: Nousiainen MT y colaboradores, 2026). La rabdomiólisis traumática es la manifestación sistémica del daño muscular y puede acompañar tanto al síndrome compartimental como al síndrome de aplastamiento (fuente: Fernandez JJ y colaboradores, 2024). La mayoría de los estudios la define con creatina quinasa más de 5 veces el límite superior normal (fuente: Chavez LO y colaboradores, 2016). En la serie de opioides, la creatina quinasa máxima media fue de 224.000 U/L frente a 7.550 U/L, y 88 % de ese grupo requirió hemodiálisis frente a 35 % (fuente: Rao SS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«Línea de tiempo según las fuentes (no son plazos exactos)» tiene 3 columnas: Tiempo, Qué se observa, Fuente. Fila 1: Tiempo, Menos de 2 horas; Qué se observa, Nervio y músculo se vuelven isquémicos en el síndrome establecido; Fuente, (fuente: Nousiainen MT y colaboradores, 2026). Fila 2: Tiempo, Hasta 3 horas; Qué se observa, 37 % de los casos podría haber desarrollado necrosis muscular; Fuente, (fuente: Vaillancourt C y colaboradores, 2004). Fila 3: Tiempo, 6 a 8 horas; Qué se observa, La necrosis muscular extensa se considera inevitable; Fuente, (fuente: Nousiainen MT y colaboradores, 2026). Fila 4: Tiempo, Menos de 12 horas; Qué se observa, Fasciotomía temprana: función normal en 68 % (serie clásica); Fuente, (fuente: Sheridan GW y colaboradores, 1976). Fila 5: Tiempo, Más de 35 horas; Qué se observa, 5 pacientes con fasciotomía retrasada: 4 amputaciones y 1 muerte; Fuente, (fuente: Finkelstein JA y colaboradores, 1996). (fuente: Nousiainen MT y colaboradores, 2026) (fuente: Sheridan GW y colaboradores, 1976) (fuente: Vaillancourt C y colaboradores, 2004) (fuente: Finkelstein JA y colaboradores, 1996). Con esto cerramos fisiopatología: presión de perfusión y reloj del músculo. Sigamos con anatomía quirúrgica: compartimentos y estructuras en riesgo.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compartimentos y estructuras en riesgo. Pierna. Hay 4 compartimentos: anterior, lateral, posterior profundo y posterior superficial (fuente: Nousiainen MT y colaboradores, 2026). Con la técnica de 2 incisiones, la anterolateral da acceso al anterior y al lateral, y la medial a los 2 posteriores (fuente: Nousiainen MT y colaboradores, 2026). Estructuras en riesgo en la pierna. Por la incisión medial peligran la vena safena mayor y el nervio safeno; por la lateral, el nervio peroneo superficial, que perfora la fascia en el tercio distal, junto al tabique (fuente: Nousiainen MT y colaboradores, 2026). Arriba, a la altura del cuello del peroné, está expuesto el peroneo común (fuente: Nousiainen MT y colaboradores, 2026). En el plano profundo hay que reconocer el paquete tibial posterior: va apoyado sobre la cara posterior del tibial posterior y del flexor largo de los dedos, medial al vientre del flexor largo del dedo gordo, y se vuelve superficial cerca del tobillo (fuente: Nousiainen MT y colaboradores, 2026). Antebrazo. La AO describe 3 espacios principales, volar, dorsal y la masa móvil; el volar y el dorsal se dividen a su vez en un plano superficial y uno profundo (fuente: Lambert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liberación incluye además el túnel carpiano (nervio mediano) y el canal de Guyon y el antebrazo distal (nervio cubital) (fuente: Lambert S y colaboradores, 2026). Muslo. En una revisión de 9 trabajos con 89 pacientes, la causa más común fue el trauma contuso, en 90 % de los casos, y 48 % tenía fractura de fémur (fuente: Ojike NI y colaboradores, 2010). Sin dato verificable aquí sobre cuántos compartimentos se liberan de rutina. Mano. Los compartimentos que se descomprimen incluyen el tenar, el hipotenar, los interóseos y el túnel carpiano (fuente: Oak NR y colaboradores, 2016). Pie. El número de compartimentos descrito en la literatura va de 3 a 10, y su relevancia clínica se está estudiando (fuente: Dodd A y colaboradores, 2013). No hay consenso sobre el manejo del síndrome compartimental del pie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«Compartimentos y estructuras que se protegen al abrir» tiene 3 columnas: Segmento, Compartimentos descritos, Estructuras en riesgo. Fila 1: Segmento, Pierna; Compartimentos descritos, Anterior, lateral, posterior profundo, posterior superficial (fuente: Nousiainen MT y colaboradores, 2026); Estructuras en riesgo, Vena safena y nervio safeno (medial); nervio peroneo superficial (lateral); peroneo común en el cuello del peroné; paquete tibial posterior (profundo) (fuente: Nousiainen MT y colaboradores, 2026). Fila 2: Segmento, Antebrazo; Compartimentos descritos, Masa móvil, anterior y posterior, con porción superficial y profunda (fuente: Lambert S y colaboradores, 2026); Estructuras en riesgo, Nervio mediano en el túnel carpiano; nervio cubital y canal de Guyon; rama dorsal del nervio cubital en la parte distal (fuente: Lambert S y colaboradores, 2026). Fila 3: Segmento, Muslo; Compartimentos descritos, Sin dato verificable en las fuentes abiertas aquí; Estructuras en riesgo, Sin dato verificable. Fila 4: Segmento, Mano; Compartimentos descritos, Tenar, hipotenar, interóseos y túnel carpiano (fuente: Oak NR y colaboradores, 2016); Estructuras en riesgo, Sin dato verificable. Fila 5: Segmento, Pie; Compartimentos descritos, De 3 a 10 según la serie que se lea (fuente: Dodd A y colaboradores, 2013); Estructuras en riesgo, Sin dato verificable. (fuente: Nousiainen MT y colaboradores, 2026) (fuente: Lambert S y colaboradores, 2026) (fuente: Oak NR y colaboradores, 2016) (fuente: Dodd A y colaboradores, 2013). Con esto cerramos anatomía quirúrgica: compartimentos y estructuras en riesgo. Sigamos con diagnóstico: sospecha, examen seriado y qué dicen las guías.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sospecha, examen seriado y qué dicen las guías. Es un diagnóstico clínico que se apoya en la sospecha. Se sospecha antes de verlo: el dato que más avisa es un dolor que no corresponde a la lesión y pide más analgesia cada vez; después vienen parestesias y la pérdida progresiva de sensibilidad y de fuerza (fuente: Nousiainen MT y colaboradores, 2026). El examen pierde valor cuando el paciente tiene un traumatismo craneal, está inconsciente por otra causa, tiene una lesión medular alta o un bloqueo regional (fuente: Nousiainen MT y colaboradores, 2026). Qué pide la guía BOAST. Para la guía BOAST, un hospital que atiende trauma del aparato locomotor necesita personal entrenado en la evaluación, un formato único de registro, una pauta para el paciente que no se puede examinar y la posibilidad de medir la presión del compartimento (fuente: British Orthopaedic Association, 2025). Al paciente en riesgo se lo evalúa cada hora y se documentan hallazgos presentes y ausentes (fuente: British Orthopaedic Association, 2025). Con signos presentes: liberar vendajes circulares, elevar el miembro y reevaluar en 30 minutos (fuente: British Orthopaedic Association, 2025). Con signos dudosos o evaluación incompleta: examen repetido cada hora, medición de presión de los compartimentos sospechosos con presión arterial simultánea y revisión por un cirujano senior (fuente: British Orthopaedic Association, 2025). Qué pide la guía AAOS 2025. En el paciente despierto, el examen clínico seriado tiene evidencia limitada como ayuda para confirmar el diagnóstico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examen no es confiable, como en el paciente obnubilado, la guía recomienda presión repetida o continua hasta confirmar o descartar el síndrome (recomendación por consenso) (fuente: American Academy of Orthopaedic Surgeons, 2025). Qué opinan los expertos. La Orthopaedic Trauma Association preguntó a sus miembros (respondieron 139 de 596): en el paciente despierto manda el examen físico y en el obnubilado o inconsciente vale la pena medir la presión (fuente: Collinge CA y colaboradores, 2018). Es una encuesta de opinión, no un estudio de exactitud diagnóstica (fuente: Collinge CA y colaboradores, 2018). Los marcadores de laboratorio. La guía AAOS reconoce evidencia limitada para mioglobinuria y troponina sérica en trauma de miembro inferior, y evidencia moderada para el lactato de la vena femoral durante la embolectomía en isquemia aguda (fuente: American Academy of Orthopaedic Surgeons, 2025). En el síndrome tardío o no diagnosticado, la guía opina por consenso que los biomarcadores séricos no aportan información útil para decidir la fasciotomía (fuente: American Academy of Orthopaedic Surgeons, 2025). Qué pasó en la práctica real. Una revisión de 75 fasciotomías en 4 centros de trauma mayor encontró una mediana de 2 horas entre decidir operar y operar, y que la llegada de BOAST no acortó ese tiempo ni mejoró el registro de los signos clínicos (fuente: Bodansky D y colaboradores, 2018). Sin fractura, no demorar. Un miembro hinchado sin fractura no debe esperar la derivación a ortopedia (fuente: Hope MJ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 que dicen las guías vigentes sobre el diagnóstico y la decisión de operar» tiene 4 columnas: Guía, Examen clínico, Presión intracompartimental, Fasciotomía. Fila 1: Guía, AAOS 2025 (adultos, trauma); Examen clínico, Examen seriado: evidencia limitada en el despierto; en el obnubilado, presión repetida o continua (consenso) (fuente: American Academy of Orthopaedic Surgeons, 2025); Presión intracompartimental, Evidencia moderada para presión continua o repetida con diastólica menos presión del compartimento mayor de 30 mmHg para descartar el síndrome (fuente: American Academy of Orthopaedic Surgeons, 2025); Fasciotomía, La técnica importa menos que descomprimir por completo; no indicada ante daño irreversible (consenso) (fuente: American Academy of Orthopaedic Surgeons, 2025). Fila 2: Guía, BOAST (2014, actualizada en 2025); Examen clínico, Cada hora con documentación; liberar vendajes y reevaluar en 30 minutos (fuente: British Orthopaedic Association, 2025); Presión intracompartimental, Diferencia menor de 30 mmHg indica mayor riesgo; presión absoluta mayor de 40 mmHg: considerar descompresión urgente (fuente: British Orthopaedic Association, 2025); Fasciotomía, 2 incisiones y 4 compartimentos en la pierna; plástica en 24 horas y reexploración en 72 horas (fuente: British Orthopaedic Association, 2025). Fila 3: Guía, Guías australianas (Wall 2010); Examen clínico, Recomendaciones para pacientes alertas e inconscientes, en gran parte por consenso (fuente: Wall CJ y colaboradores, 2010); Presión intracompartimental, Valoración de la presión del compartimento (fuente: Wall CJ y colaboradores, 2010); Fasciotomía, Momento y técnica de la fasciotomía y manejo de la herida (fuente: Wall CJ y colaboradores, 2010). (fuente: American Academy of Orthopaedic Surgeons, 2025) (fuente: British Orthopaedic Association, 2025) (fuente: Wall CJ y colaboradores, 2010). Con esto cerramos diagnóstico: sospecha, examen seriado y qué dicen las guías. Sigamos con examen físico: qué buscar y qué tan bien funciona.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buscar y qué tan bien funciona. Qué se busca. Dolor mayor al esperado, que exige más analgesia, dolor al estirar de forma pasiva los músculos del compartimento, debilidad de esos músculos y, más tarde, alteración de la sensibilidad en el territorio de los nervios que lo cruzan (fuente: Nousiainen MT y colaboradores, 2026). Un pulso distal presente no excluye el síndrome (fuente: Nousiainen MT y colaboradores, 2026). El problema: cada signo, aislado, rinde poco. Pocos estudios permiten medirlo: en la búsqueda de Ulmer solo 4 trabajos prospectivos servían para calcular sensibilidad y especificidad en la pierna (fuente: Ulmer T, 2002). Con ellos, el examen detectó entre 13 % y 19 % de los casos, y cuando era positivo acertaba entre 11 % y 15 % de las veces; cuando era negativo acertaba entre 97 % y 98 %, con especificidad igual de alta (fuente: Ulmer T, 2002). La probabilidad de síndrome con un hallazgo fue de aproximadamente 25 % y llegó a 93 % con 3 hallazgos presentes (fuente: Ulmer T, 2002). Dicho de otro modo, un examen sin hallazgos descarta mejor de lo que un examen con hallazgos confirma, con la salvedad de que los datos eran pocos (fuente: Ulmer T, 2002). Una revisión más reciente. Una revisión de 2023 reunió 7 estudios de tibia: el valor predictivo para el diagnóstico fue de 21 % con los signos y de 29 % con la presión, y la probabilidad subió a 68 % al combinarlos (fuente: Lorange JP y colaboradores, 2023). Los autores piden estudios prospectivos nuevos para revalorar cada hallazgo (fuente: Lorange JP y colaboradores, 2023). El examen seriado sí aporta. En un estudio con examen clínico repetido y presión medida cada hora durante 6 horas y luego cada 3 horas, el examen seriado tuvo sensibilidad de 0,67 para predecir la cirugía por sospecha de síndrome (fuente: American Academy of Orthopaedic Surgeons, 2025). Esa cifra viene del estudio de Janzing, citado y valorado por la guía AAOS, con la fasciotomía indicada como sustituto del diagnóstico (fuente: American Academy of Orthopaedic Surgeons, 2025). En el niño. Dolor, palidez, parestesias, parálisis y ausencia de pulso resultaron poco confiables; el aumento de la necesidad de analgesia, junto con otros signos, fue un indicador más sensible (fuente: Bae DS y colaboradores, 2001). Más sobre este grupo en el bloque de poblaciones especiales. Sin dato verificable aquí: la sensibilidad y especificidad de cada maniobra por separado (por ejemplo, solo el dolor al estiramiento pasivo) con intervalos de confianza.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examen clínico frente a presión continua (la presión se evaluó en fractura de tibia)» muestra lo siguiente. Hallazgos clínicos, extremo favorable de cada rango (Ulmer): sensibilidad 19 por ciento y especificidad 98 por ciento (fuente: Ulmer T, 2002). Monitoreo continuo de la presión con ΔP bajo 30 mmHg (McQueen 2013): sensibilidad 94 por ciento y especificidad 98 por ciento (fuente: McQueen MM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«Probabilidad de síndrome compartimental según los hallazgos clínicos presentes (revisión de 4 estudios)» muestra lo siguiente. 1 hallazgo: 25 por ciento (fuente: Ulmer T, 2002). 3 hallazgos: 93 por ciento (fuente: Ulmer T, 2002). En el documento Word de este tema encontrarás además: Valor predictivo para diagnosticar el síndrome en tibia (7 estudios); Exactitud del examen clínico en la pierna: fuentes abiertas. Con esto cerramos examen físico: qué buscar y qué tan bien funciona. Sigamos con medición de la presión: técnica, umbral y sus límites.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medición de la presión: técnica, umbral y sus límites. Cuándo medir. Con un cuadro clínico claro, la AO no ve ventaja en medir: la indicación es la fasciotomía inmediata (fuente: Nousiainen MT y colaboradores, 2026). La medición se reserva para el caso dudoso, donde sirve para 4 cosas: confirmar, vigilar un compartimento que puede subir, ahorrar una fasciotomía que no hacía falta y comprobar la presión después de abrir si el dolor sigue (fuente: Nousiainen MT y colaboradores, 2026). Sin equipo para medir y con sospecha razonable, la conducta es operar como si el diagnóstico estuviera hecho (fuente: Nousiainen MT y colaboradores, 2026). De dónde sale el umbral. Whitesides describió la presión del tejido de alrededor de 0 mmHg normal y su aumento marcado en el síndrome; con una diastólica de 70 mmHg, una presión de 40-45 mmHg más algún signo del síndrome solía bastarle para indicar la fasciotomía (fuente: Whitesides TE y colaboradores, 1975). Más tarde se pasó a la presión de perfusión (diastólica menos presión del compartimento), porque el umbral absoluto de 30 mmHg había sido cuestionado por su alto número de falsos positivos (fuente: Nelson JA, 2013). La guía BOAST considera que una diferencia menor de 30 mmHg indica mayor riesgo, que la decisión de operar o seguir monitorizando la toma un traumatólogo consultor y que una presión absoluta mayor de 40 mmHg obliga a considerar la descompresión urgente (fuente: British Orthopaedic Association, 2025). Qué aporta la evidencia. La guía AAOS revisó los estudios que usaron un ΔP de 30 mmHg como corte: todos mostraron buena sensibilidad, buena especificidad o ambas, y por eso la medición, sumada a la clínica, sirve sobre todo para descartar (fuente: American Academy of Orthopaedic Surgeons, 2025). Para una presión absoluta única que sirva de corte, la guía no encontró evidencia suficiente (fuente: American Academy of Orthopaedic Surgeons, 2025). En 116 pacientes con fractura de tibia monitorizados 24 horas, un corte absoluto de 30 mmHg habría indicado fasciotomía en 50 pacientes (43 %), mientras que usar ΔP menor de 30 mmHg no dejó pasar ningún caso (fuente: McQueen MM y colaboradores, 1996). La guía AAOS 2025 recomienda, con evidencia moderada, la presión repetida o continua con diastólica menos compartimento mayor de 30 mmHg para ayudar a descartar el síndrome (fuente: American Academy of Orthopaedic Surgeons, 2025). El estudio que más pesa. En 850 pacientes con fractura de la diáfisis tibial y monitoreo continuo, 17,9 % tuvo fasciotomía; hubo 141 verdaderos positivos, 6 falsos positivos y 5 falsos negativos (fuente: McQueen MM y colaboradores, 2013). La sensibilidad estimada fue de 94 %, la especificidad de 98 %, el valor predictivo positivo de 93 % y el negativo de 99 % (fuente: McQueen MM y colaboradores, 2013). El umbral operativo de ese estudio fue la diferencia menor de 30 mmHg sostenida por más de 2 horas consecutivas (fuente: American Academy of Orthopaedic Surgeons, 2025). Por qué una sola medición engaña. En 48 pacientes con fractura de tibia en quienes no se sospechaba el síndrome, una medición única tras la inducción anestésica cumplió criterio en 35 % con ΔP de 30 mmHg; con ΔP de 20 mmHg, en 24 %; y 22 % superó los 45 mmHg absolutos, sin que ninguno desarrollara el síndrome (fuente: Whitney A y colaboradores, 2014). En 19 fracturas aisladas sin síndrome clínico, la presión media fue de 35,5 mmHg en la pierna lesionada frente a 16,6 mmHg en la sana, y 95 % tuvo al menos una lectura mayor de 30 mmHg (fuente: Prayson MJ y colaboradores, 2006). Una revisión informa falsos positivos de la presión de perfusión en 18 % a 84 % de los pacientes con fractura de tibia (fuente: Nelson JA, 2013). En 41 pacientes con presiones intramusculares mayores de 30 mmHg por más de 6 horas pero ΔP satisfactorio, el resultado funcional no fue peor que en los que tenían presiones bajas (fuente: White TO y colaboradores, 2003). Dónde medir. El pico de presión estuvo siempre a menos de 5 cm de la fractura, y la lectura bajaba de forma constante al alejarse; 3 de 5 pacientes con síndrome tenían lecturas bajo el umbral crítico a menos de 5 cm del pico (fuente: Heckman MM y colaboradores, 1994). Se recomienda medir los compartimentos anterior y posterior profundo a nivel de la fractura, y proximal y distal a ella, y usar la presión más alta (fuente: Heckman MM y colaboradores, 1994). Técnica del catéter con ranura (apoyo de estudio). Duckworth y McQueen lo describen así: consentimiento informado, paciente en decúbito supino y técnica aséptica estricta; el catéter entra al compartimento anterior a 1-2 cm por fuera de la tibia, con la punta a no más de 5 cm del foco (fuente: Duckworth AD y colaboradores, 2013). Relleno con suero salino y conectado al transductor, se comprueba que la lectura sea fiable, y cada lectura se acompaña de una toma de presión arterial para calcular el ΔP (fuente: Duckworth AD y colaboradores, 2013). El registro dura como mínimo 24 horas y se prolonga mientras la presión no tenga una tendencia clara a bajar y el ΔP a subir (fuente: Duckworth AD y colaboradores, 2013). Qué tan reproducible es. 3 métodos usados en 97 compartimentos de 31 miembros lesionados tuvieron un coeficiente de correlación intraclase de 0,83 y una diferencia media de 8,3 mmHg entre métodos; 27 % de las comparaciones entre métodos difirió en más de 10 mmHg (fuente: Collinge C y colaboradores, 2010). En un modelo en cadáver, solo 31 % de las mediciones se hizo con la técnica correcta y, aun con técnica correcta, 40 % de las lecturas estuvo a más de 5 mmHg de la presión real (fuente: Large TM y colaboradores, 2015). ¿Monitorizar a todos los que tienen fractura de tibia? Un ensayo con 200 fracturas de tibia no halló diferencia en secuelas a 6 meses y concluyó que no está indicado en pacientes alertas bien observados (fuente: Harris IA y colaboradores, 2006). Un estudio retrospectivo de 287 pacientes tampoco halló diferencia de complicaciones a corto plazo; la proporción de injerto de piel fue 15 % con monitoreo frente a 50 % sin él, sin significación estadística (fuente: Powell-Bowns MF y colaboradores, 2021). En el metaanálisis de 2025, la monitorización de presión se asoció con menor probabilidad de amputación (OR 0,23) (fuente: Kungwengwe G y colaboradores, 2025); en otro estudio, no medir la presión se asoció con amputación (p = 0,009) (fuente: Zhang D y colaboradores, 2020). Son datos observacionales y la pregunta sigue abierta.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«Falsos positivos de una medición única en 48 pacientes con tibia fracturada y sin sospecha clínica» muestra lo siguiente. ΔP de 30 mmHg: 35 por ciento (fuente: Whitney A y colaboradores, 2014). ΔP de 20 mmHg: 24 por ciento (fuente: Whitney A y colaboradores, 2014). Presión absoluta de 45 mmHg: 22 por ciento (fuente: Whitney A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«Pacientes sin síndrome con al menos una lectura que cumple el criterio (19 fracturas aisladas)» muestra lo siguiente. Presión absoluta mayor de 30 mmHg: 95 por ciento (fuente: Prayson MJ y colaboradores, 2006). Dentro de 30 mmHg de la diastólica: 84 por ciento (fuente: Prayson MJ y colaboradores, 2006). Presión absoluta mayor de 45 mmHg: 63 por ciento (fuente: Prayson MJ y colaboradores, 2006). Dentro de 20 mmHg de la diastólica: 58 por ciento (fuente: Prayson MJ y colaboradores, 2006). En el documento Word de este tema encontrarás además: Monitoreo continuo con ΔP bajo 30 mmHg en fractura diafisaria de tibia (850 pacientes); Fiabilidad de la medición: lo que midieron 2 estudios. Con esto cerramos medición de la presión: técnica, umbral y sus límites. Sigamos con imágenes y métodos no invasivos: qué aportan y qué no.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y métodos no invasivos: qué aportan y qué no. No hay una imagen que confirme el síndrome. La guía AAOS, por consenso, no reconoce ninguna modalidad diagnóstica distinta de la presión directa y los hallazgos clínicos que guíe la decisión de operar (fuente: American Academy of Orthopaedic Surgeons, 2025). Las radiografías sirven para la fractura asociada, no para este diagnóstico (práctica habitual / opinión experta). Espectroscopía de infrarrojo cercano (NIRS). En 86 pacientes con lesión grave de la pierna y 23 controles, los valores medios de saturación fueron de 72 % a 78 % en las piernas lesionadas; los 7 miembros con síndrome tuvieron al menos un compartimento con valores 3 % o más por debajo del compartimento de referencia sano (fuente: Shuler MS y colaboradores, 2018). Faltaron datos en muchos momentos (fuente: Shuler MS y colaboradores, 2018). En otro estudio de 185 pacientes, los datos útiles de NIRS estuvieron disponibles una mediana de 9,1 % del tiempo esperado, frente a 87,6 % para la presión intramuscular (fuente: Schmidt AH y colaboradores, 2018). Una revisión de métodos no invasivos considera que las tecnologías basadas en NIRS son las más prometedoras, a la espera de ensayos clínicos (fuente: Walters TJ y colaboradores, 2019). Panorama general. Hay muchos métodos en circulación: una revisión sistemática contó 38 no invasivos y 35 invasivos en 51 artículos, y parte de la premisa de que hoy no existe un método diagnóstico confiable (fuente: Mortensen SJ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«Porcentaje del tiempo esperado con datos útiles (185 pacientes con lesión de la pierna)» muestra lo siguiente. NIRS (mediana): 9.1 por ciento (fuente: Schmidt AH y colaboradores, 2018). Presión intramuscular (mediana): 87.6 por ciento (fuente: Schmidt AH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«Métodos complementarios: estado de la evidencia» tiene 3 columnas: Método, Qué se sabe, Fuente. Fila 1: Método, Presión intracompartimental; Qué se sabe, Evidencia moderada como ayuda diagnóstica y para descartar el síndrome con ΔP mayor de 30 mmHg; Fuente, (fuente: American Academy of Orthopaedic Surgeons, 2025). Fila 2: Método, NIRS; Qué se sabe, Datos útiles 9,1 % del tiempo frente a 87,6 % de la presión; las pérdidas de señal limitan su uso; Fuente, (fuente: Schmidt AH y colaboradores, 2018). Fila 3: Método, Mioglobinuria y troponina; Qué se sabe, Evidencia limitada como ayuda en trauma de miembro inferior; Fuente, (fuente: American Academy of Orthopaedic Surgeons, 2025). Fila 4: Método, Lactato de la vena femoral; Qué se sabe, Evidencia moderada en isquemia aguda durante embolectomía; Fuente, (fuente: American Academy of Orthopaedic Surgeons, 2025). (fuente: American Academy of Orthopaedic Surgeons, 2025) (fuente: Schmidt AH y colaboradores, 2018). Con esto cerramos imágenes y métodos no invasivos: qué aportan y qué no. Sigamos con algoritmo de decisión ante un miembro de riesgo.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ante un miembro de riesgo. El esquema resume el recorrido común de las guías BOAST y AAOS. Es una ayuda de estudio y no reemplaza la decisión del consultor (fuente: British Orthopaedic Association, 2025)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«Sospecha de síndrome compartimental agudo en un miembro» se lee de arriba hacia abajo. Se parte de: Lesión de riesgo (fractura, aplastamiento, reperfusión, inmovilización prolongada) o dolor que crece (fuente: Nousiainen MT y colaboradores, 2026). Se hace: Retirar vendajes circulares y férulas que aprieten; documentar hora, dolor y analgésicos (fuente: British Orthopaedic Association, 2025). Se decide: ¿El examen es confiable (paciente despierto, sin bloqueo regional que lo anule)? (fuente: American Academy of Orthopaedic Surgeons, 2025)? Si la respuesta es sí, ¿los signos clínicos están presentes, son dudosos o están ausentes? (fuente: British Orthopaedic Association, 2025). Si la respuesta es no, medir la presión de los compartimentos sospechosos con presión arterial simultánea, o monitorizar de forma continua; revisión por un cirujano senior (fuente: American Academy of Orthopaedic Surgeons, 2025) (fuente: British Orthopaedic Association, 2025). Se decide: ¿Los signos clínicos están presentes, son dudosos o están ausentes? (fuente: British Orthopaedic Association, 2025)? Si la respuesta es presentes, miembro elevado y vendajes liberados; reevaluar antes de 30 minutos y después cada hora, con examen documentado (fuente: British Orthopaedic Association, 2025). Si la respuesta es dudosos, medir la presión de los compartimentos sospechosos con presión arterial simultánea, o monitorizar de forma continua; revisión por un cirujano senior (fuente: American Academy of Orthopaedic Surgeons, 2025) (fuente: British Orthopaedic Association, 2025). Si la respuesta es ausentes, seguimiento clínico seriado hasta descartar el síndrome (fuente: British Orthopaedic Association, 2025). Se hace: Miembro elevado y vendajes liberados; reevaluar antes de 30 minutos y después cada hora, con examen documentado (fuente: British Orthopaedic Association, 2025). Se decide: ¿Persisten o progresan los signos? Si la respuesta es sí, ¿presentación tardía con daño irreversible (músculo necrótico, mioglobinuria, insuficiencia renal)? (fuente: American Academy of Orthopaedic Surgeons, 2025). Si la respuesta es no, seguimiento clínico seriado hasta descartar el síndrome (fuente: British Orthopaedic Association, 2025). Se hace: Medir la presión de los compartimentos sospechosos con presión arterial simultánea, o monitorizar de forma continua; revisión por un cirujano senior (fuente: American Academy of Orthopaedic Surgeons, 2025) (fuente: British Orthopaedic Association, 2025). Se decide: ¿Diastólica menos compartimento menor de 30 mmHg, o presión absoluta mayor de 40 mmHg? (fuente: British Orthopaedic Association, 2025)? Si la respuesta es sí, ¿presentación tardía con daño irreversible (músculo necrótico, mioglobinuria, insuficiencia renal)? (fuente: American Academy of Orthopaedic Surgeons, 2025). Si la respuesta es no, seguir monitorizando 24 horas o hasta que la presión baje de forma sostenida y el δp suba (fuente: Duckworth AD y colaboradores, 2013). Se hace: Seguir monitorizando 24 horas o hasta que la presión baje de forma sostenida y el ΔP suba (fuente: Duckworth AD y colaboradores, 2013). Se decide: ¿Presentación tardía con daño irreversible (músculo necrótico, mioglobinuria, insuficiencia renal)? (fuente: American Academy of Orthopaedic Surgeons, 2025)? Si la respuesta es sí, no operar por reflejo: decisión de 2 consultores, evaluación y protección renal; fijación que no viole el compartimento (fuente: British Orthopaedic Association, 2025) (fuente: American Academy of Orthopaedic Surgeons, 2025). Si la respuesta es no, fasciotomía urgente de todos los compartimentos comprometidos; con signos claros no se espera a la presión (fuente: Nousiainen MT y colaboradores, 2026) (fuente: British Orthopaedic Association, 2025). Termina en: No operar por reflejo: decisión de 2 consultores, evaluación y protección renal; fijación que no viole el compartimento (fuente: British Orthopaedic Association, 2025) (fuente: American Academy of Orthopaedic Surgeons, 2025). Se hace: Fasciotomía urgente de todos los compartimentos comprometidos; con signos claros no se espera a la presión (fuente: Nousiainen MT y colaboradores, 2026) (fuente: British Orthopaedic Association, 2025). Termina en: Tras la fasciotomía: cirugía plástica dentro de 24 horas y reexploración dentro de 72 horas (fuente: British Orthopaedic Association, 2025). Termina en: Seguimiento clínico seriado hasta descartar el síndrome (fuente: British Orthopaedic Association, 2025). Con esto cerramos algoritmo de decisión ante un miembro de riesgo. Sigamos con tratamiento: de los primeros 30 minutos a la fasciotomía.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 los primeros 30 minutos a la fasciotomía. Los primeros 30 minutos. Con síntomas o signos del síndrome, la guía BOAST pide soltar vendajes circulares y férulas hasta ver la piel, elevar el miembro y volver a examinar antes de 30 minutos (fuente: British Orthopaedic Association, 2025). Mientras tanto se registran la dosis y el ritmo de los analgésicos, porque el aumento del requerimiento es un dato clínico (fuente: British Orthopaedic Association, 2025). En el paciente obnubilado la guía AAOS pide mantener una perfusión adecuada y evitar la hipotensión (fuente: American Academy of Orthopaedic Surgeons, 2025). Cuándo operar. Diagnosticado el síndrome, la descompresión quirúrgica debe ser inmediata (fuente: British Orthopaedic Association, 2025). Con signos clínicos ya presentes no se pierde tiempo midiendo la presión (fuente: Nousiainen MT y colaboradores, 2026). Según BOAST, se abren a cielo abierto todos los compartimentos afectados, se retira el músculo que no es viable y el protocolo operatorio deja constancia, compartimento por compartimento, de cómo se veía cada estructura y de qué se desbridó (fuente: British Orthopaedic Association, 2025). ¿Qué tan rápido? La evidencia discrepa. En la serie clásica de 66 casos, la fasciotomía en menos de 12 horas dio función normal en 68 % de las extremidades frente a 8 % de las tardías, con complicaciones de 4,5 % frente a 54 % (fuente: Sheridan GW y colaboradores, 1976). En lesión arterial del miembro inferior reparada, hacer la fasciotomía dentro de las 8 horas posteriores a la reparación se asoció con amputación de 8,5 % frente a 24,6 % (fuente: Farber A y colaboradores, 2012). Un metaanálisis de 2025 de 11 estudios asoció la fasciotomía en menos de 6 horas con menos amputación (OR 0,31) (fuente: Kungwengwe G y colaboradores, 2025). En 546 pacientes con síndrome en la pierna, el tiempo hasta la fasciotomía no se asoció ni con muerte ni con amputación (fuente: Zhang D y colaboradores, 2020); en 103 casos tampoco se asoció con mal resultado (fuente: Lin Z y colaboradores, 2024). En antebrazo, una demora de más de 6 horas se asoció con complicaciones (p = 0,018) (fuente: Duckworth AD y colaboradores, 2012). En la encuesta de la OTA, los expertos coincidieron en operar lo antes razonable, dentro de 2 horas (fuente: Collinge CA y colaboradores, 2018). Todos son datos observacionales con definiciones distintas de "tarde"; la lectura prudente es operar sin demora una vez confirmado (fuente: British Orthopaedic Association, 2025) (fuente: Collinge CA y colaboradores, 2018). Qué abrir. La guía BOAST recomienda la descompresión de 2 incisiones y 4 compartimentos en la pierna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guía AAOS, por consenso, considera que la técnica (una o 2 incisiones, ubicación) importa menos que lograr la descompresión completa (fuente: American Academy of Orthopaedic Surgeons, 2025); para el cirujano con poca experiencia se recomienda la técnica de 2 incisiones (fuente: American Academy of Orthopaedic Surgeons, 2025). Presentación tardía con daño irreversible. La guía AAOS recomienda, por consenso, no hacer fasciotomía en el adulto con evidencia de daño neuromuscular o vascular irreversible, y estabilizar la fractura con técnicas que no violen el compartimento (fijación externa o yeso) (fuente: American Academy of Orthopaedic Surgeons, 2025). La guía BOAST pide que decidan 2 consultores y admite el manejo no quirúrgico con evaluación y protección renal (fuente: British Orthopaedic Association, 2025). En 5 pacientes con fasciotomía retrasada más de 35 horas, 4 requirieron amputación y 1 murió (fuente: Finkelstein JA y colaboradores, 1996). Una incisión pequeña para ver si hay músculo viable puede ser razonable; si hay músculo necrótico, no se prolonga la incisión (fuente: American Academy of Orthopaedic Surgeons, 2025). Fractura asociada. La guía AAOS 2025 da evidencia limitada a favor de fijar (externa o interna) para la estabilización inicial de los huesos largos con síndrome que requiere fasciotomía (fuente: American Academy of Orthopaedic Surgeons, 2025). 5 estudios de baja calidad metodológica mostraron beneficio o ausencia de diferencia al fijar de forma interna antes o al cierre de la fasciotomía; en uno, la infección fue de 13 % tanto en la fijación temprana como en la tardía (fuente: American Academy of Orthopaedic Surgeons, 2025). En una fractura abierta de tibia con pérdida de partes blandas, la literatura recomienda fijación definitiva y cobertura dentro de 7 días de la lesión (fuente: Nousiainen MT y colaboradores, 2026). Rabdomiólisis y riñón. La guía BOAST incluye la evaluación y la protección renal (fuente: British Orthopaedic Association, 2025). No hay ensayos aleatorizados que comparen solo líquidos intravenosos con líquidos más bicarbonato o manitol (fuente: Chavez LO y colaboradores, 2016). Sin dato verificable aquí sobre volúmenes de líquidos. Después de la cirugía. La guía BOAST pide hablar con cirugía plástica dentro de las 24 horas y reexplorar dentro de las 72 horas, con un plan documentado para las partes blandas (fuente: British Orthopaedic Association, 2025). El cierre y la cobertura se detallan en el bloque de técnica.</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«Tiempo hasta la fasciotomía: resultados que discrepan» tiene 3 columnas: Estudio, Comparación, Hallazgo. Fila 1: Estudio, Sheridan y Matsen 1976 (66 casos); Comparación, Menos de 12 horas frente a tardía; Hallazgo, Función normal 68 % frente a 8 % (fuente: Sheridan GW y colaboradores, 1976). Fila 2: Estudio, Farber 2012 (612 pacientes, lesión arterial); Comparación, Hasta 8 horas frente a más de 8 horas tras reparar; Hallazgo, Amputación 8,5 % frente a 24,6 % (fuente: Farber A y colaboradores, 2012). Fila 3: Estudio, Kungwengwe 2025 (metaanálisis); Comparación, Menos de 6 horas frente a más; Hallazgo, OR de amputación 0,31 (fuente: Kungwengwe G y colaboradores, 2025). Fila 4: Estudio, Zhang 2020 (546 pacientes); Comparación, Tiempo desde la lesión hasta la fasciotomía; Hallazgo, Sin asociación con muerte ni amputación (fuente: Zhang D y colaboradores, 2020). Fila 5: Estudio, Lin 2024 (103 casos); Comparación, Fasciotomía tardía; Hallazgo, Sin asociación con mal resultado (fuente: Lin Z y colaboradores, 2024). (fuente: Sheridan GW y colaboradores, 1976) (fuente: Kungwengwe G y colaboradores, 2025) (fuente: Zhang D y colaboradores, 2020) (fuente: Farber A y colaboradores, 2012) (fuente: Lin Z y colaboradores, 2024). Con esto cerramos tratamiento: de los primeros 30 minutos a la fasciotomía. Sigamos con técnica quirúrgica: abordajes, estructuras en riesgo y cierre.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abordajes, estructuras en riesgo y cierre. &gt; Apoyo de estudio para entender la lógica del procedimiento. No sustituye al tutor ni al manual de la institución. Los pasos que no tienen estudio detrás se rotulan «práctica habitual / opinión experta». Idea madre. Se abren todos los compartimentos comprometidos, en toda su longitud, con la piel abierta también. Una descompresión parcial no cumple su función y obliga a revisar (fuente: American Academy of Orthopaedic Surgeons, 2025) (fuente: British Orthopaedic Association, 2025). En heridos de guerra, la revisión de la fasciotomía se asoció con mayor extirpación de músculo (35 % frente a 9 %) y mayor mortalidad (20 % frente a 6 %); el compartimento anterior y el profundo de la pierna fueron los que más quedaron sin abrir (fuente: Ritenour AE y colaboradores, 2008). Pierna: 2 incisiones, 4 compartimentos. Posición: decúbito supino, con la pierna accesible por ambos lados (práctica habitual / opinión experta). Medial: se palpa el borde posteromedial de la tibia y se traza la incisión longitudinal 2 cm por detrás de él (fuente: Nousiainen MT y colaboradores, 2026). Sobre la fascia, el despegamiento se hace hacia anterior, hasta el borde de la tibia; así la vena safena y el nervio safeno quedan protegidos (fuente: Nousiainen MT y colaboradores, 2026). En ese nivel el posterior profundo está cerca de la piel: su fascia se libera hacia arriba y hacia abajo, por debajo del sóleo, con atención al paquete tibial posterior (fuente: Nousiainen MT y colaboradores, 2026). Sin cambiar de incisión, el posterior superficial se libera con un corte longitudinal de su fascia, paralelo al borde de la tibia y 2 cm por detrás (fuente: Nousiainen MT y colaboradores, 2026). Lateral: incisión longitudinal 2 cm por delante del peroné, larga como los compartimentos; cae más o menos sobre el tabique que separa el anterior del lateral (fuente: Nousiainen MT y colaboradores, 2026). La fascia del anterior se abre de punta a punta, en la línea media entre el tabique y la cresta tibial, cuidando los nervios cutáneos (fuente: Nousiainen MT y colaboradores, 2026). La del lateral se abre siguiendo el eje del peroné, con la tijera orientada hacia el maléolo lateral para no lesionar el peroneo superficial; en la parte distal de la herida hay que buscar y proteger sus ramas (fuente: Nousiainen MT y colaboradores, 2026). Cómo saber que quedó completa: todos los compartimentos abiertos en toda su longitud y el músculo que abomba por la herida (práctica habitual / opinión experta); se documenta el aspecto y la viabilidad de cada estructura y se desbrida lo no viable (fuente: British Orthopaedic Association, 2025). Pierna: incisión única parafibular. Todo se hace desde fuera: una incisión que va del cuello del peroné al maléolo lateral permite liberar los 4 compartimentos sin abrir la cara medial (fuente: Nousiainen MT y colaboradores, 2026). Los nervios en juego son el peroneo común, arriba, donde rodea el peroné, y el peroneo superficial, abajo (fuente: Nousiainen MT y colaboradores, 2026). El paso crítico es el posterior profundo: se desinserta el sóleo del peroné, se lo lleva hacia atrás y se abre esa fascia; si queda la duda de que se liberó, se mide la presión (fuente: Nousiainen MT y colaboradores, 2026). Un truco útil: al flexionar y extender el dedo gordo se ve moverse el flexor largo y se ubica el compartimento profundo (fuente: Nousiainen MT y colaboradores, 2026). Matsen informó que este abordaje daba una descompresión eficiente y completa (fuente: Matsen FA 3rd y colaboradores, 1980). ¿Cuál elegir? La fibulectomía con fasciotomía, descrita en cirugía vascular, está contraindicada en trauma (fuente: Nousiainen MT y colaboradores, 2026). En un estudio con catéter de mecha, la doble incisión fue más fácil, rápida y segura que la fibulectomía parcial (fuente: Mubarak SJ y colaboradores, 1977). La guía BOAST recomienda 2 incisiones y 4 compartimentos (fuente: British Orthopaedic Association, 2025); la AAOS dice que lo importante es la descompresión completa (fuente: American Academy of Orthopaedic Surgeons, 2025). Antebrazo. Volar: la incisión arranca en la muñeca sobre el túnel carpiano y el canal de Guyon, se curva hacia radial en el tercio medio y regresa hacia cubital en el tercio proximal; si hace falta más campo, cruza el codo (fuente: Lambert S y colaboradores, 2026). Esa misma incisión libera el mediano en el túnel carpiano y el cubital en el canal de Guyon (fuente: Lambert S y colaboradores, 2026). Dorsal, por vía cubital: la piel se abre siguiendo el borde subcutáneo del cúbito, sobre la línea olécranon-estiloides cubital, y en profundidad se entra entre el cubital anterior y el cubital posterior; si se prolonga mucho hacia distal, cuidado con la rama dorsal del nervio cubital (fuente: Lambert S y colaboradores, 2026). Con un antebrazo muy edematoso que no se podrá cerrar, la AO sugiere desplazar la incisión sobre el compartimento extensor vecino, para que lo que quede abierto descanse sobre músculo (fuente: Lambert S y colaboradores, 2026). Para el espacio profundo volar, en 10 cadáveres el abordaje cubital (entre el cubital anterior y el flexor superficial) fue simple y causó la menor lesión iatrogénica; en el dorso, la línea media entre el extensor común de los dedos y el radial corto (fuente: Ronel DN y colaboradores, 2004). Muslo, mano y pie. En el muslo, 86 % de las fasciotomías de una revisión se hizo por una sola incisión, y no hay datos suficientes para comparar 1 frente a 2 (fuente: Ojike NI y colaboradores, 2010). En la mano, las incisiones se diseñan para descomprimir los compartimentos tenar, hipotenar e interóseos y el túnel carpiano (fuente: Oak NR y colaboradores, 2016). En el pie, la guía BOAST exige una justificación documentada del plan porque no hay consenso (fuente: British Orthopaedic Association, 2025); una revisión sistemática de 2025 concluye que la fasciotomía es el tratamiento estándar pero no hay evidencia para decidir el número ni la ubicación de las incisiones (fuente: Tapia-Nañez M y colaboradores, 2025). Cierre: la herida se deja abierta y se cierra en un segundo tiempo. Abierta la fascia, la piel tiende a retraerse; para frenarlo, la AO propone pasar lazos elásticos entre grapas, que acercan los bordes y aun así dejan crecer al músculo edematoso, y cubrir la herida mientras tanto con presión negativa o con gasas húmedas con suero (fuente: Nousiainen MT y colaboradores, 2026). En la reintervención, el cierre primario solo procede si el edema cedió; ante cualquier duda se prefiere injerto de piel parcial o colgajo (fuente: Nousiainen MT y colaboradores, 2026). Qué dice la evidencia sobre el método de cierre. La guía AAOS da evidencia limitada a favor de la presión negativa: menos días hasta el cierre (9 frente a 14) y menos injerto de piel en el miembro inferior (17 % frente a 44 %) (fuente: American Academy of Orthopaedic Surgeons, 2025). En un ensayo aleatorizado de 50 pacientes, el cierre con presión negativa tardó más que con la técnica de lazos y costó mucho más: 135 euros diarios frente a 14 euros (fuente: Kakagia D y colaboradores, 2014). En 101 pacientes, necesitó injerto 38,2 % con presión negativa, 16,7 % con lazos y 67,6 % con relleno de gasas (fuente: Lutnick E y colaboradores, 2025). Una revisión de 16 estudios de técnicas de dermatotracción informó que la mayoría cerró las heridas en menos de 10 días en promedio (fuente: Obuh OO y colaboradores, 2023). Las heridas de fasciotomía dejan secuelas a largo plazo: 77 % de 60 pacientes tuvo sensibilidad alterada en el borde de la cicatriz (fuente: Fitzgerald AM y colaboradores, 2000). Errores típicos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«Injerto de piel según el manejo de la herida de fasciotomía de la pierna (101 pacientes)» muestra lo siguiente. Presión negativa (VAC): 38.2 por ciento (fuente: Lutnick E y colaboradores, 2025). Lazos (shoelace): 16.7 por ciento (fuente: Lutnick E y colaboradores, 2025). Relleno de gasas: 67.6 por ciento (fuente: Lutnick E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«Injerto de piel en fasciotomía del miembro inferior: presión negativa frente a curaciones convencionales (guía AAOS)» muestra lo siguiente. Con presión negativa: 17 por ciento (fuente: American Academy of Orthopaedic Surgeons, 2025). Convencional: 44 por ciento (fuente: American Academy of Orthopaedic Surgeons, 2025). En el documento Word de este tema encontrarás además: Costo diario medio del tratamiento de la herida (ensayo aleatorizado de 50 pacientes); Errores frecuentes y su consecuencia. Con esto cerramos técnica quirúrgica: abordajes, estructuras en riesgo y cierre. Sigamos con complicaciones: de la herida a la amputación.</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 la herida a la amputación. Muerte y amputación. Un metaanálisis de 2025 con 11 estudios y 2.504 pacientes encontró una mortalidad postfasciotomía agrupada de 7,7 % (IC 95 % de 4,6 a 11,5) y una amputación de 10,5 % (IC 95 % de 7,8 a 13,5) (fuente: Kungwengwe G y colaboradores, 2025). La lesión vascular aumentó las probabilidades de amputación (OR 1,88) (fuente: Kungwengwe G y colaboradores, 2025). En 546 pacientes de 2 centros de trauma, murió 6,6 % y 9,5 % sufrió amputación durante la internación (fuente: Zhang D y colaboradores, 2020). En una serie de 40 fasciotomías de pierna, la mortalidad fue de 15 % y la edad fue el único factor predictivo significativo (fuente: Heemskerk J y colaboradores, 2003). Estas cifras mezclan poblaciones y no son iguales entre sí. Lo que más pesa en el mal resultado. En 103 casos, la lesión arterial fue un factor de riesgo independiente de mal resultado (OR 66,2; IC 95 % de 10,5 a 415,6, un intervalo muy amplio) (fuente: Lin Z y colaboradores, 2024). En el estudio de 546 pacientes, la edad, la comorbilidad, el potasio alto, la hemoglobina baja y el lactato alto se asociaron con muerte (fuente: Zhang D y colaboradores, 2020). Retraso y fasciotomía incompleta. En heridos de guerra, la fasciotomía después de la evacuación se asoció con mayor amputación (31 % frente a 15 %) y mortalidad (19 % frente a 5 %) (fuente: Ritenour AE y colaboradores, 2008). Con la revisión de la fasciotomía la mortalidad fue 20 % frente a 6 % (fuente: Ritenour AE y colaboradores, 2008). En antebrazo, complicaciones en 1 de cada 3 pacientes, asociadas a un mayor tiempo hasta la fasciotomía (fuente: Duckworth AD y colaboradores, 2012). Contractura isquémica de Volkmann. Es el final del músculo isquémico: se atrofia, se retrae y bloquea las articulaciones por encima y por debajo del compartimento (fuente: Nousiainen MT y colaboradores, 2026). Hovius y Ultee subrayan que se evita con medidas sencillas, como vigilar las lesiones de alto riesgo y reparar el vaso o descomprimir en cuanto aparecen síntomas (fuente: Hovius SE y colaboradores, 2000). Antebrazo. En una revisión de 12 artículos con 84 casos, la complicación más común fue el déficit neurológico, en 21 %; 61 % de los casos con datos de herida necesitó injerto de piel (fuente: Kalyani BS y colaboradores, 2011). Secuelas de la herida de fasciotomía. En 60 pacientes, 77 % tuvo alteración de la sensibilidad en el borde de la herida, 40 % piel seca y escamosa, 33 % prurito y 13 % úlceras recurrentes; 28 % cambió de pasatiempos y 12 % de ocupación (fuente: Fitzgerald AM y colaboradores, 2000). Función a largo plazo. En pacientes operados por síndrome compartimental de la pierna, con y sin politrauma, 15,4 % refería dolor en reposo y 26,9 % dolor al esfuerzo; los extensores dorsales del lado lesionado tuvieron menor torque y trabajo (fuente: Frink M y colaboradores, 2007). Calidad de vida. Pasado más de un año, los pacientes con síndrome de pierna refirieron más problemas que los controles en las dimensiones del EQ-5D, aunque su salud global autopercibida no difirió de forma significativa (fuente: Giannoudis PV y colaboradores, 2002). Quienes cerraron la herida antes se sentían mejor (fuente: Giannoudis PV y colaboradores, 2002). Síndrome por opioides y riñón. En una serie de 74 pacientes, el grupo con síndrome relacionado con opioides tuvo creatina quinasa máxima media de 224.000 U/L, estancia mediana de 27 días y hemodiálisis en 88 % (fuente: Rao SS y colaboradores, 2019). Pie. Sin dato verificable sobre tasas de complicación del síndrome compartimental del pie en las fuentes abiertas aquí; la revisión de 2013 destaca que los signos son menos fiables en el pie y que el diagnóstico puede retrasarse (fuente: Dodd A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y amputación tras fasciotomía de la pierna según 3 estudios» muestra lo siguiente. Mortalidad (metaanálisis 2025): 7.7 por ciento (fuente: Kungwengwe G y colaboradores, 2025). Amputación (metaanálisis 2025): 10.5 por ciento (fuente: Kungwengwe G y colaboradores, 2025). Muerte hospitalaria (546 pacientes): 6.6 por ciento (fuente: Zhang D y colaboradores, 2020). Amputación hospitalaria (546 pacientes): 9.5 por ciento (fuente: Zhang D y colaboradores, 2020). Mortalidad (40 fasciotomías): 15 por ciento (fuente: Heemskerk J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«Secuelas de la herida de fasciotomía en 60 pacientes» muestra lo siguiente. Sensibilidad alterada: 77 por ciento (fuente: Fitzgerald AM y colaboradores, 2000). Piel seca y escamosa: 40 por ciento (fuente: Fitzgerald AM y colaboradores, 2000). Prurito: 33 por ciento (fuente: Fitzgerald AM y colaboradores, 2000). Herida decolorada: 30 por ciento (fuente: Fitzgerald AM y colaboradores, 2000). Cicatriz adherida: 26 por ciento (fuente: Fitzgerald AM y colaboradores, 2000). Miembro hinchado: 25 por ciento (fuente: Fitzgerald AM y colaboradores, 2000). Úlcera recurrente: 13 por ciento (fuente: Fitzgerald AM y colaboradores, 2000). Hernia muscular: 13 por ciento (fuente: Fitzgerald AM y colaboradores, 2000). Tendones adheridos: 7 por ciento (fuente: Fitzgerald AM y colaboradores, 2000). En el documento Word de este tema encontrarás además: Mortalidad en heridos de guerra según haya habido revisión de la fasciotomía; Complicaciones del síndrome compartimental agudo: tasas de las fuentes principales. Con esto cerramos complicaciones: de la herida a la amputación. Sigamos con pronóstico: lo que cambia el tiempo y la edad.</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lo que cambia el tiempo y la edad. El resultado clásico. En 66 casos tratados con fasciotomía, la intervención en menos de 12 horas desde el inicio dio función normal en 68 % de las extremidades, y solo 8 % de las operadas tarde tuvo función normal (fuente: Sheridan GW y colaboradores, 1976). Las complicaciones fueron de 4,5 % con fasciotomía temprana y de 54 % con la tardía (fuente: Sheridan GW y colaboradores, 1976). No hubo diferencia entre la técnica abierta y la cerrada (fuente: Sheridan GW y colaboradores, 1976). Lesión vascular. Entre 612 pacientes con lesión arterial y fasciotomía, los operados en las primeras 8 horas tras la reparación tuvieron menos amputación (8,5 % frente a 24,6 %) y menos infección (6,6 % frente a 14,5 %) (fuente: Farber A y colaboradores, 2012). En el análisis multivariable, la fasciotomía temprana se asoció con un riesgo de amputación 4 veces menor (OR 0,26) (fuente: Farber A y colaboradores, 2012). Lo que discrepa. El metaanálisis de 2025 asoció la fasciotomía en menos de 6 horas con menor amputación (OR 0,31) (fuente: Kungwengwe G y colaboradores, 2025). 2 estudios retrospectivos no hallaron asociación entre el tiempo y el resultado: uno en 546 pacientes (fuente: Zhang D y colaboradores, 2020) y otro en 103 (fuente: Lin Z y colaboradores, 2024). Las diferencias pueden venir de cómo se define el inicio y el resultado malo; ninguna de estas fuentes es un ensayo aleatorizado. El niño. En una revisión sistemática de 12 estudios con 233 niños, 85 % logró recuperación funcional completa, aun con fasciotomías hechas después de 24 horas o más (fuente: Lin JS y colaboradores, 2020). En una serie de 36 casos, más de 90 % recuperó la función completa con diagnóstico temprano y tratamiento rápido (fuente: Bae DS y colaboradores, 2001). La función a largo plazo. En el seguimiento, los pacientes operados por síndrome de pierna tuvieron menor fuerza de extensores dorsales y dolor en reposo en 15,4 % y al esfuerzo en 26,9 % (fuente: Frink M y colaboradores, 2007). Sin dato verificable aquí sobre cuántos regresan a su actividad previa.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«Función normal tras fasciotomía según el momento (66 casos, serie clásica)» muestra lo siguiente. Fasciotomía antes de 12 horas: 68 por ciento (fuente: Sheridan GW y colaboradores, 1976). Fasciotomía tardía: 8 por ciento (fuente: Sheridan GW y colaboradores, 1976).</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según el momento de la fasciotomía (66 casos, serie clásica)» muestra lo siguiente. Fasciotomía antes de 12 horas: 4.5 por ciento (fuente: Sheridan GW y colaboradores, 1976). Fasciotomía tardía: 54 por ciento (fuente: Sheridan GW y colaboradores, 1976). En el documento Word de este tema encontrarás además: Amputación en lesión arterial del miembro inferior según el momento de la fasciotomía (612 pacientes). Con esto cerramos pronóstico: lo que cambia el tiempo y la edad. Sigamos con poblaciones especiales: niño, paciente inconsciente y analgesia regional.</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niño, paciente inconsciente y analgesia regional. El niño. Es una entidad distinta de la del adulto (fuente: Livingston KS y colaboradores, 2017). En su lugar se usan las 3 A: ansiedad, agitación y requerimiento analgésico creciente, que permiten detectarlo antes (fuente: Livingston KS y colaboradores, 2017) (fuente: Candusso F y colaboradores, 2026). En 36 casos de 33 niños, las 5 P resultaron poco confiables y los 10 pacientes con acceso a analgesia controlada por el paciente o administrada por enfermería mostraron un aumento de su requerimiento (fuente: Bae DS y colaboradores, 2001). La revisión de 2026 añade que los niños tienen presiones basales de compartimento mayores que los adultos, por lo que la presión exige una interpretación propia para la edad (fuente: Candusso F y colaboradores, 2026). Causas: en niños, la fractura supracondílea domina en el antebrazo (fuente: Kalyani BS y colaboradores, 2011); en 233 niños de una revisión, la pierna fue el sitio en 60 % y el antebrazo en 27 %, y 75 % tenía fractura (fuente: Lin JS y colaboradores, 2020). Síntomas: dolor en 88 % y parestesias en 32 % (fuente: Lin JS y colaboradores, 2020). Riesgo en adolescentes con fractura de tibia: 23 % a partir de 14 años y 48 % si además fue accidente de tránsito (12 de 25) (fuente: Shore BJ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Pronóstico: en la revisión sistemática, 85 % logró recuperación funcional completa, y se sugiere considerar la fasciotomía aunque el tiempo desde la lesión sea largo (fuente: Lin JS y colaboradores, 2020). Sin fractura la demora diagnóstica es crítica y hay más mionecrosis (fuente: Candusso F y colaboradores, 2026). El paciente inconsciente u obnubilado. Sin examen confiable, la guía AAOS recomienda presión repetida o continua hasta diagnosticar o descartar el síndrome (consenso) (fuente: American Academy of Orthopaedic Surgeons, 2025). El mecanismo y las cirugías previas (reparación vascular, osteosíntesis) deben alertar; se vigila de cerca y se mantiene la perfusión, evitando la hipotensión (fuente: American Academy of Orthopaedic Surgeons, 2025). En un ensayo con 200 fracturas de tibia, en los inconscientes un ΔP menor de 30 mmHg fue el criterio de fasciotomía (fuente: Harris IA y colaboradores, 2006). En el paciente «encontrado caído» (por ejemplo por opioides) hay que distinguir síndrome de aplastamiento y síndrome compartimental, porque cambia el tratamiento (fuente: Fernandez JJ y colaboradores, 2024). Analgesia regional y neuroaxial. La guía AAOS opina, por consenso, que la anestesia neuroaxial puede complicar el diagnóstico y que, si se usa, se examine con frecuencia o se mida la presión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guía BOAST pide una decisión conjunta entre paciente, anestesiólogo y cirujano, con consentimiento documentado y una política que defina quién vigila después de operar (fuente: British Orthopaedic Association, 2025). Una revisión sistemática de los bloqueos nerviosos periféricos tras fracturas de huesos largos halló solo 6 reportes de caso: 2 informaron retraso del diagnóstico y 4 no (fuente: Tran AA y colaboradores, 2020). Otra revisión halló también 6 casos y, en 5 de ellos, el dolor irruptivo, el que aparece aunque el bloqueo siga actuando, fue un buen indicador del síndrome (fuente: Hilber N y colaboradores, 2024). No hay ensayos aleatorizados ni consenso internacional (fuente: Hilber N y colaboradores, 2024). Síndrome de la pierna sana. En cirugía prolongada en litotomía, la prevención sin contaminar el campo consiste en devolver el miembro al nivel de la aurícula derecha (fuente: Nester M y colaboradores, 2022). Con esto cerramos poblaciones especiales: niño, paciente inconsciente y analgesia regional. Sigamos con aspectos médico-legales y documentación.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aspectos médico-legales y documentación. Qué muestran los reclamos. En 23 años de reclamos cerrados por mala práctica, hubo 19 reclamos con 16 pacientes y una responsabilidad total de 3,8 millones de dólares (fuente: Bhattacharyya T y colaboradores, 2004). 10 se resolvieron a favor del médico y el tiempo promedio hasta el cierre fue de 5,5 años (fuente: Bhattacharyya T y colaboradores, 2004). Los 6 casos con mala comunicación médico-paciente terminaron en pago de indemnización (fuente: Bhattacharyya T y colaboradores, 2004). Una fasciotomía hecha dentro de las 8 horas tras la primera presentación de síntomas se asoció siempre con una defensa exitosa (fuente: Bhattacharyya T y colaboradores, 2004). Otra base de datos, otra lectura. En 139 casos de una base de veredictos, 27 % se resolvió por acuerdo, 50 % a favor del acusado y 24 % a favor del demandante; el síndrome como complicación de una cirugía se asoció con más probabilidad de perder el juicio, y el retraso del diagnóstico o la amputación no cambiaron los veredictos (fuente: DePasse JM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Bhattacharyya y DePasse no coinciden en el peso del retraso (fuente: Bhattacharyya T y colaboradores, 2004) (fuente: DePasse JM y colaboradores, 2017). Qué hacer en la práctica. La guía BOAST fija el estándar: registro estandarizado, evaluación horaria con hallazgos presentes y ausentes, hora del examen, mecanismo, nivel de conciencia, estado neurovascular, dosis y ritmo de analgésicos, y revisión por un cirujano senior cuando la evaluación es inconclusa (fuente: British Orthopaedic Association, 2025). Documentar la comunicación con el paciente es parte de la defensa (práctica habitual / opinión experta, apoyada en que la mala comunicación se asoció con pago de indemnización (fuente: Bhattacharyya T y colaboradores, 2004)). El sesgo de la fasciotomía defensiva. La propia guía AAOS admite que muchas fasciotomías se indican como prevención, y quizá por temor legal: al cirujano le pesa más el miedo a pasar por alto un caso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plausible que esto empuje al sobretratamiento cuando una presión parece alta y el examen es tranquilo, lo que coincide con la tasa de falsos positivos de una medición única (fuente: Whitney A y colaboradores, 2014). Con esto cerramos aspectos médico-legales y documentación.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Pierna y pie. La meta es un pie plantígrado: tobillo en neutro con una férula posterior bien acolchada o prolongando el fijador externo al pie, más aún si hubo daño muscular, porque la contractura acecha (fuente: Nousiainen MT y colaboradores, 2026). Los dedos se estiran de forma pasiva para que no se rigidicen (fuente: Nousiainen MT y colaboradores, 2026). Cerrada la herida empieza el trabajo de movilidad; cuándo fortalecer lo decide el cirujano según el hueso y las partes blandas (fuente: Nousiainen MT y colaboradores, 2026). El equino es la contractura que más aparece, así que la AO pide controles frecuentes que aseguren la fisioterapia (fuente: Nousiainen MT y colaboradores, 2026). Antebrazo y mano. Hasta cerrar la piel, codo, antebrazo y mano van en una férula en posición neutra; nada de yeso circular en esa etapa, porque el síndrome puede persistir, y con la piel cerrada cabe pensar en una férula dinámica (fuente: Lambert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movilidad activa de codo, muñeca y mano empieza en cuanto se pueda; si el paciente no colabora, el fisioterapeuta moviliza de forma pasiva (fuente: Lambert S y colaboradores, 2026). En la mano, la terapia debe empezar pronto, incluso antes del cierre de la herida; son críticos el cuidado de la herida, el manejo del edema y la férula (fuente: Oak NR y colaboradores, 2016). Cicatriz y piel. Las heridas de fasciotomía dejan secuelas de sensibilidad, de piel y de aspecto en muchos pacientes (fuente: Fitzgerald AM y colaboradores, 2000). En un estudio de calidad de vida, quienes decían que el aspecto de la herida era un problema tuvieron peor calidad de vida relacionada con la salud (fuente: Giannoudis PV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Fuerza y seguimiento. En el seguimiento de pacientes con síndrome de pierna se documentaron déficits de fuerza de los extensores dorsales y dolor (fuente: Frink M y colaboradores, 2007). Un seguimiento a largo plazo con evaluación de fuerza y dolor es razonable (práctica habitual / opinión experta). Sin dato verificable aquí: protocolos de carga y de fortalecimiento con tiempos, ensayos de rehabilitación específicos tras fasciotomía y tasas de retorno al trabajo.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Sospechar por el mecanismo y por el dolor que crece, sin esperar a que falte el pulso: el pulso distal no descarta el síndrome (fuente: Nousiainen MT y colaboradores, 2026). Examen seriado y documentado; presión intracompartimental cuando el examen no es confiable o queda dudoso (fuente: British Orthopaedic Association, 2025) (fuente: American Academy of Orthopaedic Surgeons, 2025). Confirmado el diagnóstico, se descomprime sin demora todos los compartimentos del segmento comprometido (fuente: British Orthopaedic Association, 2025) (fuente: American Academy of Orthopaedic Surgeons, 2025). Una fasciotomía incompleta se paga: en heridos de guerra la revisión de la fasciotomía se asoció con 4 veces más mortalidad (fuente: Ritenour AE y colaboradores, 2008). Presentación tardía con daño ya irreversible: no se opera por reflejo; se decide entre 2 consultores y se protege el riñón (fuente: British Orthopaedic Association, 2025)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Primero lo simple: retirar vendajes circulares y férulas que aprieten y reevaluar al paciente en 30 minutos (fuente: British Orthopaedic Association, 2025). Anotar en cada evaluación la hora, el estado de conciencia, el dolor y la dosis y el ritmo de los analgésicos, sobre todo opioides (fuente: British Orthopaedic Association, 2025). Paciente inconsciente, o con un bloqueo regional que puede enmascarar el dolor: sin examen confiable, se repite o se monitoriza la presión hasta confirmar o descartar el síndrome (fuente: American Academy of Orthopaedic Surgeons, 2025) (fuente: British Orthopaedic Association, 2025). Si la fasciotomía ya se hizo: hablar con cirugía plástica dentro de 24 horas y reexplorar dentro de 72 horas (fuente: British Orthopaedic Association, 2025). Medir la presión cerca de la fractura, en el compartimento anterior y en el posterior profundo; un punto lejano puede subestimar el pico (fuente: Heckman MM y colaboradores, 1994).</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pulso presente no descarta el síndrome compartimental (fuente: Nousiainen MT y colaboradores, 2026). Los signos aislados rinden poco: se repite el examen y se documenta cada hora (fuente: Ulmer T, 2002) (fuente: British Orthopaedic Association, 2025). La presión ayuda cuando el examen no es confiable; una sola medición engaña (fuente: Whitney A y colaboradores, 2014) (fuente: American Academy of Orthopaedic Surgeons, 2025). Una vez confirmado, se descomprimen todos los compartimentos sin demora (fuente: British Orthopaedic Association, 2025). Presentación tardía con daño irreversible: se decide entre 2 consultores y se protege el riñón (fuente: British Orthopaedic Association, 2025) (fuente: American Academy of Orthopaedic Surgeons, 2025).</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Síndrome compartimental agudo: sospechar, medir y descomprimir sin demora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urgencias-extremidad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por qué es una urgencia</a:t>
            </a:r>
          </a:p>
          <a:p>
            <a:pPr marL="347472" indent="-347472">
              <a:spcAft>
                <a:spcPts val="1400"/>
              </a:spcAft>
              <a:buChar char="•"/>
            </a:pPr>
            <a:r>
              <a:rPr sz="2200">
                <a:solidFill>
                  <a:srgbClr val="263238"/>
                </a:solidFill>
                <a:latin typeface="Calibri"/>
              </a:rPr>
              <a:t>2. Epidemiología: quién tiene riesgo</a:t>
            </a:r>
          </a:p>
          <a:p>
            <a:pPr marL="347472" indent="-347472">
              <a:spcAft>
                <a:spcPts val="1400"/>
              </a:spcAft>
              <a:buChar char="•"/>
            </a:pPr>
            <a:r>
              <a:rPr sz="2200">
                <a:solidFill>
                  <a:srgbClr val="263238"/>
                </a:solidFill>
                <a:latin typeface="Calibri"/>
              </a:rPr>
              <a:t>3. Causas y mecanismos: de la fractura de tibia al paciente inconsciente</a:t>
            </a:r>
          </a:p>
          <a:p>
            <a:pPr marL="347472" indent="-347472">
              <a:spcAft>
                <a:spcPts val="1400"/>
              </a:spcAft>
              <a:buChar char="•"/>
            </a:pPr>
            <a:r>
              <a:rPr sz="2200">
                <a:solidFill>
                  <a:srgbClr val="263238"/>
                </a:solidFill>
                <a:latin typeface="Calibri"/>
              </a:rPr>
              <a:t>4. Fisiopatología: presión de perfusión y reloj del músculo</a:t>
            </a:r>
          </a:p>
          <a:p>
            <a:pPr marL="347472" indent="-347472">
              <a:spcAft>
                <a:spcPts val="1400"/>
              </a:spcAft>
              <a:buChar char="•"/>
            </a:pPr>
            <a:r>
              <a:rPr sz="2200">
                <a:solidFill>
                  <a:srgbClr val="263238"/>
                </a:solidFill>
                <a:latin typeface="Calibri"/>
              </a:rPr>
              <a:t>5. Anatomía quirúrgica: compartimentos y estructuras en riesgo</a:t>
            </a:r>
          </a:p>
          <a:p>
            <a:pPr marL="347472" indent="-347472">
              <a:spcAft>
                <a:spcPts val="1400"/>
              </a:spcAft>
              <a:buChar char="•"/>
            </a:pPr>
            <a:r>
              <a:rPr sz="2200">
                <a:solidFill>
                  <a:srgbClr val="263238"/>
                </a:solidFill>
                <a:latin typeface="Calibri"/>
              </a:rPr>
              <a:t>6. Diagnóstico: sospecha, examen seriado y qué dicen las guías</a:t>
            </a:r>
          </a:p>
          <a:p>
            <a:pPr marL="347472" indent="-347472">
              <a:spcAft>
                <a:spcPts val="1400"/>
              </a:spcAft>
              <a:buChar char="•"/>
            </a:pPr>
            <a:r>
              <a:rPr sz="2200">
                <a:solidFill>
                  <a:srgbClr val="263238"/>
                </a:solidFill>
                <a:latin typeface="Calibri"/>
              </a:rPr>
              <a:t>7. Examen físico: qué buscar y qué tan bien funciona</a:t>
            </a:r>
          </a:p>
          <a:p>
            <a:pPr marL="347472" indent="-347472">
              <a:spcAft>
                <a:spcPts val="1400"/>
              </a:spcAft>
              <a:buChar char="•"/>
            </a:pPr>
            <a:r>
              <a:rPr sz="2200">
                <a:solidFill>
                  <a:srgbClr val="263238"/>
                </a:solidFill>
                <a:latin typeface="Calibri"/>
              </a:rPr>
              <a:t>8. Medición de la presión: técnica, umbral y sus límites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y métodos no invasivos: qué aportan y qué no</a:t>
            </a:r>
          </a:p>
          <a:p>
            <a:pPr marL="347472" indent="-347472">
              <a:spcAft>
                <a:spcPts val="1400"/>
              </a:spcAft>
              <a:buChar char="•"/>
            </a:pPr>
            <a:r>
              <a:rPr sz="2200">
                <a:solidFill>
                  <a:srgbClr val="263238"/>
                </a:solidFill>
                <a:latin typeface="Calibri"/>
              </a:rPr>
              <a:t>10. Algoritmo de decisión ante un miembro de riesgo</a:t>
            </a:r>
          </a:p>
          <a:p>
            <a:pPr marL="347472" indent="-347472">
              <a:spcAft>
                <a:spcPts val="1400"/>
              </a:spcAft>
              <a:buChar char="•"/>
            </a:pPr>
            <a:r>
              <a:rPr sz="2200">
                <a:solidFill>
                  <a:srgbClr val="263238"/>
                </a:solidFill>
                <a:latin typeface="Calibri"/>
              </a:rPr>
              <a:t>11. Tratamiento: de los primeros 30 minutos a la fasciotomía</a:t>
            </a:r>
          </a:p>
          <a:p>
            <a:pPr marL="347472" indent="-347472">
              <a:spcAft>
                <a:spcPts val="1400"/>
              </a:spcAft>
              <a:buChar char="•"/>
            </a:pPr>
            <a:r>
              <a:rPr sz="2200">
                <a:solidFill>
                  <a:srgbClr val="263238"/>
                </a:solidFill>
                <a:latin typeface="Calibri"/>
              </a:rPr>
              <a:t>12. Técnica quirúrgica: abordajes, estructuras en riesgo y cierre</a:t>
            </a:r>
          </a:p>
          <a:p>
            <a:pPr marL="347472" indent="-347472">
              <a:spcAft>
                <a:spcPts val="1400"/>
              </a:spcAft>
              <a:buChar char="•"/>
            </a:pPr>
            <a:r>
              <a:rPr sz="2200">
                <a:solidFill>
                  <a:srgbClr val="263238"/>
                </a:solidFill>
                <a:latin typeface="Calibri"/>
              </a:rPr>
              <a:t>13. Complicaciones: de la herida a la amputación</a:t>
            </a:r>
          </a:p>
          <a:p>
            <a:pPr marL="347472" indent="-347472">
              <a:spcAft>
                <a:spcPts val="1400"/>
              </a:spcAft>
              <a:buChar char="•"/>
            </a:pPr>
            <a:r>
              <a:rPr sz="2200">
                <a:solidFill>
                  <a:srgbClr val="263238"/>
                </a:solidFill>
                <a:latin typeface="Calibri"/>
              </a:rPr>
              <a:t>14. Pronóstico: lo que cambia el tiempo y la edad</a:t>
            </a:r>
          </a:p>
          <a:p>
            <a:pPr marL="347472" indent="-347472">
              <a:spcAft>
                <a:spcPts val="1400"/>
              </a:spcAft>
              <a:buChar char="•"/>
            </a:pPr>
            <a:r>
              <a:rPr sz="2200">
                <a:solidFill>
                  <a:srgbClr val="263238"/>
                </a:solidFill>
                <a:latin typeface="Calibri"/>
              </a:rPr>
              <a:t>15. Poblaciones especiales: niño, paciente inconsciente y analgesia regional</a:t>
            </a:r>
          </a:p>
          <a:p>
            <a:pPr marL="347472" indent="-347472">
              <a:spcAft>
                <a:spcPts val="1400"/>
              </a:spcAft>
              <a:buChar char="•"/>
            </a:pPr>
            <a:r>
              <a:rPr sz="2200">
                <a:solidFill>
                  <a:srgbClr val="263238"/>
                </a:solidFill>
                <a:latin typeface="Calibri"/>
              </a:rPr>
              <a:t>16. Aspectos médico-legales y documentación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Nousiainen MT et al. AO Surgery Reference. 2026.</a:t>
            </a:r>
          </a:p>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Síndrome compartimental agudo: la presión dentro de un compartimento osteofascial cerrado sube hasta frenar el flujo capilar y el músculo y el nervio se quedan sin riego. Es una urgencia quirúrgica y el tratamiento es…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una urgencia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Nousiainen MT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es.</a:t>
            </a:r>
          </a:p>
          <a:p>
            <a:pPr marL="347472" indent="-347472">
              <a:spcAft>
                <a:spcPts val="1400"/>
              </a:spcAft>
              <a:buChar char="•"/>
            </a:pPr>
            <a:r>
              <a:rPr sz="2400">
                <a:solidFill>
                  <a:srgbClr val="263238"/>
                </a:solidFill>
                <a:latin typeface="Calibri"/>
              </a:rPr>
              <a:t>Dentro de un compartimento rodeado de fascia, la presión sube tanto que la sangre deja de pasar por los capilares de músculo y nervio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una urgencia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aumenta el contenido (edema o sangre) sube la presión interna [r2].</a:t>
            </a:r>
          </a:p>
          <a:p>
            <a:pPr marL="347472" indent="-347472">
              <a:spcAft>
                <a:spcPts val="1400"/>
              </a:spcAft>
              <a:buChar char="•"/>
            </a:pPr>
            <a:r>
              <a:rPr sz="2400">
                <a:solidFill>
                  <a:srgbClr val="263238"/>
                </a:solidFill>
                <a:latin typeface="Calibri"/>
              </a:rPr>
              <a:t>Si la presión llega a cerrar el flujo capilar del músculo y del nervio, el contenido se queda isquémico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una urgencia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Bouklouch Y et al. Injury. 2025. doi:10.1016/j.injury.2025.112773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de 2025 propone ver el síndrome como un continuo fisiopatológico y no como un sí o un no [r20].</a:t>
            </a:r>
          </a:p>
          <a:p>
            <a:pPr marL="347472" indent="-347472">
              <a:spcAft>
                <a:spcPts val="1400"/>
              </a:spcAft>
              <a:buChar char="•"/>
            </a:pPr>
            <a:r>
              <a:rPr sz="2400">
                <a:solidFill>
                  <a:srgbClr val="263238"/>
                </a:solidFill>
                <a:latin typeface="Calibri"/>
              </a:rPr>
              <a:t>Lo que no se trata aquí.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quién tiene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McQueen MM et al. Who is at risk?. 2000. PMID 10755426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perfil.</a:t>
            </a:r>
          </a:p>
          <a:p>
            <a:pPr marL="347472" indent="-347472">
              <a:spcAft>
                <a:spcPts val="1400"/>
              </a:spcAft>
              <a:buChar char="•"/>
            </a:pPr>
            <a:r>
              <a:rPr sz="2400">
                <a:solidFill>
                  <a:srgbClr val="263238"/>
                </a:solidFill>
                <a:latin typeface="Calibri"/>
              </a:rPr>
              <a:t>Piense en un hombre menor de 35 años con una fractura: así eran la mayoría de los 164 pacientes que una unidad de trauma reunió en 8 años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Síndrome compartimental según el nivel de la fractura de tibia (414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Park S et al. J Orthop Trauma. 2009. doi:10.1097/BOT.0b013e3181a2815a</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diafisaria de tibia en niños y adolescentes: síndrome compartimental según la edad (216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Shore BJ et al. J Orthop Trauma. 2013. doi:10.1097/BOT.0b013e31828f949c</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Causas y mecanismos: de la fractura de tibia al paciente inconsciente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a:p>
            <a:r>
              <a:rPr sz="1000">
                <a:solidFill>
                  <a:srgbClr val="5A6469"/>
                </a:solidFill>
                <a:latin typeface="Calibri"/>
              </a:rPr>
              <a:t>[r4] Garfin SR et al. J Bone Joint Surg Am. 1981. PMID 7204445</a:t>
            </a:r>
          </a:p>
          <a:p>
            <a:r>
              <a:rPr sz="1000">
                <a:solidFill>
                  <a:srgbClr val="5A6469"/>
                </a:solidFill>
                <a:latin typeface="Calibri"/>
              </a:rPr>
              <a:t>[r1] Nousiainen MT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Todas las causas desembocan en lo mismo: más contenido dentro del compartimento [r2], menos espacio para expandirse [r4] o menos riego que llega [r1].</a:t>
            </a:r>
          </a:p>
          <a:p>
            <a:pPr marL="347472" indent="-347472">
              <a:spcAft>
                <a:spcPts val="1400"/>
              </a:spcAft>
              <a:buChar char="•"/>
            </a:pPr>
            <a:r>
              <a:rPr sz="2400">
                <a:solidFill>
                  <a:srgbClr val="263238"/>
                </a:solidFill>
                <a:latin typeface="Calibri"/>
              </a:rPr>
              <a:t>Conocer la causa dice dónde mirar y cuándo sospechar.</a:t>
            </a:r>
          </a:p>
          <a:p>
            <a:pPr marL="347472" indent="-347472">
              <a:spcAft>
                <a:spcPts val="1400"/>
              </a:spcAft>
              <a:buChar char="•"/>
            </a:pPr>
            <a:r>
              <a:rPr sz="2400">
                <a:solidFill>
                  <a:srgbClr val="263238"/>
                </a:solidFill>
                <a:latin typeface="Calibri"/>
              </a:rPr>
              <a:t>Fractura de tibia.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Causas y mecanismos: de la fractura de tibia al paciente inconsciente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[r2] American Academy of Orthopaedic Surgeons. 2025.</a:t>
            </a:r>
          </a:p>
          <a:p>
            <a:r>
              <a:rPr sz="800">
                <a:solidFill>
                  <a:srgbClr val="5A6469"/>
                </a:solidFill>
                <a:latin typeface="Calibri"/>
              </a:rPr>
              <a:t>[r3] McQueen MM et al. Who is at risk?. 2000. PMID 10755426</a:t>
            </a:r>
          </a:p>
          <a:p>
            <a:r>
              <a:rPr sz="800">
                <a:solidFill>
                  <a:srgbClr val="5A6469"/>
                </a:solidFill>
                <a:latin typeface="Calibri"/>
              </a:rPr>
              <a:t>[r4] Garfin SR et al. J Bone Joint Surg Am. 1981. PMID 7204445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Yeso o vendaje apretado.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Causas, mecanismo y lo que conviene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Garfin SR et al. J Bone Joint Surg Am. 1981. PMID 7204445</a:t>
            </a:r>
          </a:p>
          <a:p>
            <a:r>
              <a:rPr sz="800">
                <a:solidFill>
                  <a:srgbClr val="5A6469"/>
                </a:solidFill>
                <a:latin typeface="Calibri"/>
              </a:rPr>
              <a:t>[r5] Rao SS et al. Injury. 2019. doi:10.1016/j.injury.2019.06.013</a:t>
            </a:r>
          </a:p>
          <a:p>
            <a:r>
              <a:rPr sz="800">
                <a:solidFill>
                  <a:srgbClr val="5A6469"/>
                </a:solidFill>
                <a:latin typeface="Calibri"/>
              </a:rPr>
              <a:t>[r22] Park S et al. J Orthop Trauma. 2009. doi:10.1097/BOT.0b013e3181a2815a</a:t>
            </a:r>
          </a:p>
          <a:p>
            <a:r>
              <a:rPr sz="800">
                <a:solidFill>
                  <a:srgbClr val="5A6469"/>
                </a:solidFill>
                <a:latin typeface="Calibri"/>
              </a:rPr>
              <a:t>[r24] Duckworth AD et al. J Bone Joint Surg Am. 2012. doi:10.2106/JBJS.K.00837</a:t>
            </a:r>
          </a:p>
          <a:p>
            <a:r>
              <a:rPr sz="800">
                <a:solidFill>
                  <a:srgbClr val="5A6469"/>
                </a:solidFill>
                <a:latin typeface="Calibri"/>
              </a:rPr>
              <a:t>[r27] Farber A et al. Injury. 2012. doi:10.1016/j.injury.2011.06.006</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Causa</a:t>
                      </a:r>
                    </a:p>
                  </a:txBody>
                  <a:tcPr>
                    <a:solidFill>
                      <a:srgbClr val="0F5F6B"/>
                    </a:solidFill>
                  </a:tcPr>
                </a:tc>
                <a:tc>
                  <a:txBody>
                    <a:bodyPr/>
                    <a:lstStyle/>
                    <a:p>
                      <a:r>
                        <a:rPr sz="1600" b="1">
                          <a:solidFill>
                            <a:srgbClr val="FFFFFF"/>
                          </a:solidFill>
                          <a:latin typeface="Calibri"/>
                        </a:rPr>
                        <a:t>Mecanismo principal</a:t>
                      </a:r>
                    </a:p>
                  </a:txBody>
                  <a:tcPr>
                    <a:solidFill>
                      <a:srgbClr val="0F5F6B"/>
                    </a:solidFill>
                  </a:tcPr>
                </a:tc>
                <a:tc>
                  <a:txBody>
                    <a:bodyPr/>
                    <a:lstStyle/>
                    <a:p>
                      <a:r>
                        <a:rPr sz="1600" b="1">
                          <a:solidFill>
                            <a:srgbClr val="FFFFFF"/>
                          </a:solidFill>
                          <a:latin typeface="Calibri"/>
                        </a:rPr>
                        <a:t>Dato de apoyo</a:t>
                      </a:r>
                    </a:p>
                  </a:txBody>
                  <a:tcPr>
                    <a:solidFill>
                      <a:srgbClr val="0F5F6B"/>
                    </a:solidFill>
                  </a:tcPr>
                </a:tc>
              </a:tr>
              <a:tr h="457200">
                <a:tc>
                  <a:txBody>
                    <a:bodyPr/>
                    <a:lstStyle/>
                    <a:p>
                      <a:r>
                        <a:rPr sz="1600">
                          <a:solidFill>
                            <a:srgbClr val="263238"/>
                          </a:solidFill>
                          <a:latin typeface="Calibri"/>
                        </a:rPr>
                        <a:t>Fractura de tibia</a:t>
                      </a:r>
                    </a:p>
                  </a:txBody>
                  <a:tcPr>
                    <a:solidFill>
                      <a:srgbClr val="EEF3F4"/>
                    </a:solidFill>
                  </a:tcPr>
                </a:tc>
                <a:tc>
                  <a:txBody>
                    <a:bodyPr/>
                    <a:lstStyle/>
                    <a:p>
                      <a:r>
                        <a:rPr sz="1600">
                          <a:solidFill>
                            <a:srgbClr val="263238"/>
                          </a:solidFill>
                          <a:latin typeface="Calibri"/>
                        </a:rPr>
                        <a:t>Hematoma y edema dentro de compartimentos inextensibles</a:t>
                      </a:r>
                    </a:p>
                  </a:txBody>
                  <a:tcPr>
                    <a:solidFill>
                      <a:srgbClr val="EEF3F4"/>
                    </a:solidFill>
                  </a:tcPr>
                </a:tc>
                <a:tc>
                  <a:txBody>
                    <a:bodyPr/>
                    <a:lstStyle/>
                    <a:p>
                      <a:r>
                        <a:rPr sz="1600">
                          <a:solidFill>
                            <a:srgbClr val="263238"/>
                          </a:solidFill>
                          <a:latin typeface="Calibri"/>
                        </a:rPr>
                        <a:t>Riesgo de 8,1 % si la fractura es diafisaria [r22]</a:t>
                      </a:r>
                    </a:p>
                  </a:txBody>
                  <a:tcPr>
                    <a:solidFill>
                      <a:srgbClr val="EEF3F4"/>
                    </a:solidFill>
                  </a:tcPr>
                </a:tc>
              </a:tr>
              <a:tr h="457200">
                <a:tc>
                  <a:txBody>
                    <a:bodyPr/>
                    <a:lstStyle/>
                    <a:p>
                      <a:r>
                        <a:rPr sz="1600">
                          <a:solidFill>
                            <a:srgbClr val="263238"/>
                          </a:solidFill>
                          <a:latin typeface="Calibri"/>
                        </a:rPr>
                        <a:t>Fractura de antebrazo</a:t>
                      </a:r>
                    </a:p>
                  </a:txBody>
                  <a:tcPr>
                    <a:solidFill>
                      <a:srgbClr val="FFFFFF"/>
                    </a:solidFill>
                  </a:tcPr>
                </a:tc>
                <a:tc>
                  <a:txBody>
                    <a:bodyPr/>
                    <a:lstStyle/>
                    <a:p>
                      <a:r>
                        <a:rPr sz="1600">
                          <a:solidFill>
                            <a:srgbClr val="263238"/>
                          </a:solidFill>
                          <a:latin typeface="Calibri"/>
                        </a:rPr>
                        <a:t>Hematoma, edema y aplastamiento</a:t>
                      </a:r>
                    </a:p>
                  </a:txBody>
                  <a:tcPr>
                    <a:solidFill>
                      <a:srgbClr val="FFFFFF"/>
                    </a:solidFill>
                  </a:tcPr>
                </a:tc>
                <a:tc>
                  <a:txBody>
                    <a:bodyPr/>
                    <a:lstStyle/>
                    <a:p>
                      <a:r>
                        <a:rPr sz="1600">
                          <a:solidFill>
                            <a:srgbClr val="263238"/>
                          </a:solidFill>
                          <a:latin typeface="Calibri"/>
                        </a:rPr>
                        <a:t>69 % de 90 casos con fractura de radio o cúbito [r24]</a:t>
                      </a:r>
                    </a:p>
                  </a:txBody>
                  <a:tcPr>
                    <a:solidFill>
                      <a:srgbClr val="FFFFFF"/>
                    </a:solidFill>
                  </a:tcPr>
                </a:tc>
              </a:tr>
              <a:tr h="457200">
                <a:tc>
                  <a:txBody>
                    <a:bodyPr/>
                    <a:lstStyle/>
                    <a:p>
                      <a:r>
                        <a:rPr sz="1600">
                          <a:solidFill>
                            <a:srgbClr val="263238"/>
                          </a:solidFill>
                          <a:latin typeface="Calibri"/>
                        </a:rPr>
                        <a:t>Lesión vascular y reperfusión</a:t>
                      </a:r>
                    </a:p>
                  </a:txBody>
                  <a:tcPr>
                    <a:solidFill>
                      <a:srgbClr val="EEF3F4"/>
                    </a:solidFill>
                  </a:tcPr>
                </a:tc>
                <a:tc>
                  <a:txBody>
                    <a:bodyPr/>
                    <a:lstStyle/>
                    <a:p>
                      <a:r>
                        <a:rPr sz="1600">
                          <a:solidFill>
                            <a:srgbClr val="263238"/>
                          </a:solidFill>
                          <a:latin typeface="Calibri"/>
                        </a:rPr>
                        <a:t>Fuga capilar al restablecer el flujo</a:t>
                      </a:r>
                    </a:p>
                  </a:txBody>
                  <a:tcPr>
                    <a:solidFill>
                      <a:srgbClr val="EEF3F4"/>
                    </a:solidFill>
                  </a:tcPr>
                </a:tc>
                <a:tc>
                  <a:txBody>
                    <a:bodyPr/>
                    <a:lstStyle/>
                    <a:p>
                      <a:r>
                        <a:rPr sz="1600">
                          <a:solidFill>
                            <a:srgbClr val="263238"/>
                          </a:solidFill>
                          <a:latin typeface="Calibri"/>
                        </a:rPr>
                        <a:t>41,7 % recibió fasciotomía en una base de 1.469 reparaciones arteriales [r27]</a:t>
                      </a:r>
                    </a:p>
                  </a:txBody>
                  <a:tcPr>
                    <a:solidFill>
                      <a:srgbClr val="EEF3F4"/>
                    </a:solidFill>
                  </a:tcPr>
                </a:tc>
              </a:tr>
              <a:tr h="457200">
                <a:tc>
                  <a:txBody>
                    <a:bodyPr/>
                    <a:lstStyle/>
                    <a:p>
                      <a:r>
                        <a:rPr sz="1600">
                          <a:solidFill>
                            <a:srgbClr val="263238"/>
                          </a:solidFill>
                          <a:latin typeface="Calibri"/>
                        </a:rPr>
                        <a:t>Yeso o vendaje circular</a:t>
                      </a:r>
                    </a:p>
                  </a:txBody>
                  <a:tcPr>
                    <a:solidFill>
                      <a:srgbClr val="FFFFFF"/>
                    </a:solidFill>
                  </a:tcPr>
                </a:tc>
                <a:tc>
                  <a:txBody>
                    <a:bodyPr/>
                    <a:lstStyle/>
                    <a:p>
                      <a:r>
                        <a:rPr sz="1600">
                          <a:solidFill>
                            <a:srgbClr val="263238"/>
                          </a:solidFill>
                          <a:latin typeface="Calibri"/>
                        </a:rPr>
                        <a:t>Límite externo a la expansión</a:t>
                      </a:r>
                    </a:p>
                  </a:txBody>
                  <a:tcPr>
                    <a:solidFill>
                      <a:srgbClr val="FFFFFF"/>
                    </a:solidFill>
                  </a:tcPr>
                </a:tc>
                <a:tc>
                  <a:txBody>
                    <a:bodyPr/>
                    <a:lstStyle/>
                    <a:p>
                      <a:r>
                        <a:rPr sz="1600">
                          <a:solidFill>
                            <a:srgbClr val="263238"/>
                          </a:solidFill>
                          <a:latin typeface="Calibri"/>
                        </a:rPr>
                        <a:t>Cortar y separar el yeso redujo 65 % la presión [r4]</a:t>
                      </a:r>
                    </a:p>
                  </a:txBody>
                  <a:tcPr>
                    <a:solidFill>
                      <a:srgbClr val="FFFFFF"/>
                    </a:solidFill>
                  </a:tcPr>
                </a:tc>
              </a:tr>
              <a:tr h="457200">
                <a:tc>
                  <a:txBody>
                    <a:bodyPr/>
                    <a:lstStyle/>
                    <a:p>
                      <a:r>
                        <a:rPr sz="1600">
                          <a:solidFill>
                            <a:srgbClr val="263238"/>
                          </a:solidFill>
                          <a:latin typeface="Calibri"/>
                        </a:rPr>
                        <a:t>Inconsciencia o inmovilización</a:t>
                      </a:r>
                    </a:p>
                  </a:txBody>
                  <a:tcPr>
                    <a:solidFill>
                      <a:srgbClr val="EEF3F4"/>
                    </a:solidFill>
                  </a:tcPr>
                </a:tc>
                <a:tc>
                  <a:txBody>
                    <a:bodyPr/>
                    <a:lstStyle/>
                    <a:p>
                      <a:r>
                        <a:rPr sz="1600">
                          <a:solidFill>
                            <a:srgbClr val="263238"/>
                          </a:solidFill>
                          <a:latin typeface="Calibri"/>
                        </a:rPr>
                        <a:t>Compresión prolongada y reperfusión</a:t>
                      </a:r>
                    </a:p>
                  </a:txBody>
                  <a:tcPr>
                    <a:solidFill>
                      <a:srgbClr val="EEF3F4"/>
                    </a:solidFill>
                  </a:tcPr>
                </a:tc>
                <a:tc>
                  <a:txBody>
                    <a:bodyPr/>
                    <a:lstStyle/>
                    <a:p>
                      <a:r>
                        <a:rPr sz="1600">
                          <a:solidFill>
                            <a:srgbClr val="263238"/>
                          </a:solidFill>
                          <a:latin typeface="Calibri"/>
                        </a:rPr>
                        <a:t>Todos los casos por opioides llegaron con más de 8 horas de inmovilización [r5]</a:t>
                      </a:r>
                    </a:p>
                  </a:txBody>
                  <a:tcPr>
                    <a:solidFill>
                      <a:srgbClr val="EEF3F4"/>
                    </a:solidFill>
                  </a:tcPr>
                </a:tc>
              </a:tr>
              <a:tr h="457200">
                <a:tc>
                  <a:txBody>
                    <a:bodyPr/>
                    <a:lstStyle/>
                    <a:p>
                      <a:r>
                        <a:rPr sz="1600">
                          <a:solidFill>
                            <a:srgbClr val="263238"/>
                          </a:solidFill>
                          <a:latin typeface="Calibri"/>
                        </a:rPr>
                        <a:t>Litotomía prolongada</a:t>
                      </a:r>
                    </a:p>
                  </a:txBody>
                  <a:tcPr>
                    <a:solidFill>
                      <a:srgbClr val="FFFFFF"/>
                    </a:solidFill>
                  </a:tcPr>
                </a:tc>
                <a:tc>
                  <a:txBody>
                    <a:bodyPr/>
                    <a:lstStyle/>
                    <a:p>
                      <a:r>
                        <a:rPr sz="1600">
                          <a:solidFill>
                            <a:srgbClr val="263238"/>
                          </a:solidFill>
                          <a:latin typeface="Calibri"/>
                        </a:rPr>
                        <a:t>Hipoperfusión y compresión de la pierna</a:t>
                      </a:r>
                    </a:p>
                  </a:txBody>
                  <a:tcPr>
                    <a:solidFill>
                      <a:srgbClr val="FFFFFF"/>
                    </a:solidFill>
                  </a:tcPr>
                </a:tc>
                <a:tc>
                  <a:txBody>
                    <a:bodyPr/>
                    <a:lstStyle/>
                    <a:p>
                      <a:r>
                        <a:rPr sz="1600">
                          <a:solidFill>
                            <a:srgbClr val="263238"/>
                          </a:solidFill>
                          <a:latin typeface="Calibri"/>
                        </a:rPr>
                        <a:t>Incidencia de 0,20 % a 0,03 % [r29]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Fisiopatología: presión de perfusión y reloj del músculo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Nousiainen MT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idea central.</a:t>
            </a:r>
          </a:p>
          <a:p>
            <a:pPr marL="347472" indent="-347472">
              <a:spcAft>
                <a:spcPts val="1400"/>
              </a:spcAft>
              <a:buChar char="•"/>
            </a:pPr>
            <a:r>
              <a:rPr sz="2400">
                <a:solidFill>
                  <a:srgbClr val="263238"/>
                </a:solidFill>
                <a:latin typeface="Calibri"/>
              </a:rPr>
              <a:t>Importa cuánto riego le queda al músculo, y eso se estima restando a la diastólica la presión del compartimento: la presión de perfusión o ΔP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Fisiopatología: presión de perfusión y reloj del músculo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Matsen FA 3rd et al. Clin Orthop Relat Res. 1980. PMID 7428219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Son estimaciones de cohortes históricas, no un plazo exacto.</a:t>
            </a:r>
          </a:p>
          <a:p>
            <a:pPr marL="347472" indent="-347472">
              <a:spcAft>
                <a:spcPts val="1400"/>
              </a:spcAft>
              <a:buChar char="•"/>
            </a:pPr>
            <a:r>
              <a:rPr sz="2400">
                <a:solidFill>
                  <a:srgbClr val="263238"/>
                </a:solidFill>
                <a:latin typeface="Calibri"/>
              </a:rPr>
              <a:t>Compresión más elevación.</a:t>
            </a:r>
          </a:p>
          <a:p>
            <a:pPr marL="347472" indent="-347472">
              <a:spcAft>
                <a:spcPts val="1400"/>
              </a:spcAft>
              <a:buChar char="•"/>
            </a:pPr>
            <a:r>
              <a:rPr sz="2400">
                <a:solidFill>
                  <a:srgbClr val="263238"/>
                </a:solidFill>
                <a:latin typeface="Calibri"/>
              </a:rPr>
              <a:t>En miembros humanos normales, combinar compresión y elevación puede reducir de forma significativa el gradiente arteriovenoso local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Línea de tiempo según las fuentes (no son plazos exactos)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[r9] Sheridan GW et al. J Bone Joint Surg Am. 1976. PMID 1249096</a:t>
            </a:r>
          </a:p>
          <a:p>
            <a:r>
              <a:rPr sz="800">
                <a:solidFill>
                  <a:srgbClr val="5A6469"/>
                </a:solidFill>
                <a:latin typeface="Calibri"/>
              </a:rPr>
              <a:t>[r31] Vaillancourt C et al. CJEM. 2004. doi:10.1017/s1481803500006837</a:t>
            </a:r>
          </a:p>
          <a:p>
            <a:r>
              <a:rPr sz="800">
                <a:solidFill>
                  <a:srgbClr val="5A6469"/>
                </a:solidFill>
                <a:latin typeface="Calibri"/>
              </a:rPr>
              <a:t>[r35] Finkelstein JA et al. J Trauma. 1996. doi:10.1097/00005373-199603000-00002</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Tiempo</a:t>
                      </a:r>
                    </a:p>
                  </a:txBody>
                  <a:tcPr>
                    <a:solidFill>
                      <a:srgbClr val="0F5F6B"/>
                    </a:solidFill>
                  </a:tcPr>
                </a:tc>
                <a:tc>
                  <a:txBody>
                    <a:bodyPr/>
                    <a:lstStyle/>
                    <a:p>
                      <a:r>
                        <a:rPr sz="1600" b="1">
                          <a:solidFill>
                            <a:srgbClr val="FFFFFF"/>
                          </a:solidFill>
                          <a:latin typeface="Calibri"/>
                        </a:rPr>
                        <a:t>Qué se observa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Menos de 2 horas</a:t>
                      </a:r>
                    </a:p>
                  </a:txBody>
                  <a:tcPr>
                    <a:solidFill>
                      <a:srgbClr val="EEF3F4"/>
                    </a:solidFill>
                  </a:tcPr>
                </a:tc>
                <a:tc>
                  <a:txBody>
                    <a:bodyPr/>
                    <a:lstStyle/>
                    <a:p>
                      <a:r>
                        <a:rPr sz="1600">
                          <a:solidFill>
                            <a:srgbClr val="263238"/>
                          </a:solidFill>
                          <a:latin typeface="Calibri"/>
                        </a:rPr>
                        <a:t>Nervio y músculo se vuelven isquémicos en el síndrome establecido</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Hasta 3 horas</a:t>
                      </a:r>
                    </a:p>
                  </a:txBody>
                  <a:tcPr>
                    <a:solidFill>
                      <a:srgbClr val="FFFFFF"/>
                    </a:solidFill>
                  </a:tcPr>
                </a:tc>
                <a:tc>
                  <a:txBody>
                    <a:bodyPr/>
                    <a:lstStyle/>
                    <a:p>
                      <a:r>
                        <a:rPr sz="1600">
                          <a:solidFill>
                            <a:srgbClr val="263238"/>
                          </a:solidFill>
                          <a:latin typeface="Calibri"/>
                        </a:rPr>
                        <a:t>37 % de los casos podría haber desarrollado necrosis muscular</a:t>
                      </a:r>
                    </a:p>
                  </a:txBody>
                  <a:tcPr>
                    <a:solidFill>
                      <a:srgbClr val="FFFFFF"/>
                    </a:solidFill>
                  </a:tcPr>
                </a:tc>
                <a:tc>
                  <a:txBody>
                    <a:bodyPr/>
                    <a:lstStyle/>
                    <a:p>
                      <a:r>
                        <a:rPr sz="1600">
                          <a:solidFill>
                            <a:srgbClr val="263238"/>
                          </a:solidFill>
                          <a:latin typeface="Calibri"/>
                        </a:rPr>
                        <a:t>[r31]</a:t>
                      </a:r>
                    </a:p>
                  </a:txBody>
                  <a:tcPr>
                    <a:solidFill>
                      <a:srgbClr val="FFFFFF"/>
                    </a:solidFill>
                  </a:tcPr>
                </a:tc>
              </a:tr>
              <a:tr h="457200">
                <a:tc>
                  <a:txBody>
                    <a:bodyPr/>
                    <a:lstStyle/>
                    <a:p>
                      <a:r>
                        <a:rPr sz="1600">
                          <a:solidFill>
                            <a:srgbClr val="263238"/>
                          </a:solidFill>
                          <a:latin typeface="Calibri"/>
                        </a:rPr>
                        <a:t>6 a 8 horas</a:t>
                      </a:r>
                    </a:p>
                  </a:txBody>
                  <a:tcPr>
                    <a:solidFill>
                      <a:srgbClr val="EEF3F4"/>
                    </a:solidFill>
                  </a:tcPr>
                </a:tc>
                <a:tc>
                  <a:txBody>
                    <a:bodyPr/>
                    <a:lstStyle/>
                    <a:p>
                      <a:r>
                        <a:rPr sz="1600">
                          <a:solidFill>
                            <a:srgbClr val="263238"/>
                          </a:solidFill>
                          <a:latin typeface="Calibri"/>
                        </a:rPr>
                        <a:t>La necrosis muscular extensa se considera inevitable</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Menos de 12 horas</a:t>
                      </a:r>
                    </a:p>
                  </a:txBody>
                  <a:tcPr>
                    <a:solidFill>
                      <a:srgbClr val="FFFFFF"/>
                    </a:solidFill>
                  </a:tcPr>
                </a:tc>
                <a:tc>
                  <a:txBody>
                    <a:bodyPr/>
                    <a:lstStyle/>
                    <a:p>
                      <a:r>
                        <a:rPr sz="1600">
                          <a:solidFill>
                            <a:srgbClr val="263238"/>
                          </a:solidFill>
                          <a:latin typeface="Calibri"/>
                        </a:rPr>
                        <a:t>Fasciotomía temprana: función normal en 68 % (serie clásica)</a:t>
                      </a:r>
                    </a:p>
                  </a:txBody>
                  <a:tcPr>
                    <a:solidFill>
                      <a:srgbClr val="FFFFFF"/>
                    </a:solidFill>
                  </a:tcPr>
                </a:tc>
                <a:tc>
                  <a:txBody>
                    <a:bodyPr/>
                    <a:lstStyle/>
                    <a:p>
                      <a:r>
                        <a:rPr sz="1600">
                          <a:solidFill>
                            <a:srgbClr val="263238"/>
                          </a:solidFill>
                          <a:latin typeface="Calibri"/>
                        </a:rPr>
                        <a:t>[r9]</a:t>
                      </a:r>
                    </a:p>
                  </a:txBody>
                  <a:tcPr>
                    <a:solidFill>
                      <a:srgbClr val="FFFFFF"/>
                    </a:solidFill>
                  </a:tcPr>
                </a:tc>
              </a:tr>
              <a:tr h="457200">
                <a:tc>
                  <a:txBody>
                    <a:bodyPr/>
                    <a:lstStyle/>
                    <a:p>
                      <a:r>
                        <a:rPr sz="1600">
                          <a:solidFill>
                            <a:srgbClr val="263238"/>
                          </a:solidFill>
                          <a:latin typeface="Calibri"/>
                        </a:rPr>
                        <a:t>Más de 35 horas</a:t>
                      </a:r>
                    </a:p>
                  </a:txBody>
                  <a:tcPr>
                    <a:solidFill>
                      <a:srgbClr val="EEF3F4"/>
                    </a:solidFill>
                  </a:tcPr>
                </a:tc>
                <a:tc>
                  <a:txBody>
                    <a:bodyPr/>
                    <a:lstStyle/>
                    <a:p>
                      <a:r>
                        <a:rPr sz="1600">
                          <a:solidFill>
                            <a:srgbClr val="263238"/>
                          </a:solidFill>
                          <a:latin typeface="Calibri"/>
                        </a:rPr>
                        <a:t>5 pacientes con fasciotomía retrasada: 4 amputaciones y 1 muerte</a:t>
                      </a:r>
                    </a:p>
                  </a:txBody>
                  <a:tcPr>
                    <a:solidFill>
                      <a:srgbClr val="EEF3F4"/>
                    </a:solidFill>
                  </a:tcPr>
                </a:tc>
                <a:tc>
                  <a:txBody>
                    <a:bodyPr/>
                    <a:lstStyle/>
                    <a:p>
                      <a:r>
                        <a:rPr sz="1600">
                          <a:solidFill>
                            <a:srgbClr val="263238"/>
                          </a:solidFill>
                          <a:latin typeface="Calibri"/>
                        </a:rPr>
                        <a:t>[r35]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compartimentos y estructuras en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Nousiainen MT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Pierna.</a:t>
            </a:r>
          </a:p>
          <a:p>
            <a:pPr marL="347472" indent="-347472">
              <a:spcAft>
                <a:spcPts val="1400"/>
              </a:spcAft>
              <a:buChar char="•"/>
            </a:pPr>
            <a:r>
              <a:rPr sz="2400">
                <a:solidFill>
                  <a:srgbClr val="263238"/>
                </a:solidFill>
                <a:latin typeface="Calibri"/>
              </a:rPr>
              <a:t>Hay 4 compartimentos: anterior, lateral, posterior profundo y posterior superficial [r1].</a:t>
            </a:r>
          </a:p>
          <a:p>
            <a:pPr marL="347472" indent="-347472">
              <a:spcAft>
                <a:spcPts val="1400"/>
              </a:spcAft>
              <a:buChar char="•"/>
            </a:pPr>
            <a:r>
              <a:rPr sz="2400">
                <a:solidFill>
                  <a:srgbClr val="263238"/>
                </a:solidFill>
                <a:latin typeface="Calibri"/>
              </a:rPr>
              <a:t>Con la técnica de 2 incisiones, la anterolateral da acceso al anterior y al lateral, y la medial a los 2 posteriores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compartimentos y estructuras en riesgo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Lambert S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liberación incluye además el túnel carpiano (nervio mediano) y el canal de Guyon y el antebrazo distal (nervio cubital) [r36].</a:t>
            </a:r>
          </a:p>
          <a:p>
            <a:pPr marL="347472" indent="-347472">
              <a:spcAft>
                <a:spcPts val="1400"/>
              </a:spcAft>
              <a:buChar char="•"/>
            </a:pPr>
            <a:r>
              <a:rPr sz="2800">
                <a:solidFill>
                  <a:srgbClr val="263238"/>
                </a:solidFill>
                <a:latin typeface="Calibri"/>
              </a:rPr>
              <a:t>Muslo.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Compartimentos y estructuras que se protegen al abrir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[r36] Lambert S et al. AO Surgery Reference. 2026.</a:t>
            </a:r>
          </a:p>
          <a:p>
            <a:r>
              <a:rPr sz="800">
                <a:solidFill>
                  <a:srgbClr val="5A6469"/>
                </a:solidFill>
                <a:latin typeface="Calibri"/>
              </a:rPr>
              <a:t>[r38] Oak NR et al. Orthop Clin North Am. 2016. doi:10.1016/j.ocl.2016.03.006</a:t>
            </a:r>
          </a:p>
          <a:p>
            <a:r>
              <a:rPr sz="800">
                <a:solidFill>
                  <a:srgbClr val="5A6469"/>
                </a:solidFill>
                <a:latin typeface="Calibri"/>
              </a:rPr>
              <a:t>[r39] Dodd A et al. J Am Acad Orthop Surg. 2013. doi:10.5435/JAAOS-21-11-657</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Segmento</a:t>
                      </a:r>
                    </a:p>
                  </a:txBody>
                  <a:tcPr>
                    <a:solidFill>
                      <a:srgbClr val="0F5F6B"/>
                    </a:solidFill>
                  </a:tcPr>
                </a:tc>
                <a:tc>
                  <a:txBody>
                    <a:bodyPr/>
                    <a:lstStyle/>
                    <a:p>
                      <a:r>
                        <a:rPr sz="1600" b="1">
                          <a:solidFill>
                            <a:srgbClr val="FFFFFF"/>
                          </a:solidFill>
                          <a:latin typeface="Calibri"/>
                        </a:rPr>
                        <a:t>Compartimentos descritos</a:t>
                      </a:r>
                    </a:p>
                  </a:txBody>
                  <a:tcPr>
                    <a:solidFill>
                      <a:srgbClr val="0F5F6B"/>
                    </a:solidFill>
                  </a:tcPr>
                </a:tc>
                <a:tc>
                  <a:txBody>
                    <a:bodyPr/>
                    <a:lstStyle/>
                    <a:p>
                      <a:r>
                        <a:rPr sz="1600" b="1">
                          <a:solidFill>
                            <a:srgbClr val="FFFFFF"/>
                          </a:solidFill>
                          <a:latin typeface="Calibri"/>
                        </a:rPr>
                        <a:t>Estructuras en riesgo</a:t>
                      </a:r>
                    </a:p>
                  </a:txBody>
                  <a:tcPr>
                    <a:solidFill>
                      <a:srgbClr val="0F5F6B"/>
                    </a:solidFill>
                  </a:tcPr>
                </a:tc>
              </a:tr>
              <a:tr h="457200">
                <a:tc>
                  <a:txBody>
                    <a:bodyPr/>
                    <a:lstStyle/>
                    <a:p>
                      <a:r>
                        <a:rPr sz="1600">
                          <a:solidFill>
                            <a:srgbClr val="263238"/>
                          </a:solidFill>
                          <a:latin typeface="Calibri"/>
                        </a:rPr>
                        <a:t>Pierna</a:t>
                      </a:r>
                    </a:p>
                  </a:txBody>
                  <a:tcPr>
                    <a:solidFill>
                      <a:srgbClr val="EEF3F4"/>
                    </a:solidFill>
                  </a:tcPr>
                </a:tc>
                <a:tc>
                  <a:txBody>
                    <a:bodyPr/>
                    <a:lstStyle/>
                    <a:p>
                      <a:r>
                        <a:rPr sz="1600">
                          <a:solidFill>
                            <a:srgbClr val="263238"/>
                          </a:solidFill>
                          <a:latin typeface="Calibri"/>
                        </a:rPr>
                        <a:t>Anterior, lateral, posterior profundo, posterior superficial [r1]</a:t>
                      </a:r>
                    </a:p>
                  </a:txBody>
                  <a:tcPr>
                    <a:solidFill>
                      <a:srgbClr val="EEF3F4"/>
                    </a:solidFill>
                  </a:tcPr>
                </a:tc>
                <a:tc>
                  <a:txBody>
                    <a:bodyPr/>
                    <a:lstStyle/>
                    <a:p>
                      <a:r>
                        <a:rPr sz="1600">
                          <a:solidFill>
                            <a:srgbClr val="263238"/>
                          </a:solidFill>
                          <a:latin typeface="Calibri"/>
                        </a:rPr>
                        <a:t>Vena safena y nervio safeno (medial); nervio peroneo superficial (lateral); peroneo común en el cuello del peroné; paquete tibial posterior (profundo) [r1]</a:t>
                      </a:r>
                    </a:p>
                  </a:txBody>
                  <a:tcPr>
                    <a:solidFill>
                      <a:srgbClr val="EEF3F4"/>
                    </a:solidFill>
                  </a:tcPr>
                </a:tc>
              </a:tr>
              <a:tr h="457200">
                <a:tc>
                  <a:txBody>
                    <a:bodyPr/>
                    <a:lstStyle/>
                    <a:p>
                      <a:r>
                        <a:rPr sz="1600">
                          <a:solidFill>
                            <a:srgbClr val="263238"/>
                          </a:solidFill>
                          <a:latin typeface="Calibri"/>
                        </a:rPr>
                        <a:t>Antebrazo</a:t>
                      </a:r>
                    </a:p>
                  </a:txBody>
                  <a:tcPr>
                    <a:solidFill>
                      <a:srgbClr val="FFFFFF"/>
                    </a:solidFill>
                  </a:tcPr>
                </a:tc>
                <a:tc>
                  <a:txBody>
                    <a:bodyPr/>
                    <a:lstStyle/>
                    <a:p>
                      <a:r>
                        <a:rPr sz="1600">
                          <a:solidFill>
                            <a:srgbClr val="263238"/>
                          </a:solidFill>
                          <a:latin typeface="Calibri"/>
                        </a:rPr>
                        <a:t>Masa móvil, anterior y posterior, con porción superficial y profunda [r36]</a:t>
                      </a:r>
                    </a:p>
                  </a:txBody>
                  <a:tcPr>
                    <a:solidFill>
                      <a:srgbClr val="FFFFFF"/>
                    </a:solidFill>
                  </a:tcPr>
                </a:tc>
                <a:tc>
                  <a:txBody>
                    <a:bodyPr/>
                    <a:lstStyle/>
                    <a:p>
                      <a:r>
                        <a:rPr sz="1600">
                          <a:solidFill>
                            <a:srgbClr val="263238"/>
                          </a:solidFill>
                          <a:latin typeface="Calibri"/>
                        </a:rPr>
                        <a:t>Nervio mediano en el túnel carpiano; nervio cubital y canal de Guyon; rama dorsal del nervio cubital en la parte distal [r36]</a:t>
                      </a:r>
                    </a:p>
                  </a:txBody>
                  <a:tcPr>
                    <a:solidFill>
                      <a:srgbClr val="FFFFFF"/>
                    </a:solidFill>
                  </a:tcPr>
                </a:tc>
              </a:tr>
              <a:tr h="457200">
                <a:tc>
                  <a:txBody>
                    <a:bodyPr/>
                    <a:lstStyle/>
                    <a:p>
                      <a:r>
                        <a:rPr sz="1600">
                          <a:solidFill>
                            <a:srgbClr val="263238"/>
                          </a:solidFill>
                          <a:latin typeface="Calibri"/>
                        </a:rPr>
                        <a:t>Muslo</a:t>
                      </a:r>
                    </a:p>
                  </a:txBody>
                  <a:tcPr>
                    <a:solidFill>
                      <a:srgbClr val="EEF3F4"/>
                    </a:solidFill>
                  </a:tcPr>
                </a:tc>
                <a:tc>
                  <a:txBody>
                    <a:bodyPr/>
                    <a:lstStyle/>
                    <a:p>
                      <a:r>
                        <a:rPr sz="1600">
                          <a:solidFill>
                            <a:srgbClr val="263238"/>
                          </a:solidFill>
                          <a:latin typeface="Calibri"/>
                        </a:rPr>
                        <a:t>Sin dato verificable en las fuentes abiertas aquí</a:t>
                      </a:r>
                    </a:p>
                  </a:txBody>
                  <a:tcPr>
                    <a:solidFill>
                      <a:srgbClr val="EEF3F4"/>
                    </a:solidFill>
                  </a:tcPr>
                </a:tc>
                <a:tc>
                  <a:txBody>
                    <a:bodyPr/>
                    <a:lstStyle/>
                    <a:p>
                      <a:r>
                        <a:rPr sz="1600">
                          <a:solidFill>
                            <a:srgbClr val="263238"/>
                          </a:solidFill>
                          <a:latin typeface="Calibri"/>
                        </a:rPr>
                        <a:t>Sin dato verificable</a:t>
                      </a:r>
                    </a:p>
                  </a:txBody>
                  <a:tcPr>
                    <a:solidFill>
                      <a:srgbClr val="EEF3F4"/>
                    </a:solidFill>
                  </a:tcPr>
                </a:tc>
              </a:tr>
              <a:tr h="457200">
                <a:tc>
                  <a:txBody>
                    <a:bodyPr/>
                    <a:lstStyle/>
                    <a:p>
                      <a:r>
                        <a:rPr sz="1600">
                          <a:solidFill>
                            <a:srgbClr val="263238"/>
                          </a:solidFill>
                          <a:latin typeface="Calibri"/>
                        </a:rPr>
                        <a:t>Mano</a:t>
                      </a:r>
                    </a:p>
                  </a:txBody>
                  <a:tcPr>
                    <a:solidFill>
                      <a:srgbClr val="FFFFFF"/>
                    </a:solidFill>
                  </a:tcPr>
                </a:tc>
                <a:tc>
                  <a:txBody>
                    <a:bodyPr/>
                    <a:lstStyle/>
                    <a:p>
                      <a:r>
                        <a:rPr sz="1600">
                          <a:solidFill>
                            <a:srgbClr val="263238"/>
                          </a:solidFill>
                          <a:latin typeface="Calibri"/>
                        </a:rPr>
                        <a:t>Tenar, hipotenar, interóseos y túnel carpiano [r38]</a:t>
                      </a:r>
                    </a:p>
                  </a:txBody>
                  <a:tcPr>
                    <a:solidFill>
                      <a:srgbClr val="FFFFFF"/>
                    </a:solidFill>
                  </a:tcPr>
                </a:tc>
                <a:tc>
                  <a:txBody>
                    <a:bodyPr/>
                    <a:lstStyle/>
                    <a:p>
                      <a:r>
                        <a:rPr sz="1600">
                          <a:solidFill>
                            <a:srgbClr val="263238"/>
                          </a:solidFill>
                          <a:latin typeface="Calibri"/>
                        </a:rPr>
                        <a:t>Sin dato verificable</a:t>
                      </a:r>
                    </a:p>
                  </a:txBody>
                  <a:tcPr>
                    <a:solidFill>
                      <a:srgbClr val="FFFFFF"/>
                    </a:solidFill>
                  </a:tcPr>
                </a:tc>
              </a:tr>
              <a:tr h="457200">
                <a:tc>
                  <a:txBody>
                    <a:bodyPr/>
                    <a:lstStyle/>
                    <a:p>
                      <a:r>
                        <a:rPr sz="1600">
                          <a:solidFill>
                            <a:srgbClr val="263238"/>
                          </a:solidFill>
                          <a:latin typeface="Calibri"/>
                        </a:rPr>
                        <a:t>Pie</a:t>
                      </a:r>
                    </a:p>
                  </a:txBody>
                  <a:tcPr>
                    <a:solidFill>
                      <a:srgbClr val="EEF3F4"/>
                    </a:solidFill>
                  </a:tcPr>
                </a:tc>
                <a:tc>
                  <a:txBody>
                    <a:bodyPr/>
                    <a:lstStyle/>
                    <a:p>
                      <a:r>
                        <a:rPr sz="1600">
                          <a:solidFill>
                            <a:srgbClr val="263238"/>
                          </a:solidFill>
                          <a:latin typeface="Calibri"/>
                        </a:rPr>
                        <a:t>De 3 a 10 según la serie que se lea [r39]</a:t>
                      </a:r>
                    </a:p>
                  </a:txBody>
                  <a:tcPr>
                    <a:solidFill>
                      <a:srgbClr val="EEF3F4"/>
                    </a:solidFill>
                  </a:tcPr>
                </a:tc>
                <a:tc>
                  <a:txBody>
                    <a:bodyPr/>
                    <a:lstStyle/>
                    <a:p>
                      <a:r>
                        <a:rPr sz="1600">
                          <a:solidFill>
                            <a:srgbClr val="263238"/>
                          </a:solidFill>
                          <a:latin typeface="Calibri"/>
                        </a:rPr>
                        <a:t>Sin dato verificable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sospecha, examen seriado y qué dicen las guías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[r2] American Academy of Orthopaedic Surgeons. 2025.</a:t>
            </a:r>
          </a:p>
          <a:p>
            <a:r>
              <a:rPr sz="800">
                <a:solidFill>
                  <a:srgbClr val="5A6469"/>
                </a:solidFill>
                <a:latin typeface="Calibri"/>
              </a:rPr>
              <a:t>[r12] British Orthopaedic Association. 2025.</a:t>
            </a:r>
          </a:p>
          <a:p>
            <a:r>
              <a:rPr sz="800">
                <a:solidFill>
                  <a:srgbClr val="5A6469"/>
                </a:solidFill>
                <a:latin typeface="Calibri"/>
              </a:rPr>
              <a:t>[r18] Hope MJ et al. J Orthop Trauma. 2004. doi:10.1097/00005131-200404000-00005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 diagnóstico clínico que se apoya en la sospecha.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sospecha, examen seriado y qué dicen las guías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el examen no es confiable, como en el paciente obnubilado, la guía recomienda presión repetida o continua hasta confirmar o descartar el síndrome (recomendación por consenso) [r2].</a:t>
            </a:r>
          </a:p>
          <a:p>
            <a:pPr marL="347472" indent="-347472">
              <a:spcAft>
                <a:spcPts val="1400"/>
              </a:spcAft>
              <a:buChar char="•"/>
            </a:pPr>
            <a:r>
              <a:rPr sz="2400">
                <a:solidFill>
                  <a:srgbClr val="263238"/>
                </a:solidFill>
                <a:latin typeface="Calibri"/>
              </a:rPr>
              <a:t>Qué opinan los expertos.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dicen las guías vigentes sobre el diagnóstico y la decisión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a:p>
            <a:r>
              <a:rPr sz="1000">
                <a:solidFill>
                  <a:srgbClr val="5A6469"/>
                </a:solidFill>
                <a:latin typeface="Calibri"/>
              </a:rPr>
              <a:t>[r12] British Orthopaedic Association. 2025.</a:t>
            </a:r>
          </a:p>
          <a:p>
            <a:r>
              <a:rPr sz="1000">
                <a:solidFill>
                  <a:srgbClr val="5A6469"/>
                </a:solidFill>
                <a:latin typeface="Calibri"/>
              </a:rPr>
              <a:t>[r42] Wall CJ et al. ANZ J Surg. 2010. doi:10.1111/j.1445-2197.2010.05213.x</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Guía</a:t>
                      </a:r>
                    </a:p>
                  </a:txBody>
                  <a:tcPr>
                    <a:solidFill>
                      <a:srgbClr val="0F5F6B"/>
                    </a:solidFill>
                  </a:tcPr>
                </a:tc>
                <a:tc>
                  <a:txBody>
                    <a:bodyPr/>
                    <a:lstStyle/>
                    <a:p>
                      <a:r>
                        <a:rPr sz="1400" b="1">
                          <a:solidFill>
                            <a:srgbClr val="FFFFFF"/>
                          </a:solidFill>
                          <a:latin typeface="Calibri"/>
                        </a:rPr>
                        <a:t>Examen clínico</a:t>
                      </a:r>
                    </a:p>
                  </a:txBody>
                  <a:tcPr>
                    <a:solidFill>
                      <a:srgbClr val="0F5F6B"/>
                    </a:solidFill>
                  </a:tcPr>
                </a:tc>
                <a:tc>
                  <a:txBody>
                    <a:bodyPr/>
                    <a:lstStyle/>
                    <a:p>
                      <a:r>
                        <a:rPr sz="1400" b="1">
                          <a:solidFill>
                            <a:srgbClr val="FFFFFF"/>
                          </a:solidFill>
                          <a:latin typeface="Calibri"/>
                        </a:rPr>
                        <a:t>Presión intracompartimental</a:t>
                      </a:r>
                    </a:p>
                  </a:txBody>
                  <a:tcPr>
                    <a:solidFill>
                      <a:srgbClr val="0F5F6B"/>
                    </a:solidFill>
                  </a:tcPr>
                </a:tc>
                <a:tc>
                  <a:txBody>
                    <a:bodyPr/>
                    <a:lstStyle/>
                    <a:p>
                      <a:r>
                        <a:rPr sz="1400" b="1">
                          <a:solidFill>
                            <a:srgbClr val="FFFFFF"/>
                          </a:solidFill>
                          <a:latin typeface="Calibri"/>
                        </a:rPr>
                        <a:t>Fasciotomía</a:t>
                      </a:r>
                    </a:p>
                  </a:txBody>
                  <a:tcPr>
                    <a:solidFill>
                      <a:srgbClr val="0F5F6B"/>
                    </a:solidFill>
                  </a:tcPr>
                </a:tc>
              </a:tr>
              <a:tr h="457200">
                <a:tc>
                  <a:txBody>
                    <a:bodyPr/>
                    <a:lstStyle/>
                    <a:p>
                      <a:r>
                        <a:rPr sz="1400">
                          <a:solidFill>
                            <a:srgbClr val="263238"/>
                          </a:solidFill>
                          <a:latin typeface="Calibri"/>
                        </a:rPr>
                        <a:t>AAOS 2025 (adultos, trauma)</a:t>
                      </a:r>
                    </a:p>
                  </a:txBody>
                  <a:tcPr>
                    <a:solidFill>
                      <a:srgbClr val="EEF3F4"/>
                    </a:solidFill>
                  </a:tcPr>
                </a:tc>
                <a:tc>
                  <a:txBody>
                    <a:bodyPr/>
                    <a:lstStyle/>
                    <a:p>
                      <a:r>
                        <a:rPr sz="1400">
                          <a:solidFill>
                            <a:srgbClr val="263238"/>
                          </a:solidFill>
                          <a:latin typeface="Calibri"/>
                        </a:rPr>
                        <a:t>Examen seriado: evidencia limitada en el despierto; en el obnubilado, presión repetida o continua (consenso) [r2]</a:t>
                      </a:r>
                    </a:p>
                  </a:txBody>
                  <a:tcPr>
                    <a:solidFill>
                      <a:srgbClr val="EEF3F4"/>
                    </a:solidFill>
                  </a:tcPr>
                </a:tc>
                <a:tc>
                  <a:txBody>
                    <a:bodyPr/>
                    <a:lstStyle/>
                    <a:p>
                      <a:r>
                        <a:rPr sz="1400">
                          <a:solidFill>
                            <a:srgbClr val="263238"/>
                          </a:solidFill>
                          <a:latin typeface="Calibri"/>
                        </a:rPr>
                        <a:t>Evidencia moderada para presión continua o repetida con diastólica menos presión del compartimento mayor de 30 mmHg para descartar el síndrome [r2]</a:t>
                      </a:r>
                    </a:p>
                  </a:txBody>
                  <a:tcPr>
                    <a:solidFill>
                      <a:srgbClr val="EEF3F4"/>
                    </a:solidFill>
                  </a:tcPr>
                </a:tc>
                <a:tc>
                  <a:txBody>
                    <a:bodyPr/>
                    <a:lstStyle/>
                    <a:p>
                      <a:r>
                        <a:rPr sz="1400">
                          <a:solidFill>
                            <a:srgbClr val="263238"/>
                          </a:solidFill>
                          <a:latin typeface="Calibri"/>
                        </a:rPr>
                        <a:t>La técnica importa menos que descomprimir por completo; no indicada ante daño irreversible (consenso) [r2]</a:t>
                      </a:r>
                    </a:p>
                  </a:txBody>
                  <a:tcPr>
                    <a:solidFill>
                      <a:srgbClr val="EEF3F4"/>
                    </a:solidFill>
                  </a:tcPr>
                </a:tc>
              </a:tr>
              <a:tr h="457200">
                <a:tc>
                  <a:txBody>
                    <a:bodyPr/>
                    <a:lstStyle/>
                    <a:p>
                      <a:r>
                        <a:rPr sz="1400">
                          <a:solidFill>
                            <a:srgbClr val="263238"/>
                          </a:solidFill>
                          <a:latin typeface="Calibri"/>
                        </a:rPr>
                        <a:t>BOAST (2014, actualizada en 2025)</a:t>
                      </a:r>
                    </a:p>
                  </a:txBody>
                  <a:tcPr>
                    <a:solidFill>
                      <a:srgbClr val="FFFFFF"/>
                    </a:solidFill>
                  </a:tcPr>
                </a:tc>
                <a:tc>
                  <a:txBody>
                    <a:bodyPr/>
                    <a:lstStyle/>
                    <a:p>
                      <a:r>
                        <a:rPr sz="1400">
                          <a:solidFill>
                            <a:srgbClr val="263238"/>
                          </a:solidFill>
                          <a:latin typeface="Calibri"/>
                        </a:rPr>
                        <a:t>Cada hora con documentación; liberar vendajes y reevaluar en 30 minutos [r12]</a:t>
                      </a:r>
                    </a:p>
                  </a:txBody>
                  <a:tcPr>
                    <a:solidFill>
                      <a:srgbClr val="FFFFFF"/>
                    </a:solidFill>
                  </a:tcPr>
                </a:tc>
                <a:tc>
                  <a:txBody>
                    <a:bodyPr/>
                    <a:lstStyle/>
                    <a:p>
                      <a:r>
                        <a:rPr sz="1400">
                          <a:solidFill>
                            <a:srgbClr val="263238"/>
                          </a:solidFill>
                          <a:latin typeface="Calibri"/>
                        </a:rPr>
                        <a:t>Diferencia menor de 30 mmHg indica mayor riesgo; presión absoluta mayor de 40 mmHg: considerar descompresión urgente [r12]</a:t>
                      </a:r>
                    </a:p>
                  </a:txBody>
                  <a:tcPr>
                    <a:solidFill>
                      <a:srgbClr val="FFFFFF"/>
                    </a:solidFill>
                  </a:tcPr>
                </a:tc>
                <a:tc>
                  <a:txBody>
                    <a:bodyPr/>
                    <a:lstStyle/>
                    <a:p>
                      <a:r>
                        <a:rPr sz="1400">
                          <a:solidFill>
                            <a:srgbClr val="263238"/>
                          </a:solidFill>
                          <a:latin typeface="Calibri"/>
                        </a:rPr>
                        <a:t>2 incisiones y 4 compartimentos en la pierna; plástica en 24 horas y reexploración en 72 horas [r12]</a:t>
                      </a:r>
                    </a:p>
                  </a:txBody>
                  <a:tcPr>
                    <a:solidFill>
                      <a:srgbClr val="FFFFFF"/>
                    </a:solidFill>
                  </a:tcPr>
                </a:tc>
              </a:tr>
              <a:tr h="457200">
                <a:tc>
                  <a:txBody>
                    <a:bodyPr/>
                    <a:lstStyle/>
                    <a:p>
                      <a:r>
                        <a:rPr sz="1400">
                          <a:solidFill>
                            <a:srgbClr val="263238"/>
                          </a:solidFill>
                          <a:latin typeface="Calibri"/>
                        </a:rPr>
                        <a:t>Guías australianas (Wall 2010)</a:t>
                      </a:r>
                    </a:p>
                  </a:txBody>
                  <a:tcPr>
                    <a:solidFill>
                      <a:srgbClr val="EEF3F4"/>
                    </a:solidFill>
                  </a:tcPr>
                </a:tc>
                <a:tc>
                  <a:txBody>
                    <a:bodyPr/>
                    <a:lstStyle/>
                    <a:p>
                      <a:r>
                        <a:rPr sz="1400">
                          <a:solidFill>
                            <a:srgbClr val="263238"/>
                          </a:solidFill>
                          <a:latin typeface="Calibri"/>
                        </a:rPr>
                        <a:t>Recomendaciones para pacientes alertas e inconscientes, en gran parte por consenso [r42]</a:t>
                      </a:r>
                    </a:p>
                  </a:txBody>
                  <a:tcPr>
                    <a:solidFill>
                      <a:srgbClr val="EEF3F4"/>
                    </a:solidFill>
                  </a:tcPr>
                </a:tc>
                <a:tc>
                  <a:txBody>
                    <a:bodyPr/>
                    <a:lstStyle/>
                    <a:p>
                      <a:r>
                        <a:rPr sz="1400">
                          <a:solidFill>
                            <a:srgbClr val="263238"/>
                          </a:solidFill>
                          <a:latin typeface="Calibri"/>
                        </a:rPr>
                        <a:t>Valoración de la presión del compartimento [r42]</a:t>
                      </a:r>
                    </a:p>
                  </a:txBody>
                  <a:tcPr>
                    <a:solidFill>
                      <a:srgbClr val="EEF3F4"/>
                    </a:solidFill>
                  </a:tcPr>
                </a:tc>
                <a:tc>
                  <a:txBody>
                    <a:bodyPr/>
                    <a:lstStyle/>
                    <a:p>
                      <a:r>
                        <a:rPr sz="1400">
                          <a:solidFill>
                            <a:srgbClr val="263238"/>
                          </a:solidFill>
                          <a:latin typeface="Calibri"/>
                        </a:rPr>
                        <a:t>Momento y técnica de la fasciotomía y manejo de la herida [r42]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buscar y qué tan bien funciona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[r2] American Academy of Orthopaedic Surgeons. 2025.</a:t>
            </a:r>
          </a:p>
          <a:p>
            <a:r>
              <a:rPr sz="800">
                <a:solidFill>
                  <a:srgbClr val="5A6469"/>
                </a:solidFill>
                <a:latin typeface="Calibri"/>
              </a:rPr>
              <a:t>[r6] Ulmer T. J Orthop Trauma. 2002. doi:10.1097/00005131-200209000-00006</a:t>
            </a:r>
          </a:p>
          <a:p>
            <a:r>
              <a:rPr sz="800">
                <a:solidFill>
                  <a:srgbClr val="5A6469"/>
                </a:solidFill>
                <a:latin typeface="Calibri"/>
              </a:rPr>
              <a:t>[r7] McQueen MM et al. J Bone Joint Surg Am. 2013. doi:10.2106/JBJS.K.01731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se busca.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examen clínico frente a presión continua (la presión se evaluó en fractura de tibia)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Ulmer T. J Orthop Trauma. 2002. doi:10.1097/00005131-200209000-00006</a:t>
            </a:r>
          </a:p>
          <a:p>
            <a:r>
              <a:rPr sz="1000">
                <a:solidFill>
                  <a:srgbClr val="5A6469"/>
                </a:solidFill>
                <a:latin typeface="Calibri"/>
              </a:rPr>
              <a:t>[r7] McQueen MM et al. J Bone Joint Surg Am. 2013. doi:10.2106/JBJS.K.01731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Probabilidad de síndrome compartimental según los hallazgos clínicos presentes (revisión de 4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Ulmer T. J Orthop Trauma. 2002. doi:10.1097/00005131-200209000-00006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Medición de la presión: técnica, umbral y sus límites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Nousiainen MT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Cuándo medir.</a:t>
            </a:r>
          </a:p>
          <a:p>
            <a:pPr marL="347472" indent="-347472">
              <a:spcAft>
                <a:spcPts val="1400"/>
              </a:spcAft>
              <a:buChar char="•"/>
            </a:pPr>
            <a:r>
              <a:rPr sz="2800">
                <a:solidFill>
                  <a:srgbClr val="263238"/>
                </a:solidFill>
                <a:latin typeface="Calibri"/>
              </a:rPr>
              <a:t>Con un cuadro clínico claro, la AO no ve ventaja en medir: la indicación es la fasciotomía inmediata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Falsos positivos de una medición única en 48 pacientes con tibia fracturada y sin sospecha clínica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Whitney A et al. J Trauma Acute Care Surg. 2014. doi:10.1097/TA.0b013e3182aaa63e</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Pacientes sin síndrome con al menos una lectura que cumple el criterio (19 fracturas aisladas)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Prayson MJ et al. J Trauma. 2006. doi:10.1097/01.ta.0000215444.05928.2f</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y métodos no invasivos: qué aportan y qué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imagen que confirme el síndrome.</a:t>
            </a:r>
          </a:p>
          <a:p>
            <a:pPr marL="347472" indent="-347472">
              <a:spcAft>
                <a:spcPts val="1400"/>
              </a:spcAft>
              <a:buChar char="•"/>
            </a:pPr>
            <a:r>
              <a:rPr sz="2400">
                <a:solidFill>
                  <a:srgbClr val="263238"/>
                </a:solidFill>
                <a:latin typeface="Calibri"/>
              </a:rPr>
              <a:t>La guía AAOS, por consenso, no reconoce ninguna modalidad diagnóstica distinta de la presión directa y los hallazgos clínicos que guíe la decisión de operar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Porcentaje del tiempo esperado con datos útiles (185 pacientes con lesión de la pierna)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Schmidt AH et al. J Bone Joint Surg Am. 2018. doi:10.2106/JBJS.17.01495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Métodos complementarios: estado de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a:p>
            <a:r>
              <a:rPr sz="1000">
                <a:solidFill>
                  <a:srgbClr val="5A6469"/>
                </a:solidFill>
                <a:latin typeface="Calibri"/>
              </a:rPr>
              <a:t>[r53] Schmidt AH et al. J Bone Joint Surg Am. 2018. doi:10.2106/JBJS.17.01495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Método</a:t>
                      </a:r>
                    </a:p>
                  </a:txBody>
                  <a:tcPr>
                    <a:solidFill>
                      <a:srgbClr val="0F5F6B"/>
                    </a:solidFill>
                  </a:tcPr>
                </a:tc>
                <a:tc>
                  <a:txBody>
                    <a:bodyPr/>
                    <a:lstStyle/>
                    <a:p>
                      <a:r>
                        <a:rPr sz="1600" b="1">
                          <a:solidFill>
                            <a:srgbClr val="FFFFFF"/>
                          </a:solidFill>
                          <a:latin typeface="Calibri"/>
                        </a:rPr>
                        <a:t>Qué se sabe</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Presión intracompartimental</a:t>
                      </a:r>
                    </a:p>
                  </a:txBody>
                  <a:tcPr>
                    <a:solidFill>
                      <a:srgbClr val="EEF3F4"/>
                    </a:solidFill>
                  </a:tcPr>
                </a:tc>
                <a:tc>
                  <a:txBody>
                    <a:bodyPr/>
                    <a:lstStyle/>
                    <a:p>
                      <a:r>
                        <a:rPr sz="1600">
                          <a:solidFill>
                            <a:srgbClr val="263238"/>
                          </a:solidFill>
                          <a:latin typeface="Calibri"/>
                        </a:rPr>
                        <a:t>Evidencia moderada como ayuda diagnóstica y para descartar el síndrome con ΔP mayor de 30 mmHg</a:t>
                      </a:r>
                    </a:p>
                  </a:txBody>
                  <a:tcPr>
                    <a:solidFill>
                      <a:srgbClr val="EEF3F4"/>
                    </a:solidFill>
                  </a:tcPr>
                </a:tc>
                <a:tc>
                  <a:txBody>
                    <a:bodyPr/>
                    <a:lstStyle/>
                    <a:p>
                      <a:r>
                        <a:rPr sz="1600">
                          <a:solidFill>
                            <a:srgbClr val="263238"/>
                          </a:solidFill>
                          <a:latin typeface="Calibri"/>
                        </a:rPr>
                        <a:t>[r2]</a:t>
                      </a:r>
                    </a:p>
                  </a:txBody>
                  <a:tcPr>
                    <a:solidFill>
                      <a:srgbClr val="EEF3F4"/>
                    </a:solidFill>
                  </a:tcPr>
                </a:tc>
              </a:tr>
              <a:tr h="457200">
                <a:tc>
                  <a:txBody>
                    <a:bodyPr/>
                    <a:lstStyle/>
                    <a:p>
                      <a:r>
                        <a:rPr sz="1600">
                          <a:solidFill>
                            <a:srgbClr val="263238"/>
                          </a:solidFill>
                          <a:latin typeface="Calibri"/>
                        </a:rPr>
                        <a:t>NIRS</a:t>
                      </a:r>
                    </a:p>
                  </a:txBody>
                  <a:tcPr>
                    <a:solidFill>
                      <a:srgbClr val="FFFFFF"/>
                    </a:solidFill>
                  </a:tcPr>
                </a:tc>
                <a:tc>
                  <a:txBody>
                    <a:bodyPr/>
                    <a:lstStyle/>
                    <a:p>
                      <a:r>
                        <a:rPr sz="1600">
                          <a:solidFill>
                            <a:srgbClr val="263238"/>
                          </a:solidFill>
                          <a:latin typeface="Calibri"/>
                        </a:rPr>
                        <a:t>Datos útiles 9,1 % del tiempo frente a 87,6 % de la presión; las pérdidas de señal limitan su uso</a:t>
                      </a:r>
                    </a:p>
                  </a:txBody>
                  <a:tcPr>
                    <a:solidFill>
                      <a:srgbClr val="FFFFFF"/>
                    </a:solidFill>
                  </a:tcPr>
                </a:tc>
                <a:tc>
                  <a:txBody>
                    <a:bodyPr/>
                    <a:lstStyle/>
                    <a:p>
                      <a:r>
                        <a:rPr sz="1600">
                          <a:solidFill>
                            <a:srgbClr val="263238"/>
                          </a:solidFill>
                          <a:latin typeface="Calibri"/>
                        </a:rPr>
                        <a:t>[r53]</a:t>
                      </a:r>
                    </a:p>
                  </a:txBody>
                  <a:tcPr>
                    <a:solidFill>
                      <a:srgbClr val="FFFFFF"/>
                    </a:solidFill>
                  </a:tcPr>
                </a:tc>
              </a:tr>
              <a:tr h="457200">
                <a:tc>
                  <a:txBody>
                    <a:bodyPr/>
                    <a:lstStyle/>
                    <a:p>
                      <a:r>
                        <a:rPr sz="1600">
                          <a:solidFill>
                            <a:srgbClr val="263238"/>
                          </a:solidFill>
                          <a:latin typeface="Calibri"/>
                        </a:rPr>
                        <a:t>Mioglobinuria y troponina</a:t>
                      </a:r>
                    </a:p>
                  </a:txBody>
                  <a:tcPr>
                    <a:solidFill>
                      <a:srgbClr val="EEF3F4"/>
                    </a:solidFill>
                  </a:tcPr>
                </a:tc>
                <a:tc>
                  <a:txBody>
                    <a:bodyPr/>
                    <a:lstStyle/>
                    <a:p>
                      <a:r>
                        <a:rPr sz="1600">
                          <a:solidFill>
                            <a:srgbClr val="263238"/>
                          </a:solidFill>
                          <a:latin typeface="Calibri"/>
                        </a:rPr>
                        <a:t>Evidencia limitada como ayuda en trauma de miembro inferior</a:t>
                      </a:r>
                    </a:p>
                  </a:txBody>
                  <a:tcPr>
                    <a:solidFill>
                      <a:srgbClr val="EEF3F4"/>
                    </a:solidFill>
                  </a:tcPr>
                </a:tc>
                <a:tc>
                  <a:txBody>
                    <a:bodyPr/>
                    <a:lstStyle/>
                    <a:p>
                      <a:r>
                        <a:rPr sz="1600">
                          <a:solidFill>
                            <a:srgbClr val="263238"/>
                          </a:solidFill>
                          <a:latin typeface="Calibri"/>
                        </a:rPr>
                        <a:t>[r2]</a:t>
                      </a:r>
                    </a:p>
                  </a:txBody>
                  <a:tcPr>
                    <a:solidFill>
                      <a:srgbClr val="EEF3F4"/>
                    </a:solidFill>
                  </a:tcPr>
                </a:tc>
              </a:tr>
              <a:tr h="457200">
                <a:tc>
                  <a:txBody>
                    <a:bodyPr/>
                    <a:lstStyle/>
                    <a:p>
                      <a:r>
                        <a:rPr sz="1600">
                          <a:solidFill>
                            <a:srgbClr val="263238"/>
                          </a:solidFill>
                          <a:latin typeface="Calibri"/>
                        </a:rPr>
                        <a:t>Lactato de la vena femoral</a:t>
                      </a:r>
                    </a:p>
                  </a:txBody>
                  <a:tcPr>
                    <a:solidFill>
                      <a:srgbClr val="FFFFFF"/>
                    </a:solidFill>
                  </a:tcPr>
                </a:tc>
                <a:tc>
                  <a:txBody>
                    <a:bodyPr/>
                    <a:lstStyle/>
                    <a:p>
                      <a:r>
                        <a:rPr sz="1600">
                          <a:solidFill>
                            <a:srgbClr val="263238"/>
                          </a:solidFill>
                          <a:latin typeface="Calibri"/>
                        </a:rPr>
                        <a:t>Evidencia moderada en isquemia aguda durante embolectomía</a:t>
                      </a:r>
                    </a:p>
                  </a:txBody>
                  <a:tcPr>
                    <a:solidFill>
                      <a:srgbClr val="FFFFFF"/>
                    </a:solidFill>
                  </a:tcPr>
                </a:tc>
                <a:tc>
                  <a:txBody>
                    <a:bodyPr/>
                    <a:lstStyle/>
                    <a:p>
                      <a:r>
                        <a:rPr sz="1600">
                          <a:solidFill>
                            <a:srgbClr val="263238"/>
                          </a:solidFill>
                          <a:latin typeface="Calibri"/>
                        </a:rPr>
                        <a:t>[r2]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ante un miembro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British Orthopaedic Association. 2025.</a:t>
            </a:r>
          </a:p>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esquema resume el recorrido común de las guías BOAST y AAOS.</a:t>
            </a:r>
          </a:p>
          <a:p>
            <a:pPr marL="347472" indent="-347472">
              <a:spcAft>
                <a:spcPts val="1400"/>
              </a:spcAft>
              <a:buChar char="•"/>
            </a:pPr>
            <a:r>
              <a:rPr sz="2400">
                <a:solidFill>
                  <a:srgbClr val="263238"/>
                </a:solidFill>
                <a:latin typeface="Calibri"/>
              </a:rPr>
              <a:t>Es una ayuda de estudio y no reemplaza la decisión del consultor [r12][r2].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Sospecha de síndrome compartimental agudo en un miembro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[r12] British Orthopaedic Association. 2025.</a:t>
            </a:r>
          </a:p>
          <a:p>
            <a:r>
              <a:rPr sz="800">
                <a:solidFill>
                  <a:srgbClr val="5A6469"/>
                </a:solidFill>
                <a:latin typeface="Calibri"/>
              </a:rPr>
              <a:t>[r2] American Academy of Orthopaedic Surgeons. 2025.</a:t>
            </a:r>
          </a:p>
          <a:p>
            <a:r>
              <a:rPr sz="800">
                <a:solidFill>
                  <a:srgbClr val="5A6469"/>
                </a:solidFill>
                <a:latin typeface="Calibri"/>
              </a:rPr>
              <a:t>[r48] Duckworth AD et al. JBJS Essent Surg Tech. 2013. doi:10.2106/JBJS.ST.M.00023</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de riesgo (fractura, aplastamiento, reperfusión, inmovilización prolongada) o dolor que crece [r1]</a:t>
            </a:r>
          </a:p>
        </p:txBody>
      </p:sp>
      <p:sp>
        <p:nvSpPr>
          <p:cNvPr id="7" name="Rectangle 6"/>
          <p:cNvSpPr/>
          <p:nvPr/>
        </p:nvSpPr>
        <p:spPr>
          <a:xfrm>
            <a:off x="4754880" y="1938103"/>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Retirar vendajes circulares y férulas que aprieten; documentar hora, dolor y analgésicos [r12]</a:t>
            </a:r>
          </a:p>
        </p:txBody>
      </p:sp>
      <p:sp>
        <p:nvSpPr>
          <p:cNvPr id="8" name="Decision 7"/>
          <p:cNvSpPr/>
          <p:nvPr/>
        </p:nvSpPr>
        <p:spPr>
          <a:xfrm>
            <a:off x="4572000" y="2367447"/>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examen es confiable (paciente despierto, sin bloqueo regional que lo anule)? [r2]</a:t>
            </a:r>
          </a:p>
        </p:txBody>
      </p:sp>
      <p:sp>
        <p:nvSpPr>
          <p:cNvPr id="9" name="Decision 8"/>
          <p:cNvSpPr/>
          <p:nvPr/>
        </p:nvSpPr>
        <p:spPr>
          <a:xfrm>
            <a:off x="4572000" y="2966909"/>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¿Los signos clínicos están presentes, son dudosos o están ausentes? [r12]</a:t>
            </a:r>
          </a:p>
        </p:txBody>
      </p:sp>
      <p:sp>
        <p:nvSpPr>
          <p:cNvPr id="10" name="Rectangle 9"/>
          <p:cNvSpPr/>
          <p:nvPr/>
        </p:nvSpPr>
        <p:spPr>
          <a:xfrm>
            <a:off x="2987040" y="3566372"/>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Miembro elevado y vendajes liberados; reevaluar antes de 30 minutos y después cada hora, con examen documentado [r12]</a:t>
            </a:r>
          </a:p>
        </p:txBody>
      </p:sp>
      <p:sp>
        <p:nvSpPr>
          <p:cNvPr id="11" name="Rectangle 10"/>
          <p:cNvSpPr/>
          <p:nvPr/>
        </p:nvSpPr>
        <p:spPr>
          <a:xfrm>
            <a:off x="6522720" y="3566372"/>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Medir la presión de los compartimentos sospechosos con presión arterial simultánea, o monitorizar de forma continua; revisión por un cirujano senior [r2][r12]</a:t>
            </a:r>
          </a:p>
        </p:txBody>
      </p:sp>
      <p:sp>
        <p:nvSpPr>
          <p:cNvPr id="12" name="Decision 11"/>
          <p:cNvSpPr/>
          <p:nvPr/>
        </p:nvSpPr>
        <p:spPr>
          <a:xfrm>
            <a:off x="2804160" y="3995715"/>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¿Persisten o progresan los signos?</a:t>
            </a:r>
          </a:p>
        </p:txBody>
      </p:sp>
      <p:sp>
        <p:nvSpPr>
          <p:cNvPr id="13" name="Decision 12"/>
          <p:cNvSpPr/>
          <p:nvPr/>
        </p:nvSpPr>
        <p:spPr>
          <a:xfrm>
            <a:off x="6339839" y="3995715"/>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¿Diastólica menos compartimento menor de 30 mmHg, o presión absoluta mayor de 40 mmHg? [r12]</a:t>
            </a:r>
          </a:p>
        </p:txBody>
      </p:sp>
      <p:sp>
        <p:nvSpPr>
          <p:cNvPr id="14" name="Rectangle 13"/>
          <p:cNvSpPr/>
          <p:nvPr/>
        </p:nvSpPr>
        <p:spPr>
          <a:xfrm>
            <a:off x="2987040" y="4595178"/>
            <a:ext cx="2743200" cy="48973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Seguir monitorizando 24 horas o hasta que la presión baje de forma sostenida y el ΔP suba [r48]</a:t>
            </a:r>
          </a:p>
        </p:txBody>
      </p:sp>
      <p:sp>
        <p:nvSpPr>
          <p:cNvPr id="15" name="Decision 14"/>
          <p:cNvSpPr/>
          <p:nvPr/>
        </p:nvSpPr>
        <p:spPr>
          <a:xfrm>
            <a:off x="6339839" y="4595178"/>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¿Presentación tardía con daño irreversible (músculo necrótico, mioglobinuria, insuficiencia renal)? [r2]</a:t>
            </a:r>
          </a:p>
        </p:txBody>
      </p:sp>
      <p:sp>
        <p:nvSpPr>
          <p:cNvPr id="16" name="Rounded Rectangle 15"/>
          <p:cNvSpPr/>
          <p:nvPr/>
        </p:nvSpPr>
        <p:spPr>
          <a:xfrm>
            <a:off x="2103120" y="5194640"/>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No operar por reflejo: decisión de 2 consultores, evaluación y protección renal; fijación que no viole el compartimento [r12][r2]</a:t>
            </a:r>
          </a:p>
        </p:txBody>
      </p:sp>
      <p:sp>
        <p:nvSpPr>
          <p:cNvPr id="17" name="Rectangle 16"/>
          <p:cNvSpPr/>
          <p:nvPr/>
        </p:nvSpPr>
        <p:spPr>
          <a:xfrm>
            <a:off x="475488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Fasciotomía urgente de todos los compartimentos comprometidos; con signos claros no se espera a la presión [r1][r12]</a:t>
            </a:r>
          </a:p>
        </p:txBody>
      </p:sp>
      <p:sp>
        <p:nvSpPr>
          <p:cNvPr id="18" name="Rounded Rectangle 17"/>
          <p:cNvSpPr/>
          <p:nvPr/>
        </p:nvSpPr>
        <p:spPr>
          <a:xfrm>
            <a:off x="7406640" y="5194640"/>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clínico seriado hasta descartar el síndrome [r12]</a:t>
            </a:r>
          </a:p>
        </p:txBody>
      </p:sp>
      <p:sp>
        <p:nvSpPr>
          <p:cNvPr id="19" name="Rounded Rectangle 18"/>
          <p:cNvSpPr/>
          <p:nvPr/>
        </p:nvSpPr>
        <p:spPr>
          <a:xfrm>
            <a:off x="475488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Tras la fasciotomía: cirugía plástica dentro de 24 horas y reexploración dentro de 72 horas [r12]</a:t>
            </a:r>
          </a:p>
        </p:txBody>
      </p:sp>
      <p:cxnSp>
        <p:nvCxnSpPr>
          <p:cNvPr id="20" name="Connector 19"/>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6126480" y="225771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8" idx="2"/>
            <a:endCxn id="9" idx="0"/>
          </p:cNvCxnSpPr>
          <p:nvPr/>
        </p:nvCxnSpPr>
        <p:spPr>
          <a:xfrm flipH="1">
            <a:off x="6126480" y="285718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84986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8" idx="2"/>
            <a:endCxn id="11" idx="0"/>
          </p:cNvCxnSpPr>
          <p:nvPr/>
        </p:nvCxnSpPr>
        <p:spPr>
          <a:xfrm>
            <a:off x="6126480" y="2857181"/>
            <a:ext cx="1767840" cy="70919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8" y="305967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9" idx="2"/>
            <a:endCxn id="10" idx="0"/>
          </p:cNvCxnSpPr>
          <p:nvPr/>
        </p:nvCxnSpPr>
        <p:spPr>
          <a:xfrm flipH="1">
            <a:off x="4358640" y="345664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3449328"/>
            <a:ext cx="457200" cy="274320"/>
          </a:xfrm>
          <a:prstGeom prst="rect">
            <a:avLst/>
          </a:prstGeom>
          <a:noFill/>
        </p:spPr>
        <p:txBody>
          <a:bodyPr wrap="square">
            <a:spAutoFit/>
          </a:bodyPr>
          <a:lstStyle/>
          <a:p>
            <a:r>
              <a:rPr sz="1200" b="1">
                <a:solidFill>
                  <a:srgbClr val="D97706"/>
                </a:solidFill>
                <a:latin typeface="Calibri"/>
              </a:rPr>
              <a:t>presentes</a:t>
            </a:r>
          </a:p>
        </p:txBody>
      </p:sp>
      <p:cxnSp>
        <p:nvCxnSpPr>
          <p:cNvPr id="28" name="Connector 27"/>
          <p:cNvCxnSpPr>
            <a:stCxn id="9" idx="2"/>
            <a:endCxn id="11" idx="0"/>
          </p:cNvCxnSpPr>
          <p:nvPr/>
        </p:nvCxnSpPr>
        <p:spPr>
          <a:xfrm>
            <a:off x="6126480" y="345664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8" y="3449328"/>
            <a:ext cx="457200" cy="274320"/>
          </a:xfrm>
          <a:prstGeom prst="rect">
            <a:avLst/>
          </a:prstGeom>
          <a:noFill/>
        </p:spPr>
        <p:txBody>
          <a:bodyPr wrap="square">
            <a:spAutoFit/>
          </a:bodyPr>
          <a:lstStyle/>
          <a:p>
            <a:r>
              <a:rPr sz="1200" b="1">
                <a:solidFill>
                  <a:srgbClr val="D97706"/>
                </a:solidFill>
                <a:latin typeface="Calibri"/>
              </a:rPr>
              <a:t>dudosos</a:t>
            </a:r>
          </a:p>
        </p:txBody>
      </p:sp>
      <p:cxnSp>
        <p:nvCxnSpPr>
          <p:cNvPr id="30" name="Connector 29"/>
          <p:cNvCxnSpPr>
            <a:stCxn id="9" idx="2"/>
            <a:endCxn id="18" idx="0"/>
          </p:cNvCxnSpPr>
          <p:nvPr/>
        </p:nvCxnSpPr>
        <p:spPr>
          <a:xfrm>
            <a:off x="6126480" y="3456643"/>
            <a:ext cx="2651760" cy="173799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109459" y="4019221"/>
            <a:ext cx="457200" cy="274320"/>
          </a:xfrm>
          <a:prstGeom prst="rect">
            <a:avLst/>
          </a:prstGeom>
          <a:noFill/>
        </p:spPr>
        <p:txBody>
          <a:bodyPr wrap="square">
            <a:spAutoFit/>
          </a:bodyPr>
          <a:lstStyle/>
          <a:p>
            <a:r>
              <a:rPr sz="1200" b="1">
                <a:solidFill>
                  <a:srgbClr val="D97706"/>
                </a:solidFill>
                <a:latin typeface="Calibri"/>
              </a:rPr>
              <a:t>ausentes</a:t>
            </a:r>
          </a:p>
        </p:txBody>
      </p:sp>
      <p:cxnSp>
        <p:nvCxnSpPr>
          <p:cNvPr id="32" name="Connector 31"/>
          <p:cNvCxnSpPr>
            <a:stCxn id="10" idx="2"/>
            <a:endCxn id="12" idx="0"/>
          </p:cNvCxnSpPr>
          <p:nvPr/>
        </p:nvCxnSpPr>
        <p:spPr>
          <a:xfrm flipH="1">
            <a:off x="4358640" y="388598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2" idx="2"/>
            <a:endCxn id="15" idx="0"/>
          </p:cNvCxnSpPr>
          <p:nvPr/>
        </p:nvCxnSpPr>
        <p:spPr>
          <a:xfrm>
            <a:off x="4358640" y="4485449"/>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650991" y="447813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2" idx="2"/>
            <a:endCxn id="18" idx="0"/>
          </p:cNvCxnSpPr>
          <p:nvPr/>
        </p:nvCxnSpPr>
        <p:spPr>
          <a:xfrm>
            <a:off x="4358640" y="4485449"/>
            <a:ext cx="4419600" cy="70919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960363" y="468794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1" idx="2"/>
            <a:endCxn id="13" idx="0"/>
          </p:cNvCxnSpPr>
          <p:nvPr/>
        </p:nvCxnSpPr>
        <p:spPr>
          <a:xfrm flipH="1">
            <a:off x="7894319" y="3885987"/>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3" idx="2"/>
            <a:endCxn id="15" idx="0"/>
          </p:cNvCxnSpPr>
          <p:nvPr/>
        </p:nvCxnSpPr>
        <p:spPr>
          <a:xfrm flipH="1">
            <a:off x="7894319" y="448544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949183" y="447813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3" idx="2"/>
            <a:endCxn id="14" idx="0"/>
          </p:cNvCxnSpPr>
          <p:nvPr/>
        </p:nvCxnSpPr>
        <p:spPr>
          <a:xfrm flipH="1">
            <a:off x="4358640" y="4485449"/>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153911" y="4478134"/>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4" idx="2"/>
            <a:endCxn id="18" idx="0"/>
          </p:cNvCxnSpPr>
          <p:nvPr/>
        </p:nvCxnSpPr>
        <p:spPr>
          <a:xfrm>
            <a:off x="4358640" y="5084912"/>
            <a:ext cx="441960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5" idx="2"/>
            <a:endCxn id="16" idx="0"/>
          </p:cNvCxnSpPr>
          <p:nvPr/>
        </p:nvCxnSpPr>
        <p:spPr>
          <a:xfrm flipH="1">
            <a:off x="3474720" y="5084912"/>
            <a:ext cx="441959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5844539" y="507759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5" idx="2"/>
            <a:endCxn id="17" idx="0"/>
          </p:cNvCxnSpPr>
          <p:nvPr/>
        </p:nvCxnSpPr>
        <p:spPr>
          <a:xfrm flipH="1">
            <a:off x="6126480" y="5084912"/>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772655" y="507759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17" idx="2"/>
            <a:endCxn id="19" idx="0"/>
          </p:cNvCxnSpPr>
          <p:nvPr/>
        </p:nvCxnSpPr>
        <p:spPr>
          <a:xfrm flipH="1">
            <a:off x="6126480" y="551425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de los primeros 30 minutos a la fasciotomía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British Orthopaedic Association.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primeros 30 minutos.</a:t>
            </a:r>
          </a:p>
          <a:p>
            <a:pPr marL="347472" indent="-347472">
              <a:spcAft>
                <a:spcPts val="1400"/>
              </a:spcAft>
              <a:buChar char="•"/>
            </a:pPr>
            <a:r>
              <a:rPr sz="2400">
                <a:solidFill>
                  <a:srgbClr val="263238"/>
                </a:solidFill>
                <a:latin typeface="Calibri"/>
              </a:rPr>
              <a:t>Con síntomas o signos del síndrome, la guía BOAST pide soltar vendajes circulares y férulas hasta ver la piel, elevar el miembro y volver a examinar antes de 30 minutos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de los primeros 30 minutos a la fasciotomía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guía AAOS, por consenso, considera que la técnica (una o 2 incisiones, ubicación) importa menos que lograr la descompresión completa… [r2]</a:t>
            </a:r>
          </a:p>
          <a:p>
            <a:pPr marL="347472" indent="-347472">
              <a:spcAft>
                <a:spcPts val="1400"/>
              </a:spcAft>
              <a:buChar char="•"/>
            </a:pPr>
            <a:r>
              <a:rPr sz="2400">
                <a:solidFill>
                  <a:srgbClr val="263238"/>
                </a:solidFill>
                <a:latin typeface="Calibri"/>
              </a:rPr>
              <a:t>Presentación tardía con daño irreversible.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hasta la fasciotomía: resultados que discrepan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Sheridan GW et al. J Bone Joint Surg Am. 1976. PMID 1249096</a:t>
            </a:r>
          </a:p>
          <a:p>
            <a:r>
              <a:rPr sz="800">
                <a:solidFill>
                  <a:srgbClr val="5A6469"/>
                </a:solidFill>
                <a:latin typeface="Calibri"/>
              </a:rPr>
              <a:t>[r10] Kungwengwe G et al. Eur J Orthop Surg Traumatol. 2025. doi:10.1007/s00590-025-04186-8</a:t>
            </a:r>
          </a:p>
          <a:p>
            <a:r>
              <a:rPr sz="800">
                <a:solidFill>
                  <a:srgbClr val="5A6469"/>
                </a:solidFill>
                <a:latin typeface="Calibri"/>
              </a:rPr>
              <a:t>[r11] Zhang D et al. Eur J Orthop Surg Traumatol. 2020. doi:10.1007/s00590-019-02563-8</a:t>
            </a:r>
          </a:p>
          <a:p>
            <a:r>
              <a:rPr sz="800">
                <a:solidFill>
                  <a:srgbClr val="5A6469"/>
                </a:solidFill>
                <a:latin typeface="Calibri"/>
              </a:rPr>
              <a:t>[r27] Farber A et al. Injury. 2012. doi:10.1016/j.injury.2011.06.006</a:t>
            </a:r>
          </a:p>
          <a:p>
            <a:r>
              <a:rPr sz="800">
                <a:solidFill>
                  <a:srgbClr val="5A6469"/>
                </a:solidFill>
                <a:latin typeface="Calibri"/>
              </a:rPr>
              <a:t>[r56] Lin Z et al. J Orthop Surg Res. 2024. doi:10.1186/s13018-024-04719-7</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Comparación</a:t>
                      </a:r>
                    </a:p>
                  </a:txBody>
                  <a:tcPr>
                    <a:solidFill>
                      <a:srgbClr val="0F5F6B"/>
                    </a:solidFill>
                  </a:tcPr>
                </a:tc>
                <a:tc>
                  <a:txBody>
                    <a:bodyPr/>
                    <a:lstStyle/>
                    <a:p>
                      <a:r>
                        <a:rPr sz="1600" b="1">
                          <a:solidFill>
                            <a:srgbClr val="FFFFFF"/>
                          </a:solidFill>
                          <a:latin typeface="Calibri"/>
                        </a:rPr>
                        <a:t>Hallazgo</a:t>
                      </a:r>
                    </a:p>
                  </a:txBody>
                  <a:tcPr>
                    <a:solidFill>
                      <a:srgbClr val="0F5F6B"/>
                    </a:solidFill>
                  </a:tcPr>
                </a:tc>
              </a:tr>
              <a:tr h="457200">
                <a:tc>
                  <a:txBody>
                    <a:bodyPr/>
                    <a:lstStyle/>
                    <a:p>
                      <a:r>
                        <a:rPr sz="1600">
                          <a:solidFill>
                            <a:srgbClr val="263238"/>
                          </a:solidFill>
                          <a:latin typeface="Calibri"/>
                        </a:rPr>
                        <a:t>Sheridan y Matsen 1976 (66 casos)</a:t>
                      </a:r>
                    </a:p>
                  </a:txBody>
                  <a:tcPr>
                    <a:solidFill>
                      <a:srgbClr val="EEF3F4"/>
                    </a:solidFill>
                  </a:tcPr>
                </a:tc>
                <a:tc>
                  <a:txBody>
                    <a:bodyPr/>
                    <a:lstStyle/>
                    <a:p>
                      <a:r>
                        <a:rPr sz="1600">
                          <a:solidFill>
                            <a:srgbClr val="263238"/>
                          </a:solidFill>
                          <a:latin typeface="Calibri"/>
                        </a:rPr>
                        <a:t>Menos de 12 horas frente a tardía</a:t>
                      </a:r>
                    </a:p>
                  </a:txBody>
                  <a:tcPr>
                    <a:solidFill>
                      <a:srgbClr val="EEF3F4"/>
                    </a:solidFill>
                  </a:tcPr>
                </a:tc>
                <a:tc>
                  <a:txBody>
                    <a:bodyPr/>
                    <a:lstStyle/>
                    <a:p>
                      <a:r>
                        <a:rPr sz="1600">
                          <a:solidFill>
                            <a:srgbClr val="263238"/>
                          </a:solidFill>
                          <a:latin typeface="Calibri"/>
                        </a:rPr>
                        <a:t>Función normal 68 % frente a 8 % [r9]</a:t>
                      </a:r>
                    </a:p>
                  </a:txBody>
                  <a:tcPr>
                    <a:solidFill>
                      <a:srgbClr val="EEF3F4"/>
                    </a:solidFill>
                  </a:tcPr>
                </a:tc>
              </a:tr>
              <a:tr h="457200">
                <a:tc>
                  <a:txBody>
                    <a:bodyPr/>
                    <a:lstStyle/>
                    <a:p>
                      <a:r>
                        <a:rPr sz="1600">
                          <a:solidFill>
                            <a:srgbClr val="263238"/>
                          </a:solidFill>
                          <a:latin typeface="Calibri"/>
                        </a:rPr>
                        <a:t>Farber 2012 (612 pacientes, lesión arterial)</a:t>
                      </a:r>
                    </a:p>
                  </a:txBody>
                  <a:tcPr>
                    <a:solidFill>
                      <a:srgbClr val="FFFFFF"/>
                    </a:solidFill>
                  </a:tcPr>
                </a:tc>
                <a:tc>
                  <a:txBody>
                    <a:bodyPr/>
                    <a:lstStyle/>
                    <a:p>
                      <a:r>
                        <a:rPr sz="1600">
                          <a:solidFill>
                            <a:srgbClr val="263238"/>
                          </a:solidFill>
                          <a:latin typeface="Calibri"/>
                        </a:rPr>
                        <a:t>Hasta 8 horas frente a más de 8 horas tras reparar</a:t>
                      </a:r>
                    </a:p>
                  </a:txBody>
                  <a:tcPr>
                    <a:solidFill>
                      <a:srgbClr val="FFFFFF"/>
                    </a:solidFill>
                  </a:tcPr>
                </a:tc>
                <a:tc>
                  <a:txBody>
                    <a:bodyPr/>
                    <a:lstStyle/>
                    <a:p>
                      <a:r>
                        <a:rPr sz="1600">
                          <a:solidFill>
                            <a:srgbClr val="263238"/>
                          </a:solidFill>
                          <a:latin typeface="Calibri"/>
                        </a:rPr>
                        <a:t>Amputación 8,5 % frente a 24,6 % [r27]</a:t>
                      </a:r>
                    </a:p>
                  </a:txBody>
                  <a:tcPr>
                    <a:solidFill>
                      <a:srgbClr val="FFFFFF"/>
                    </a:solidFill>
                  </a:tcPr>
                </a:tc>
              </a:tr>
              <a:tr h="457200">
                <a:tc>
                  <a:txBody>
                    <a:bodyPr/>
                    <a:lstStyle/>
                    <a:p>
                      <a:r>
                        <a:rPr sz="1600">
                          <a:solidFill>
                            <a:srgbClr val="263238"/>
                          </a:solidFill>
                          <a:latin typeface="Calibri"/>
                        </a:rPr>
                        <a:t>Kungwengwe 2025 (metaanálisis)</a:t>
                      </a:r>
                    </a:p>
                  </a:txBody>
                  <a:tcPr>
                    <a:solidFill>
                      <a:srgbClr val="EEF3F4"/>
                    </a:solidFill>
                  </a:tcPr>
                </a:tc>
                <a:tc>
                  <a:txBody>
                    <a:bodyPr/>
                    <a:lstStyle/>
                    <a:p>
                      <a:r>
                        <a:rPr sz="1600">
                          <a:solidFill>
                            <a:srgbClr val="263238"/>
                          </a:solidFill>
                          <a:latin typeface="Calibri"/>
                        </a:rPr>
                        <a:t>Menos de 6 horas frente a más</a:t>
                      </a:r>
                    </a:p>
                  </a:txBody>
                  <a:tcPr>
                    <a:solidFill>
                      <a:srgbClr val="EEF3F4"/>
                    </a:solidFill>
                  </a:tcPr>
                </a:tc>
                <a:tc>
                  <a:txBody>
                    <a:bodyPr/>
                    <a:lstStyle/>
                    <a:p>
                      <a:r>
                        <a:rPr sz="1600">
                          <a:solidFill>
                            <a:srgbClr val="263238"/>
                          </a:solidFill>
                          <a:latin typeface="Calibri"/>
                        </a:rPr>
                        <a:t>OR de amputación 0,31 [r10]</a:t>
                      </a:r>
                    </a:p>
                  </a:txBody>
                  <a:tcPr>
                    <a:solidFill>
                      <a:srgbClr val="EEF3F4"/>
                    </a:solidFill>
                  </a:tcPr>
                </a:tc>
              </a:tr>
              <a:tr h="457200">
                <a:tc>
                  <a:txBody>
                    <a:bodyPr/>
                    <a:lstStyle/>
                    <a:p>
                      <a:r>
                        <a:rPr sz="1600">
                          <a:solidFill>
                            <a:srgbClr val="263238"/>
                          </a:solidFill>
                          <a:latin typeface="Calibri"/>
                        </a:rPr>
                        <a:t>Zhang 2020 (546 pacientes)</a:t>
                      </a:r>
                    </a:p>
                  </a:txBody>
                  <a:tcPr>
                    <a:solidFill>
                      <a:srgbClr val="FFFFFF"/>
                    </a:solidFill>
                  </a:tcPr>
                </a:tc>
                <a:tc>
                  <a:txBody>
                    <a:bodyPr/>
                    <a:lstStyle/>
                    <a:p>
                      <a:r>
                        <a:rPr sz="1600">
                          <a:solidFill>
                            <a:srgbClr val="263238"/>
                          </a:solidFill>
                          <a:latin typeface="Calibri"/>
                        </a:rPr>
                        <a:t>Tiempo desde la lesión hasta la fasciotomía</a:t>
                      </a:r>
                    </a:p>
                  </a:txBody>
                  <a:tcPr>
                    <a:solidFill>
                      <a:srgbClr val="FFFFFF"/>
                    </a:solidFill>
                  </a:tcPr>
                </a:tc>
                <a:tc>
                  <a:txBody>
                    <a:bodyPr/>
                    <a:lstStyle/>
                    <a:p>
                      <a:r>
                        <a:rPr sz="1600">
                          <a:solidFill>
                            <a:srgbClr val="263238"/>
                          </a:solidFill>
                          <a:latin typeface="Calibri"/>
                        </a:rPr>
                        <a:t>Sin asociación con muerte ni amputación [r11]</a:t>
                      </a:r>
                    </a:p>
                  </a:txBody>
                  <a:tcPr>
                    <a:solidFill>
                      <a:srgbClr val="FFFFFF"/>
                    </a:solidFill>
                  </a:tcPr>
                </a:tc>
              </a:tr>
              <a:tr h="457200">
                <a:tc>
                  <a:txBody>
                    <a:bodyPr/>
                    <a:lstStyle/>
                    <a:p>
                      <a:r>
                        <a:rPr sz="1600">
                          <a:solidFill>
                            <a:srgbClr val="263238"/>
                          </a:solidFill>
                          <a:latin typeface="Calibri"/>
                        </a:rPr>
                        <a:t>Lin 2024 (103 casos)</a:t>
                      </a:r>
                    </a:p>
                  </a:txBody>
                  <a:tcPr>
                    <a:solidFill>
                      <a:srgbClr val="EEF3F4"/>
                    </a:solidFill>
                  </a:tcPr>
                </a:tc>
                <a:tc>
                  <a:txBody>
                    <a:bodyPr/>
                    <a:lstStyle/>
                    <a:p>
                      <a:r>
                        <a:rPr sz="1600">
                          <a:solidFill>
                            <a:srgbClr val="263238"/>
                          </a:solidFill>
                          <a:latin typeface="Calibri"/>
                        </a:rPr>
                        <a:t>Fasciotomía tardía</a:t>
                      </a:r>
                    </a:p>
                  </a:txBody>
                  <a:tcPr>
                    <a:solidFill>
                      <a:srgbClr val="EEF3F4"/>
                    </a:solidFill>
                  </a:tcPr>
                </a:tc>
                <a:tc>
                  <a:txBody>
                    <a:bodyPr/>
                    <a:lstStyle/>
                    <a:p>
                      <a:r>
                        <a:rPr sz="1600">
                          <a:solidFill>
                            <a:srgbClr val="263238"/>
                          </a:solidFill>
                          <a:latin typeface="Calibri"/>
                        </a:rPr>
                        <a:t>Sin asociación con mal resultado [r56]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abordajes, estructuras en riesgo y cierre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[r2] American Academy of Orthopaedic Surgeons. 2025.</a:t>
            </a:r>
          </a:p>
          <a:p>
            <a:r>
              <a:rPr sz="800">
                <a:solidFill>
                  <a:srgbClr val="5A6469"/>
                </a:solidFill>
                <a:latin typeface="Calibri"/>
              </a:rPr>
              <a:t>[r12] British Orthopaedic Association. 2025.</a:t>
            </a:r>
          </a:p>
          <a:p>
            <a:r>
              <a:rPr sz="800">
                <a:solidFill>
                  <a:srgbClr val="5A6469"/>
                </a:solidFill>
                <a:latin typeface="Calibri"/>
              </a:rPr>
              <a:t>[r13] Ritenour AE et al. J Trauma. 2008. doi:10.1097/TA.0b013e3181607750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Apoyo de estudio para entender la lógica del procedimiento.</a:t>
            </a:r>
          </a:p>
          <a:p>
            <a:pPr marL="347472" indent="-347472">
              <a:spcAft>
                <a:spcPts val="1400"/>
              </a:spcAft>
              <a:buChar char="•"/>
            </a:pPr>
            <a:r>
              <a:rPr sz="2400">
                <a:solidFill>
                  <a:srgbClr val="263238"/>
                </a:solidFill>
                <a:latin typeface="Calibri"/>
              </a:rPr>
              <a:t>No sustituye al tutor ni al manual de la institución.</a:t>
            </a:r>
          </a:p>
          <a:p>
            <a:pPr marL="347472" indent="-347472">
              <a:spcAft>
                <a:spcPts val="1400"/>
              </a:spcAft>
              <a:buChar char="•"/>
            </a:pPr>
            <a:r>
              <a:rPr sz="2400">
                <a:solidFill>
                  <a:srgbClr val="263238"/>
                </a:solidFill>
                <a:latin typeface="Calibri"/>
              </a:rPr>
              <a:t>Los pasos que no tienen estudio detrás se rotulan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Injerto de piel según el manejo de la herida de fasciotomía de la pierna (101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Lutnick E et al. J Am Acad Orthop Surg Glob Res Rev. 2025. doi:10.5435/JAAOSGlobal-D-25-00096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Injerto de piel en fasciotomía del miembro inferior: presión negativa frente a curaciones convencionales (guía AAOS)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 la herida a la amputación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[r5] Rao SS et al. Injury. 2019. doi:10.1016/j.injury.2019.06.013</a:t>
            </a:r>
          </a:p>
          <a:p>
            <a:r>
              <a:rPr sz="800">
                <a:solidFill>
                  <a:srgbClr val="5A6469"/>
                </a:solidFill>
                <a:latin typeface="Calibri"/>
              </a:rPr>
              <a:t>[r10] Kungwengwe G et al. Eur J Orthop Surg Traumatol. 2025. doi:10.1007/s00590-025-04186-8</a:t>
            </a:r>
          </a:p>
          <a:p>
            <a:r>
              <a:rPr sz="800">
                <a:solidFill>
                  <a:srgbClr val="5A6469"/>
                </a:solidFill>
                <a:latin typeface="Calibri"/>
              </a:rPr>
              <a:t>[r11] Zhang D et al. Eur J Orthop Surg Traumatol. 2020. doi:10.1007/s00590-019-02563-8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Muerte y amputación.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y amputación tras fasciotomía de la pierna según 3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Kungwengwe G et al. Eur J Orthop Surg Traumatol. 2025. doi:10.1007/s00590-025-04186-8</a:t>
            </a:r>
          </a:p>
          <a:p>
            <a:r>
              <a:rPr sz="1000">
                <a:solidFill>
                  <a:srgbClr val="5A6469"/>
                </a:solidFill>
                <a:latin typeface="Calibri"/>
              </a:rPr>
              <a:t>[r11] Zhang D et al. Eur J Orthop Surg Traumatol. 2020. doi:10.1007/s00590-019-02563-8</a:t>
            </a:r>
          </a:p>
          <a:p>
            <a:r>
              <a:rPr sz="1000">
                <a:solidFill>
                  <a:srgbClr val="5A6469"/>
                </a:solidFill>
                <a:latin typeface="Calibri"/>
              </a:rPr>
              <a:t>[r28] Heemskerk J et al. World J Surg. 2003. doi:10.1007/s00268-003-6691-7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Secuelas de la herida de fasciotomía en 60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Fitzgerald AM et al. Br J Plast Surg. 2000. doi:10.1054/bjps.2000.3444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cambia el tiempo y la edad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Sheridan GW et al. J Bone Joint Surg Am. 1976. PMID 1249096</a:t>
            </a:r>
          </a:p>
          <a:p>
            <a:r>
              <a:rPr sz="800">
                <a:solidFill>
                  <a:srgbClr val="5A6469"/>
                </a:solidFill>
                <a:latin typeface="Calibri"/>
              </a:rPr>
              <a:t>[r10] Kungwengwe G et al. Eur J Orthop Surg Traumatol. 2025. doi:10.1007/s00590-025-04186-8</a:t>
            </a:r>
          </a:p>
          <a:p>
            <a:r>
              <a:rPr sz="800">
                <a:solidFill>
                  <a:srgbClr val="5A6469"/>
                </a:solidFill>
                <a:latin typeface="Calibri"/>
              </a:rPr>
              <a:t>[r11] Zhang D et al. Eur J Orthop Surg Traumatol. 2020. doi:10.1007/s00590-019-02563-8</a:t>
            </a:r>
          </a:p>
          <a:p>
            <a:r>
              <a:rPr sz="800">
                <a:solidFill>
                  <a:srgbClr val="5A6469"/>
                </a:solidFill>
                <a:latin typeface="Calibri"/>
              </a:rPr>
              <a:t>[r15] Bae DS et al. J Pediatr Orthop. 2001. PMID 11521042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resultado clásico.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Función normal tras fasciotomía según el momento (66 casos, serie clásica)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Sheridan GW et al. J Bone Joint Surg Am. 1976. PMID 1249096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según el momento de la fasciotomía (66 casos, serie clásica)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Sheridan GW et al. J Bone Joint Surg Am. 1976. PMID 1249096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Poblaciones especiales: niño, paciente inconsciente y analgesia regional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Livingston KS et al. J Am Acad Orthop Surg. 2017. doi:10.5435/JAAOS-D-15-00655</a:t>
            </a:r>
          </a:p>
          <a:p>
            <a:r>
              <a:rPr sz="1000">
                <a:solidFill>
                  <a:srgbClr val="5A6469"/>
                </a:solidFill>
                <a:latin typeface="Calibri"/>
              </a:rPr>
              <a:t>[r17] Candusso F et al. A current concepts review. 2026. doi:10.1177/18632521261485657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niño.</a:t>
            </a:r>
          </a:p>
          <a:p>
            <a:pPr marL="347472" indent="-347472">
              <a:spcAft>
                <a:spcPts val="1400"/>
              </a:spcAft>
              <a:buChar char="•"/>
            </a:pPr>
            <a:r>
              <a:rPr sz="2400">
                <a:solidFill>
                  <a:srgbClr val="263238"/>
                </a:solidFill>
                <a:latin typeface="Calibri"/>
              </a:rPr>
              <a:t>Es una entidad distinta de la del adulto [r16].</a:t>
            </a:r>
          </a:p>
          <a:p>
            <a:pPr marL="347472" indent="-347472">
              <a:spcAft>
                <a:spcPts val="1400"/>
              </a:spcAft>
              <a:buChar char="•"/>
            </a:pPr>
            <a:r>
              <a:rPr sz="2400">
                <a:solidFill>
                  <a:srgbClr val="263238"/>
                </a:solidFill>
                <a:latin typeface="Calibri"/>
              </a:rPr>
              <a:t>En su lugar se usan las 3 A: ansiedad, agitación y requerimiento analgésico creciente, que permiten detectarlo antes [r16][r17].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Poblaciones especiales: niño, paciente inconsciente y analgesia regional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[r68] Lin JS et al. J Pediatr Orthop B. 2020. doi:10.1097/BPB.0000000000000593</a:t>
            </a:r>
          </a:p>
          <a:p>
            <a:r>
              <a:rPr sz="1000">
                <a:solidFill>
                  <a:srgbClr val="5A6469"/>
                </a:solidFill>
                <a:latin typeface="Calibri"/>
              </a:rPr>
              <a:t>[r17] Candusso F et al. A current concepts review. 2026. doi:10.1177/18632521261485657</a:t>
            </a:r>
          </a:p>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Pronóstico: en la revisión sistemática, 85 % logró recuperación funcional completa… [r68] [r17]</a:t>
            </a:r>
          </a:p>
          <a:p>
            <a:pPr marL="347472" indent="-347472">
              <a:spcAft>
                <a:spcPts val="1400"/>
              </a:spcAft>
              <a:buChar char="•"/>
            </a:pPr>
            <a:r>
              <a:rPr sz="2400">
                <a:solidFill>
                  <a:srgbClr val="263238"/>
                </a:solidFill>
                <a:latin typeface="Calibri"/>
              </a:rPr>
              <a:t>El paciente inconsciente u obnubilado.</a:t>
            </a:r>
          </a:p>
          <a:p>
            <a:pPr marL="347472" indent="-347472">
              <a:spcAft>
                <a:spcPts val="1400"/>
              </a:spcAft>
              <a:buChar char="•"/>
            </a:pPr>
            <a:r>
              <a:rPr sz="2400">
                <a:solidFill>
                  <a:srgbClr val="263238"/>
                </a:solidFill>
                <a:latin typeface="Calibri"/>
              </a:rPr>
              <a:t>Sin examen confiable, la guía AAOS recomienda presión repetida o continua hasta diagnosticar o descartar el síndrome (consenso)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Poblaciones especiales: niño, paciente inconsciente y analgesia regional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British Orthopaedic Association.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guía BOAST pide una decisión conjunta entre paciente, anestesiólogo y cirujano, con consentimiento documentado y una política que defina quién vigila después de operar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Aspectos médico-legales y documentación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[r71] Bhattacharyya T et al. J Bone Joint Surg Am. 2004. doi:10.2106/00004623-200404000-00029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muestran los reclamos.</a:t>
            </a:r>
          </a:p>
          <a:p>
            <a:pPr marL="347472" indent="-347472">
              <a:spcAft>
                <a:spcPts val="1400"/>
              </a:spcAft>
              <a:buChar char="•"/>
            </a:pPr>
            <a:r>
              <a:rPr sz="2400">
                <a:solidFill>
                  <a:srgbClr val="263238"/>
                </a:solidFill>
                <a:latin typeface="Calibri"/>
              </a:rPr>
              <a:t>En 23 años de reclamos cerrados por mala práctica, hubo 19 reclamos con 16 pacientes y una responsabilidad total de 3,8 millones de dólares [r71].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Aspectos médico-legales y documentación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[r71] Bhattacharyya T et al. J Bone Joint Surg Am. 2004. doi:10.2106/00004623-200404000-00029</a:t>
            </a:r>
          </a:p>
          <a:p>
            <a:r>
              <a:rPr sz="1000">
                <a:solidFill>
                  <a:srgbClr val="5A6469"/>
                </a:solidFill>
                <a:latin typeface="Calibri"/>
              </a:rPr>
              <a:t>[r72] DePasse JM et al. J Am Acad Orthop Surg. 2017. doi:10.5435/JAAOS-D-16-00460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Bhattacharyya y DePasse no coinciden en el peso del retraso [r71][r72].</a:t>
            </a:r>
          </a:p>
          <a:p>
            <a:pPr marL="347472" indent="-347472">
              <a:spcAft>
                <a:spcPts val="1400"/>
              </a:spcAft>
              <a:buChar char="•"/>
            </a:pPr>
            <a:r>
              <a:rPr sz="2800">
                <a:solidFill>
                  <a:srgbClr val="263238"/>
                </a:solidFill>
                <a:latin typeface="Calibri"/>
              </a:rPr>
              <a:t>Qué hacer en la práctica.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Aspectos médico-legales y documentación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Whitney A et al. J Trauma Acute Care Surg. 2014. doi:10.1097/TA.0b013e3182aaa63e</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plausible que esto empuje al sobretratamiento cuando una presión parece alta y el examen es tranquilo, lo que coincide con la tasa de falsos positivos de una medición única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68</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Nousiainen MT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Pierna y pie.</a:t>
            </a:r>
          </a:p>
          <a:p>
            <a:pPr marL="347472" indent="-347472">
              <a:spcAft>
                <a:spcPts val="1400"/>
              </a:spcAft>
              <a:buChar char="•"/>
            </a:pPr>
            <a:r>
              <a:rPr sz="2400">
                <a:solidFill>
                  <a:srgbClr val="263238"/>
                </a:solidFill>
                <a:latin typeface="Calibri"/>
              </a:rPr>
              <a:t>La meta es un pie plantígrado: tobillo en neutro con una férula posterior bien acolchada o prolongando el fijador externo al pie, más aún si hubo daño muscular, porque la contractura acecha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68</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Lambert S et al.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movilidad activa de codo, muñeca y mano empieza en cuanto se pueda; si el paciente no colabora, el fisioterapeuta moviliza de forma pasiva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[r66] Frink M et al. Injury. 2007. doi:10.1016/j.injury.2006.12.021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Fuerza y seguimiento.</a:t>
            </a:r>
          </a:p>
          <a:p>
            <a:pPr marL="347472" indent="-347472">
              <a:spcAft>
                <a:spcPts val="1400"/>
              </a:spcAft>
              <a:buChar char="•"/>
            </a:pPr>
            <a:r>
              <a:rPr sz="2400">
                <a:solidFill>
                  <a:srgbClr val="263238"/>
                </a:solidFill>
                <a:latin typeface="Calibri"/>
              </a:rPr>
              <a:t>En el seguimiento de pacientes con síndrome de pierna se documentaron déficits de fuerza de los extensores dorsales y dolor [r66].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Nousiainen MT et al. AO Surgery Reference. 2026.</a:t>
            </a:r>
          </a:p>
          <a:p>
            <a:r>
              <a:rPr sz="1000">
                <a:solidFill>
                  <a:srgbClr val="5A6469"/>
                </a:solidFill>
                <a:latin typeface="Calibri"/>
              </a:rPr>
              <a:t>[r12] British Orthopaedic Association. 2025.</a:t>
            </a:r>
          </a:p>
          <a:p>
            <a:r>
              <a:rPr sz="10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Sospechar por el mecanismo y por el dolor que crece, sin esperar a que falte el pulso: el pulso distal no descarta el síndrome [r1].</a:t>
            </a:r>
          </a:p>
          <a:p>
            <a:pPr marL="347472" indent="-347472">
              <a:spcAft>
                <a:spcPts val="1400"/>
              </a:spcAft>
              <a:buChar char="•"/>
            </a:pPr>
            <a:r>
              <a:rPr sz="2400">
                <a:solidFill>
                  <a:srgbClr val="263238"/>
                </a:solidFill>
                <a:latin typeface="Calibri"/>
              </a:rPr>
              <a:t>2. Examen seriado y documentado; presión intracompartimental cuando el examen no es confiable o queda dudoso [r12][r2].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British Orthopaedic Association.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lo simple: retirar vendajes circulares y férulas que aprieten y reevaluar al paciente en 30 minutos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68</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Nousiainen MT et al. AO Surgery Reference. 2026.</a:t>
            </a:r>
          </a:p>
          <a:p>
            <a:r>
              <a:rPr sz="800">
                <a:solidFill>
                  <a:srgbClr val="5A6469"/>
                </a:solidFill>
                <a:latin typeface="Calibri"/>
              </a:rPr>
              <a:t>[r6] Ulmer T. J Orthop Trauma. 2002. doi:10.1097/00005131-200209000-00006</a:t>
            </a:r>
          </a:p>
          <a:p>
            <a:r>
              <a:rPr sz="800">
                <a:solidFill>
                  <a:srgbClr val="5A6469"/>
                </a:solidFill>
                <a:latin typeface="Calibri"/>
              </a:rPr>
              <a:t>[r12] British Orthopaedic Association. 2025.</a:t>
            </a:r>
          </a:p>
          <a:p>
            <a:r>
              <a:rPr sz="800">
                <a:solidFill>
                  <a:srgbClr val="5A6469"/>
                </a:solidFill>
                <a:latin typeface="Calibri"/>
              </a:rPr>
              <a:t>[r8] Whitney A et al. J Trauma Acute Care Surg. 2014. doi:10.1097/TA.0b013e3182aaa63e</a:t>
            </a:r>
          </a:p>
          <a:p>
            <a:r>
              <a:rPr sz="800">
                <a:solidFill>
                  <a:srgbClr val="5A6469"/>
                </a:solidFill>
                <a:latin typeface="Calibri"/>
              </a:rPr>
              <a:t>[r2]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pulso presente no descarta el síndrome compartimental [r1].</a:t>
            </a:r>
          </a:p>
          <a:p>
            <a:pPr marL="347472" indent="-347472">
              <a:spcAft>
                <a:spcPts val="1400"/>
              </a:spcAft>
              <a:buChar char="•"/>
            </a:pPr>
            <a:r>
              <a:rPr sz="2400">
                <a:solidFill>
                  <a:srgbClr val="263238"/>
                </a:solidFill>
                <a:latin typeface="Calibri"/>
              </a:rPr>
              <a:t>Los signos aislados rinden poco: se repite el examen y se documenta cada hora [r6][r12].</a:t>
            </a:r>
          </a:p>
          <a:p>
            <a:pPr marL="347472" indent="-347472">
              <a:spcAft>
                <a:spcPts val="1400"/>
              </a:spcAft>
              <a:buChar char="•"/>
            </a:pPr>
            <a:r>
              <a:rPr sz="2400">
                <a:solidFill>
                  <a:srgbClr val="263238"/>
                </a:solidFill>
                <a:latin typeface="Calibri"/>
              </a:rPr>
              <a:t>La presión ayuda cuando el examen no es confiable; una sola medición engaña [r8][r2].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Nousiainen MT, editor. Compartment syndrome in the leg. AO Surgery Reference. AO Foundation. Consultado el 7 de octubre de 2026. https://surgeryreference.aofoundation.org/cmf/reconstruction/further-reading/compartment-syndrome-in-the-leg</a:t>
            </a:r>
          </a:p>
          <a:p>
            <a:pPr>
              <a:spcAft>
                <a:spcPts val="800"/>
              </a:spcAft>
            </a:pPr>
            <a:r>
              <a:rPr sz="1200">
                <a:solidFill>
                  <a:srgbClr val="263238"/>
                </a:solidFill>
                <a:latin typeface="Calibri"/>
              </a:rPr>
              <a:t>[r2] American Academy of Orthopaedic Surgeons. Management of Acute Compartment Syndrome: Evidence-Based Clinical Practice Guideline. Rosemont (IL): AAOS; 2025 Nov 18 (actualiza la edición de 2018, publicada con METRC). https://www.aaos.org/globalassets/quality-and-practice-resources/acute-compartment-syndrome/2025-acs-rapid-update/acs-cpg-2025.pdf</a:t>
            </a:r>
          </a:p>
          <a:p>
            <a:pPr>
              <a:spcAft>
                <a:spcPts val="800"/>
              </a:spcAft>
            </a:pPr>
            <a:r>
              <a:rPr sz="1200">
                <a:solidFill>
                  <a:srgbClr val="263238"/>
                </a:solidFill>
                <a:latin typeface="Calibri"/>
              </a:rPr>
              <a:t>[r3] McQueen MM, Gaston P, Court-Brown CM. Acute compartment syndrome. Who is at risk?. J Bone Joint Surg Br. 2000;82(2):200-3. https://pubmed.ncbi.nlm.nih.gov/10755426/</a:t>
            </a:r>
          </a:p>
          <a:p>
            <a:pPr>
              <a:spcAft>
                <a:spcPts val="800"/>
              </a:spcAft>
            </a:pPr>
            <a:r>
              <a:rPr sz="1200">
                <a:solidFill>
                  <a:srgbClr val="263238"/>
                </a:solidFill>
                <a:latin typeface="Calibri"/>
              </a:rPr>
              <a:t>[r4] Garfin SR, Mubarak SJ, Evans KL, Hargens AR, Akeson WH. Quantification of intracompartmental pressure and volume under plaster casts. J Bone Joint Surg Am. 1981;63(3):449-53. https://pubmed.ncbi.nlm.nih.gov/7204445/</a:t>
            </a:r>
          </a:p>
          <a:p>
            <a:pPr>
              <a:spcAft>
                <a:spcPts val="800"/>
              </a:spcAft>
            </a:pPr>
            <a:r>
              <a:rPr sz="1200">
                <a:solidFill>
                  <a:srgbClr val="263238"/>
                </a:solidFill>
                <a:latin typeface="Calibri"/>
              </a:rPr>
              <a:t>[r5] Rao SS, Mawn JG, Lobaton GO, Puvanesarajah V, Amin RM, Humbyrd CJ, et al. Opioid-related compartment syndrome and associated morbidity. Injury. 2019;50(8):1429-1432. https://doi.org/10.1016/j.injury.2019.06.013</a:t>
            </a:r>
          </a:p>
          <a:p>
            <a:pPr>
              <a:spcAft>
                <a:spcPts val="800"/>
              </a:spcAft>
            </a:pPr>
            <a:r>
              <a:rPr sz="1200">
                <a:solidFill>
                  <a:srgbClr val="263238"/>
                </a:solidFill>
                <a:latin typeface="Calibri"/>
              </a:rPr>
              <a:t>[r6] Ulmer T. The clinical diagnosis of compartment syndrome of the lower leg: are clinical findings predictive of the disorder?. J Orthop Trauma. 2002;16(8):572-7. https://doi.org/10.1097/00005131-200209000-00006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McQueen MM, Duckworth AD, Aitken SA, Court-Brown CM. The estimated sensitivity and specificity of compartment pressure monitoring for acute compartment syndrome. J Bone Joint Surg Am. 2013;95(8):673-7. https://doi.org/10.2106/JBJS.K.01731</a:t>
            </a:r>
          </a:p>
          <a:p>
            <a:pPr>
              <a:spcAft>
                <a:spcPts val="800"/>
              </a:spcAft>
            </a:pPr>
            <a:r>
              <a:rPr sz="1200">
                <a:solidFill>
                  <a:srgbClr val="263238"/>
                </a:solidFill>
                <a:latin typeface="Calibri"/>
              </a:rPr>
              <a:t>[r8] Whitney A, O'Toole RV, Hui E, Sciadini MF, Pollak AN, Manson TT, et al. Do one-time intracompartmental pressure measurements have a high false-positive rate in diagnosing compartment syndrome?. J Trauma Acute Care Surg. 2014;76(2):479-83. https://doi.org/10.1097/TA.0b013e3182aaa63e</a:t>
            </a:r>
          </a:p>
          <a:p>
            <a:pPr>
              <a:spcAft>
                <a:spcPts val="800"/>
              </a:spcAft>
            </a:pPr>
            <a:r>
              <a:rPr sz="1200">
                <a:solidFill>
                  <a:srgbClr val="263238"/>
                </a:solidFill>
                <a:latin typeface="Calibri"/>
              </a:rPr>
              <a:t>[r9] Sheridan GW, Matsen FA 3rd. Fasciotomy in the treatment of the acute compartment syndrome. J Bone Joint Surg Am. 1976;58(1):112-5. https://pubmed.ncbi.nlm.nih.gov/1249096/</a:t>
            </a:r>
          </a:p>
          <a:p>
            <a:pPr>
              <a:spcAft>
                <a:spcPts val="800"/>
              </a:spcAft>
            </a:pPr>
            <a:r>
              <a:rPr sz="1200">
                <a:solidFill>
                  <a:srgbClr val="263238"/>
                </a:solidFill>
                <a:latin typeface="Calibri"/>
              </a:rPr>
              <a:t>[r10] Kungwengwe G, Donnachie D, Tong K, Bodansky D. Post-fasciotomy complications in lower extremity acute compartment syndrome: a systematic review and proportional meta-analysis. Eur J Orthop Surg Traumatol. 2025;35(1):69. https://doi.org/10.1007/s00590-025-04186-8</a:t>
            </a:r>
          </a:p>
          <a:p>
            <a:pPr>
              <a:spcAft>
                <a:spcPts val="800"/>
              </a:spcAft>
            </a:pPr>
            <a:r>
              <a:rPr sz="1200">
                <a:solidFill>
                  <a:srgbClr val="263238"/>
                </a:solidFill>
                <a:latin typeface="Calibri"/>
              </a:rPr>
              <a:t>[r11] Zhang D, Janssen SJ, Tarabochia M, von Keudell A, Chen N. Risk factors for death and amputation in acute leg compartment syndrome. Eur J Orthop Surg Traumatol. 2020;30(2):359-365. https://doi.org/10.1007/s00590-019-02563-8</a:t>
            </a:r>
          </a:p>
          <a:p>
            <a:pPr>
              <a:spcAft>
                <a:spcPts val="800"/>
              </a:spcAft>
            </a:pPr>
            <a:r>
              <a:rPr sz="1200">
                <a:solidFill>
                  <a:srgbClr val="263238"/>
                </a:solidFill>
                <a:latin typeface="Calibri"/>
              </a:rPr>
              <a:t>[r12] British Orthopaedic Association. BOASt: Diagnosis and Management of Compartment Syndrome of the Extremities. Londres: BOA; publicada en julio de 2014, actualizada en julio de 2025. https://www.boa.ac.uk/resource/boast-10-pdf.html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Ritenour AE, Dorlac WC, Fang R, Woods T, Jenkins DH, Flaherty SF, et al. Complications after fasciotomy revision and delayed compartment release in combat patients. J Trauma. 2008;64(2 Suppl):S153-61; discussion S161-2. https://doi.org/10.1097/TA.0b013e3181607750</a:t>
            </a:r>
          </a:p>
          <a:p>
            <a:pPr>
              <a:spcAft>
                <a:spcPts val="800"/>
              </a:spcAft>
            </a:pPr>
            <a:r>
              <a:rPr sz="1200">
                <a:solidFill>
                  <a:srgbClr val="263238"/>
                </a:solidFill>
                <a:latin typeface="Calibri"/>
              </a:rPr>
              <a:t>[r14] Heckman MM, Whitesides TE Jr, Grewe SR, Rooks MD. Compartment pressure in association with closed tibial fractures. The relationship between tissue pressure, compartment, and the distance from the site of the fracture. J Bone Joint Surg Am. 1994;76(9):1285-92. https://doi.org/10.2106/00004623-199409000-00002</a:t>
            </a:r>
          </a:p>
          <a:p>
            <a:pPr>
              <a:spcAft>
                <a:spcPts val="800"/>
              </a:spcAft>
            </a:pPr>
            <a:r>
              <a:rPr sz="1200">
                <a:solidFill>
                  <a:srgbClr val="263238"/>
                </a:solidFill>
                <a:latin typeface="Calibri"/>
              </a:rPr>
              <a:t>[r15] Bae DS, Kadiyala RK, Waters PM. Acute compartment syndrome in children: contemporary diagnosis, treatment, and outcome. J Pediatr Orthop. 2001;21(5):680-8. https://pubmed.ncbi.nlm.nih.gov/11521042/</a:t>
            </a:r>
          </a:p>
          <a:p>
            <a:pPr>
              <a:spcAft>
                <a:spcPts val="800"/>
              </a:spcAft>
            </a:pPr>
            <a:r>
              <a:rPr sz="1200">
                <a:solidFill>
                  <a:srgbClr val="263238"/>
                </a:solidFill>
                <a:latin typeface="Calibri"/>
              </a:rPr>
              <a:t>[r16] Livingston KS, Glotzbecker MP, Shore BJ. Pediatric Acute Compartment Syndrome. J Am Acad Orthop Surg. 2017;25(5):358-364. https://doi.org/10.5435/JAAOS-D-15-00655</a:t>
            </a:r>
          </a:p>
          <a:p>
            <a:pPr>
              <a:spcAft>
                <a:spcPts val="800"/>
              </a:spcAft>
            </a:pPr>
            <a:r>
              <a:rPr sz="1200">
                <a:solidFill>
                  <a:srgbClr val="263238"/>
                </a:solidFill>
                <a:latin typeface="Calibri"/>
              </a:rPr>
              <a:t>[r17] Candusso F, De Salvo S, Cabrioli C, Bari LJ, Facchi R, Lanari E, et al. Acute, chronic, and non-fracture-related compartment syndrome in children. A current concepts review. J Child Orthop. 2026 Sep 3:18632521261485657. Publicado en línea antes de impresión. https://doi.org/10.1177/18632521261485657</a:t>
            </a:r>
          </a:p>
          <a:p>
            <a:pPr>
              <a:spcAft>
                <a:spcPts val="800"/>
              </a:spcAft>
            </a:pPr>
            <a:r>
              <a:rPr sz="1200">
                <a:solidFill>
                  <a:srgbClr val="263238"/>
                </a:solidFill>
                <a:latin typeface="Calibri"/>
              </a:rPr>
              <a:t>[r18] Hope MJ, McQueen MM. Acute compartment syndrome in the absence of fracture. J Orthop Trauma. 2004;18(4):220-4. https://doi.org/10.1097/00005131-200404000-00005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Large TM, Agel J, Holtzman DJ, Benirschke SK, Krieg JC. Interobserver Variability in the Measurement of Lower Leg Compartment Pressures. J Orthop Trauma. 2015;29(7):316-21. https://doi.org/10.1097/BOT.0000000000000317</a:t>
            </a:r>
          </a:p>
          <a:p>
            <a:pPr>
              <a:spcAft>
                <a:spcPts val="800"/>
              </a:spcAft>
            </a:pPr>
            <a:r>
              <a:rPr sz="1200">
                <a:solidFill>
                  <a:srgbClr val="263238"/>
                </a:solidFill>
                <a:latin typeface="Calibri"/>
              </a:rPr>
              <a:t>[r20] Bouklouch Y, Miclau T, Harvey E. Diagnosis of acute compartment syndrome: current diagnostic parameters. Injury. 2025;56 Suppl 1:112773. https://doi.org/10.1016/j.injury.2025.112773</a:t>
            </a:r>
          </a:p>
          <a:p>
            <a:pPr>
              <a:spcAft>
                <a:spcPts val="800"/>
              </a:spcAft>
            </a:pPr>
            <a:r>
              <a:rPr sz="1200">
                <a:solidFill>
                  <a:srgbClr val="263238"/>
                </a:solidFill>
                <a:latin typeface="Calibri"/>
              </a:rPr>
              <a:t>[r21] McQueen MM, Duckworth AD, Aitken SA, Sharma RA, Court-Brown CM. Predictors of Compartment Syndrome After Tibial Fracture. J Orthop Trauma. 2015;29(10):451-5. https://doi.org/10.1097/BOT.0000000000000347</a:t>
            </a:r>
          </a:p>
          <a:p>
            <a:pPr>
              <a:spcAft>
                <a:spcPts val="800"/>
              </a:spcAft>
            </a:pPr>
            <a:r>
              <a:rPr sz="1200">
                <a:solidFill>
                  <a:srgbClr val="263238"/>
                </a:solidFill>
                <a:latin typeface="Calibri"/>
              </a:rPr>
              <a:t>[r22] Park S, Ahn J, Gee AO, Kuntz AF, Esterhai JL. Compartment syndrome in tibial fractures. J Orthop Trauma. 2009;23(7):514-8. https://doi.org/10.1097/BOT.0b013e3181a2815a</a:t>
            </a:r>
          </a:p>
          <a:p>
            <a:pPr>
              <a:spcAft>
                <a:spcPts val="800"/>
              </a:spcAft>
            </a:pPr>
            <a:r>
              <a:rPr sz="1200">
                <a:solidFill>
                  <a:srgbClr val="263238"/>
                </a:solidFill>
                <a:latin typeface="Calibri"/>
              </a:rPr>
              <a:t>[r23] Stella M, Santolini E, Sanguineti F, Felli L, Vicenti G, Bizzoca D, et al. Aetiology of trauma-related acute compartment syndrome of the leg: A systematic review. Injury. 2019;50 Suppl 2:S57-S64. https://doi.org/10.1016/j.injury.2019.01.047</a:t>
            </a:r>
          </a:p>
          <a:p>
            <a:pPr>
              <a:spcAft>
                <a:spcPts val="800"/>
              </a:spcAft>
            </a:pPr>
            <a:r>
              <a:rPr sz="1200">
                <a:solidFill>
                  <a:srgbClr val="263238"/>
                </a:solidFill>
                <a:latin typeface="Calibri"/>
              </a:rPr>
              <a:t>[r24] Duckworth AD, Mitchell SE, Molyneux SG, White TO, Court-Brown CM, McQueen MM. Acute compartment syndrome of the forearm. J Bone Joint Surg Am. 2012;94(10):e63. https://doi.org/10.2106/JBJS.K.00837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68</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Kalyani BS, Fisher BE, Roberts CS, Giannoudis PV. Compartment syndrome of the forearm: a systematic review. J Hand Surg Am. 2011;36(3):535-43. https://doi.org/10.1016/j.jhsa.2010.12.007</a:t>
            </a:r>
          </a:p>
          <a:p>
            <a:pPr>
              <a:spcAft>
                <a:spcPts val="800"/>
              </a:spcAft>
            </a:pPr>
            <a:r>
              <a:rPr sz="1200">
                <a:solidFill>
                  <a:srgbClr val="263238"/>
                </a:solidFill>
                <a:latin typeface="Calibri"/>
              </a:rPr>
              <a:t>[r26] Shore BJ, Glotzbecker MP, Zurakowski D, Gelbard E, Hedequist DJ, Matheney TH. Acute compartment syndrome in children and teenagers with tibial shaft fractures: incidence and multivariable risk factors. J Orthop Trauma. 2013;27(11):616-21. https://doi.org/10.1097/BOT.0b013e31828f949c</a:t>
            </a:r>
          </a:p>
          <a:p>
            <a:pPr>
              <a:spcAft>
                <a:spcPts val="800"/>
              </a:spcAft>
            </a:pPr>
            <a:r>
              <a:rPr sz="1200">
                <a:solidFill>
                  <a:srgbClr val="263238"/>
                </a:solidFill>
                <a:latin typeface="Calibri"/>
              </a:rPr>
              <a:t>[r27] Farber A, Tan TW, Hamburg NM, Kalish JA, Joglar F, Onigman T, et al. Early fasciotomy in patients with extremity vascular injury is associated with decreased risk of adverse limb outcomes: a review of the National Trauma Data Bank. Injury. 2012;43(9):1486-91. https://doi.org/10.1016/j.injury.2011.06.006</a:t>
            </a:r>
          </a:p>
          <a:p>
            <a:pPr>
              <a:spcAft>
                <a:spcPts val="800"/>
              </a:spcAft>
            </a:pPr>
            <a:r>
              <a:rPr sz="1200">
                <a:solidFill>
                  <a:srgbClr val="263238"/>
                </a:solidFill>
                <a:latin typeface="Calibri"/>
              </a:rPr>
              <a:t>[r28] Heemskerk J, Kitslaar P. Acute compartment syndrome of the lower leg: retrospective study on prevalence, technique, and outcome of fasciotomies. World J Surg. 2003;27(6):744-7. https://doi.org/10.1007/s00268-003-6691-7</a:t>
            </a:r>
          </a:p>
          <a:p>
            <a:pPr>
              <a:spcAft>
                <a:spcPts val="800"/>
              </a:spcAft>
            </a:pPr>
            <a:r>
              <a:rPr sz="1200">
                <a:solidFill>
                  <a:srgbClr val="263238"/>
                </a:solidFill>
                <a:latin typeface="Calibri"/>
              </a:rPr>
              <a:t>[r29] Nester M, Borrelli J Jr. Well Leg Compartment Syndrome: Pathophysiology, Prevention, and Treatment. J Clin Med. 2022;11(21):6448. https://doi.org/10.3390/jcm11216448</a:t>
            </a:r>
          </a:p>
          <a:p>
            <a:pPr>
              <a:spcAft>
                <a:spcPts val="800"/>
              </a:spcAft>
            </a:pPr>
            <a:r>
              <a:rPr sz="1200">
                <a:solidFill>
                  <a:srgbClr val="263238"/>
                </a:solidFill>
                <a:latin typeface="Calibri"/>
              </a:rPr>
              <a:t>[r30] Whitesides TE, Haney TC, Morimoto K, Harada H. Tissue pressure measurements as a determinant for the need of fasciotomy. Clin Orthop Relat Res. 1975(113):43-51. https://doi.org/10.1097/00003086-197511000-00007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68</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Vaillancourt C, Shrier I, Vandal A, Falk M, Rossignol M, Vernec A, et al. Acute compartment syndrome: how long before muscle necrosis occurs?. CJEM. 2004;6(3):147-54. https://doi.org/10.1017/s1481803500006837</a:t>
            </a:r>
          </a:p>
          <a:p>
            <a:pPr>
              <a:spcAft>
                <a:spcPts val="800"/>
              </a:spcAft>
            </a:pPr>
            <a:r>
              <a:rPr sz="1200">
                <a:solidFill>
                  <a:srgbClr val="263238"/>
                </a:solidFill>
                <a:latin typeface="Calibri"/>
              </a:rPr>
              <a:t>[r32] Matsen FA 3rd, Wyss CR, Krugmire RB Jr, Simmons CW, King RV. The effects of limb elevation and dependency on local arteriovenous gradients in normal human limbs with particular reference to limbs with increased tissue pressure. Clin Orthop Relat Res. 1980(150):187-95. https://pubmed.ncbi.nlm.nih.gov/7428219/</a:t>
            </a:r>
          </a:p>
          <a:p>
            <a:pPr>
              <a:spcAft>
                <a:spcPts val="800"/>
              </a:spcAft>
            </a:pPr>
            <a:r>
              <a:rPr sz="1200">
                <a:solidFill>
                  <a:srgbClr val="263238"/>
                </a:solidFill>
                <a:latin typeface="Calibri"/>
              </a:rPr>
              <a:t>[r33] Fernandez JJ, Smith SR. Traumatic Rhabdomyolysis: Crush Syndrome, Compartment Syndrome, and the 'Found Down' Patient. J Am Acad Orthop Surg. 2024;32(4):e166-e174. https://doi.org/10.5435/JAAOS-D-23-00734</a:t>
            </a:r>
          </a:p>
          <a:p>
            <a:pPr>
              <a:spcAft>
                <a:spcPts val="800"/>
              </a:spcAft>
            </a:pPr>
            <a:r>
              <a:rPr sz="1200">
                <a:solidFill>
                  <a:srgbClr val="263238"/>
                </a:solidFill>
                <a:latin typeface="Calibri"/>
              </a:rPr>
              <a:t>[r34] Chavez LO, Leon M, Einav S, Varon J. Beyond muscle destruction: a systematic review of rhabdomyolysis for clinical practice. Crit Care. 2016;20(1):135. https://doi.org/10.1186/s13054-016-1314-5</a:t>
            </a:r>
          </a:p>
          <a:p>
            <a:pPr>
              <a:spcAft>
                <a:spcPts val="800"/>
              </a:spcAft>
            </a:pPr>
            <a:r>
              <a:rPr sz="1200">
                <a:solidFill>
                  <a:srgbClr val="263238"/>
                </a:solidFill>
                <a:latin typeface="Calibri"/>
              </a:rPr>
              <a:t>[r35] Finkelstein JA, Hunter GA, Hu RW. Lower limb compartment syndrome: course after delayed fasciotomy. J Trauma. 1996;40(3):342-4. https://doi.org/10.1097/00005373-199603000-00002</a:t>
            </a:r>
          </a:p>
          <a:p>
            <a:pPr>
              <a:spcAft>
                <a:spcPts val="800"/>
              </a:spcAft>
            </a:pPr>
            <a:r>
              <a:rPr sz="1200">
                <a:solidFill>
                  <a:srgbClr val="263238"/>
                </a:solidFill>
                <a:latin typeface="Calibri"/>
              </a:rPr>
              <a:t>[r36] Lambert S, editor. Compartment syndrome in the arm. AO Surgery Reference. AO Foundation. Consultado el 7 de octubre de 2026. https://surgeryreference.aofoundation.org/orthopedic-trauma/adult-trauma/further-reading/compartment-syndrome-arm</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68</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Ojike NI, Roberts CS, Giannoudis PV. Compartment syndrome of the thigh: a systematic review. Injury. 2010;41(2):133-6. https://doi.org/10.1016/j.injury.2009.03.016</a:t>
            </a:r>
          </a:p>
          <a:p>
            <a:pPr>
              <a:spcAft>
                <a:spcPts val="800"/>
              </a:spcAft>
            </a:pPr>
            <a:r>
              <a:rPr sz="1200">
                <a:solidFill>
                  <a:srgbClr val="263238"/>
                </a:solidFill>
                <a:latin typeface="Calibri"/>
              </a:rPr>
              <a:t>[r38] Oak NR, Abrams RA. Compartment Syndrome of the Hand. Orthop Clin North Am. 2016;47(3):609-16. https://doi.org/10.1016/j.ocl.2016.03.006</a:t>
            </a:r>
          </a:p>
          <a:p>
            <a:pPr>
              <a:spcAft>
                <a:spcPts val="800"/>
              </a:spcAft>
            </a:pPr>
            <a:r>
              <a:rPr sz="1200">
                <a:solidFill>
                  <a:srgbClr val="263238"/>
                </a:solidFill>
                <a:latin typeface="Calibri"/>
              </a:rPr>
              <a:t>[r39] Dodd A, Le I. Foot compartment syndrome: diagnosis and management. J Am Acad Orthop Surg. 2013;21(11):657-64. https://doi.org/10.5435/JAAOS-21-11-657</a:t>
            </a:r>
          </a:p>
          <a:p>
            <a:pPr>
              <a:spcAft>
                <a:spcPts val="800"/>
              </a:spcAft>
            </a:pPr>
            <a:r>
              <a:rPr sz="1200">
                <a:solidFill>
                  <a:srgbClr val="263238"/>
                </a:solidFill>
                <a:latin typeface="Calibri"/>
              </a:rPr>
              <a:t>[r40] Collinge CA, Attum B, Lebus GF, Tornetta P 3rd, Obremskey W, Ahn J, et al. Acute Compartment Syndrome: An Expert Survey of Orthopaedic Trauma Association Members. J Orthop Trauma. 2018;32(5):e181-e184. https://doi.org/10.1097/BOT.0000000000001128</a:t>
            </a:r>
          </a:p>
          <a:p>
            <a:pPr>
              <a:spcAft>
                <a:spcPts val="800"/>
              </a:spcAft>
            </a:pPr>
            <a:r>
              <a:rPr sz="1200">
                <a:solidFill>
                  <a:srgbClr val="263238"/>
                </a:solidFill>
                <a:latin typeface="Calibri"/>
              </a:rPr>
              <a:t>[r41] Bodansky D, Doorgakant A, Alsousou J, Iqbal HJ, Fischer B, Scicluna G, et al. Acute Compartment Syndrome: Do guidelines for diagnosis and management make a difference?. Injury. 2018;49(9):1699-1702. https://doi.org/10.1016/j.injury.2018.04.020</a:t>
            </a:r>
          </a:p>
          <a:p>
            <a:pPr>
              <a:spcAft>
                <a:spcPts val="800"/>
              </a:spcAft>
            </a:pPr>
            <a:r>
              <a:rPr sz="1200">
                <a:solidFill>
                  <a:srgbClr val="263238"/>
                </a:solidFill>
                <a:latin typeface="Calibri"/>
              </a:rPr>
              <a:t>[r42] Wall CJ, Lynch J, Harris IA, Richardson MD, Brand C, Lowe AJ, et al. Clinical practice guidelines for the management of acute limb compartment syndrome following trauma. ANZ J Surg. 2010;80(3):151-6. https://doi.org/10.1111/j.1445-2197.2010.05213.x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Lorange JP, Laverdière C, Corban J, Montreuil J, Harvey EJ. Diagnosis Accuracy for Compartment Syndrome: A Systematic Review and Meta-Analysis. J Orthop Trauma. 2023;37(8):e319-e325. https://doi.org/10.1097/BOT.0000000000002610</a:t>
            </a:r>
          </a:p>
          <a:p>
            <a:pPr>
              <a:spcAft>
                <a:spcPts val="800"/>
              </a:spcAft>
            </a:pPr>
            <a:r>
              <a:rPr sz="1200">
                <a:solidFill>
                  <a:srgbClr val="263238"/>
                </a:solidFill>
                <a:latin typeface="Calibri"/>
              </a:rPr>
              <a:t>[r44] Nelson JA. Compartment pressure measurements have poor specificity for compartment syndrome in the traumatized limb. J Emerg Med. 2013;44(5):1039-44. https://doi.org/10.1016/j.jemermed.2012.09.040</a:t>
            </a:r>
          </a:p>
          <a:p>
            <a:pPr>
              <a:spcAft>
                <a:spcPts val="800"/>
              </a:spcAft>
            </a:pPr>
            <a:r>
              <a:rPr sz="1200">
                <a:solidFill>
                  <a:srgbClr val="263238"/>
                </a:solidFill>
                <a:latin typeface="Calibri"/>
              </a:rPr>
              <a:t>[r45] McQueen MM, Court-Brown CM. Compartment monitoring in tibial fractures. The pressure threshold for decompression. J Bone Joint Surg Br. 1996;78(1):99-104. https://pubmed.ncbi.nlm.nih.gov/8898137/</a:t>
            </a:r>
          </a:p>
          <a:p>
            <a:pPr>
              <a:spcAft>
                <a:spcPts val="800"/>
              </a:spcAft>
            </a:pPr>
            <a:r>
              <a:rPr sz="1200">
                <a:solidFill>
                  <a:srgbClr val="263238"/>
                </a:solidFill>
                <a:latin typeface="Calibri"/>
              </a:rPr>
              <a:t>[r46] Prayson MJ, Chen JL, Hampers D, Vogt M, Fenwick J, Meredick R. Baseline compartment pressure measurements in isolated lower extremity fractures without clinical compartment syndrome. J Trauma. 2006;60(5):1037-40. https://doi.org/10.1097/01.ta.0000215444.05928.2f</a:t>
            </a:r>
          </a:p>
          <a:p>
            <a:pPr>
              <a:spcAft>
                <a:spcPts val="800"/>
              </a:spcAft>
            </a:pPr>
            <a:r>
              <a:rPr sz="1200">
                <a:solidFill>
                  <a:srgbClr val="263238"/>
                </a:solidFill>
                <a:latin typeface="Calibri"/>
              </a:rPr>
              <a:t>[r47] White TO, Howell GE, Will EM, Court-Brown CM, McQueen MM. Elevated intramuscular compartment pressures do not influence outcome after tibial fracture. J Trauma. 2003;55(6):1133-8. https://doi.org/10.1097/01.TA.0000100822.13119.AD</a:t>
            </a:r>
          </a:p>
          <a:p>
            <a:pPr>
              <a:spcAft>
                <a:spcPts val="800"/>
              </a:spcAft>
            </a:pPr>
            <a:r>
              <a:rPr sz="1200">
                <a:solidFill>
                  <a:srgbClr val="263238"/>
                </a:solidFill>
                <a:latin typeface="Calibri"/>
              </a:rPr>
              <a:t>[r48] Duckworth AD, McQueen MM. Continuous Intracompartmental Pressure Monitoring for Acute Compartment Syndrome. JBJS Essent Surg Tech. 2013;3(3):e13. https://doi.org/10.2106/JBJS.ST.M.00023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Collinge C, Kuper M. Comparison of three methods for measuring intracompartmental pressure in injured limbs of trauma patients. J Orthop Trauma. 2010;24(6):364-8. https://doi.org/10.1097/BOT.0b013e3181cb5866</a:t>
            </a:r>
          </a:p>
          <a:p>
            <a:pPr>
              <a:spcAft>
                <a:spcPts val="800"/>
              </a:spcAft>
            </a:pPr>
            <a:r>
              <a:rPr sz="1200">
                <a:solidFill>
                  <a:srgbClr val="263238"/>
                </a:solidFill>
                <a:latin typeface="Calibri"/>
              </a:rPr>
              <a:t>[r50] Harris IA, Kadir A, Donald G. Continuous compartment pressure monitoring for tibia fractures: does it influence outcome?. J Trauma. 2006;60(6):1330-5; discussion 1335. https://doi.org/10.1097/01.ta.0000196001.03681.c3</a:t>
            </a:r>
          </a:p>
          <a:p>
            <a:pPr>
              <a:spcAft>
                <a:spcPts val="800"/>
              </a:spcAft>
            </a:pPr>
            <a:r>
              <a:rPr sz="1200">
                <a:solidFill>
                  <a:srgbClr val="263238"/>
                </a:solidFill>
                <a:latin typeface="Calibri"/>
              </a:rPr>
              <a:t>[r51] Powell-Bowns MF, Littlechild JE, Yapp LZ, Faulkner AC, White TO, McQueen MM, et al. Tibial shaft fractures - to monitor or not? a multi-centre 2 year comparative study assessing the diagnosis of compartment syndrome in patients with tibial diaphyseal fractures. Injury. 2021;52(10):3111-3116. https://doi.org/10.1016/j.injury.2021.06.010</a:t>
            </a:r>
          </a:p>
          <a:p>
            <a:pPr>
              <a:spcAft>
                <a:spcPts val="800"/>
              </a:spcAft>
            </a:pPr>
            <a:r>
              <a:rPr sz="1200">
                <a:solidFill>
                  <a:srgbClr val="263238"/>
                </a:solidFill>
                <a:latin typeface="Calibri"/>
              </a:rPr>
              <a:t>[r52] Shuler MS, Roskosky M, Kinsey T, Glaser D, Reisman W, Ogburn C, et al. Continual near-infrared spectroscopy monitoring in the injured lower limb and acute compartment syndrome: an FDA-IDE trial. Bone Joint J. 2018;100-B(6):787-797. https://doi.org/10.1302/0301-620X.100B6.BJJ-2017-0736.R3</a:t>
            </a:r>
          </a:p>
          <a:p>
            <a:pPr>
              <a:spcAft>
                <a:spcPts val="800"/>
              </a:spcAft>
            </a:pPr>
            <a:r>
              <a:rPr sz="1200">
                <a:solidFill>
                  <a:srgbClr val="263238"/>
                </a:solidFill>
                <a:latin typeface="Calibri"/>
              </a:rPr>
              <a:t>[r53] Schmidt AH, Bosse MJ, Obremskey WT, O'Toole RV, Carroll EA, Stinner DJ, et al. Continuous Near-Infrared Spectroscopy Demonstrates Limitations in Monitoring the Development of Acute Compartment Syndrome in Patients with Leg Injuries. J Bone Joint Surg Am. 2018;100(19):1645-1652. https://doi.org/10.2106/JBJS.17.01495</a:t>
            </a:r>
          </a:p>
          <a:p>
            <a:pPr>
              <a:spcAft>
                <a:spcPts val="800"/>
              </a:spcAft>
            </a:pPr>
            <a:r>
              <a:rPr sz="1200">
                <a:solidFill>
                  <a:srgbClr val="263238"/>
                </a:solidFill>
                <a:latin typeface="Calibri"/>
              </a:rPr>
              <a:t>[r54] Walters TJ, Kottke MA, Hargens AR, Ryan KL. Noninvasive diagnostics for extremity compartment syndrome following traumatic injury: A state-of-the-art review. J Trauma Acute Care Surg. 2019;87(1S Suppl 1):S59-S66. https://doi.org/10.1097/TA.0000000000002284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Mortensen SJ, Vora MM, Mohamadi A, Wright CL, Hanna P, Lechtig A, et al. Diagnostic Modalities for Acute Compartment Syndrome of the Extremities: A Systematic Review. JAMA Surg. 2019;154(7):655-665. https://doi.org/10.1001/jamasurg.2019.1050</a:t>
            </a:r>
          </a:p>
          <a:p>
            <a:pPr>
              <a:spcAft>
                <a:spcPts val="800"/>
              </a:spcAft>
            </a:pPr>
            <a:r>
              <a:rPr sz="1200">
                <a:solidFill>
                  <a:srgbClr val="263238"/>
                </a:solidFill>
                <a:latin typeface="Calibri"/>
              </a:rPr>
              <a:t>[r56] Lin Z, Hou Z, Guo J, Lin Y, Zhang Y. Risk factors for poor outcomes in patients with acute lower leg compartment syndrome: a retrospective study of 103 cases. J Orthop Surg Res. 2024;19(1):252. https://doi.org/10.1186/s13018-024-04719-7</a:t>
            </a:r>
          </a:p>
          <a:p>
            <a:pPr>
              <a:spcAft>
                <a:spcPts val="800"/>
              </a:spcAft>
            </a:pPr>
            <a:r>
              <a:rPr sz="1200">
                <a:solidFill>
                  <a:srgbClr val="263238"/>
                </a:solidFill>
                <a:latin typeface="Calibri"/>
              </a:rPr>
              <a:t>[r57] Matsen FA 3rd, Winquist RA, Krugmire RB Jr. Diagnosis and management of compartmental syndromes. J Bone Joint Surg Am. 1980;62(2):286-91. https://pubmed.ncbi.nlm.nih.gov/7358759/</a:t>
            </a:r>
          </a:p>
          <a:p>
            <a:pPr>
              <a:spcAft>
                <a:spcPts val="800"/>
              </a:spcAft>
            </a:pPr>
            <a:r>
              <a:rPr sz="1200">
                <a:solidFill>
                  <a:srgbClr val="263238"/>
                </a:solidFill>
                <a:latin typeface="Calibri"/>
              </a:rPr>
              <a:t>[r58] Mubarak SJ, Owen CA. Double-incision fasciotomy of the leg for decompression in compartment syndromes. J Bone Joint Surg Am. 1977;59(2):184-7. https://pubmed.ncbi.nlm.nih.gov/15455478/</a:t>
            </a:r>
          </a:p>
          <a:p>
            <a:pPr>
              <a:spcAft>
                <a:spcPts val="800"/>
              </a:spcAft>
            </a:pPr>
            <a:r>
              <a:rPr sz="1200">
                <a:solidFill>
                  <a:srgbClr val="263238"/>
                </a:solidFill>
                <a:latin typeface="Calibri"/>
              </a:rPr>
              <a:t>[r59] Ronel DN, Mtui E, Nolan WB 3rd. Forearm compartment syndrome: anatomical analysis of surgical approaches to the deep space. Plast Reconstr Surg. 2004;114(3):697-705. https://doi.org/10.1097/01.prs.0000130967.42426.23</a:t>
            </a:r>
          </a:p>
          <a:p>
            <a:pPr>
              <a:spcAft>
                <a:spcPts val="800"/>
              </a:spcAft>
            </a:pPr>
            <a:r>
              <a:rPr sz="1200">
                <a:solidFill>
                  <a:srgbClr val="263238"/>
                </a:solidFill>
                <a:latin typeface="Calibri"/>
              </a:rPr>
              <a:t>[r60] Tapia-Nañez M, de Leon-Gutierrez H, Alvarez-Villalobos NA, Gutierrez-de-la-O J, Vilchez-Cavazos JF, Teran-Garza R, et al. Foot compartment syndrome treatment: a systematic review. Int Orthop. 2025;49(9):2239-2249. https://doi.org/10.1007/s00264-025-06566-5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68</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Kakagia D, Karadimas EJ, Drosos G, Ververidis A, Trypsiannis G, Verettas D. Wound closure of leg fasciotomy: comparison of vacuum-assisted closure versus shoelace technique. A randomised study. Injury. 2014;45(5):890-3. https://doi.org/10.1016/j.injury.2012.02.002</a:t>
            </a:r>
          </a:p>
          <a:p>
            <a:pPr>
              <a:spcAft>
                <a:spcPts val="800"/>
              </a:spcAft>
            </a:pPr>
            <a:r>
              <a:rPr sz="1200">
                <a:solidFill>
                  <a:srgbClr val="263238"/>
                </a:solidFill>
                <a:latin typeface="Calibri"/>
              </a:rPr>
              <a:t>[r62] Lutnick E, Chernov D, Bousleiman J, Bah M, Riley R, Nader ND, et al. Time to Wound Closure in Lower Extremity Fasciotomy: A Retrospective and Systematic Review. J Am Acad Orthop Surg Glob Res Rev. 2025;9(12):e25.00096. https://doi.org/10.5435/JAAOSGlobal-D-25-00096</a:t>
            </a:r>
          </a:p>
          <a:p>
            <a:pPr>
              <a:spcAft>
                <a:spcPts val="800"/>
              </a:spcAft>
            </a:pPr>
            <a:r>
              <a:rPr sz="1200">
                <a:solidFill>
                  <a:srgbClr val="263238"/>
                </a:solidFill>
                <a:latin typeface="Calibri"/>
              </a:rPr>
              <a:t>[r63] Obuh OO, Esomu EO, Sydney RO. Suturing Dermatotraction Techniques in Closing Fasciotomy Wounds: A Systematic Review. Cureus. 2023;15(4):e37550. https://doi.org/10.7759/cureus.37550</a:t>
            </a:r>
          </a:p>
          <a:p>
            <a:pPr>
              <a:spcAft>
                <a:spcPts val="800"/>
              </a:spcAft>
            </a:pPr>
            <a:r>
              <a:rPr sz="1200">
                <a:solidFill>
                  <a:srgbClr val="263238"/>
                </a:solidFill>
                <a:latin typeface="Calibri"/>
              </a:rPr>
              <a:t>[r64] Fitzgerald AM, Gaston P, Wilson Y, Quaba A, McQueen MM. Long-term sequelae of fasciotomy wounds. Br J Plast Surg. 2000;53(8):690-3. https://doi.org/10.1054/bjps.2000.3444</a:t>
            </a:r>
          </a:p>
          <a:p>
            <a:pPr>
              <a:spcAft>
                <a:spcPts val="800"/>
              </a:spcAft>
            </a:pPr>
            <a:r>
              <a:rPr sz="1200">
                <a:solidFill>
                  <a:srgbClr val="263238"/>
                </a:solidFill>
                <a:latin typeface="Calibri"/>
              </a:rPr>
              <a:t>[r65] Hovius SE, Ultee J. Volkmann's ischemic contracture. Prevention and treatment. Hand Clin. 2000;16(4):647-57. https://pubmed.ncbi.nlm.nih.gov/11117054/</a:t>
            </a:r>
          </a:p>
          <a:p>
            <a:pPr>
              <a:spcAft>
                <a:spcPts val="800"/>
              </a:spcAft>
            </a:pPr>
            <a:r>
              <a:rPr sz="1200">
                <a:solidFill>
                  <a:srgbClr val="263238"/>
                </a:solidFill>
                <a:latin typeface="Calibri"/>
              </a:rPr>
              <a:t>[r66] Frink M, Klaus AK, Kuther G, Probst C, Gosling T, Kobbe P, et al. Long term results of compartment syndrome of the lower limb in polytraumatised patients. Injury. 2007;38(5):607-13. https://doi.org/10.1016/j.injury.2006.12.021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68</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Giannoudis PV, Nicolopoulos C, Dinopoulos H, Ng A, Adedapo S, Kind P. The impact of lower leg compartment syndrome on health related quality of life. Injury. 2002;33(2):117-21. https://doi.org/10.1016/s0020-1383(01)00073-0</a:t>
            </a:r>
          </a:p>
          <a:p>
            <a:pPr>
              <a:spcAft>
                <a:spcPts val="800"/>
              </a:spcAft>
            </a:pPr>
            <a:r>
              <a:rPr sz="1200">
                <a:solidFill>
                  <a:srgbClr val="263238"/>
                </a:solidFill>
                <a:latin typeface="Calibri"/>
              </a:rPr>
              <a:t>[r68] Lin JS, Samora JB. Pediatric acute compartment syndrome: a systematic review and meta-analysis. J Pediatr Orthop B. 2020;29(1):90-96. https://doi.org/10.1097/BPB.0000000000000593</a:t>
            </a:r>
          </a:p>
          <a:p>
            <a:pPr>
              <a:spcAft>
                <a:spcPts val="800"/>
              </a:spcAft>
            </a:pPr>
            <a:r>
              <a:rPr sz="1200">
                <a:solidFill>
                  <a:srgbClr val="263238"/>
                </a:solidFill>
                <a:latin typeface="Calibri"/>
              </a:rPr>
              <a:t>[r69] Tran AA, Lee D, Fassihi SC, Smith E, Lee R, Siram G. A systematic review of the effect of regional anesthesia on diagnosis and management of acute compartment syndrome in long bone fractures. Eur J Trauma Emerg Surg. 2020;46(6):1281-1290. https://doi.org/10.1007/s00068-020-01320-5</a:t>
            </a:r>
          </a:p>
          <a:p>
            <a:pPr>
              <a:spcAft>
                <a:spcPts val="800"/>
              </a:spcAft>
            </a:pPr>
            <a:r>
              <a:rPr sz="1200">
                <a:solidFill>
                  <a:srgbClr val="263238"/>
                </a:solidFill>
                <a:latin typeface="Calibri"/>
              </a:rPr>
              <a:t>[r70] Hilber N, Dodi A, Blumenthal S, Bruppacher H, Borgeat A, Aguirre J. The Impact of Regional Anesthesia in Masking Acute Compartment Syndrome after Limb Trauma. J Clin Med. 2024;13(6):1787. https://doi.org/10.3390/jcm13061787</a:t>
            </a:r>
          </a:p>
          <a:p>
            <a:pPr>
              <a:spcAft>
                <a:spcPts val="800"/>
              </a:spcAft>
            </a:pPr>
            <a:r>
              <a:rPr sz="1200">
                <a:solidFill>
                  <a:srgbClr val="263238"/>
                </a:solidFill>
                <a:latin typeface="Calibri"/>
              </a:rPr>
              <a:t>[r71] Bhattacharyya T, Vrahas MS. The medical-legal aspects of compartment syndrome. J Bone Joint Surg Am. 2004;86(4):864-8. https://doi.org/10.2106/00004623-200404000-00029</a:t>
            </a:r>
          </a:p>
          <a:p>
            <a:pPr>
              <a:spcAft>
                <a:spcPts val="800"/>
              </a:spcAft>
            </a:pPr>
            <a:r>
              <a:rPr sz="1200">
                <a:solidFill>
                  <a:srgbClr val="263238"/>
                </a:solidFill>
                <a:latin typeface="Calibri"/>
              </a:rPr>
              <a:t>[r72] DePasse JM, Sargent R, Fantry AJ, Bokshan SL, Palumbo MA, Daniels AH. Assessment of Malpractice Claims Associated With Acute Compartment Syndrome. J Am Acad Orthop Surg. 2017;25(6):e109-e113. https://doi.org/10.5435/JAAOS-D-16-00460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Síndrome compartimental agudo: sospechar, medir y descomprimir sin demora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