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Sheet1!$A$2:$A$5</c:f>
              <c:strCache>
                <c:ptCount val="4"/>
                <c:pt idx="0">
                  <c:v>Cirugía ambulatoria</c:v>
                </c:pt>
                <c:pt idx="1">
                  <c:v>Cualquier cirugía con ingreso</c:v>
                </c:pt>
                <c:pt idx="2">
                  <c:v>Cirugía por cáncer (con ingreso)</c:v>
                </c:pt>
                <c:pt idx="3">
                  <c:v>Reemplazo de cadera o rodilla (con ingreso)</c:v>
                </c:pt>
              </c:strCache>
            </c:strRef>
          </c:cat>
          <c:val>
            <c:numRef>
              <c:f>Sheet1!$B$2:$B$5</c:f>
              <c:numCache>
                <c:formatCode>General</c:formatCode>
                <c:ptCount val="4"/>
                <c:pt idx="0">
                  <c:v>9.6</c:v>
                </c:pt>
                <c:pt idx="1">
                  <c:v>69.1</c:v>
                </c:pt>
                <c:pt idx="2">
                  <c:v>91.6</c:v>
                </c:pt>
                <c:pt idx="3">
                  <c:v>220.6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ORIF pelvis</c:v>
                </c:pt>
                <c:pt idx="1">
                  <c:v>Enclavado femoral</c:v>
                </c:pt>
                <c:pt idx="2">
                  <c:v>ORIF cuello femoral</c:v>
                </c:pt>
                <c:pt idx="3">
                  <c:v>ORIF intertrocantérica</c:v>
                </c:pt>
                <c:pt idx="4">
                  <c:v>Enclavado tibial</c:v>
                </c:pt>
              </c:strCache>
            </c:strRef>
          </c:cat>
          <c:val>
            <c:numRef>
              <c:f>Sheet1!$B$2:$B$6</c:f>
              <c:numCache>
                <c:formatCode>General</c:formatCode>
                <c:ptCount val="5"/>
                <c:pt idx="0">
                  <c:v>1.7</c:v>
                </c:pt>
                <c:pt idx="1">
                  <c:v>1.33</c:v>
                </c:pt>
                <c:pt idx="2">
                  <c:v>0.98</c:v>
                </c:pt>
                <c:pt idx="3">
                  <c:v>0.59</c:v>
                </c:pt>
                <c:pt idx="4">
                  <c:v>0.34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HR</c:v>
                </c:pt>
              </c:strCache>
            </c:strRef>
          </c:tx>
          <c:spPr>
            <a:solidFill>
              <a:srgbClr val="0F5F6B"/>
            </a:solidFill>
          </c:spPr>
          <c:cat>
            <c:strRef>
              <c:f>Sheet1!$A$2:$A$6</c:f>
              <c:strCache>
                <c:ptCount val="5"/>
                <c:pt idx="0">
                  <c:v>Arteriopatía periférica</c:v>
                </c:pt>
                <c:pt idx="1">
                  <c:v>Coagulopatía</c:v>
                </c:pt>
                <c:pt idx="2">
                  <c:v>Anticonceptivos orales (18-50 años)</c:v>
                </c:pt>
                <c:pt idx="3">
                  <c:v>EP previa</c:v>
                </c:pt>
                <c:pt idx="4">
                  <c:v>TVP previa</c:v>
                </c:pt>
              </c:strCache>
            </c:strRef>
          </c:cat>
          <c:val>
            <c:numRef>
              <c:f>Sheet1!$B$2:$B$6</c:f>
              <c:numCache>
                <c:formatCode>General</c:formatCode>
                <c:ptCount val="5"/>
                <c:pt idx="0">
                  <c:v>2.34</c:v>
                </c:pt>
                <c:pt idx="1">
                  <c:v>2.47</c:v>
                </c:pt>
                <c:pt idx="2">
                  <c:v>5.23</c:v>
                </c:pt>
                <c:pt idx="3">
                  <c:v>5.45</c:v>
                </c:pt>
                <c:pt idx="4">
                  <c:v>6.27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HR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CRISTAL aspirina</c:v>
                </c:pt>
                <c:pt idx="1">
                  <c:v>CRISTAL enoxaparina</c:v>
                </c:pt>
                <c:pt idx="2">
                  <c:v>EPCAT II aspirina</c:v>
                </c:pt>
                <c:pt idx="3">
                  <c:v>EPCAT II rivaroxabán</c:v>
                </c:pt>
              </c:strCache>
            </c:strRef>
          </c:cat>
          <c:val>
            <c:numRef>
              <c:f>Sheet1!$B$2:$B$5</c:f>
              <c:numCache>
                <c:formatCode>General</c:formatCode>
                <c:ptCount val="4"/>
                <c:pt idx="0">
                  <c:v>3.45</c:v>
                </c:pt>
                <c:pt idx="1">
                  <c:v>1.82</c:v>
                </c:pt>
                <c:pt idx="2">
                  <c:v>0.64</c:v>
                </c:pt>
                <c:pt idx="3">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TVP aspirina</c:v>
                </c:pt>
                <c:pt idx="1">
                  <c:v>TVP HBPM</c:v>
                </c:pt>
                <c:pt idx="2">
                  <c:v>EP aspirina</c:v>
                </c:pt>
                <c:pt idx="3">
                  <c:v>EP HBPM</c:v>
                </c:pt>
                <c:pt idx="4">
                  <c:v>Muerte aspirina</c:v>
                </c:pt>
                <c:pt idx="5">
                  <c:v>Muerte HBPM</c:v>
                </c:pt>
              </c:strCache>
            </c:strRef>
          </c:cat>
          <c:val>
            <c:numRef>
              <c:f>Sheet1!$B$2:$B$7</c:f>
              <c:numCache>
                <c:formatCode>General</c:formatCode>
                <c:ptCount val="6"/>
                <c:pt idx="0">
                  <c:v>2.51</c:v>
                </c:pt>
                <c:pt idx="1">
                  <c:v>1.71</c:v>
                </c:pt>
                <c:pt idx="2">
                  <c:v>1.49</c:v>
                </c:pt>
                <c:pt idx="3">
                  <c:v>1.49</c:v>
                </c:pt>
                <c:pt idx="4">
                  <c:v>0.78</c:v>
                </c:pt>
                <c:pt idx="5">
                  <c:v>0.73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medias</c:v>
                </c:pt>
                <c:pt idx="1">
                  <c:v>Sin medias</c:v>
                </c:pt>
              </c:strCache>
            </c:strRef>
          </c:cat>
          <c:val>
            <c:numRef>
              <c:f>Sheet1!$B$2:$B$3</c:f>
              <c:numCache>
                <c:formatCode>General</c:formatCode>
                <c:ptCount val="2"/>
                <c:pt idx="0">
                  <c:v>9</c:v>
                </c:pt>
                <c:pt idx="1">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Baja</c:v>
                </c:pt>
                <c:pt idx="1">
                  <c:v>Moderada</c:v>
                </c:pt>
                <c:pt idx="2">
                  <c:v>Alta</c:v>
                </c:pt>
              </c:strCache>
            </c:strRef>
          </c:cat>
          <c:val>
            <c:numRef>
              <c:f>Sheet1!$B$2:$B$4</c:f>
              <c:numCache>
                <c:formatCode>General</c:formatCode>
                <c:ptCount val="3"/>
                <c:pt idx="0">
                  <c:v>3</c:v>
                </c:pt>
                <c:pt idx="1">
                  <c:v>17</c:v>
                </c:pt>
                <c:pt idx="2">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Eco compresión proximal</c:v>
                </c:pt>
                <c:pt idx="1">
                  <c:v>Eco pierna completa</c:v>
                </c:pt>
                <c:pt idx="2">
                  <c:v>Eco seriada</c:v>
                </c:pt>
                <c:pt idx="3">
                  <c:v>D-dímero</c:v>
                </c:pt>
              </c:strCache>
            </c:strRef>
          </c:cat>
          <c:val>
            <c:numRef>
              <c:f>Sheet1!$B$2:$B$5</c:f>
              <c:numCache>
                <c:formatCode>General</c:formatCode>
                <c:ptCount val="4"/>
                <c:pt idx="0">
                  <c:v>90.1</c:v>
                </c:pt>
                <c:pt idx="1">
                  <c:v>94.0</c:v>
                </c:pt>
                <c:pt idx="2">
                  <c:v>97.9</c:v>
                </c:pt>
                <c:pt idx="3">
                  <c:v>96.1</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Eco compresión proximal</c:v>
                </c:pt>
                <c:pt idx="1">
                  <c:v>Eco pierna completa</c:v>
                </c:pt>
                <c:pt idx="2">
                  <c:v>Eco seriada</c:v>
                </c:pt>
                <c:pt idx="3">
                  <c:v>D-dímero</c:v>
                </c:pt>
              </c:strCache>
            </c:strRef>
          </c:cat>
          <c:val>
            <c:numRef>
              <c:f>Sheet1!$C$2:$C$5</c:f>
              <c:numCache>
                <c:formatCode>General</c:formatCode>
                <c:ptCount val="4"/>
                <c:pt idx="0">
                  <c:v>98.5</c:v>
                </c:pt>
                <c:pt idx="1">
                  <c:v>97.3</c:v>
                </c:pt>
                <c:pt idx="2">
                  <c:v>99.8</c:v>
                </c:pt>
                <c:pt idx="3">
                  <c:v>35.7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D-dímero tras artroplastia</c:v>
                </c:pt>
                <c:pt idx="1">
                  <c:v>Angio-TC</c:v>
                </c:pt>
                <c:pt idx="2">
                  <c:v>Angio-TC + venografía TC</c:v>
                </c:pt>
                <c:pt idx="3">
                  <c:v>Sospecha baja + PERC negativo</c:v>
                </c:pt>
              </c:strCache>
            </c:strRef>
          </c:cat>
          <c:val>
            <c:numRef>
              <c:f>Sheet1!$B$2:$B$5</c:f>
              <c:numCache>
                <c:formatCode>General</c:formatCode>
                <c:ptCount val="4"/>
                <c:pt idx="0">
                  <c:v>76</c:v>
                </c:pt>
                <c:pt idx="1">
                  <c:v>83</c:v>
                </c:pt>
                <c:pt idx="2">
                  <c:v>90</c:v>
                </c:pt>
                <c:pt idx="3">
                  <c:v>97.4</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D-dímero tras artroplastia</c:v>
                </c:pt>
                <c:pt idx="1">
                  <c:v>Angio-TC</c:v>
                </c:pt>
                <c:pt idx="2">
                  <c:v>Angio-TC + venografía TC</c:v>
                </c:pt>
                <c:pt idx="3">
                  <c:v>Sospecha baja + PERC negativo</c:v>
                </c:pt>
              </c:strCache>
            </c:strRef>
          </c:cat>
          <c:val>
            <c:numRef>
              <c:f>Sheet1!$C$2:$C$5</c:f>
              <c:numCache>
                <c:formatCode>General</c:formatCode>
                <c:ptCount val="4"/>
                <c:pt idx="0">
                  <c:v>86</c:v>
                </c:pt>
                <c:pt idx="1">
                  <c:v>96</c:v>
                </c:pt>
                <c:pt idx="2">
                  <c:v>95</c:v>
                </c:pt>
                <c:pt idx="3">
                  <c:v>21.9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Muerte o descompensación · tenecteplasa</c:v>
                </c:pt>
                <c:pt idx="1">
                  <c:v>Muerte o descompensación · placebo</c:v>
                </c:pt>
                <c:pt idx="2">
                  <c:v>Sangrado extracraneal · tenecteplasa</c:v>
                </c:pt>
                <c:pt idx="3">
                  <c:v>Sangrado extracraneal · placebo</c:v>
                </c:pt>
                <c:pt idx="4">
                  <c:v>Ictus · tenecteplasa</c:v>
                </c:pt>
                <c:pt idx="5">
                  <c:v>Ictus · placebo</c:v>
                </c:pt>
              </c:strCache>
            </c:strRef>
          </c:cat>
          <c:val>
            <c:numRef>
              <c:f>Sheet1!$B$2:$B$7</c:f>
              <c:numCache>
                <c:formatCode>General</c:formatCode>
                <c:ptCount val="6"/>
                <c:pt idx="0">
                  <c:v>2.6</c:v>
                </c:pt>
                <c:pt idx="1">
                  <c:v>5.6</c:v>
                </c:pt>
                <c:pt idx="2">
                  <c:v>6.3</c:v>
                </c:pt>
                <c:pt idx="3">
                  <c:v>1.2</c:v>
                </c:pt>
                <c:pt idx="4">
                  <c:v>2.4</c:v>
                </c:pt>
                <c:pt idx="5">
                  <c:v>0.2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1 año</c:v>
                </c:pt>
                <c:pt idx="1">
                  <c:v>2 años</c:v>
                </c:pt>
                <c:pt idx="2">
                  <c:v>5 años</c:v>
                </c:pt>
                <c:pt idx="3">
                  <c:v>10 años</c:v>
                </c:pt>
              </c:strCache>
            </c:strRef>
          </c:cat>
          <c:val>
            <c:numRef>
              <c:f>Sheet1!$B$2:$B$5</c:f>
              <c:numCache>
                <c:formatCode>General</c:formatCode>
                <c:ptCount val="4"/>
                <c:pt idx="0">
                  <c:v>10</c:v>
                </c:pt>
                <c:pt idx="1">
                  <c:v>16</c:v>
                </c:pt>
                <c:pt idx="2">
                  <c:v>25</c:v>
                </c:pt>
                <c:pt idx="3">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c:v>
                </c:pt>
              </c:strCache>
            </c:strRef>
          </c:tx>
          <c:spPr>
            <a:solidFill>
              <a:srgbClr val="0F5F6B"/>
            </a:solidFill>
          </c:spPr>
          <c:cat>
            <c:strRef>
              <c:f>Sheet1!$A$2:$A$6</c:f>
              <c:strCache>
                <c:ptCount val="5"/>
                <c:pt idx="0">
                  <c:v>Enoxaparina dosis baja</c:v>
                </c:pt>
                <c:pt idx="1">
                  <c:v>Enoxaparina dosis alta</c:v>
                </c:pt>
                <c:pt idx="2">
                  <c:v>Rivaroxabán 20-45 años</c:v>
                </c:pt>
                <c:pt idx="3">
                  <c:v>Rivaroxabán 60-76 años</c:v>
                </c:pt>
                <c:pt idx="4">
                  <c:v>Enoxaparina dosis baja con aclaramiento &lt; 30 mL/min</c:v>
                </c:pt>
              </c:strCache>
            </c:strRef>
          </c:cat>
          <c:val>
            <c:numRef>
              <c:f>Sheet1!$B$2:$B$6</c:f>
              <c:numCache>
                <c:formatCode>General</c:formatCode>
                <c:ptCount val="5"/>
                <c:pt idx="0">
                  <c:v>12</c:v>
                </c:pt>
                <c:pt idx="1">
                  <c:v>24</c:v>
                </c:pt>
                <c:pt idx="2">
                  <c:v>18</c:v>
                </c:pt>
                <c:pt idx="3">
                  <c:v>26</c:v>
                </c:pt>
                <c:pt idx="4">
                  <c:v>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Global · ≤ 30</c:v>
                </c:pt>
                <c:pt idx="1">
                  <c:v>Global · &gt; 30</c:v>
                </c:pt>
                <c:pt idx="2">
                  <c:v>Dosis estándar · ≤ 30</c:v>
                </c:pt>
                <c:pt idx="3">
                  <c:v>Dosis estándar · &gt; 30</c:v>
                </c:pt>
                <c:pt idx="4">
                  <c:v>Dosis ajustada · ≤ 30</c:v>
                </c:pt>
                <c:pt idx="5">
                  <c:v>Dosis ajustada · &gt; 30</c:v>
                </c:pt>
              </c:strCache>
            </c:strRef>
          </c:cat>
          <c:val>
            <c:numRef>
              <c:f>Sheet1!$B$2:$B$7</c:f>
              <c:numCache>
                <c:formatCode>General</c:formatCode>
                <c:ptCount val="6"/>
                <c:pt idx="0">
                  <c:v>5.0</c:v>
                </c:pt>
                <c:pt idx="1">
                  <c:v>2.4</c:v>
                </c:pt>
                <c:pt idx="2">
                  <c:v>8.3</c:v>
                </c:pt>
                <c:pt idx="3">
                  <c:v>2.4</c:v>
                </c:pt>
                <c:pt idx="4">
                  <c:v>0.9</c:v>
                </c:pt>
                <c:pt idx="5">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EPCAT II aspirina</c:v>
                </c:pt>
                <c:pt idx="1">
                  <c:v>EPCAT II rivaroxabán</c:v>
                </c:pt>
                <c:pt idx="2">
                  <c:v>PRONOMOS rivaroxabán</c:v>
                </c:pt>
                <c:pt idx="3">
                  <c:v>PRONOMOS enoxaparina</c:v>
                </c:pt>
              </c:strCache>
            </c:strRef>
          </c:cat>
          <c:val>
            <c:numRef>
              <c:f>Sheet1!$B$2:$B$5</c:f>
              <c:numCache>
                <c:formatCode>General</c:formatCode>
                <c:ptCount val="4"/>
                <c:pt idx="0">
                  <c:v>0.47</c:v>
                </c:pt>
                <c:pt idx="1">
                  <c:v>0.29</c:v>
                </c:pt>
                <c:pt idx="2">
                  <c:v>0.6</c:v>
                </c:pt>
                <c:pt idx="3">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Distal</c:v>
                </c:pt>
                <c:pt idx="1">
                  <c:v>Femoropoplítea</c:v>
                </c:pt>
                <c:pt idx="2">
                  <c:v>Iliofemoral</c:v>
                </c:pt>
              </c:strCache>
            </c:strRef>
          </c:cat>
          <c:val>
            <c:numRef>
              <c:f>Sheet1!$B$2:$B$4</c:f>
              <c:numCache>
                <c:formatCode>General</c:formatCode>
                <c:ptCount val="3"/>
                <c:pt idx="0">
                  <c:v>22.8</c:v>
                </c:pt>
                <c:pt idx="1">
                  <c:v>30.7</c:v>
                </c:pt>
                <c:pt idx="2">
                  <c:v>51.1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Tromboembolismo venoso en ortopedia: tromboprofilaxis, trombosis venosa profunda y embolia pulmonar.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por qué se forma el trombo; Anatomía: dónde se forma y adónde viaja; Clasificación: cuatro formas de ordenar el TEV; Profilaxis I: a quién y según el procedimiento; Profilaxis II: fármacos y ensayos clave; Profilaxis III: métodos mecánicos, duración y momento de inicio; Diagnóstico: de la sospecha a la prueba; Examen físico y reglas clínicas; Imágenes y pruebas de laboratorio; Algoritmo diagnóstico en el postoperatorio; Tratamiento del TEV establecido; Técnica: protocolo práctico perioperatorio de tromboprofilaxis; Situaciones especiales; Complicaciones; Pronóstico; Rehabilitación y seguimiento; Guías vigentes: qué dicen y qué edad tienen. Estructura sugerida por el autor para diez minutos: Lámina 1 (apertura) · Caso didáctico inventado: mujer operada de prótesis de rodilla con catéter epidural que a los pocos días tiene disnea súbita. Pregunta al auditorio: ¿qué pudimos hacer antes y qué hacemos ahora?. Lámina 2 · Magnitud del problema: riesgo relativo 220,6 de hospitalización por TEV en las 6 primeras semanas tras reemplazo de cadera o rodilla, y 19,6 entre las semanas 7 y 12 tras cirugía con ingreso [r5]. Lámina 3 · Tríada de Virchow en el paciente de traumatología: estasis, lesión de la pared y activación inflamatoria [r22]. Lámina 4 · Los tres ensayos de aspirina: CRISTAL 3,45 % frente a 1,82 % [r1]; EPCAT II 0,64 % frente a 0,70 % [r6]; PREVENT CLOT muerte 0,78 % frente a 0,73 % y TVP 2,51 % frente a 1,71 % [r7]. Lámina 5 · Dónde no se profila de rutina: yeso y artroscopia, con TEV 1,4 % frente a 1,8 % y 0,7 % frente a 0,4 % [r2]; NICE y ACCP lo matizan [r13][r10]. Lámina 6 · Fármacos y renal: enoxaparina 30 mg al día con aclaramiento menor de 30 mL/min [r16], fondaparinux contraindicado [r19], rivaroxabán a evitar por debajo de 15 mL/min [r20]. Lámina 7 · Anestesia neuraxial: al menos 12 h desde la última dosis baja de enoxaparina antes de retirar el catéter [r16]; rivaroxabán 18 h en jóvenes y 26 h en ancianos [r20]. Lámina 8 · Diagnóstico: Wells, D-dímero con límites y ecografía (sensibilidad 90,1 %, especificidad 98,5 %) [r8]; PERC no aplica tras cirugía [r23]; angio-TC 83 % y 96 % [r9]. Lámina 9 · Tratamiento: DOAC sobre AVK de forma condicional [r4]; 3 meses si el desencadenante fue quirúrgico [r3]; trombólisis solo con compromiso hemodinámico [r4]. Lámina 10 (cierre) · Mensajes para llevar y preguntas del auditorio: siempre los dos riesgos, siempre coordinar con anestesia, siempre dar instrucciones al alta [r13].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Operar la cadera o la rodilla multiplica el riesgo de TEV (trombosis venosa profunda más embolia pulmonar): en las primeras 6 semanas tras un reemplazo con ingreso, el riesgo relativo de hospitalización por TEV fue 220,6 frente a no operarse (cohorte de mujeres de mediana edad) (fuente: Sweetland S y colaboradores, 2009). No existe una receta única: la profilaxis se decide por procedimiento y por riesgo de sangrado. En artroplastia, CRISTAL halló más TEV sintomático con aspirina que con enoxaparina (3,45 % frente a 1,82 %) (fuente: CRISTAL Study Group y colaboradores, 2022), mientras EPCAT II, que empezó con 5 días de rivaroxabán en todos, no halló diferencia al pasar a aspirina (0,64 % frente a 0,70 %) (fuente: Anderson DR y colaboradores, 2018). En fracturas operadas de extremidad o pelvis, la aspirina no fue peor que la enoxaparina para evitar la muerte a 90 días (0,78 % frente a 0,73 %), pero tuvo más TVP (2,51 % frente a 1,71 %) (fuente: Major Extremity Trauma Research Consortium (METRC) y colaboradores, 2023). Yeso de pierna y artroscopia de rodilla: la HBPM sistemática no demostró beneficio (TEV sintomático 1,4 % con HBPM frente a 1,8 % sin ella con yeso; 0,7 % frente a 0,4 % tras artroscopia) (fuente: van Adrichem RA y colaboradores, 2017). Para diagnosticar no basta el examen físico: se combina probabilidad clínica (Wells), D-dímero (poco útil en el postoperatorio) y ecografía de compresión (sensibilidad 90,1 %, especificidad 98,5 %) (fuente: Bhatt M y colaboradores, 2020); en sospecha de EP, la angio-TC tuvo sensibilidad 83 % y especificidad 96 % (fuente: Stein PD y colaboradores, 2006). Se trata con anticoagulación completa (los DOAC se prefieren sobre los AVK, recomendación condicional) (fuente: Ortel TL y colaboradores, 2020); 3 meses bastan si el desencadenante fue quirúrgico (fuente: Streiff MB y colaboradores, 2016); la trombólisis se reserva para la EP con compromiso hemodinámico (fuente: Ortel TL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tromboembolismo venoso (TEV) es una sola enfermedad con dos presentaciones. La trombosis venosa profunda (TVP) es un coágulo dentro de una vena profunda. La embolia pulmonar (EP) ocurre cuando un fragmento viaja por la circulación y se atasca en las arterias del pulmón. En la población general el TEV aparece en cerca de 1 a 2 personas por cada 1000 cada año (fuente: Ortel TL y colaboradores, 2020). Después de operar la cadera o la rodilla ese riesgo se multiplica (fuente: Sweetland S y colaboradores, 2009), y en la pierna inmovilizada sin profilaxis la incidencia de TVP varió entre 4,3 % y 40 % según el estudio (fuente: Zee AA y colaboradores, 2017); por eso la profilaxis es parte de la rutina del traumatólogo. Tromboprofilaxis es el conjunto de medidas que reducen la probabilidad de que el coágulo se forme.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Incluye fármacos (heparinas de bajo peso molecular, fondaparinux, anticoagulantes orales directos, antagonistas de la vitamina K, aspirina), métodos mecánicos (compresión neumática intermitente y medias) y la movilización temprana (fuente: Falck-Ytter Y y colaboradores, 2012) (fuente: Mont MA y colaboradores, 2011). Lo que se cuenta cuando se habla de "TEV" (y por qué importa) TEV sintomático: el paciente consulta por síntomas y la imagen lo confirma. Es el desenlace de los ensayos modernos, como CRISTAL, que lo midió a 90 días (fuente: CRISTAL Study Group y colaboradores, 2022). TVP asintomática: se detecta porque alguien la busca con ecografía o venografía. En las series de fracturas de extremidad inferior, la mayoría de las TVP halladas fueron asintomáticas (fuente: Pastori D y colaboradores, 2023). Por eso las cifras de los estudios con cribado son mucho más altas que las de los registros. TEV mayor: desenlace compuesto del ensayo PRONOMOS; suma cualquier TVP con síntomas (distal o proximal), la EP y la muerte atribuida al TEV mientras dura el tratamiento, más la TVP proximal sin síntomas hallada al terminarlo (fuente: Samama CM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Síndrome postrombótico (SPT): secuela crónica de la TVP; en el ensayo SOX se diagnosticó con dolor e hinchazón de la pierna de al menos 1 mes de duración (fuente: Kahn SR y colaboradores, 2014). Tres palabras que se confunden: la prevención primaria es la profilaxis en el paciente que aún no tiene TEV; el tratamiento es la anticoagulación del TEV ya diagnosticado; la prevención secundaria es lo que se hace después para evitar la recurrencia, tema que las guías de ASH tratan por separado del tratamiento inicial (fuente: Ortel TL y colaboradores, 2020).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Operar la cadera o la rodilla es de lo que más eleva el riesgo de TEV. En una cohorte de 947 454 mujeres británicas de mediana edad, el riesgo relativo de ser hospitalizada por TEV en las primeras 6 semanas fue 220,6 tras un reemplazo de cadera o rodilla con ingreso, frente a 69,1 tras cualquier cirugía con ingreso y 9,6 tras cirugía ambulatoria; la referencia era no operarse (fuente: Sweetland S y colaboradores, 2009). En cifras absolutas, los autores estimaron que 1 de cada 45 mujeres operadas de reemplazo de cadera o rodilla ingresaría por TEV en las 12 semanas siguientes (fuente: Sweetland S y colaboradores, 2009). El riesgo baja pero no desaparece: entre las semanas 7 y 12 el riesgo relativo seguía en 19,6 tras cirugía con ingreso (fuente: Sweetland S y colaboradores, 2009). Las cifras dependen de cómo se busque el TEV. Muchos estudios clásicos detectaban la TVP por cribado: en la mayoría de los ensayos de medias de compresión se usó la captación de fibrinógeno marcado con I125 (fuente: Sachdeva A y colaboradores, 2018). CRISTAL, EPCAT II y POT, en cambio, cuentan TEV sintomático a 90 días o a 3 meses (fuente: CRISTAL Study Group y colaboradores, 2022) (fuente: Anderson DR y colaboradores, 2018) (fuente: van Adrichem RA y colaboradores, 2017). Un ejemplo de la dispersión: en pacientes con la pierna inmovilizada sin profilaxis, la incidencia de TVP varió entre 4,3 % y 40 % según el estudio (fuente: Zee AA y colaboradores, 2017). Nunca compare una cifra de TVP con una de TEV sintomático. Cifras en cirugía de fractura y de pie y tobillo Con profilaxis protocolizada, un sistema de salud registró TEV en 0,82 % de 11 313 pacientes operados de pelvis, acetábulo, cuello femoral, región intertrocantérica o enclavado de fémur y tibia: 1,70 % tras fijación pélvica, 1,33 % tras enclavado femoral, 0,98 % tras fijación del cuello femoral, 0,59 % tras fijación intertrocantérica y 0,34 % tras enclavado tibial (fuente: Lowe JA y colaboradores, 2020). En Dinamarca, tras cirugía de fractura distal a la rodilla sin profilaxis rutinaria al alta (57 619 pacientes), el TEV sintomático fue 1,0 % a 180 días, y 6,6 % de los eventos fueron muerte por EP (fuente: Wahlsten LR y colaboradores, 2015). En 468 699 cirugías ambulatorias de rodilla, tobillo y Aquiles, el TEV a 90 días fue 0,72 % tras reparación del Aquiles, 0,33 % tras cirugía de fractura de tobillo, 0,24 % tras artroscopia de tobillo y entre 0,29 % y 0,41 % tras artroscopia de rodilla (fuente: Marder RA y colaboradores, 2024). En los grupos control sin anticoagulante de POT-KAST y POT-CAST, el TEV sintomático a 3 meses fue 0,4 % tras artroscopia y 1,8 % con yeso de pierna (fuente: van Adrichem RA y colaboradores, 2017). Cifras en fractura cuando se busca la TVP. Una revisión narrativa reunió la incidencia de TVP por tipo de fractura en estudios donde la mayoría de las trombosis fueron asintomáticas: 16,6 % en fractura de cadera, 16,3 % en meseta tibial y 13,3 % en diáfisis tibial; en pelvis los estudios dieron entre 0,21 % y 41 % (fuente: Pastori D y colaboradores, 2023). Se citan para dar orden de magnitud, no como incidencia clínica.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de hospitalización por TEV en las semanas 1-6 tras cirugía (frente a no operarse)» muestra lo siguiente. Reemplazo de cadera o rodilla (con ingreso): 220.6 RR (fuente: Sweetland S y colaboradores, 2009). Cirugía por cáncer (con ingreso): 91.6 RR (fuente: Sweetland S y colaboradores, 2009). Cualquier cirugía con ingreso: 69.1 RR (fuente: Sweetland S y colaboradores, 2009). Cirugía ambulatoria: 9.6 RR (fuente: Sweetland 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«TEV tras fijación de fractura con profilaxis protocolizada» muestra lo siguiente. ORIF pelvis: 1.7 por ciento (fuente: Lowe JA y colaboradores, 2020). Enclavado femoral: 1.3 por ciento (fuente: Lowe JA y colaboradores, 2020). ORIF cuello femoral: 1 por ciento (fuente: Lowe JA y colaboradores, 2020). ORIF intertrocantérica: 0.6 por ciento (fuente: Lowe JA y colaboradores, 2020). Enclavado tibial: 0.3 por ciento (fuente: Lowe JA y colaboradores, 2020). En el documento Word de este tema encontrarás además: Cifras de referencia por contexto (qué se midió y cómo). Con esto cerramos epidemiología. Sigamos con mecanismo: por qué se forma el trombo.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por qué se forma el trombo. La tríada de Virchow sigue siendo el esquema más útil: estasis del flujo, hipercoagulabilidad y lesión o disfunción de la pared venosa. Los factores de riesgo que se identifican con más frecuencia intervienen en al menos uno de esos tres componentes (fuente: Pastori D y colaboradores, 2023). Qué le pasa al paciente de traumatología Estasis. El reposo prolongado y el yeso producen estasis; en la tabla de mecanismos de una revisión abierta, el reposo prolongado o el yeso actúan solo por este camino (fuente: Pastori D y colaboradores, 2023). La inmovilización del miembro inferior es justamente donde la HBPM redujo la TVP (odds ratio 0,45) (fuente: Zee AA y colaboradores, 2017). Lesión vascular e inflamación. El trauma suma estasis, lesión vascular y activación de la inmunidad innata; la cirugía suma estasis y activación inmune (fuente: Pastori D y colaboradores, 2023). Por eso una fractura aumenta el riesgo: en un estudio de 480 pacientes, 11,8 % había tenido una fractura en los 90 días previos a la hospitalización por TEV, frente a 3,6 % en el periodo control (razón de tasas 2,81) (fuente: Pastori D y colaboradores, 2023). Hipercoagulabilidad. El trauma activa una respuesta sistémica: en fractura de cadera, 38,89 % de las TVP preoperatorias estaban en el miembro no lesionado, lo que sugiere un estado de hipercoagulabilidad tras la lesión más que un efecto local de la fractura (fuente: Pastori D y colaboradores, 2023). Dónde nace el trombo. En la pierna, el sitio preferido es el fondo de las válvulas venosas y los senos dilatados. El coágulo crece en capas que mezclan fibrina, plaquetas y células sanguíneas; mientras es joven se sujeta mal a la pared, y por eso puede soltarse y terminar en el pulmón (fuente: Pastori D y colaboradores, 2023). Anestesia y TEV. Para NICE, la anestesia regional es una medida más a considerar caso por caso: con ella el riesgo de TEV es menor que con anestesia general, y la elección pesa además lo que prefiere el paciente, si es buen candidato y qué otra profilaxis recibirá (fuente: National Institute for Health and Care Excellence, 2019). La guía de la AAOS para artroplastia electiva llega a otra conclusión sobre el bloqueo neuraxial: ayuda a sangrar menos, pero su revisión no le encontró efecto sobre la frecuencia de TEV (fuente: Mont MA y colaboradores, 2011). Factores del paciente. En 57 619 operados por fractura distal a la rodilla, los factores asociados con mayor riesgo de TEV fueron el uso de anticonceptivos orales entre 18 y 50 años (HR 5,23), el antecedente de TVP (HR 6,27) o de EP (HR 5,45), la coagulopatía (HR 2,47) y la enfermedad arterial periférica (HR 2,34); también aumentaron el riesgo la edad, el índice de masa corporal, el cáncer y el uso de AINE (fuente: Wahlsten LR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«Factores del paciente: razón de riesgo (HR) de TEV tras cirugía de fractura distal a la rodilla» muestra lo siguiente. TVP previa: 6.3 HR (fuente: Wahlsten LR y colaboradores, 2015). EP previa: 5.5 HR (fuente: Wahlsten LR y colaboradores, 2015). Anticonceptivos orales (18-50 años): 5.2 HR (fuente: Wahlsten LR y colaboradores, 2015). Coagulopatía: 2.5 HR (fuente: Wahlsten LR y colaboradores, 2015). Arteriopatía periférica: 2.3 HR (fuente: Wahlsten LR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del paciente y riesgo de TEV tras cirugía de fractura distal a la rodilla» tiene 2 columnas: Factor, Razón de riesgo (HR). Fila 1: Factor, Antecedente de TVP; Razón de riesgo (HR), 6,27. Fila 2: Factor, Antecedente de EP; Razón de riesgo (HR), 5,45. Fila 3: Factor, Anticonceptivos orales (18-50 años); Razón de riesgo (HR), 5,23. Fila 4: Factor, Coagulopatía; Razón de riesgo (HR), 2,47. Fila 5: Factor, Enfermedad arterial periférica; Razón de riesgo (HR), 2,34. (fuente: Wahlsten LR y colaboradores, 2015). Con esto cerramos mecanismo: por qué se forma el trombo. Sigamos con anatomía: dónde se forma y adónde viaja.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dónde se forma y adónde viaja. El sistema venoso profundo del miembro inferior se divide en dos segmentos que importan al decidir y al hablar con el tutor. Venas distales (de la pantorrilla): las venas tibiales anteriores y posteriores, las peroneas y las venas musculares de la pantorrilla (gemelos y sóleo). La TVP aislada en este segmento se llama TVP distal (fuente: Streiff MB y colaboradores, 2016). Venas proximales: poplítea, femoral (superficial y profunda) e ilíacas (anatomía clásica). La TVP proximal es la que más se asocia a EP y a síndrome postrombótico (fuente: Streiff MB y colaboradores, 2016) (fuente: Valerio L y colaboradores, 2026). Por qué importa la altura del trombo. Los estudios antiguos describieron que cerca de 20 % de las TVP de la pantorrilla se extienden al sistema proximal, sobre todo en la primera semana; estudios más recientes hallaron menos extensión (3 % en uno de ellos) (fuente: Streiff MB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consecuencia práctica es que la TVP distal sintomática no se ignora, aunque sus riesgos sean menores que los de la proximal (fuente: Streiff MB y colaboradores, 2016). Síndrome postrombótico según el segmento. En un metaanálisis de 49 estudios, el riesgo de SPT fue 51,1 % tras TVP iliofemoral, 30,7 % tras femoropoplítea y 22,8 % tras distal (fuente: Valerio L y colaboradores, 2026). La vena afectada no siempre es la de la pierna operada. Como se vio en el mecanismo, en fractura de cadera 38,89 % de las TVP preoperatorias estaban en el miembro no lesionado (fuente: Pastori D y colaboradores, 2023). Cuando solicite una ecografía por sospecha clínica, considere explorar ambos miembros inferiores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«Segmentos venosos y qué implica cada uno» tiene 3 columnas: Segmento, Venas, Qué recordar. Fila 1: Segmento, Distal; Venas, Tibiales anteriores y posteriores, peroneas, musculares de la pantorrilla; Qué recordar, Riesgo de extensión proximal; menos EP que la TVP proximal (fuente: Streiff MB y colaboradores, 2016). Fila 2: Segmento, Proximal; Venas, Poplítea, femoral, ilíacas; Qué recordar, Mayor riesgo de EP y de síndrome postrombótico (SPT 51,1 % si es iliofemoral) (fuente: Valerio L y colaboradores, 2026). (fuente: Streiff MB y colaboradores, 2016) (fuente: Valerio L y colaboradores, 2026). Con esto cerramos anatomía: dónde se forma y adónde viaja. Sigamos con clasificación: cuatro formas de ordenar el tev.</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cuatro formas de ordenar el tev. No hay una clasificación única del TEV; en la práctica se usan cuatro ejes, y cada uno responde a una pregunta distinta. Por localización (distal o proximal): orienta la urgencia: la TVP de la pantorrilla tiene consecuencias menos graves que la proximal o la EP, y eso abre más de una opción de manejo (fuente: Streiff MB y colaboradores, 2016). Por contexto (provocado por un factor transitorio mayor, como la cirugía, o no provocado): decide cuánto dura el tratamiento. Los TEV provocados por cirugía suelen requerir 3 meses de anticoagulación (fuente: Streiff MB y colaboradores, 2016); tras un primer episodio no provocado la recurrencia llega a 36 % a los 10 años (fuente: Khan F y colaboradores, 2019). Por síntomas (sintomático o asintomático): cambia la lectura de los estudios, como se explicó en la definición.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gravedad de la EP (riesgo de mortalidad a 30 días): decide el sitio de manejo y si se considera trombólisis (fuente: Streiff MB y colaboradores, 2016). Gravedad de la EP. La categoría alta se define por hipotensión. Entre los normotensos, el riesgo intermedio-alto reúne un PESI de clase III a V, disfunción del ventrículo derecho y biomarcadores cardíacos anormales; el intermedio-bajo tiene PESI de clase III a V pero solo uno de esos dos hallazgos o ninguno; el bajo no tiene ninguno (fuente: Streiff MB y colaboradores, 2016). En PEITHO, "riesgo intermedio" significó presión arterial normal más dos hallazgos a la vez: ventrículo derecho disfuncionante (por eco o TC) y troponina positiva (fuente: Meyer G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«Gravedad de la embolia pulmonar: cómo se reconoce y qué orienta (riesgo de muerte a 30 días)» tiene 3 columnas: Categoría, Cómo se reconoce, Conducta orientativa. Fila 1: Categoría, Alta; Cómo se reconoce, Hipotensión; Conducta orientativa, Ecocardiograma y trombólisis muy considerada (fuente: Streiff MB y colaboradores, 2016). Fila 2: Categoría, Intermedia-alta; Cómo se reconoce, Sin hipotensión; PESI III a V con disfunción del VD y biomarcadores cardíacos anormales a la vez; Conducta orientativa, Ingreso; trombólisis solo caso por caso (fuente: Streiff MB y colaboradores, 2016). Fila 3: Categoría, Intermedia-baja; Cómo se reconoce, Sin hipotensión; PESI III a V con uno solo de esos dos hallazgos o ninguno; Conducta orientativa, Ingreso inicial; sin ninguno de los dos hallazgos puede valorarse el alta precoz (fuente: Streiff MB y colaboradores, 2016). Fila 4: Categoría, Baja; Cómo se reconoce, Sin hipotensión; PESI I o II (o PESI simplificado 0); Conducta orientativa, Puede tratarse de forma ambulatoria sin más estudios de imagen (fuente: Streiff MB y colaboradores, 2016). (fuente: Streiff MB y colaboradores, 2016). Con esto cerramos clasificación: cuatro formas de ordenar el tev. Sigamos con profilaxis i: a quién y según el procedimiento.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profilaxis i: a quién y según el procedimiento. La decisión nace de comparar dos riesgos. NICE pide valorar a todo paciente quirúrgico o de trauma, a más tardar en la primera visita del consultor, y balancear el riesgo individual de TEV contra el de sangrado antes de ofrecer fármacos (fuente: National Institute for Health and Care Excellence, 2019). Antes de una artroplastia electiva, la AAOS pide buscar tres antecedentes: un TEV previo, una coagulopatía conocida como la hemofilia y una hepatopatía activa. Si nada eleva el riesgo de trombosis ni el de sangrado, la guía indica sumar fármaco y dispositivo de compresión (fuente: Mont MA y colaboradores, 2011). Si domina el riesgo de sangrado, ACCP sugiere compresión neumática o ninguna profilaxis (fuente: Falck-Ytter Y y colaboradores, 2012). Cuando la condición cambia, se revalúa (fuente: National Institute for Health and Care Excellence, 2019). Dos hábitos que NICE incorpora a la profilaxis y que se olvidan: informar al paciente y a su familia del riesgo, de la razón de la profilaxis, de sus efectos secundarios y de los signos de alarma al alta (fuente: National Institute for Health and Care Excellence, 2019), y aconsejar suspender los anticonceptivos con estrógenos o la terapia hormonal 4 semanas antes de una cirugía electiva (fuente: National Institute for Health and Care Excellence, 2019). Las guías no son iguales para todas las cirugías, y los ensayos tampoco. Las dos tablas siguientes ordenan lo que dicen las guías y lo que aportan los estudios, procedimiento por procedimiento. Lea siempre cada cifra como lo que es: un desenlace sintomático en un tipo de paciente determinado. Qué cambia entre un ensayo y su paciente. CRISTAL y EPCAT II estudiaron artroplastia electiva; PREVENT CLOT incluyó fracturas operadas con edad media de 44,6 años (fuente: Major Extremity Trauma Research Consortium (METRC) y colaboradores, 2023); POT-KAST y POT-CAST estudiaron pacientes con artroscopia de rodilla o yeso de pierna (fuente: van Adrichem RA y colaboradores, 2017). Extrapolar entre ellos exige criterio.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«Decisión de tromboprofilaxis en el paciente ortopédico» se lee de arriba hacia abajo. Se parte de: Paciente que se opera o se inmoviliza. Se hace: Estimar riesgo de TEV (procedimiento, antecedentes, movilidad) y de sangrado (trastorno hemorrágico, hepatopatía, anticoagulación previa) (fuente: Mont MA y colaboradores, 2011) (fuente: National Institute for Health and Care Excellence, 2019). Se decide: ¿Domina el riesgo de sangrado o hay contraindicación a fármacos? Si la respuesta es sí, compresión neumática intermitente hasta recuperar movilidad y revaluar si cambia la condición (fuente: Falck-Ytter Y y colaboradores, 2012) (fuente: National Institute for Health and Care Excellence, 2019). Si la respuesta es no, ¿qué procedimiento?. Se hace: Compresión neumática intermitente hasta recuperar movilidad y revaluar si cambia la condición (fuente: Falck-Ytter Y y colaboradores, 2012) (fuente: National Institute for Health and Care Excellence, 2019). Se decide: ¿Qué procedimiento? Si la respuesta es artroplastia, artroplastia electiva: hbpm, aspirina o doac; más tiempo en cadera que en rodilla (fuente: National Institute for Health and Care Excellence, 2019) (fuente: Gurunathan U y colaboradores, 2026). Si la respuesta es fractura de cadera, fractura de cadera o pelvis osteoporótica: hbpm o fondaparinux durante un mes (fuente: National Institute for Health and Care Excellence, 2019). Si la respuesta es trauma, fractura operada de extremidad, pelvis o acetábulo: hbpm o aspirina, y compresión neumática; empezar precozmente (fuente: Major Extremity Trauma Research Consortium (METRC) y colaboradores, 2023) (fuente: Rossaint R y colaboradores, 2023) (fuente: Shu HT y colaboradores, 2022). Si la respuesta es artroscopia o yeso, artroscopia de rodilla o yeso de pierna con riesgo bajo: sin profilaxis sistemática (fuente: van Adrichem RA y colaboradores, 2017) (fuente: Falck-Ytter Y y colaboradores, 2012). Se hace: Artroplastia electiva: HBPM, aspirina o DOAC; más tiempo en cadera que en rodilla (fuente: National Institute for Health and Care Excellence, 2019) (fuente: Gurunathan U y colaboradores, 2026). Se hace: Fractura de cadera o pelvis osteoporótica: HBPM o fondaparinux durante un mes (fuente: National Institute for Health and Care Excellence, 2019). Se hace: Fractura operada de extremidad, pelvis o acetábulo: HBPM o aspirina, y compresión neumática; empezar precozmente (fuente: Major Extremity Trauma Research Consortium (METRC) y colaboradores, 2023) (fuente: Rossaint R y colaboradores, 2023) (fuente: Shu HT y colaboradores, 2022). Se hace: Artroscopia de rodilla o yeso de pierna con riesgo bajo: sin profilaxis sistemática (fuente: van Adrichem RA y colaboradores, 2017) (fuente: Falck-Ytter Y y colaboradores, 2012). Se hace: Coordinar horarios de dosis con la anestesia y el catéter neuraxial (fuente: Sanofi-Aventis U.S, 2026) (fuente: Janssen Pharmaceuticals y colaboradores, 2026). Termina en: Definir duración y quién la entrega; instruir al paciente y su familia al alta (fuente: National Institute for Health and Care Excellence, 2019).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«Artroplastia electiva y fractura de cadera: guías y ensayos» tiene 3 columnas: Procedimiento, Qué dicen las guías, Qué aportan los estudios. Fila 1: Procedimiento, Reemplazo electivo de cadera; Qué dicen las guías, NICE: HBPM 10 días seguida de aspirina (75 o 150 mg) 28 días; o HBPM 28 días con medias hasta el alta; o rivaroxabán; si ninguna es posible, apixabán o dabigatrán (fuente: National Institute for Health and Care Excellence, 2019). ASH: aspirina o anticoagulantes, y DOAC sobre HBPM (condicional) (fuente: Anderson DR y colaboradores, 2019). ACCP: mínimo 10-14 días y sugiere extender hasta 35 días (fuente: Falck-Ytter Y y colaboradores, 2012).; Qué aportan los estudios, CRISTAL: 35 días tras cadera; TEV sintomático 3,45 % con aspirina y 1,82 % con enoxaparina (fuente: CRISTAL Study Group y colaboradores, 2022). EPCAT II: 30 días de aspirina tras 5 días de rivaroxabán, 0,64 % frente a 0,70 % con rivaroxabán (fuente: Anderson DR y colaboradores, 2018). La profilaxis extendida redujo el TEV a 90 días (OR 0,43), sobre todo tras cadera (fuente: Gurunathan U y colaboradores, 2026).. Fila 2: Procedimiento, Reemplazo electivo de rodilla; Qué dicen las guías, NICE: aspirina (75 o 150 mg) 14 días; o HBPM 14 días con medias hasta el alta; o rivaroxabán (fuente: National Institute for Health and Care Excellence, 2019). ACCP y ASH como en cadera (fuente: Falck-Ytter Y y colaboradores, 2012) (fuente: Anderson DR y colaboradores, 2019).; Qué aportan los estudios, CRISTAL: 14 días tras rodilla (resultado global 3,45 % frente a 1,82 %) (fuente: CRISTAL Study Group y colaboradores, 2022). EPCAT II: 9 días de aspirina tras 5 días de rivaroxabán (fuente: Anderson DR y colaboradores, 2018). Sin datos suficientes para sostener profilaxis extendida en rodilla (fuente: Gurunathan U y colaboradores, 2026).. Fila 3: Procedimiento, Fractura de cadera (osteoporótica); Qué dicen las guías, NICE: profilaxis durante un mes; HBPM desde 6-12 h tras la cirugía o fondaparinux desde 6 h; preoperatoria si la cirugía se retrasa más allá del día siguiente al ingreso, con última dosis al menos 12 h antes (HBPM) o 24 h antes (fondaparinux) (fuente: National Institute for Health and Care Excellence, 2019). ACCP: los DOAC se recomiendan en artroplastia, no en cirugía de fractura de cadera (fuente: Falck-Ytter Y y colaboradores, 2012). Ficha de fondaparinux: hasta 24 días adicionales tras fractura de cadera (fuente: Mylan Institutional LLC, 2024).; Qué aportan los estudios, Metaanálisis de 5 estudios (4748 pacientes): OR de TEV 0,52 (IC 95 % 0,25-1,11) con DOAC frente a HBPM, sin diferencia significativa en sangrado (fuente: Nederpelt CJ y colaboradores, 2022). Faltan datos para respaldar profilaxis extendida en este grupo (fuente: Gurunathan U y colaboradores, 2026).. (fuente: National Institute for Health and Care Excellence, 2019) (fuente: Anderson DR y colaboradores, 2019) (fuente: Falck-Ytter Y y colaboradores, 2012) (fuente: CRISTAL Study Group y colaboradores, 2022) (fuente: Anderson DR y colaboradores, 2018) (fuente: Gurunathan U y colaboradores, 2026) (fuente: Mylan Institutional LLC, 2024) (fuente: Nederpelt CJ y colaboradores, 2022). En el documento Word de este tema encontrarás además: Trauma, artroscopia, inmovilización, pie y tobillo, miembro superior y columna: guías y ensayos. Con esto cerramos profilaxis i: a quién y según el procedimiento. Sigamos con profilaxis ii: fármacos y ensayos clave.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profilaxis ii: fármacos y ensayos clave. Las guías aceptan todos estos fármacos frente a no dar profilaxis (fuente: Falck-Ytter Y y colaboradores, 2012). La pregunta clínica es cuál, para quién y con qué riesgo de sangrado. ACCP sugiere preferir la HBPM sobre las demás alternativas (fuente: Falck-Ytter Y y colaboradores, 2012); ASH, en artroplastia, acepta aspirina o anticoagulantes y prefiere un DOAC sobre HBPM de forma condicional (fuente: Anderson DR y colaboradores, 2019). Heparinas de bajo peso molecular (enoxaparina). La ficha estadounidense da 30 mg cada 12 h en reemplazo de cadera o rodilla, con la primera dosis 12 a 24 h después de la cirugía una vez establecida la hemostasia; otra opción en cadera es 40 mg una vez al día hasta 3 semanas, con la primera dosis 12 (±3) h antes de operar (fuente: Sanofi-Aventis U.S, 2026). Los ensayos usaron 40 mg al día (CRISTAL) (fuente: CRISTAL Study Group y colaboradores, 2022) y 30 mg dos veces al día (PREVENT CLOT) (fuente: Major Extremity Trauma Research Consortium (METRC) y colaboradores, 2023). En trauma, la HBPM redujo la TVP frente a la heparina no fraccionada (RR 0,68) (fuente: Barrera LM y colaboradores, 2013). Fondaparinux. 2,5 mg una vez al día, primera dosis no antes de 6-8 h tras la cirugía con hemostasia; darla antes de las 6 h aumenta el sangrado mayor (fuente: Mylan Institutional LLC, 2024). La revisión Cochrane halló menos TEV total y TVP que con HBPM (RR 0,55 y 0,54), sin diferencia en TEV sintomático (RR 1,03), con más sangrado mayor (RR 1,38) (fuente: Dong K y colaboradores, 2016). Está contraindicado con aclaramiento de creatinina menor de 30 mL/min y con peso menor de 50 kg (fuente: Mylan Institutional LLC, 2024). Anticoagulantes orales directos (DOAC). Rivaroxabán: 10 mg una vez al día, durante 35 días tras cadera y 12 días tras rodilla, comenzando 6-10 h después de la cirugía una vez establecida la hemostasia (fuente: Janssen Pharmaceuticals y colaboradores, 2026). En el metaanálisis Cochrane de 53 ensayos, los inhibidores directos del factor Xa podrían reducir el TEV sintomático frente a HBPM (RR 0,64; certeza baja), con más sangrado mayor para rivaroxabán (RR 1,94; certeza baja) y sin diferencia clara para los otros agentes (fuente: Salazar CA y colaboradores, 2025). ACCP incluye dabigatrán, apixabán y rivaroxabán entre las alternativas en artroplastia, pero no en cirugía de fractura de cadera (fuente: Falck-Ytter Y y colaboradores, 2012); NICE los admite como opción cuando no puede usarse lo anterior (fuente: National Institute for Health and Care Excellence, 2019). Antagonistas de la vitamina K (warfarina). Son menos eficaces que la HBPM para evitar la TVP total y proximal (RR 1,51 en ambos casos) (fuente: Mismetti P y colaboradores, 2004). Hoy son una alternativa de segunda línea que exige monitoreo del INR (práctica habitual / opinión experta). Aspirina. Es el punto más discutido entre las guías y los ensayos recientes. NICE la admite tras 10 días de HBPM en cadera y como opción única 14 días en rodilla (fuente: National Institute for Health and Care Excellence, 2019), y ACCP la incluye entre las alternativas con grado 1B (fuente: Falck-Ytter Y y colaboradores, 2012). Un metaanálisis de 13 ensayos (6060 participantes) no halló diferencia significativa de TEV frente a otros anticoagulantes (RR 1,12; IC 95 % 0,78-1,62) (fuente: Matharu GS y colaboradores, 2020). Pero los dos ensayos más grandes tienen lecturas distintas, como muestra la tabla de ensayos. Al elegir, pesan cuatro cosas: función renal (fuente: Sanofi-Aventis U.S, 2026) (fuente: Mylan Institutional LLC, 2024) (fuente: Janssen Pharmaceuticals y colaboradores, 2026), riesgo de sangrado (fuente: Falck-Ytter Y y colaboradores, 2012), anestesia planeada (fuente: Sanofi-Aventis U.S, 2026) (fuente: Janssen Pharmaceuticals y colaboradores, 2026) y preferencia del paciente, que incluye su rechazo a inyecciones y a derivados de origen animal (fuente: Falck-Ytter Y y colaboradores, 2012) (fuente: National Institute for Health and Care Excellence, 2019).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«TEV sintomático a 90 días en artroplastia: CRISTAL y EPCAT II» muestra lo siguiente. CRISTAL aspirina: 3.5 por ciento (fuente: CRISTAL Study Group y colaboradores, 2022). CRISTAL enoxaparina: 1.8 por ciento (fuente: CRISTAL Study Group y colaboradores, 2022). EPCAT II aspirina: 0.6 por ciento (fuente: Anderson DR y colaboradores, 2018). EPCAT II rivaroxabán: 0.7 por ciento (fuente: Anderson DR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«PREVENT CLOT: desenlaces a 90 días según aspirina o HBPM» muestra lo siguiente. TVP aspirina: 2.5 por ciento (fuente: Major Extremity Trauma Research Consortium (METRC) y colaboradores, 2023). TVP HBPM: 1.7 por ciento (fuente: Major Extremity Trauma Research Consortium (METRC) y colaboradores, 2023). EP aspirina: 1.5 por ciento (fuente: Major Extremity Trauma Research Consortium (METRC) y colaboradores, 2023). EP HBPM: 1.5 por ciento (fuente: Major Extremity Trauma Research Consortium (METRC) y colaboradores, 2023). Muerte aspirina: 0.8 por ciento (fuente: Major Extremity Trauma Research Consortium (METRC) y colaboradores, 2023). Muerte HBPM: 0.7 por ciento (fuente: Major Extremity Trauma Research Consortium (METRC) y colaboradores, 2023). En el documento Word de este tema encontrarás además: Dosis profilácticas en reemplazo de cadera o rodilla y puntos de seguridad (fichas oficiales y ensayos); Cinco estudios que conviene saber presentar. Con esto cerramos profilaxis ii: fármacos y ensayos clave. Sigamos con profilaxis iii: métodos mecánicos, duración y momento de inicio.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profilaxis iii: métodos mecánicos, duración y momento de inicio. Medias de compresión graduada. El metaanálisis Cochrane de 20 ensayos (1681 participantes; 6 de cirugía ortopédica) halló TVP en 9 % de las unidades con medias frente a 21 % sin ellas (OR de Peto 0,35; certeza alta); la TVP proximal fue 1 % frente a 5 % (certeza moderada) y la EP 2 % frente a 5 % (certeza baja) (fuente: Sachdeva A y colaboradores, 2018). La mayoría de esos estudios detectó la TVP con fibrinógeno marcado con I125 y siguió a los pacientes entre 7 y 14 días (fuente: Sachdeva A y colaboradores, 2018), así que son datos de otra época. NICE indica medir bien al paciente, no usar medias si hay arteriopatía periférica, neuropatía sensitiva, piel frágil o edema grave, y vigilar la piel a diario (fuente: National Institute for Health and Care Excellence, 2019). Compresión neumática intermitente (CIN). En el metaanálisis Cochrane de 34 estudios (14 931 participantes), añadir CIN a la profilaxis farmacológica redujo la EP de 1,84 % a 0,91 % (OR 0,46) y la TVP de 9,28 % a 5,48 % (OR 0,38; certeza alta), sin que el sangrado aumentara de forma detectable (certeza muy baja) (fuente: Kakkos S y colaboradores, 2022). A la inversa, añadir fármaco a la CIN sola redujo la EP de 1,34 % a 0,65 % y la TVP de 3,81 % a 2,03 %, pero elevó el sangrado mayor de 0,34 % a 2,21 % (fuente: Kakkos S y colaboradores, 2022). ASH sugiere la CIN sobre las medias en cirugía mayor (fuente: Anderson DR y colaboradores, 2019) y ACCP sugiere añadirla durante la hospitalización a quien recibe fármacos (fuente: Falck-Ytter Y y colaboradores, 2012). Cuándo se prefiere lo mecánico. NICE la propone en reemplazo de rodilla y en fractura de cadera cuando está contraindicada la farmacología, hasta que el paciente recupere la movilidad habitual (fuente: National Institute for Health and Care Excellence, 2019). La guía europea de trauma no recomienda las medias en trauma (fuente: Rossaint R y colaboradores, 2023). No confunda dos preguntas. Las medias de compresión previenen TVP después de operar (fuente: Sachdeva A y colaboradores, 2018); después de una TVP ya instalada no previnieron el síndrome postrombótico en el ensayo SOX (14,2 % con medias activas y 12,7 % con medias placebo) (fuente: Kahn SR y colaboradores, 2014). Movilización temprana. La guía de la AAOS la recomienda tras artroplastia electiva como opinión de consenso del grupo de trabajo (fuente: Mont MA y colaboradores, 2011). NICE pide animar a movilizarse lo antes posible y evitar la deshidratación (fuente: National Institute for Health and Care Excellence, 2019). Duración. ACCP recomienda un mínimo de 10 a 14 días tras cirugía ortopédica mayor y sugiere extender hasta 35 días (fuente: Falck-Ytter Y y colaboradores, 2012). NICE fija la duración por procedimiento: 28 días de HBPM (o 10 de HBPM y 28 de aspirina) en cadera, 14 días en rodilla, un mes en fractura osteoporótica de cadera y 30 días en lesión espinal (fuente: National Institute for Health and Care Excellence, 2019). Un metaanálisis de 15 ensayos mostró que la profilaxis extendida redujo el TEV sintomático y confirmado a 90 días (OR 0,43), con efecto significativo solo tras artroplastia de cadera; en rodilla y fractura de cadera faltan datos suficientes (fuente: Gurunathan U y colaboradores, 2026). Momento de la primera dosis. Depende del fármaco y de la anestesia: Enoxaparina: la ficha indica 12 a 24 h después de la cirugía una vez establecida la hemostasia (fuente: Sanofi-Aventis U.S, 2026); NICE, en fractura osteoporótica de cadera, 6-12 h después (fuente: National Institute for Health and Care Excellence, 2019). Fondaparinux: no antes de 6-8 h tras la cirugía (fuente: Mylan Institutional LLC, 2024). Rivaroxabán: 6-10 h tras la cirugía (fuente: Janssen Pharmaceuticals y colaboradores, 2026). Fractura de cadera con cirugía diferida: considerar profilaxis preoperatoria si se opera más allá del día siguiente, con última dosis al menos 12 h antes (HBPM) o 24 h antes (fondaparinux) (fuente: National Institute for Health and Care Excellence, 2019). Trauma: farmacológica dentro de las 24 h siguientes al control del sangrado (fuente: Rossaint R y colaboradores, 2023); en pelvis y acetábulo la profilaxis temprana (24 o 48 h) fue mejor que la tardía (fuente: Shu HT y colaboradores, 2022). NICE añade una norma general: si se usa profilaxis farmacológica, empezar lo antes posible y dentro de las 14 h de la decisión de ingresar, salvo que la recomendación específica diga otra cosa (fuente: National Institute for Health and Care Excellence, 2019). Con anestesia neuraxial. La quinta edición de la ASRA (2025) parte de que el hematoma neuraxial es demasiado raro para estudiarlo con ensayos grandes; por eso, donde faltan datos, prioriza no sangrar y propone pausas largas antes del bloqueo. También cambia el vocabulario: ya no habla de dosis profiláctica o terapéutica, sino de dosis baja o alta (fuente: Kopp SL y colaboradores, 2025). Para el horario concreto, remítase al apartado de técnica.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«Medias de compresión graduada: TVP con y sin medias» muestra lo siguiente. Con medias: 9 por ciento (fuente: Sachdeva A y colaboradores, 2018). Sin medias: 21 por ciento (fuente: Sachdeva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«Efecto de la compresión neumática (CIN) y de los fármacos en el metaanálisis Cochrane de 2022» tiene 4 columnas: Comparación, Desenlace, Sin el añadido, Con el añadido. Fila 1: Comparación, CIN + fármaco frente a fármaco solo; Desenlace, EP; Sin el añadido, 1,84 %; Con el añadido, 0,91 %. Fila 2: Comparación, CIN + fármaco frente a fármaco solo; Desenlace, TVP; Sin el añadido, 9,28 %; Con el añadido, 5,48 %. Fila 3: Comparación, Fármaco + CIN frente a CIN sola; Desenlace, EP sintomática; Sin el añadido, 1,34 %; Con el añadido, 0,65 %. Fila 4: Comparación, Fármaco + CIN frente a CIN sola; Desenlace, TVP; Sin el añadido, 3,81 %; Con el añadido, 2,03 %. Fila 5: Comparación, Fármaco + CIN frente a CIN sola; Desenlace, Sangrado mayor; Sin el añadido, 0,34 %; Con el añadido, 2,21 %. (fuente: Kakkos S y colaboradores, 2022). Con esto cerramos profilaxis iii: métodos mecánicos, duración y momento de inicio. Sigamos con diagnóstico: de la sospecha a la prueba.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sospecha a la prueba. El TEV postoperatorio es un diagnóstico que se hace por probabilidad más prueba, no por el examen físico solo: una guía de tratamiento del TEV lo arma sobre cuatro piezas: la clínica, una regla de probabilidad previa, el D-dímero y una imagen que se pide solo cuando hace falta confirmar (fuente: Streiff MB y colaboradores, 2016). La secuencia es siempre la misma: estimar la probabilidad pretest con una regla, decidir si el D-dímero aporta algo y pedir la imagen adecuada. Qué sospechar (práctica habitual / opinión experta). Dolor, aumento de volumen o diferencia de perímetro en un miembro; disnea, dolor pleurítico, taquicardia o hipoxemia sin otra causa; y cualquier síncope inexplicado en un paciente recién operado o inmovilizado. Primer filtro: la probabilidad pretest. En 593 pacientes ambulatorios con sospecha de TVP, el modelo clínico de Wells separó tres grupos: 3 % de TVP en probabilidad baja, 17 % en moderada y 75 % en alta (fuente: Wells PS y colaboradores, 1997). Esa estratificación permitió una conducta segura con ecografía de compresión proximal: solo 0,6 % de los pacientes en quienes se descartó TVP tuvo un evento en 3 meses (fuente: Wells PS y colaboradores, 1997). En un ensayo aleatorizado posterior (566 pacientes en el grupo con D-dímero), añadir D-dímero a la valoración clínica permitió omitir la ecografía en 39 % de los casos, y los eventos tromboembólicos en los descartados fueron 0,4 % con D-dímero y 1,4 % sin él (fuente: Wells PS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Segundo filtro: el D-dímero, con límites. El D-dímero tiene mucha sensibilidad y poca especificidad: en un metaanálisis de 43 estudios fue 96,1 % y 35,7 % (fuente: Bhatt M y colaboradores, 2020). Una regla de Wells de "TVP improbable" (1 punto o menos) con D-dímero negativo dejó una probabilidad de TVP de 1,2 % (IC 95 % 0,7-1,8) en un metaanálisis de datos individuales de 10 002 pacientes (fuente: Geersing GJ y colaboradores, 2014). Pero esos estudios eran de pacientes ambulatorios. Después de una cirugía, el D-dímero sube por el propio trauma quirúrgico y tarda semanas en bajar: en 177 artroplastias sin complicaciones, el máximo ocurrió a las 2 semanas y a las 6 semanas el 92 % de los pacientes con prótesis de cadera y el 100 % de los de rodilla seguía sobre el umbral (fuente: An TJ y colaboradores, 2016). Un metaanálisis de 11 estudios (7123 pacientes) halló sensibilidad 0,76 y especificidad 0,86 tras artroplastia, con heterogeneidad enorme, y concluyó que sirve para descartar si es negativo, no como prueba única (fuente: Ding X y colaboradores, 2026). No se hace cribado ecográfico de rutina. ACCP recomienda no hacer ecografía Doppler o dúplex de cribado antes del alta en pacientes asintomáticos (grado 1B) (fuente: Falck-Ytter Y y colaboradores, 2012). En la sospecha de EP. La regla de Wells para TVP y la regla PERC se validaron en pacientes ambulatorios (fuente: Geersing GJ y colaboradores, 2014) (fuente: Kline JA y colaboradores, 2008), y eso limita su uso tras una cirugía: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PERC exige edad menor de 50 años, pulso menor de 100, saturación de al menos 95 %, ausencia de hemoptisis, de estrógenos, de TEV previo y de edema unilateral, y ausencia de cirugía o trauma con hospitalización en las 4 semanas previas (fuente: Kline JA y colaboradores, 2008). Su paciente postoperatorio no puede ser PERC negativo. Wells para EP suma signos de TVP (3,0 puntos), ausencia de diagnóstico alternativo (3,0), frecuencia cardíaca mayor de 100 (1,5), inmovilización o cirugía en las últimas 4 semanas (1,5), TEV previo (1,5), hemoptisis (1,0) y cáncer (1,0) (fuente: Wells PS y colaboradores, 2000). La cirugía reciente ya suma 1,5 puntos (fuente: Wells PS y colaboradores, 2000). YEARS usa tres ítems (signos de TVP, hemoptisis y EP como diagnóstico más probable) y un D-dímero de corte 1000 ng/mL sin ítems o 500 ng/mL con uno o más; en 3465 pacientes la EP se descartó con seguridad (0,61 % de TEV sintomático a 3 meses) y evitó la angio-TC en 48 % (fuente: van der Hulle T y colaboradores, 2017). Como el D-dímero postoperatorio suele estar elevado (fuente: An TJ y colaboradores, 2016), en la práctica se llega a la angio-TC con más frecuencia (inferencia, sin estudio específico en cirugía ortopédica). Con esto cerramos diagnóstico: de la sospecha a la prueba. Sigamos con examen físico y reglas clínicas.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reglas clínicas. El examen físico del miembro no confirma ni descarta el TEV por sí solo. Su función es alimentar la regla de Wells, que ordena a los pacientes por probabilidad. Los ítems de la regla modificada para TVP, con un punto cada uno (salvo el diagnóstico alternativo, que resta 2 puntos) (fuente: Geersing GJ y colaboradores, 2014), son: cáncer activo; parálisis, paresia o inmovilización reciente con yeso de la pierna; encamamiento reciente por más de 3 días o cirugía mayor en las últimas 4 semanas (fuente: Geersing GJ y colaboradores, 2014); dolor localizado a lo largo del sistema venoso profundo; pierna entera hinchada; pantorrilla más de 3 cm mayor que la contralateral (fuente: Geersing GJ y colaboradores, 2014); edema con fovea limitado a la pierna sintomática; venas superficiales colaterales no varicosas; diagnóstico alternativo tan probable como la TVP o más (resta 2 puntos) (fuente: Geersing GJ y colaboradores, 2014); TVP previa (solo en la regla modificada) (fuente: Geersing GJ y colaboradores, 2014). Estos ítems aparecen en la tabla de la regla de Wells reproducida en dos documentos abiertos (fuente: Geersing GJ y colaboradores, 2014) (fuente: Streiff MB y colaboradores, 2016), pero con una discrepancia: el segundo amplía la ventana de la cirugía mayor a las 12 semanas previas y exige que haya requerido anestesia general o regional (fuente: Streiff MB y colaboradores, 2016). Use la versión que adopte su hospital y registre cuál. Las puntuaciones se agrupan en tres niveles (baja: 0 o menos; moderada: 1 o 2; alta: 3 o más) o en dos ("TVP improbable" con 1 punto o menos y "probable" con más de 1) (fuente: Geersing GJ y colaboradores, 2014). Un paciente recién operado ya parte con 1 punto por la cirugía mayor reciente; con un hallazgo más del examen pasa a "TVP probable" (fuente: Geersing GJ y colaboradores, 2014). Lo que la regla promete. La prevalencia de TVP en pacientes ambulatorios con sospecha fue 3 %, 17 % y 75 % en probabilidad baja, moderada y alta (fuente: Wells PS y colaboradores, 1997). Con la misma puntuación, la probabilidad estimada casi se duplicó si el paciente tenía cáncer o se sospechaba una recurrencia, y fue algo más alta en los hombres (fuente: Geersing GJ y colaboradores, 2014); con cáncer, la combinación "improbable" más D-dímero negativo ocurrió en solo 9 % de los pacientes y no fue segura (2,2 % de TVP) (fuente: Geersing GJ y colaboradores, 2014). Sin dato verificable. En esta búsqueda no se encontraron estudios abiertos que cuantifiquen la sensibilidad y la especificidad de maniobras aisladas como el signo de Homans; por eso este capítulo no les da cifras ni las usa para decidir.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«Prevalencia de TVP según la probabilidad pretest de Wells (pacientes ambulatorios)» muestra lo siguiente. Baja: 3 por ciento (fuente: Wells PS y colaboradores, 1997). Moderada: 17 por ciento (fuente: Wells PS y colaboradores, 1997). Alta: 75 por ciento (fuente: Wells PS y colaboradores, 1997).</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«Regla de Wells para TVP (versión modificada)» tiene 2 columnas: Ítem, Puntos. Fila 1: Ítem, Cáncer activo; Puntos, 1. Fila 2: Ítem, Parálisis, paresia o yeso reciente de la pierna; Puntos, 1. Fila 3: Ítem, Encamado más de 3 días o cirugía mayor en las últimas 4 semanas; Puntos, 1. Fila 4: Ítem, Dolor localizado en el sistema venoso profundo; Puntos, 1. Fila 5: Ítem, Pierna entera hinchada; Puntos, 1. Fila 6: Ítem, Pantorrilla más de 3 cm mayor; Puntos, 1. Fila 7: Ítem, Edema con fovea en la pierna sintomática; Puntos, 1. Fila 8: Ítem, Venas superficiales colaterales; Puntos, 1. Fila 9: Ítem, TVP previa (regla modificada); Puntos, 1. Fila 10: Ítem, Diagnóstico alternativo tan probable como la TVP; Puntos, -2. (fuente: Geersing GJ y colaboradores, 2014). La tabla completa tiene más filas: están en el documento Word. Con esto cerramos examen físico y reglas clínicas. Sigamos con imágenes y pruebas de laboratorio.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pruebas de laboratorio. Ecografía venosa (TVP). Es la prueba de primera línea. En el metaanálisis de 43 estudios, la ecografía de compresión proximal tuvo sensibilidad 90,1 % y especificidad 98,5 %; la de pierna completa, 94,0 % y 97,3 %; y la seriada, 97,9 % y 99,8 % (fuente: Bhatt M y colaboradores, 2020). Otro metaanálisis de 100 cohortes comparadas con venografía halló una sensibilidad de 94,2 % para la TVP proximal y de solo 63,5 % para la distal, con especificidad de 93,8 % (fuente: Goodacre S y colaboradores, 2005). La compresión sola tuvo sensibilidad de 93,8 % en TVP proximal y de 56,8 % en la distal, y especificidad de 97,8 % (fuente: Goodacre S y colaboradores, 2005). La lección práctica: la ecografía proximal es excelente para la TVP proximal y mediocre para la distal. Angio-TC pulmonar (EP). En PIOPED II, la angio-TC alcanzó sensibilidad de 83 % y especificidad de 96 %, tras excluir 51 estudios no concluyentes; añadir la venografía por TC subió la sensibilidad a 90 % con especificidad de 95 % (fuente: Stein PD y colaboradores, 2006). El valor predictivo positivo fue 96 % cuando la probabilidad clínica era concordantemente alta o baja, y 92 % con probabilidad intermedia; si la probabilidad clínica no coincide con la imagen, hace falta otra prueba (fuente: Stein PD y colaboradores, 2006). D-dímero. Sensibilidad 96,1 % y especificidad 35,7 % para cualquier sospecha de TVP (fuente: Bhatt M y colaboradores, 2020); sensibilidad de 0,76 y especificidad de 0,86 tras artroplastia, con enorme heterogeneidad (fuente: Ding X y colaboradores, 2026). Se interpreta solo junto con la probabilidad clínica. Regla de exclusión de EP. Con sospecha baja y PERC negativo, la sensibilidad fue 97,4 % y la especificidad 21,9 % en 8138 pacientes ambulatorios (fuente: Kline JA y colaboradores, 2008). No se aplica a quien se operó en las últimas 4 semanas (fuente: Kline JA y colaboradores, 2008). Qué mirar en el informe (práctica habitual / opinión experta). La extensión del trombo (distal o proximal), si es oclusivo, el lado, y la presencia de trombos en el miembro contralateral.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y D-dímero en la TVP: sensibilidad y especificidad» muestra lo siguiente. Eco compresión proximal: sensibilidad 90.1 por ciento y especificidad 98.5 por ciento (fuente: Bhatt M y colaboradores, 2020). Eco pierna completa: sensibilidad 94 por ciento y especificidad 97.3 por ciento (fuente: Bhatt M y colaboradores, 2020). Eco seriada: sensibilidad 97.9 por ciento y especificidad 99.8 por ciento (fuente: Bhatt M y colaboradores, 2020). D-dímero: sensibilidad 96.1 por ciento y especificidad 35.7 por ciento (fuente: Bhatt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«D-dímero tras artroplastia, angio-TC en EP y regla PERC» muestra lo siguiente. D-dímero tras artroplastia: sensibilidad 76 por ciento y especificidad 86 por ciento (fuente: Ding X y colaboradores, 2026). Angio-TC: sensibilidad 83 por ciento y especificidad 96 por ciento (fuente: Stein PD y colaboradores, 2006). Angio-TC + venografía TC: sensibilidad 90 por ciento y especificidad 95 por ciento (fuente: Stein PD y colaboradores, 2006). Sospecha baja + PERC negativo: sensibilidad 97.4 por ciento y especificidad 21.9 por ciento (fuente: Kline JA y colaboradores, 2008). En el documento Word de este tema encontrarás además: Pruebas diagnósticas en TEV: qué miden y su límite. Con esto cerramos imágenes y pruebas de laboratorio. Sigamos con algoritmo diagnóstico en el postoperatorio.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diagnóstico en el postoperatorio. El algoritmo resume el razonamiento de este capítulo. Dos cosas lo distinguen del algoritmo de urgencias: la cirugía reciente suma puntos de entrada (fuente: Geersing GJ y colaboradores, 2014) (fuente: Wells PS y colaboradores, 2000), y el D-dímero pierde valor (fuente: An TJ y colaboradores, 2016) (fuente: Ding X y colaboradores, 2026). Es una guía de estudio; la conducta real la fijan los protocolos del hospital.</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«TVP o EP sospechada en el postoperatorio o con la pierna inmovilizada» se lee de arriba hacia abajo. Se parte de: Sospecha clínica de TVP o EP en el postoperatorio o con la pierna inmovilizada. Se hace: Estimar probabilidad pretest con Wells; la cirugía mayor reciente ya suma un punto (fuente: Geersing GJ y colaboradores, 2014) (fuente: Wells PS y colaboradores, 2000). Se decide: ¿EP con inestabilidad hemodinámica (hipotensión)? Si la respuesta es sí, ep de alto riesgo: anticoagular de inmediato, imagen urgente y valorar trombólisis (fuente: Ortel TL y colaboradores, 2020) (fuente: Streiff MB y colaboradores, 2016). Si la respuesta es no, ¿sospecha de tvp o de ep?. Se hace: EP de alto riesgo: anticoagular de inmediato, imagen urgente y valorar trombólisis (fuente: Ortel TL y colaboradores, 2020) (fuente: Streiff MB y colaboradores, 2016). Se decide: ¿Sospecha de TVP o de EP? Si la respuesta es TVP, clasificar la tvp: improbable (1 punto o menos) o probable (más de 1 punto) (fuente: Geersing GJ y colaboradores, 2014). Si la respuesta es EP, ep: perc no aplica si hubo cirugía o trauma en 4 semanas (fuente: Kline JA y colaboradores, 2008); usar wells o years (fuente: Wells PS y colaboradores, 2000) (fuente: van der Hulle T y colaboradores, 2017). Se hace: Clasificar la TVP: improbable (1 punto o menos) o probable (más de 1 punto) (fuente: Geersing GJ y colaboradores, 2014). Se decide: ¿Wells improbable? Si la respuesta es improbable, d-dímero: negativo excluye la tvp (1,2 % de riesgo residual), pero tras cirugía casi siempre es positivo (fuente: Geersing GJ y colaboradores, 2014) (fuente: An TJ y colaboradores, 2016). Si la respuesta es probable, ecografía de compresión proximal o de pierna completa (fuente: Bhatt M y colaboradores, 2020). Se hace: D-dímero: negativo excluye la TVP (1,2 % de riesgo residual), pero tras cirugía casi siempre es positivo (fuente: Geersing GJ y colaboradores, 2014) (fuente: An TJ y colaboradores, 2016). Se decide: ¿D-dímero negativo? Si la respuesta es sí, tvp excluida; vigilar la evolución. Si la respuesta es no, ecografía de compresión proximal o de pierna completa (fuente: Bhatt M y colaboradores, 2020). Termina en: TVP excluida; vigilar la evolución. Se hace: Ecografía de compresión proximal o de pierna completa (fuente: Bhatt M y colaboradores, 2020). Se decide: ¿Trombo en la ecografía? Si la respuesta es sí, anticoagulación completa y estratificar extensión. Si la respuesta es no, sospecha alta y ecografía negativa: repetir la ecografía (sensibilidad de la seriada 97,9 %) o usar otra imagen (fuente: Bhatt M y colaboradores, 2020). Se hace: Anticoagulación completa y estratificar extensión. Termina en: Sospecha alta y ecografía negativa: repetir la ecografía (sensibilidad de la seriada 97,9 %) o usar otra imagen (fuente: Bhatt M y colaboradores, 2020). Se hace: EP: PERC no aplica si hubo cirugía o trauma en 4 semanas (fuente: Kline JA y colaboradores, 2008); usar Wells o YEARS (fuente: Wells PS y colaboradores, 2000) (fuente: van der Hulle T y colaboradores, 2017). Se hace: Angio-TC pulmonar (sensibilidad 83 %, especificidad 96 %); si la imagen discrepa de la clínica, ampliar estudio (fuente: Stein PD y colaboradores, 2006). Se decide: ¿EP confirmada? Si la respuesta es sí, estratificar gravedad (hipotensión, disfunción del vd, biomarcadores) y anticoagular (fuente: Streiff MB y colaboradores, 2016). Si la respuesta es no, buscar otro diagnóstico. Se hace: Estratificar gravedad (hipotensión, disfunción del VD, biomarcadores) y anticoagular (fuente: Streiff MB y colaboradores, 2016). Termina en: Buscar otro diagnóstico. Termina en: Definir duración del tratamiento según contexto (3 meses si fue provocada por cirugía) (fuente: Streiff MB y colaboradores, 2016). Con esto cerramos algoritmo diagnóstico en el postoperatorio. Sigamos con tratamiento del tev establecido.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del tev establecido. Principio. El TEV se trata con anticoagulación completa. Las guías de ASH de 2020 (28 recomendaciones) sostienen, con recomendación fuerte, usar trombólisis en la EP con compromiso hemodinámico, un rango de INR de 2,0 a 3,0 en quien use antagonistas de la vitamina K para prevención secundaria y anticoagulación indefinida si el TEV no provocado se repite; y, como recomendaciones condicionales, el tratamiento domiciliario de la TVP y la EP no complicadas y de bajo riesgo, y los DOAC sobre los AVK en el tratamiento inicial (fuente: Ortel TL y colaboradores, 2020). La actualización de CHEST de 2021 emitió 29 enunciados, 13 de ellos fuertes (fuente: Stevens SM y colaboradores, 2021). Evidencia de los DOAC. En EINSTEIN-DVT (3449 pacientes con TVP aguda), rivaroxabán 15 mg dos veces al día durante 3 semanas y luego 20 mg una vez al día logró una recurrencia de 2,1 % frente a 3,0 % con enoxaparina más AVK, y 8,1 % de sangrado mayor o relevante en ambos grupos (fuente: EINSTEIN Investigators y colaboradores, 2010). En AMPLIFY (5395 pacientes), apixabán 10 mg dos veces al día por 7 días y luego 5 mg dos veces al día por 6 meses tuvo 2,3 % de recurrencia frente a 2,7 %, con sangrado mayor de 0,6 % frente a 1,8 % (fuente: Agnelli G y colaboradores, 2013). Cuánto dura. Para TEV asociado a un factor quirúrgico, 3 meses de anticoagulación bastan, salvo que persistan factores de riesgo (fuente: Streiff MB y colaboradores, 2016). Para el TEV no provocado, la recurrencia tras suspender es 10 % el primer año, 16 % a los 2 años, 25 % a los 5 y 36 % a los 10, con 4 % de recurrencias mortales (fuente: Khan F y colaboradores, 2019); por eso se sugiere anticoagulación prolongada con reevaluación anual (fuente: Streiff MB y colaboradores, 2016). TVP distal aislada. En 402 adultos tratados 6 semanas con rivaroxabán, 6 semanas más redujeron la recurrencia (11 % frente a 19 %; NNT 13) sin sangrado mayor (fuente: Ageno W y colaboradores, 2022). La decisión de prolongar el tratamiento se individualiza (opinión experta). Trombólisis. ASH recomienda de forma fuerte la trombólisis cuando la EP produce compromiso hemodinámico (fuente: Ortel TL y colaboradores, 2020). En la EP de riesgo intermedio, el costo de la trombólisis fue hemorrágico: en PEITHO el sangrado extracraneal llegó a 6,3 % con tenecteplasa y a 1,2 % con placebo, y el ictus a 2,4 % frente a 0,2 % (fuente: Meyer G y colaboradores, 2014). A cambio, la combinación de muerte o descompensación a 7 días bajó de 5,6 % a 2,6 %, sin diferencia en la mortalidad a 30 días (2,4 % y 3,2 %) (fuente: Meyer G y colaboradores, 2014). En el posoperatorio reciente el sangrado quirúrgico pesa mucho en esa balanza (práctica habitual / opinión experta). Filtro de vena cava. En PREPIC2 (200 pacientes con filtro y 199 sin él, con EP grave), la EP recurrente a 3 meses fue 3,0 % con filtro y 1,5 % sin él (fuente: Mismetti P y colaboradores, 2015). El filtro queda reservado para TEV agudo con contraindicación a la anticoagulación (fuente: Streiff MB y colaboradores, 2016). ASH y ACCP se pronuncian contra el filtro como profilaxis primaria (fuente: Anderson DR y colaboradores, 2019) (fuente: Falck-Ytter Y y colaboradores, 2012). En el paciente ortopédico recién operado (práctica habitual / opinión experta). El inicio de la anticoagulación terapéutica se pacta entre ortopedia, medicina interna o hematología y anestesia, ponderando el sangrado de la herida; si existe un catéter neuraxial, rigen los tiempos de la sección de técnica.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«Tratamiento de la EP de riesgo intermedio (PEITHO, 7 días): trombólisis frente a placebo» muestra lo siguiente. Muerte o descompensación · tenecteplasa: 2.6 por ciento (fuente: Meyer G y colaboradores, 2014). Muerte o descompensación · placebo: 5.6 por ciento (fuente: Meyer G y colaboradores, 2014). Sangrado extracraneal · tenecteplasa: 6.3 por ciento (fuente: Meyer G y colaboradores, 2014). Sangrado extracraneal · placebo: 1.2 por ciento (fuente: Meyer G y colaboradores, 2014). Ictus · tenecteplasa: 2.4 por ciento (fuente: Meyer G y colaboradores, 2014). Ictus · placebo: 0.2 por ciento (fuente: Meyer G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«Recurrencia de TEV tras suspender anticoagulación por un primer episodio no provocado» muestra lo siguiente. 1 año: 10 por ciento (fuente: Khan F y colaboradores, 2019). 2 años: 16 por ciento (fuente: Khan F y colaboradores, 2019). 5 años: 25 por ciento (fuente: Khan F y colaboradores, 2019). 10 años: 36 por ciento (fuente: Khan F y colaboradores, 2019). En el documento Word de este tema encontrarás además: Anticoagulación inicial: ensayos que sostienen los DOAC. Con esto cerramos tratamiento del tev establecido. Sigamos con técnica: protocolo práctico perioperatorio de tromboprofilaxis.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protocolo práctico perioperatorio de tromboprofilaxis. Esta sección es apoyo de estudio para entender el orden de las decisiones; el protocolo real es el de su hospital y el que fije su tutor. Lo que sigue combina las instrucciones de las fichas oficiales de los fármacos con las recomendaciones de NICE. En este tema no hay posición del paciente ni abordaje: la profilaxis es una secuencia de indicación, prescripción y vigilancia, y cada paso tiene su error típico. Horarios con la anestesia neuraxial. El hematoma espinal o epidural es extremadamente raro (fuente: Kopp SL y colaboradores, 2025), pero puede dejar parálisis prolongada o permanente (fuente: Sanofi-Aventis U.S, 2026). Los factores que lo favorecen son el catéter epidural permanente, el uso simultáneo de AINE, antiagregantes u otros anticoagulantes, la punción traumática o repetida y el antecedente de cirugía o deformidad espinal (fuente: Sanofi-Aventis U.S, 2026). La ASRA, en su quinta edición, conserva un enfoque conservador para los intervalos (fuente: Kopp SL y colaboradores, 2025). Errores frecuentes del residente (práctica habitual / opinión experta, salvo donde se cita): Prescribir la HBPM sin anotar el aclaramiento de creatinina (fuente: Sanofi-Aventis U.S, 2026). Programar la retirada del catéter sin revisar la hora de la última dosis (fuente: Sanofi-Aventis U.S, 2026) (fuente: Janssen Pharmaceuticals y colaboradores, 2026). Asociar AINE o antiagregantes al anticoagulante con catéter epidural en su sitio (fuente: Sanofi-Aventis U.S, 2026). Olvidar escribir la fecha de término de la profilaxis y quién la administra tras el alta (fuente: National Institute for Health and Care Excellence, 2019). Aplicar medias a un paciente con arteriopatía periférica o neuropatía (fuente: National Institute for Health and Care Excellence, 2019). Dejar de reevaluar al paciente cuando cambia su condición (fuente: National Institute for Health and Care Excellence,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«Horas mínimas entre la última dosis y la retirada del catéter neuraxial» muestra lo siguiente. Enoxaparina dosis baja: 12 h (fuente: Sanofi-Aventis U.S, 2026). Enoxaparina dosis alta: 24 h (fuente: Sanofi-Aventis U.S, 2026). Rivaroxabán 20-45 años: 18 h (fuente: Janssen Pharmaceuticals y colaboradores, 2026). Rivaroxabán 60-76 años: 26 h (fuente: Janssen Pharmaceuticals y colaboradores, 2026). Enoxaparina dosis baja con aclaramiento &lt; 30 mL/min: 24 h (fuente: Sanofi-Aventis U.S, 2026).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«Tiempos mínimos con catéter neuraxial según las fichas oficiales» tiene 4 columnas: Fármaco, Antes de colocar o retirar el catéter, Después de retirarlo, Nota. Fila 1: Fármaco, Enoxaparina, dosis baja (30 mg una o dos veces al día o 40 mg al día); Antes de colocar o retirar el catéter, Al menos 12 h desde la última dosis (fuente: Sanofi-Aventis U.S, 2026); Después de retirarlo, Considerar esperar al menos 4 h para la siguiente dosis (fuente: Sanofi-Aventis U.S, 2026); Nota, Con aclaramiento menor de 30 mL/min, duplicar el tiempo: al menos 24 h (fuente: Sanofi-Aventis U.S, 2026). Fila 2: Fármaco, Enoxaparina, dosis alta (0,75 mg/kg o 1 mg/kg cada 12 h; 1,5 mg/kg al día); Antes de colocar o retirar el catéter, Al menos 24 h desde la última dosis (fuente: Sanofi-Aventis U.S, 2026); Después de retirarlo, Considerar esperar al menos 4 h (fuente: Sanofi-Aventis U.S, 2026); Nota, Con aclaramiento menor de 30 mL/min: al menos 48 h con 1 mg/kg/día (fuente: Sanofi-Aventis U.S, 2026). Fila 3: Fármaco, Rivaroxabán; Antes de colocar o retirar el catéter, No retirar antes de 2 semividas: 18 h en jóvenes de 20-45 años y 26 h en ancianos de 60-76 años (fuente: Janssen Pharmaceuticals y colaboradores, 2026); Después de retirarlo, No dar la siguiente dosis antes de 6 h tras retirarlo (fuente: Janssen Pharmaceuticals y colaboradores, 2026); Nota, Si la punción fue traumática, retrasar 24 h (fuente: Janssen Pharmaceuticals y colaboradores, 2026). Fila 4: Fármaco, Fondaparinux; Antes de colocar o retirar el catéter, La ficha declara que el momento óptimo no se conoce (fuente: Mylan Institutional LLC, 2024); Después de retirarlo, Sin dato en la ficha; Nota, Vigilar signos neurológicos (fuente: Mylan Institutional LLC, 2024). (fuente: Sanofi-Aventis U.S, 2026) (fuente: Janssen Pharmaceuticals y colaboradores, 2026) (fuente: Mylan Institutional LLC, 2024). Con esto cerramos técnica: protocolo práctico perioperatorio de tromboprofilaxis. Sigamos con situaciones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situaciones especiales. Función renal. Un metaanálisis de 12 estudios (4971 pacientes) comparó a quienes tenían aclaramiento de 30 mL/min o menos con el resto: con HBPM, los primeros sangraron más (5,0 % frente a 2,4 %; OR 2,25) (fuente: Lim W y colaboradores, 2006). El exceso dependió de la dosis: fue claro con enoxaparina a dosis terapéutica estándar (8,3 % frente a 2,4 %) y quizá no exista si la dosis se ajusta de forma empírica (0,9 % frente a 1,9 %); para las dosis profilácticas faltaron estudios (fuente: Lim W y colaboradores, 2006). La ficha de enoxaparina indica 30 mg una vez al día en profilaxis con aclaramiento menor de 30 mL/min (fuente: Sanofi-Aventis U.S, 2026). NICE sugiere HBPM o heparina no fraccionada y reducir la dosis con criterio multidisciplinario (fuente: National Institute for Health and Care Excellence, 2019). Fondaparinux está contraindicado por debajo de 30 mL/min (fuente: Mylan Institutional LLC, 2024) y rivaroxabán se evita por debajo de 15 mL/min (fuente: Janssen Pharmaceuticals y colaboradores, 2026). Traumatismo craneoencefálico. NICE indica no ofrecer profilaxis farmacológica a quien tiene hemorragia intracraneal traumática hasta asegurar la lesión o estabilizar la condición (fuente: National Institute for Health and Care Excellence, 2019). En el metaanálisis de 30 estudios, la progresión de la hemorragia intracraneal tras quimioprofilaxis fue 7,0 % (IC 95 % 4,0-10,0), sin diferencia entre inicio precoz y tardío (OR 0,79); en la literatura revisada predomina la opinión de que empezar a las 72 h es seguro, y para las 24 o 48 h solo hubo pocos estudios de baja calidad (fuente: Dengler BA y colaboradores, 2025). Lesión medular. NICE: compresión neumática al ingreso; reevaluar el sangrado a las 24 h y considerar HBPM desde ese momento si no se opera en 24-48 h, durante 30 días o hasta movilizar o alta (fuente: National Institute for Health and Care Excellence, 2019). En 15 960 pacientes de un registro de trauma operados de descompresión en las primeras 24 h, iniciar la profilaxis antes de 48 h se asoció a menor TEV (4,7 % frente a 5,9 %) y menor mortalidad (4,0 % frente a 4,9 %), pero es un estudio retrospectivo (fuente: Abbas A y colaboradores, 2026). Politrauma y pelvis. La guía europea de trauma recomienda compresión neumática precoz y fármaco más compresión dentro de las 24 h de controlado el sangrado, sin filtros ni medias rutinarias (fuente: Rossaint R y colaboradores, 2023). La revisión sistemática de pelvis y acetábulo halló que la profilaxis tardía se asoció a más TEV (OR 1,9) y muerte (OR 4,0) (fuente: Shu HT y colaboradores, 2022). En PREVENT CLOT, el cuartil de mayor riesgo (n = 3052) tenía 80 % de fracturas de fémur, pelvis o acetábulo, y aun así no hubo diferencia significativa de eventos entre aspirina y HBPM (razón de ganancias 0,94) (fuente: O'Hara NN y colaboradores, 2024). En 11 subpoblaciones (traumatismo craneal, espinal, torácico, obesidad, geriátrico) ninguna comparación alcanzó el umbral corregido de significación (fuente: Tarpada SP y colaboradores, 2026). Contraindicaciones y precauciones. La ficha de enoxaparina contraindica el fármaco ante sangrado mayor activo, antecedente de trombocitopenia inducida por heparina mediada por inmunidad en los últimos 100 días o con anticuerpos circulantes, y alergia conocida a la enoxaparina, a la heparina o a productos porcinos; y pide extremar la cautela en tres grupos: quien sangra con facilidad (coagulopatía congénita o adquirida, úlcera o angiodisplasia digestiva activa, endocarditis bacteriana), quien tuvo un ictus hemorrágico o una cirugía reciente de cerebro, columna u ojo, y quien toma además un antiagregante (fuente: Sanofi-Aventis U.S, 2026). El rivaroxabán se contraindica con sangrado patológico activo y con reacción de hipersensibilidad grave (fuente: Janssen Pharmaceuticals y colaboradores, 2026). El fondaparinux, con sangrado mayor activo, endocarditis bacteriana, trombocitopenia asociada a prueba positiva de anticuerpos antiplaquetarios en presencia del fármaco, aclaramiento de creatinina menor de 30 mL/min, peso menor de 50 kg y alergia grave (fuente: Mylan Institutional LLC, 2024). NICE contraindica las medias en arteriopatía periférica, neuropatía, piel frágil, alergia al material y edema grave (fuente: National Institute for Health and Care Excellence, 2019). Antiagregados y anticoagulados que se operan. NICE: en quien usa antiagregantes, considerar farmacología según la condición si el riesgo de TEV supera al de sangrado, y mecánica si domina el sangrado; en quien interrumpe un anticoagulante, considerar profilaxis (fuente: National Institute for Health and Care Excellence, 2019). Trombocitopenia inducida por heparina (TIH). ASH 2018 recomienda estimar la probabilidad con la escala 4Ts en lugar de la impresión clínica y no pedir pruebas ni tratar empíricamente cuando la 4Ts es baja (fuente: Cuker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«Sangrado mayor con HBPM según función renal (metaanálisis): aclaramiento ≤ 30 mL/min frente a &gt; 30 mL/min» muestra lo siguiente. Global · ≤ 30: 5 por ciento (fuente: Lim W y colaboradores, 2006). Global · &gt; 30: 2.4 por ciento (fuente: Lim W y colaboradores, 2006). Dosis estándar · ≤ 30: 8.3 por ciento (fuente: Lim W y colaboradores, 2006). Dosis estándar · &gt; 30: 2.4 por ciento (fuente: Lim W y colaboradores, 2006). Dosis ajustada · ≤ 30: 0.9 por ciento (fuente: Lim W y colaboradores, 2006). Dosis ajustada · &gt; 30: 1.9 por ciento (fuente: Lim W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«Cinco situaciones que cambian la profilaxis» tiene 3 columnas: Situación, Qué cambia, Fuente. Fila 1: Situación, Insuficiencia renal (aclaramiento &lt; 30 mL/min); Qué cambia, Enoxaparina 30 mg/día; fondaparinux contraindicado; rivaroxabán evitar si &lt; 15 mL/min; Fuente, (fuente: Sanofi-Aventis U.S, 2026) (fuente: Mylan Institutional LLC, 2024) (fuente: Janssen Pharmaceuticals y colaboradores, 2026). Fila 2: Situación, Hemorragia intracraneal traumática; Qué cambia, No dar fármaco hasta asegurar o estabilizar la lesión; Fuente, (fuente: National Institute for Health and Care Excellence, 2019). Fila 3: Situación, Lesión medular; Qué cambia, Mecánica al ingreso y HBPM desde las 24 h si no se opera pronto; Fuente, (fuente: National Institute for Health and Care Excellence, 2019). Fila 4: Situación, Pelvis o acetábulo; Qué cambia, Profilaxis precoz mejor que tardía (OR 1,9 para TEV si es tardía); Fuente, (fuente: Shu HT y colaboradores, 2022). Fila 5: Situación, Antiagregado o anticoagulado; Qué cambia, Balance individual; mecánica si domina el sangrado; Fuente, (fuente: National Institute for Health and Care Excellence, 2019). (fuente: Sanofi-Aventis U.S, 2026) (fuente: Mylan Institutional LLC, 2024) (fuente: Janssen Pharmaceuticals y colaboradores, 2026) (fuente: National Institute for Health and Care Excellence, 2019) (fuente: Shu HT y colaboradores, 2022). Con esto cerramos situaciones especiales.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Sangrado. Es el precio de todo anticoagulante. En EPCAT II, el sangrado mayor fue 0,47 % con aspirina y 0,29 % con rivaroxabán, y el clínicamente importante 1,29 % y 0,99 % (fuente: Anderson DR y colaboradores, 2018). En PRONOMOS, el sangrado mayor fue 0,6 % con rivaroxabán y 0,7 % con enoxaparina (fuente: Samama CM y colaboradores, 2020). En el metaanálisis Cochrane de inhibidores del factor Xa, el rivaroxabán tuvo más sangrado mayor que la HBPM (RR 1,94), aunque con certeza baja (fuente: Salazar CA y colaboradores, 2025); el fondaparinux, también (RR 1,38 frente a HBPM) (fuente: Dong K y colaboradores, 2016). Añadir fármaco a la compresión neumática elevó el sangrado mayor de 0,34 % a 2,21 % (fuente: Kakkos S y colaboradores, 2022). La profilaxis con HBPM en yeso o artroscopia tuvo sangrado mayor casi nulo (0,1 % en artroscopia, ninguno con yeso) (fuente: van Adrichem RA y colaboradores, 2017). Herida y drenaje persistente. El drenaje persistente de la herida (después del día 3) se estudió en el ensayo CRISTAL porque se asocia a infección protésica: no difirió entre enoxaparina y aspirina (9 % frente a 8 %; OR 1,2) ni la reoperación articular a 6 meses (2,4 % frente a 2,2 %), aunque con cierre subcuticular la enoxaparina se asoció a más drenaje (OR 3,6), en una muestra pequeña (fuente: Sidhu VS y colaboradores, 2023). Los AVK aumentaron el hematoma de herida frente a placebo o ningún tratamiento (RR 2,91; 162 pacientes), sin diferencia significativa frente a la HBPM (fuente: Mismetti P y colaboradores, 2004). Hematoma espinal o epidural. Es una complicación rara, con secuelas que pueden ser permanentes; los tiempos y los factores de riesgo están en la sección de técnica (fuente: Sanofi-Aventis U.S, 2026) (fuente: Kopp SL y colaboradores, 2025). Trombocitopenia inducida por heparina. Se estima con la escala 4Ts y no se trata empíricamente si la probabilidad es baja (fuente: Cuker A y colaboradores, 2018). Fracaso de la profilaxis. Aun con profilaxis moderna ocurren TEV: 0,82 % en 11 313 pacientes con fractura operada (fuente: Lowe JA y colaboradores, 2020) y EP de 1,49 % en cada grupo de PREVENT CLOT (fuente: Major Extremity Trauma Research Consortium (METRC) y colaboradores, 2023). Piel y medias. Las medias mal puestas dañan la piel; NICE manda suspenderlas ante marcas, ampollas o decoloración y pasar a compresión neumática si procede (fuente: National Institute for Health and Care Excellence, 2019).</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«Sangrado mayor en ensayos de profilaxis (poblaciones distintas, no comparar entre ensayos)» muestra lo siguiente. EPCAT II aspirina: 0.5 por ciento (fuente: Anderson DR y colaboradores, 2018). EPCAT II rivaroxabán: 0.3 por ciento (fuente: Anderson DR y colaboradores, 2018). PRONOMOS rivaroxabán: 0.6 por ciento (fuente: Samama CM y colaboradores, 2020). PRONOMOS enoxaparina: 0.7 por ciento (fuente: Samama CM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y qué hacer» tiene 4 columnas: Complicación, Magnitud, Qué hacer, Fuente. Fila 1: Complicación, Sangrado mayor con DOAC o HBPM; Magnitud, Entre 0,29 % y 0,7 % en los ensayos citados; Qué hacer, Ajustar a riñón, no adelantar la primera dosis; Fuente, (fuente: Anderson DR y colaboradores, 2018) (fuente: Samama CM y colaboradores, 2020) (fuente: Mylan Institutional LLC, 2024). Fila 2: Complicación, Drenaje persistente de herida; Magnitud, 9 % con enoxaparina y 8 % con aspirina; Qué hacer, Vigilar y registrar; revalorar si persiste; Fuente, (fuente: Sidhu VS y colaboradores, 2023). Fila 3: Complicación, Hematoma espinal/epidural; Magnitud, Raro; puede dejar parálisis permanente; Qué hacer, Respetar tiempos; vigilar signos neurológicos; urgencia ante sospecha; Fuente, (fuente: Sanofi-Aventis U.S, 2026) (fuente: Kopp SL y colaboradores, 2025). (fuente: Anderson DR y colaboradores, 2018) (fuente: Samama CM y colaboradores, 2020) (fuente: Mylan Institutional LLC, 2024) (fuente: Sidhu VS y colaboradores, 2023) (fuente: Sanofi-Aventis U.S, 2026) (fuente: Kopp SL y colaboradores, 2025).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Recurrencia. Tras un primer episodio no provocado y al menos 3 meses de tratamiento, la recurrencia al suspender fue 10 % el primer año, 16 % a los 2 años, 25 % a los 5 y 36 % a los 10; 4 % de las recurrencias fueron mortales (fuente: Khan F y colaboradores, 2019). Para el TEV provocado por cirugía, 3 meses de anticoagulación bastan salvo que persistan factores de riesgo (fuente: Streiff MB y colaboradores, 2016). En TVP distal aislada, la recurrencia pasó de 19 % a 11 % al sumar 6 semanas de rivaroxabán (fuente: Ageno W y colaboradores, 2022). Síndrome postrombótico. El riesgo depende de la altura de la TVP: 51,1 % tras iliofemoral, 30,7 % tras femoropoplítea y 22,8 % tras distal (fuente: Valerio 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medias de compresión no lo previnieron (14,2 % con medias activas frente a 12,7 % con placebo) (fuente: Kahn SR y colaboradores, 2014). Mortalidad. En una cohorte danesa de cirugía de fractura distal a la rodilla, 6,6 % de los eventos de TEV fueron muerte por EP (fuente: Wahlsten LR y colaboradores, 2015). En PEITHO la mortalidad a 30 días fue 2,4 % con trombólisis y 3,2 % con placebo (fuente: Meyer G y colaboradores, 2014). En PREPIC2, las 6 recurrencias de EP del grupo con filtro fueron fatales (fuente: Mismetti 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de síndrome postrombótico según el segmento de la TVP» muestra lo siguiente. Iliofemoral: 51.1 por ciento (fuente: Valerio L y colaboradores, 2026). Femoropoplítea: 30.7 por ciento (fuente: Valerio L y colaboradores, 2026). Distal: 22.8 por ciento (fuente: Valerio L y colaboradores, 2026).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La movilización temprana es parte de la profilaxis. La guía de la AAOS la recomienda tras artroplastia electiva por consenso (fuente: Mont MA y colaboradores, 2011) y NICE pide animar al paciente a movilizarse lo antes posible y mantenerlo hidratado (fuente: National Institute for Health and Care Excellence, 2019). Qué enseñar al alta. Los signos de TVP y de EP, cómo reducir el riesgo, por cuánto tiempo y cómo usar la profilaxis, y a quién llamar si aparecen problemas (fuente: National Institute for Health and Care Excellence, 2019).</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paciente que sale sin esa información es un paciente expuesto. Seguimiento. El riesgo no termina al alta: el riesgo relativo de hospitalización por TEV seguía en 19,6 entre las semanas 7 y 12 después de una cirugía con ingreso (fuente: Sweetland S y colaboradores, 2009), y tras reparación del Aquiles el diagnóstico tuvo mediana en el día 29 (fuente: Marder RA y colaboradores, 2024). Programe la revisión con esa ventana en mente.</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Después de una TVP. Las medias de compresión no previenen el síndrome postrombótico (fuente: Kahn SR y colaboradores, 2014); la rehabilitación se centra en volver a la movilidad habitual (práctica habitual / opinión experta). La anticoagulación activa requiere precaución con las caídas y el entrenamiento de fuerza con carga (práctica habitual / opinión experta). Con esto cerramos rehabilitación y seguimiento. Sigamos con guías vigentes: qué dicen y qué edad tienen.</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vigentes: qué dicen y qué edad tienen. Las guías son el punto de partida, pero no todas conocen los ensayos recientes. ACCP (novena edición) y AAOS se publicaron en 2012 y 2011 (fuente: Falck-Ytter Y y colaboradores, 2012) (fuente: Mont MA y colaboradores, 2011); ASH y NICE, en 2019 y 2018 (esta última actualizada en agosto de 2019) (fuente: Anderson DR y colaboradores, 2019) (fuente: National Institute for Health and Care Excellence, 2019); CRISTAL y PREVENT CLOT aparecieron en 2022 y 2023 (fuente: CRISTAL Study Group y colaboradores, 2022) (fuente: Major Extremity Trauma Research Consortium (METRC) y colaboradores, 2023). Por eso, ante una duda sobre la aspirina, lea la guía y el ensayo juntos.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dato verificable. En esta búsqueda no se halló una actualización posterior de la guía ACCP de profilaxis ortopédica ni de la guía AAOS de artroplastia; antes de citarlas como vigentes, confirme en el sitio oficial de cada sociedad.</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de profilaxis: alcance y posición sobre la aspirina» tiene 4 columnas: Guía, Año, Alcance, Posición sobre la aspirina. Fila 1: Guía, ACCP (9.ª edición); Año, 2012; Alcance, Cirugía ortopédica mayor; Posición sobre la aspirina, Una de las alternativas, grado 1B; HBPM preferida (2C/2B) (fuente: Falck-Ytter Y y colaboradores, 2012). Fila 2: Guía, AAOS; Año, 2011; Alcance, Artroplastia electiva de cadera y rodilla; Posición sobre la aspirina, No recomienda un agente específico (fuente: Mont MA y colaboradores, 2011). Fila 3: Guía, ASH; Año, 2019; Alcance, Pacientes quirúrgicos; Posición sobre la aspirina, En ATC o ATR, aspirina o anticoagulantes (condicional) (fuente: Anderson DR y colaboradores, 2019). Fila 4: Guía, NICE NG89; Año, 2018, actualizada 2019; Alcance, Todos los pacientes hospitalizados, por procedimiento; Posición sobre la aspirina, Cadera: tras 10 días de HBPM; rodilla: 14 días como opción única (fuente: National Institute for Health and Care Excellence, 2019). Fila 5: Guía, Guía europea de trauma; Año, 2023; Alcance, Trauma con sangrado; Posición sobre la aspirina, Compresión neumática precoz y farmacología dentro de las 24 h del control del sangrado (fuente: Rossaint R y colaboradores, 2023). Fila 6: Guía, ASRA (5.ª edición); Año, 2025; Alcance, Anestesia regional y antitrombóticos; Posición sobre la aspirina, Enfoque antihemorrágico y dosis baja o alta (fuente: Kopp SL y colaboradores, 2025). (fuente: Falck-Ytter Y y colaboradores, 2012) (fuente: Mont MA y colaboradores, 2011) (fuente: Anderson DR y colaboradores, 2019) (fuente: National Institute for Health and Care Excellence, 2019) (fuente: Rossaint R y colaboradores, 2023) (fuente: Kopp SL y colaboradores, 2025). Con esto cerramos guías vigentes: qué dicen y qué edad tienen.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el riesgo, después la receta: se estima el riesgo de TEV (procedimiento y paciente) y el de sangrado antes de elegir; las guías ACCP, ASH, AAOS y NICE aceptan más de una estrategia para la misma cirugía (fuente: Falck-Ytter Y y colaboradores, 2012) (fuente: Anderson DR y colaboradores, 2019) (fuente: Mont MA y colaboradores, 2011) (fuente: National Institute for Health and Care Excellence, 2019). El fármaco, el momento y la duración se eligen por procedimiento: artroplastia, fractura de cadera, pelvis y miembro inferior, artroscopia e inmovilización no se tratan igual (fuente: Falck-Ytter Y y colaboradores, 2012) (fuente: National Institute for Health and Care Excellence, 2019). El diagnóstico exige probabilidad clínica más una prueba adecuada; tras la cirugía el D-dímero casi siempre está elevado y sirve sobre todo para descartar (fuente: Ding X y colaboradores, 2026) (fuente: An TJ y colaboradores, 2016). La anestesia manda el horario: las dosis se coordinan con la punción y la retirada del catéter neuraxial, porque el hematoma epidural es raro pero puede dejar una parálisis duradera o permanente (fuente: Sanofi-Aventis U.S, 2026) (fuente: Kopp SL y colaboradores, 2025). El TEV establecido se trata con anticoagulación completa; la trombólisis y el filtro de vena cava son excepciones con indicación precisa (fuente: Ortel TL y colaboradores, 2020) (fuente: Mismetti 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Reevalúe riesgo de TEV y de sangrado cuando cambie la condición del paciente (reintervención, sangrado, infección) y, en trauma mayor, al menos a diario (fuente: National Institute for Health and Care Excellence, 2019). Con filtrado glomerular bajo (aclaramiento de creatinina menor de 30 mL/min) la enoxaparina profiláctica se reduce a 30 mg una vez al día y el fondaparinux está contraindicado (fuente: Sanofi-Aventis U.S, 2026) (fuente: Mylan Institutional LLC, 2024). Antes de quitar un catéter epidural: al menos 12 h desde la última dosis baja de enoxaparina (fuente: Sanofi-Aventis U.S, 2026) y al menos 18 h desde el rivaroxabán en adultos jóvenes (26 h en ancianos) (fuente: Janssen Pharmaceuticals y colaboradores, 2026). En trauma con riesgo de sangrado, la compresión neumática empieza de inmediato y la farmacológica se suma dentro de las 24 h tras controlar el sangrado (fuente: Rossaint R y colaboradores, 2023). Aspirina no es sinónimo de equivalencia universal: en CRISTAL el TEV sintomático fue mayor con aspirina (fuente: CRISTAL Study Group y colaboradores, 2022), y en PREVENT CLOT hubo más TVP (fuente: Major Extremity Trauma Research Consortium (METRC) y colaboradores, 2023). Después del alta el riesgo continúa: en cirugía con ingreso, el riesgo relativo seguía en 19,6 entre las semanas 7 y 12 (fuente: Sweetland 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profilaxis se decide por procedimiento, riesgo de TEV y riesgo de sangrado; no hay una receta única (fuente: Falck-Ytter Y y colaboradores, 2012) (fuente: National Institute for Health and Care Excellence, 2019). En artroplastia, la aspirina tuvo más TEV sintomático que la enoxaparina en CRISTAL (3,45 % frente a 1,82 %) (fuente: CRISTAL Study Group y colaboradores, 2022), pero no inferior a rivaroxabán tras 5 días de este en EPCAT II (fuente: Anderson DR y colaboradores, 2018). En el postoperatorio el diagnóstico exige probabilidad clínica y la imagen correcta; el D-dímero positivo no confirma (fuente: An TJ y colaboradores, 2016). Coordine la dosis con la anestesia: 12 h tras enoxaparina de dosis baja antes de retirar el catéter (fuente: Sanofi-Aventis U.S, 2026).</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TEV · trombosis venosa profunda · embolia pulmonar · tromboprofilaxis · HBPM · enoxaparina · aspirina · rivaroxabán · DOAC · fondaparinux · compresión neumática intermitente · tríada de Virchow · puntaje de Wells · D-dímero · ecografía de compresión · angio-TC pulmonar · anestesia neuraxial · hematoma epidural · síndrome postrombótico · CRISTAL · EPCAT II · PREVENT CLOT · POT-KAST · filtro de vena cava · trombólisis · artroplastia · fractura de cadera · inmovilización.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TEV = TVP + EP: una enfermedad, dos presentaciones. Riesgo de TEV y riesgo de sangrado, siempre los dos. CRISTAL: más TEV sintomático con aspirina (3,45 % frente a 1,82 %) (fuente: CRISTAL Study Group y colaboradores, 2022). POT: yeso y artroscopia, sin beneficio de HBPM sistemática (fuente: van Adrichem RA y colaboradores, 2017). D-dímero postoperatorio: descarta si es negativo, no confirma. Catéter epidural: primero la hora de la última dosis. TEV provocado por cirugía: 3 meses de anticoagulación bastan (fuente: Streiff MB y colaboradores, 2016). Trombólisis: solo EP con compromiso hemodinámico (fuente: Ortel TL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como tal. Mujer de 68 años con obesidad, operada de prótesis total de rodilla bajo anestesia raquídea con catéter epidural para analgesia. Sin antecedentes de TEV ni de sangrado; función renal normal. Se debe decidir la profilaxis. Al cuarto día presenta dolor y edema de la pantorrilla del lado operado; al quinto día, disnea súbita con saturación de 91 % y frecuencia cardíaca de 112 por minuto.</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profilaxis ofrecería y por cuánto tiempo, y qué consideraría antes de retirar el catéter?. Ante la disnea, ¿puede usar PERC? ¿Cómo interpreta un D-dímero positivo?. ¿Qué prueba pediría y cómo definiría la gravedad si se confirma una EP?. Si fuera normotensa con disfunción del ventrículo derecho y troponina positiva, ¿daría trombólisis?.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Para rodilla, NICE ofrece aspirina 75 o 150 mg por 14 días, HBPM 14 días con medias hasta el alta, o rivaroxabán (fuente: National Institute for Health and Care Excellence, 2019); la elección pesa los resultados de CRISTAL (aspirina 3,45 % frente a enoxaparina 1,82 % de TEV sintomático) (fuente: CRISTAL Study Group y colaboradores, 2022) y de EPCAT II (0,64 % frente a 0,70 % tras 5 días de rivaroxabán) (fuente: Anderson DR y colaboradores, 2018). El catéter se retira al menos 12 h después de una dosis baja de enoxaparina (fuente: Sanofi-Aventis U.S, 2026) y, si hubiera rivaroxabán, al menos 18 h en una persona joven (26 h en ancianos) y la siguiente dosis no antes de 6 h tras retirarlo (fuente: Janssen Pharmaceuticals y colaboradores, 2026). Con disnea postoperatoria, PERC no es aplicable por la cirugía reciente (fuente: Kline JA y colaboradores, 2008) y el D-dímero, elevado tras la cirugía, no confirma nada (fuente: An TJ y colaboradores, 2016). Se pide angio-TC pulmonar (sensibilidad 83 %, especificidad 96 %) (fuente: Stein PD y colaboradores, 2006) y, si se confirma, se estratifica por hipotensión, disfunción del VD y biomarcadores (fuente: Streiff MB y colaboradores, 2016). Con una EP normotensa de riesgo intermedio, PEITHO mostró menos descompensación con tenecteplasa (2,6 % frente a 5,6 %) pero más sangrado extracraneal (6,3 % frente a 1,2 %) (fuente: Meyer G y colaboradores, 2014); ASH recomienda trombólisis con compromiso hemodinámico (fuente: Ortel TL y colaboradores, 2020). Se anticoagula durante 3 meses si el desencadenante fue quirúrgico (fuente: Streiff MB y colaboradores, 2016). Dos riesgos siempre, tiempos con la anestesia siempre, y el D-dímero postoperatorio descarta pero no confirma (fuente: An TJ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Tromboprofilaxis en ortopedia: del riesgo a la receta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extremidades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por qué se forma el trombo</a:t>
            </a:r>
          </a:p>
          <a:p>
            <a:pPr marL="347472" indent="-347472">
              <a:spcAft>
                <a:spcPts val="1400"/>
              </a:spcAft>
              <a:buChar char="•"/>
            </a:pPr>
            <a:r>
              <a:rPr sz="2200">
                <a:solidFill>
                  <a:srgbClr val="263238"/>
                </a:solidFill>
                <a:latin typeface="Calibri"/>
              </a:rPr>
              <a:t>4. Anatomía: dónde se forma y adónde viaja</a:t>
            </a:r>
          </a:p>
          <a:p>
            <a:pPr marL="347472" indent="-347472">
              <a:spcAft>
                <a:spcPts val="1400"/>
              </a:spcAft>
              <a:buChar char="•"/>
            </a:pPr>
            <a:r>
              <a:rPr sz="2200">
                <a:solidFill>
                  <a:srgbClr val="263238"/>
                </a:solidFill>
                <a:latin typeface="Calibri"/>
              </a:rPr>
              <a:t>5. Clasificación: cuatro formas de ordenar el TEV</a:t>
            </a:r>
          </a:p>
          <a:p>
            <a:pPr marL="347472" indent="-347472">
              <a:spcAft>
                <a:spcPts val="1400"/>
              </a:spcAft>
              <a:buChar char="•"/>
            </a:pPr>
            <a:r>
              <a:rPr sz="2200">
                <a:solidFill>
                  <a:srgbClr val="263238"/>
                </a:solidFill>
                <a:latin typeface="Calibri"/>
              </a:rPr>
              <a:t>6. Profilaxis I: a quién y según el procedimiento</a:t>
            </a:r>
          </a:p>
          <a:p>
            <a:pPr marL="347472" indent="-347472">
              <a:spcAft>
                <a:spcPts val="1400"/>
              </a:spcAft>
              <a:buChar char="•"/>
            </a:pPr>
            <a:r>
              <a:rPr sz="2200">
                <a:solidFill>
                  <a:srgbClr val="263238"/>
                </a:solidFill>
                <a:latin typeface="Calibri"/>
              </a:rPr>
              <a:t>7. Profilaxis II: fármacos y ensayos clave</a:t>
            </a:r>
          </a:p>
          <a:p>
            <a:pPr marL="347472" indent="-347472">
              <a:spcAft>
                <a:spcPts val="1400"/>
              </a:spcAft>
              <a:buChar char="•"/>
            </a:pPr>
            <a:r>
              <a:rPr sz="2200">
                <a:solidFill>
                  <a:srgbClr val="263238"/>
                </a:solidFill>
                <a:latin typeface="Calibri"/>
              </a:rPr>
              <a:t>8. Profilaxis III: métodos mecánicos, duración y momento de inicio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 de la sospecha a la prueba</a:t>
            </a:r>
          </a:p>
          <a:p>
            <a:pPr marL="347472" indent="-347472">
              <a:spcAft>
                <a:spcPts val="1400"/>
              </a:spcAft>
              <a:buChar char="•"/>
            </a:pPr>
            <a:r>
              <a:rPr sz="2200">
                <a:solidFill>
                  <a:srgbClr val="263238"/>
                </a:solidFill>
                <a:latin typeface="Calibri"/>
              </a:rPr>
              <a:t>10. Examen físico y reglas clínicas</a:t>
            </a:r>
          </a:p>
          <a:p>
            <a:pPr marL="347472" indent="-347472">
              <a:spcAft>
                <a:spcPts val="1400"/>
              </a:spcAft>
              <a:buChar char="•"/>
            </a:pPr>
            <a:r>
              <a:rPr sz="2200">
                <a:solidFill>
                  <a:srgbClr val="263238"/>
                </a:solidFill>
                <a:latin typeface="Calibri"/>
              </a:rPr>
              <a:t>11. Imágenes y pruebas de laboratorio</a:t>
            </a:r>
          </a:p>
          <a:p>
            <a:pPr marL="347472" indent="-347472">
              <a:spcAft>
                <a:spcPts val="1400"/>
              </a:spcAft>
              <a:buChar char="•"/>
            </a:pPr>
            <a:r>
              <a:rPr sz="2200">
                <a:solidFill>
                  <a:srgbClr val="263238"/>
                </a:solidFill>
                <a:latin typeface="Calibri"/>
              </a:rPr>
              <a:t>12. Algoritmo diagnóstico en el postoperatorio</a:t>
            </a:r>
          </a:p>
          <a:p>
            <a:pPr marL="347472" indent="-347472">
              <a:spcAft>
                <a:spcPts val="1400"/>
              </a:spcAft>
              <a:buChar char="•"/>
            </a:pPr>
            <a:r>
              <a:rPr sz="2200">
                <a:solidFill>
                  <a:srgbClr val="263238"/>
                </a:solidFill>
                <a:latin typeface="Calibri"/>
              </a:rPr>
              <a:t>13. Tratamiento del TEV establecido</a:t>
            </a:r>
          </a:p>
          <a:p>
            <a:pPr marL="347472" indent="-347472">
              <a:spcAft>
                <a:spcPts val="1400"/>
              </a:spcAft>
              <a:buChar char="•"/>
            </a:pPr>
            <a:r>
              <a:rPr sz="2200">
                <a:solidFill>
                  <a:srgbClr val="263238"/>
                </a:solidFill>
                <a:latin typeface="Calibri"/>
              </a:rPr>
              <a:t>14. Técnica: protocolo práctico perioperatorio de tromboprofilaxis</a:t>
            </a:r>
          </a:p>
          <a:p>
            <a:pPr marL="347472" indent="-347472">
              <a:spcAft>
                <a:spcPts val="1400"/>
              </a:spcAft>
              <a:buChar char="•"/>
            </a:pPr>
            <a:r>
              <a:rPr sz="2200">
                <a:solidFill>
                  <a:srgbClr val="263238"/>
                </a:solidFill>
                <a:latin typeface="Calibri"/>
              </a:rPr>
              <a:t>15. Situaciones especiales</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Sweetland S et al. BMJ. 2009. doi:10.1136/bmj.b4583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Operar la cadera o la rodilla multiplica el riesgo de TEV (trombosis venosa profunda más embolia pulmonar): en las primeras 6 semanas tras un reemplazo con ingreso…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[r4] Ortel TL et al. Blood Adv. 2020. doi:10.1182/bloodadvances.2020001830</a:t>
            </a:r>
          </a:p>
          <a:p>
            <a:r>
              <a:rPr sz="800">
                <a:solidFill>
                  <a:srgbClr val="5A6469"/>
                </a:solidFill>
                <a:latin typeface="Calibri"/>
              </a:rPr>
              <a:t>[r5] Sweetland S et al. BMJ. 2009. doi:10.1136/bmj.b4583</a:t>
            </a:r>
          </a:p>
          <a:p>
            <a:r>
              <a:rPr sz="800">
                <a:solidFill>
                  <a:srgbClr val="5A6469"/>
                </a:solidFill>
                <a:latin typeface="Calibri"/>
              </a:rPr>
              <a:t>[r10] Falck-Ytter Y et al. Chest. 2012. doi:10.1378/chest.11-2404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tromboembolismo venoso (TEV) es una sola enfermedad con dos presentaciones.</a:t>
            </a:r>
          </a:p>
          <a:p>
            <a:pPr marL="347472" indent="-347472">
              <a:spcAft>
                <a:spcPts val="1400"/>
              </a:spcAft>
              <a:buChar char="•"/>
            </a:pPr>
            <a:r>
              <a:rPr sz="2400">
                <a:solidFill>
                  <a:srgbClr val="263238"/>
                </a:solidFill>
                <a:latin typeface="Calibri"/>
              </a:rPr>
              <a:t>La trombosis venosa profunda (TVP) es un coágulo dentro de una vena profunda.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Falck-Ytter Y et al. Chest. 2012. doi:10.1378/chest.11-2404</a:t>
            </a:r>
          </a:p>
          <a:p>
            <a:r>
              <a:rPr sz="1000">
                <a:solidFill>
                  <a:srgbClr val="5A6469"/>
                </a:solidFill>
                <a:latin typeface="Calibri"/>
              </a:rPr>
              <a:t>[r12] Mont MA et al. J Am Acad Orthop Surg. 2011. doi:10.5435/00124635-201112000-00007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Incluye fármacos (heparinas de bajo peso molecular, fondaparinux, anticoagulantes orales directos, antagonistas de la vitamina K, aspirina), métodos mecánicos (compresión neumática intermitente y medias) y la movilización temprana [r10][r12].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Kahn SR et al. Lancet. 2014. doi:10.1016/S0140-6736(13)61902-9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Síndrome postrombótico (SPT): secuela crónica de la TVP; en el ensayo SOX se diagnosticó con dolor e hinchazón de la pierna de al menos 1 mes de duración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[r2] van Adrichem RA et al. N Engl J Med. 2017. doi:10.1056/NEJMoa1613303</a:t>
            </a:r>
          </a:p>
          <a:p>
            <a:r>
              <a:rPr sz="800">
                <a:solidFill>
                  <a:srgbClr val="5A6469"/>
                </a:solidFill>
                <a:latin typeface="Calibri"/>
              </a:rPr>
              <a:t>[r5] Sweetland S et al. BMJ. 2009. doi:10.1136/bmj.b4583</a:t>
            </a:r>
          </a:p>
          <a:p>
            <a:r>
              <a:rPr sz="800">
                <a:solidFill>
                  <a:srgbClr val="5A6469"/>
                </a:solidFill>
                <a:latin typeface="Calibri"/>
              </a:rPr>
              <a:t>[r6] Anderson DR et al. N Engl J Med. 2018. doi:10.1056/NEJMoa1712746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Operar la cadera o la rodilla es de lo que más eleva el riesgo de TEV.</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de hospitalización por TEV en las semanas 1-6 tras cirugía (frente a no operarse)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Sweetland S et al. BMJ. 2009. doi:10.1136/bmj.b4583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TEV tras fijación de fractura con profilaxis protocolizada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Lowe JA et al. J Orthop Trauma. 2020. doi:10.1097/BOT.0000000000001790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se forma el trombo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Mont MA et al. J Am Acad Orthop Surg. 2011. doi:10.5435/00124635-201112000-00007</a:t>
            </a:r>
          </a:p>
          <a:p>
            <a:r>
              <a:rPr sz="800">
                <a:solidFill>
                  <a:srgbClr val="5A6469"/>
                </a:solidFill>
                <a:latin typeface="Calibri"/>
              </a:rPr>
              <a:t>[r13] National Institute for Health and Care Excellence. 2019.</a:t>
            </a:r>
          </a:p>
          <a:p>
            <a:r>
              <a:rPr sz="800">
                <a:solidFill>
                  <a:srgbClr val="5A6469"/>
                </a:solidFill>
                <a:latin typeface="Calibri"/>
              </a:rPr>
              <a:t>[r22] Pastori D et al. Int J Mol Sci. 2023. doi:10.3390/ijms24043169</a:t>
            </a:r>
          </a:p>
          <a:p>
            <a:r>
              <a:rPr sz="800">
                <a:solidFill>
                  <a:srgbClr val="5A6469"/>
                </a:solidFill>
                <a:latin typeface="Calibri"/>
              </a:rPr>
              <a:t>[r28] Zee AA et al. Cochrane Database Syst Rev. 2017. doi:10.1002/14651858.CD006681.pub4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tríada de Virchow sigue siendo el esquema más útil: estasis del flujo, hipercoagulabilidad y lesión o disfunción de la pared venosa.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del paciente: razón de riesgo (HR) de TEV tras cirugía de fractura distal a la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Wahlsten LR et al. J Bone Joint Surg Am. 2015. doi:10.2106/JBJS.N.00307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del paciente y riesgo de TEV tras cirugía de fractura distal a la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Wahlsten LR et al. J Bone Joint Surg Am. 2015. doi:10.2106/JBJS.N.00307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Razón de riesgo (HR)</a:t>
                      </a:r>
                    </a:p>
                  </a:txBody>
                  <a:tcPr>
                    <a:solidFill>
                      <a:srgbClr val="0F5F6B"/>
                    </a:solidFill>
                  </a:tcPr>
                </a:tc>
              </a:tr>
              <a:tr h="457200">
                <a:tc>
                  <a:txBody>
                    <a:bodyPr/>
                    <a:lstStyle/>
                    <a:p>
                      <a:r>
                        <a:rPr sz="1600">
                          <a:solidFill>
                            <a:srgbClr val="263238"/>
                          </a:solidFill>
                          <a:latin typeface="Calibri"/>
                        </a:rPr>
                        <a:t>Antecedente de TVP</a:t>
                      </a:r>
                    </a:p>
                  </a:txBody>
                  <a:tcPr>
                    <a:solidFill>
                      <a:srgbClr val="EEF3F4"/>
                    </a:solidFill>
                  </a:tcPr>
                </a:tc>
                <a:tc>
                  <a:txBody>
                    <a:bodyPr/>
                    <a:lstStyle/>
                    <a:p>
                      <a:r>
                        <a:rPr sz="1600">
                          <a:solidFill>
                            <a:srgbClr val="263238"/>
                          </a:solidFill>
                          <a:latin typeface="Calibri"/>
                        </a:rPr>
                        <a:t>6,27</a:t>
                      </a:r>
                    </a:p>
                  </a:txBody>
                  <a:tcPr>
                    <a:solidFill>
                      <a:srgbClr val="EEF3F4"/>
                    </a:solidFill>
                  </a:tcPr>
                </a:tc>
              </a:tr>
              <a:tr h="457200">
                <a:tc>
                  <a:txBody>
                    <a:bodyPr/>
                    <a:lstStyle/>
                    <a:p>
                      <a:r>
                        <a:rPr sz="1600">
                          <a:solidFill>
                            <a:srgbClr val="263238"/>
                          </a:solidFill>
                          <a:latin typeface="Calibri"/>
                        </a:rPr>
                        <a:t>Antecedente de EP</a:t>
                      </a:r>
                    </a:p>
                  </a:txBody>
                  <a:tcPr>
                    <a:solidFill>
                      <a:srgbClr val="FFFFFF"/>
                    </a:solidFill>
                  </a:tcPr>
                </a:tc>
                <a:tc>
                  <a:txBody>
                    <a:bodyPr/>
                    <a:lstStyle/>
                    <a:p>
                      <a:r>
                        <a:rPr sz="1600">
                          <a:solidFill>
                            <a:srgbClr val="263238"/>
                          </a:solidFill>
                          <a:latin typeface="Calibri"/>
                        </a:rPr>
                        <a:t>5,45</a:t>
                      </a:r>
                    </a:p>
                  </a:txBody>
                  <a:tcPr>
                    <a:solidFill>
                      <a:srgbClr val="FFFFFF"/>
                    </a:solidFill>
                  </a:tcPr>
                </a:tc>
              </a:tr>
              <a:tr h="457200">
                <a:tc>
                  <a:txBody>
                    <a:bodyPr/>
                    <a:lstStyle/>
                    <a:p>
                      <a:r>
                        <a:rPr sz="1600">
                          <a:solidFill>
                            <a:srgbClr val="263238"/>
                          </a:solidFill>
                          <a:latin typeface="Calibri"/>
                        </a:rPr>
                        <a:t>Anticonceptivos orales (18-50 años)</a:t>
                      </a:r>
                    </a:p>
                  </a:txBody>
                  <a:tcPr>
                    <a:solidFill>
                      <a:srgbClr val="EEF3F4"/>
                    </a:solidFill>
                  </a:tcPr>
                </a:tc>
                <a:tc>
                  <a:txBody>
                    <a:bodyPr/>
                    <a:lstStyle/>
                    <a:p>
                      <a:r>
                        <a:rPr sz="1600">
                          <a:solidFill>
                            <a:srgbClr val="263238"/>
                          </a:solidFill>
                          <a:latin typeface="Calibri"/>
                        </a:rPr>
                        <a:t>5,23</a:t>
                      </a:r>
                    </a:p>
                  </a:txBody>
                  <a:tcPr>
                    <a:solidFill>
                      <a:srgbClr val="EEF3F4"/>
                    </a:solidFill>
                  </a:tcPr>
                </a:tc>
              </a:tr>
              <a:tr h="457200">
                <a:tc>
                  <a:txBody>
                    <a:bodyPr/>
                    <a:lstStyle/>
                    <a:p>
                      <a:r>
                        <a:rPr sz="1600">
                          <a:solidFill>
                            <a:srgbClr val="263238"/>
                          </a:solidFill>
                          <a:latin typeface="Calibri"/>
                        </a:rPr>
                        <a:t>Coagulopatía</a:t>
                      </a:r>
                    </a:p>
                  </a:txBody>
                  <a:tcPr>
                    <a:solidFill>
                      <a:srgbClr val="FFFFFF"/>
                    </a:solidFill>
                  </a:tcPr>
                </a:tc>
                <a:tc>
                  <a:txBody>
                    <a:bodyPr/>
                    <a:lstStyle/>
                    <a:p>
                      <a:r>
                        <a:rPr sz="1600">
                          <a:solidFill>
                            <a:srgbClr val="263238"/>
                          </a:solidFill>
                          <a:latin typeface="Calibri"/>
                        </a:rPr>
                        <a:t>2,47</a:t>
                      </a:r>
                    </a:p>
                  </a:txBody>
                  <a:tcPr>
                    <a:solidFill>
                      <a:srgbClr val="FFFFFF"/>
                    </a:solidFill>
                  </a:tcPr>
                </a:tc>
              </a:tr>
              <a:tr h="457200">
                <a:tc>
                  <a:txBody>
                    <a:bodyPr/>
                    <a:lstStyle/>
                    <a:p>
                      <a:r>
                        <a:rPr sz="1600">
                          <a:solidFill>
                            <a:srgbClr val="263238"/>
                          </a:solidFill>
                          <a:latin typeface="Calibri"/>
                        </a:rPr>
                        <a:t>Enfermedad arterial periférica</a:t>
                      </a:r>
                    </a:p>
                  </a:txBody>
                  <a:tcPr>
                    <a:solidFill>
                      <a:srgbClr val="EEF3F4"/>
                    </a:solidFill>
                  </a:tcPr>
                </a:tc>
                <a:tc>
                  <a:txBody>
                    <a:bodyPr/>
                    <a:lstStyle/>
                    <a:p>
                      <a:r>
                        <a:rPr sz="1600">
                          <a:solidFill>
                            <a:srgbClr val="263238"/>
                          </a:solidFill>
                          <a:latin typeface="Calibri"/>
                        </a:rPr>
                        <a:t>2,34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dónde se forma y adónde viaja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a:p>
            <a:r>
              <a:rPr sz="1000">
                <a:solidFill>
                  <a:srgbClr val="5A6469"/>
                </a:solidFill>
                <a:latin typeface="Calibri"/>
              </a:rPr>
              <a:t>[r22] Pastori D et al. Int J Mol Sci. 2023. doi:10.3390/ijms24043169</a:t>
            </a:r>
          </a:p>
          <a:p>
            <a:r>
              <a:rPr sz="1000">
                <a:solidFill>
                  <a:srgbClr val="5A6469"/>
                </a:solidFill>
                <a:latin typeface="Calibri"/>
              </a:rPr>
              <a:t>[r32] Valerio L et al. J Thromb Haemost. 2026. doi:10.1016/j.jtha.2025.12.017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sistema venoso profundo del miembro inferior se divide en dos segmentos que importan al decidir y al hablar con 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dónde se forma y adónde viaja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consecuencia práctica es que la TVP distal sintomática no se ignora, aunque sus riesgos sean menores que los de la proximal [r3].</a:t>
            </a:r>
          </a:p>
          <a:p>
            <a:pPr marL="347472" indent="-347472">
              <a:spcAft>
                <a:spcPts val="1400"/>
              </a:spcAft>
              <a:buChar char="•"/>
            </a:pPr>
            <a:r>
              <a:rPr sz="2400">
                <a:solidFill>
                  <a:srgbClr val="263238"/>
                </a:solidFill>
                <a:latin typeface="Calibri"/>
              </a:rPr>
              <a:t>Síndrome postrombótico según el segmento.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Segmentos venosos y qué implica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a:p>
            <a:r>
              <a:rPr sz="1000">
                <a:solidFill>
                  <a:srgbClr val="5A6469"/>
                </a:solidFill>
                <a:latin typeface="Calibri"/>
              </a:rPr>
              <a:t>[r32] Valerio L et al. J Thromb Haemost. 2026. doi:10.1016/j.jtha.2025.12.017</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Segmento</a:t>
                      </a:r>
                    </a:p>
                  </a:txBody>
                  <a:tcPr>
                    <a:solidFill>
                      <a:srgbClr val="0F5F6B"/>
                    </a:solidFill>
                  </a:tcPr>
                </a:tc>
                <a:tc>
                  <a:txBody>
                    <a:bodyPr/>
                    <a:lstStyle/>
                    <a:p>
                      <a:r>
                        <a:rPr sz="1600" b="1">
                          <a:solidFill>
                            <a:srgbClr val="FFFFFF"/>
                          </a:solidFill>
                          <a:latin typeface="Calibri"/>
                        </a:rPr>
                        <a:t>Venas</a:t>
                      </a:r>
                    </a:p>
                  </a:txBody>
                  <a:tcPr>
                    <a:solidFill>
                      <a:srgbClr val="0F5F6B"/>
                    </a:solidFill>
                  </a:tcPr>
                </a:tc>
                <a:tc>
                  <a:txBody>
                    <a:bodyPr/>
                    <a:lstStyle/>
                    <a:p>
                      <a:r>
                        <a:rPr sz="1600" b="1">
                          <a:solidFill>
                            <a:srgbClr val="FFFFFF"/>
                          </a:solidFill>
                          <a:latin typeface="Calibri"/>
                        </a:rPr>
                        <a:t>Qué recordar</a:t>
                      </a:r>
                    </a:p>
                  </a:txBody>
                  <a:tcPr>
                    <a:solidFill>
                      <a:srgbClr val="0F5F6B"/>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Tibiales anteriores y posteriores, peroneas, musculares de la pantorrilla</a:t>
                      </a:r>
                    </a:p>
                  </a:txBody>
                  <a:tcPr>
                    <a:solidFill>
                      <a:srgbClr val="EEF3F4"/>
                    </a:solidFill>
                  </a:tcPr>
                </a:tc>
                <a:tc>
                  <a:txBody>
                    <a:bodyPr/>
                    <a:lstStyle/>
                    <a:p>
                      <a:r>
                        <a:rPr sz="1600">
                          <a:solidFill>
                            <a:srgbClr val="263238"/>
                          </a:solidFill>
                          <a:latin typeface="Calibri"/>
                        </a:rPr>
                        <a:t>Riesgo de extensión proximal; menos EP que la TVP proximal [r3]</a:t>
                      </a:r>
                    </a:p>
                  </a:txBody>
                  <a:tcPr>
                    <a:solidFill>
                      <a:srgbClr val="EEF3F4"/>
                    </a:solidFill>
                  </a:tcPr>
                </a:tc>
              </a:tr>
              <a:tr h="457200">
                <a:tc>
                  <a:txBody>
                    <a:bodyPr/>
                    <a:lstStyle/>
                    <a:p>
                      <a:r>
                        <a:rPr sz="1600">
                          <a:solidFill>
                            <a:srgbClr val="263238"/>
                          </a:solidFill>
                          <a:latin typeface="Calibri"/>
                        </a:rPr>
                        <a:t>Proximal</a:t>
                      </a:r>
                    </a:p>
                  </a:txBody>
                  <a:tcPr>
                    <a:solidFill>
                      <a:srgbClr val="FFFFFF"/>
                    </a:solidFill>
                  </a:tcPr>
                </a:tc>
                <a:tc>
                  <a:txBody>
                    <a:bodyPr/>
                    <a:lstStyle/>
                    <a:p>
                      <a:r>
                        <a:rPr sz="1600">
                          <a:solidFill>
                            <a:srgbClr val="263238"/>
                          </a:solidFill>
                          <a:latin typeface="Calibri"/>
                        </a:rPr>
                        <a:t>Poplítea, femoral, ilíacas</a:t>
                      </a:r>
                    </a:p>
                  </a:txBody>
                  <a:tcPr>
                    <a:solidFill>
                      <a:srgbClr val="FFFFFF"/>
                    </a:solidFill>
                  </a:tcPr>
                </a:tc>
                <a:tc>
                  <a:txBody>
                    <a:bodyPr/>
                    <a:lstStyle/>
                    <a:p>
                      <a:r>
                        <a:rPr sz="1600">
                          <a:solidFill>
                            <a:srgbClr val="263238"/>
                          </a:solidFill>
                          <a:latin typeface="Calibri"/>
                        </a:rPr>
                        <a:t>Mayor riesgo de EP y de síndrome postrombótico (SPT 51,1 % si es iliofemoral) [r32]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cuatro formas de ordenar el TEV</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a:p>
            <a:r>
              <a:rPr sz="1000">
                <a:solidFill>
                  <a:srgbClr val="5A6469"/>
                </a:solidFill>
                <a:latin typeface="Calibri"/>
              </a:rPr>
              <a:t>[r33] Khan F et al. BMJ. 2019. doi:10.1136/bmj.l4363</a:t>
            </a:r>
          </a:p>
          <a:p>
            <a:r>
              <a:rPr sz="1000">
                <a:solidFill>
                  <a:srgbClr val="5A6469"/>
                </a:solidFill>
                <a:latin typeface="Calibri"/>
              </a:rPr>
              <a:t>[r34] Meyer G et al. N Engl J Med. 2014. doi:10.1056/NEJMoa1302097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una clasificación única del TEV; en la práctica se usan cuatro ejes, y cada uno responde a una pregunta distinta.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cuatro formas de ordenar el TEV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gravedad de la EP (riesgo de mortalidad a 30 días): decide el sitio de manejo y si se considera trombólisis [r3].</a:t>
            </a:r>
          </a:p>
          <a:p>
            <a:pPr marL="347472" indent="-347472">
              <a:spcAft>
                <a:spcPts val="1400"/>
              </a:spcAft>
              <a:buChar char="•"/>
            </a:pPr>
            <a:r>
              <a:rPr sz="2400">
                <a:solidFill>
                  <a:srgbClr val="263238"/>
                </a:solidFill>
                <a:latin typeface="Calibri"/>
              </a:rPr>
              <a:t>Gravedad de la EP.</a:t>
            </a:r>
          </a:p>
          <a:p>
            <a:pPr marL="347472" indent="-347472">
              <a:spcAft>
                <a:spcPts val="1400"/>
              </a:spcAft>
              <a:buChar char="•"/>
            </a:pPr>
            <a:r>
              <a:rPr sz="2400">
                <a:solidFill>
                  <a:srgbClr val="263238"/>
                </a:solidFill>
                <a:latin typeface="Calibri"/>
              </a:rPr>
              <a:t>La categoría alta se define por hipotensión.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Gravedad de la embolia pulmonar: cómo se reconoce y qué orienta (riesgo de muerte a 30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Categoría</a:t>
                      </a:r>
                    </a:p>
                  </a:txBody>
                  <a:tcPr>
                    <a:solidFill>
                      <a:srgbClr val="0F5F6B"/>
                    </a:solidFill>
                  </a:tcPr>
                </a:tc>
                <a:tc>
                  <a:txBody>
                    <a:bodyPr/>
                    <a:lstStyle/>
                    <a:p>
                      <a:r>
                        <a:rPr sz="1600" b="1">
                          <a:solidFill>
                            <a:srgbClr val="FFFFFF"/>
                          </a:solidFill>
                          <a:latin typeface="Calibri"/>
                        </a:rPr>
                        <a:t>Cómo se reconoce</a:t>
                      </a:r>
                    </a:p>
                  </a:txBody>
                  <a:tcPr>
                    <a:solidFill>
                      <a:srgbClr val="0F5F6B"/>
                    </a:solidFill>
                  </a:tcPr>
                </a:tc>
                <a:tc>
                  <a:txBody>
                    <a:bodyPr/>
                    <a:lstStyle/>
                    <a:p>
                      <a:r>
                        <a:rPr sz="1600" b="1">
                          <a:solidFill>
                            <a:srgbClr val="FFFFFF"/>
                          </a:solidFill>
                          <a:latin typeface="Calibri"/>
                        </a:rPr>
                        <a:t>Conducta orientativa</a:t>
                      </a:r>
                    </a:p>
                  </a:txBody>
                  <a:tcPr>
                    <a:solidFill>
                      <a:srgbClr val="0F5F6B"/>
                    </a:solidFill>
                  </a:tcPr>
                </a:tc>
              </a:tr>
              <a:tr h="457200">
                <a:tc>
                  <a:txBody>
                    <a:bodyPr/>
                    <a:lstStyle/>
                    <a:p>
                      <a:r>
                        <a:rPr sz="1600">
                          <a:solidFill>
                            <a:srgbClr val="263238"/>
                          </a:solidFill>
                          <a:latin typeface="Calibri"/>
                        </a:rPr>
                        <a:t>Alta</a:t>
                      </a:r>
                    </a:p>
                  </a:txBody>
                  <a:tcPr>
                    <a:solidFill>
                      <a:srgbClr val="EEF3F4"/>
                    </a:solidFill>
                  </a:tcPr>
                </a:tc>
                <a:tc>
                  <a:txBody>
                    <a:bodyPr/>
                    <a:lstStyle/>
                    <a:p>
                      <a:r>
                        <a:rPr sz="1600">
                          <a:solidFill>
                            <a:srgbClr val="263238"/>
                          </a:solidFill>
                          <a:latin typeface="Calibri"/>
                        </a:rPr>
                        <a:t>Hipotensión</a:t>
                      </a:r>
                    </a:p>
                  </a:txBody>
                  <a:tcPr>
                    <a:solidFill>
                      <a:srgbClr val="EEF3F4"/>
                    </a:solidFill>
                  </a:tcPr>
                </a:tc>
                <a:tc>
                  <a:txBody>
                    <a:bodyPr/>
                    <a:lstStyle/>
                    <a:p>
                      <a:r>
                        <a:rPr sz="1600">
                          <a:solidFill>
                            <a:srgbClr val="263238"/>
                          </a:solidFill>
                          <a:latin typeface="Calibri"/>
                        </a:rPr>
                        <a:t>Ecocardiograma y trombólisis muy considerada [r3]</a:t>
                      </a:r>
                    </a:p>
                  </a:txBody>
                  <a:tcPr>
                    <a:solidFill>
                      <a:srgbClr val="EEF3F4"/>
                    </a:solidFill>
                  </a:tcPr>
                </a:tc>
              </a:tr>
              <a:tr h="457200">
                <a:tc>
                  <a:txBody>
                    <a:bodyPr/>
                    <a:lstStyle/>
                    <a:p>
                      <a:r>
                        <a:rPr sz="1600">
                          <a:solidFill>
                            <a:srgbClr val="263238"/>
                          </a:solidFill>
                          <a:latin typeface="Calibri"/>
                        </a:rPr>
                        <a:t>Intermedia-alta</a:t>
                      </a:r>
                    </a:p>
                  </a:txBody>
                  <a:tcPr>
                    <a:solidFill>
                      <a:srgbClr val="FFFFFF"/>
                    </a:solidFill>
                  </a:tcPr>
                </a:tc>
                <a:tc>
                  <a:txBody>
                    <a:bodyPr/>
                    <a:lstStyle/>
                    <a:p>
                      <a:r>
                        <a:rPr sz="1600">
                          <a:solidFill>
                            <a:srgbClr val="263238"/>
                          </a:solidFill>
                          <a:latin typeface="Calibri"/>
                        </a:rPr>
                        <a:t>Sin hipotensión; PESI III a V con disfunción del VD y biomarcadores cardíacos anormales a la vez</a:t>
                      </a:r>
                    </a:p>
                  </a:txBody>
                  <a:tcPr>
                    <a:solidFill>
                      <a:srgbClr val="FFFFFF"/>
                    </a:solidFill>
                  </a:tcPr>
                </a:tc>
                <a:tc>
                  <a:txBody>
                    <a:bodyPr/>
                    <a:lstStyle/>
                    <a:p>
                      <a:r>
                        <a:rPr sz="1600">
                          <a:solidFill>
                            <a:srgbClr val="263238"/>
                          </a:solidFill>
                          <a:latin typeface="Calibri"/>
                        </a:rPr>
                        <a:t>Ingreso; trombólisis solo caso por caso [r3]</a:t>
                      </a:r>
                    </a:p>
                  </a:txBody>
                  <a:tcPr>
                    <a:solidFill>
                      <a:srgbClr val="FFFFFF"/>
                    </a:solidFill>
                  </a:tcPr>
                </a:tc>
              </a:tr>
              <a:tr h="457200">
                <a:tc>
                  <a:txBody>
                    <a:bodyPr/>
                    <a:lstStyle/>
                    <a:p>
                      <a:r>
                        <a:rPr sz="1600">
                          <a:solidFill>
                            <a:srgbClr val="263238"/>
                          </a:solidFill>
                          <a:latin typeface="Calibri"/>
                        </a:rPr>
                        <a:t>Intermedia-baja</a:t>
                      </a:r>
                    </a:p>
                  </a:txBody>
                  <a:tcPr>
                    <a:solidFill>
                      <a:srgbClr val="EEF3F4"/>
                    </a:solidFill>
                  </a:tcPr>
                </a:tc>
                <a:tc>
                  <a:txBody>
                    <a:bodyPr/>
                    <a:lstStyle/>
                    <a:p>
                      <a:r>
                        <a:rPr sz="1600">
                          <a:solidFill>
                            <a:srgbClr val="263238"/>
                          </a:solidFill>
                          <a:latin typeface="Calibri"/>
                        </a:rPr>
                        <a:t>Sin hipotensión; PESI III a V con uno solo de esos dos hallazgos o ninguno</a:t>
                      </a:r>
                    </a:p>
                  </a:txBody>
                  <a:tcPr>
                    <a:solidFill>
                      <a:srgbClr val="EEF3F4"/>
                    </a:solidFill>
                  </a:tcPr>
                </a:tc>
                <a:tc>
                  <a:txBody>
                    <a:bodyPr/>
                    <a:lstStyle/>
                    <a:p>
                      <a:r>
                        <a:rPr sz="1600">
                          <a:solidFill>
                            <a:srgbClr val="263238"/>
                          </a:solidFill>
                          <a:latin typeface="Calibri"/>
                        </a:rPr>
                        <a:t>Ingreso inicial; sin ninguno de los dos hallazgos puede valorarse el alta precoz [r3]</a:t>
                      </a:r>
                    </a:p>
                  </a:txBody>
                  <a:tcPr>
                    <a:solidFill>
                      <a:srgbClr val="EEF3F4"/>
                    </a:solidFill>
                  </a:tcPr>
                </a:tc>
              </a:tr>
              <a:tr h="457200">
                <a:tc>
                  <a:txBody>
                    <a:bodyPr/>
                    <a:lstStyle/>
                    <a:p>
                      <a:r>
                        <a:rPr sz="1600">
                          <a:solidFill>
                            <a:srgbClr val="263238"/>
                          </a:solidFill>
                          <a:latin typeface="Calibri"/>
                        </a:rPr>
                        <a:t>Baja</a:t>
                      </a:r>
                    </a:p>
                  </a:txBody>
                  <a:tcPr>
                    <a:solidFill>
                      <a:srgbClr val="FFFFFF"/>
                    </a:solidFill>
                  </a:tcPr>
                </a:tc>
                <a:tc>
                  <a:txBody>
                    <a:bodyPr/>
                    <a:lstStyle/>
                    <a:p>
                      <a:r>
                        <a:rPr sz="1600">
                          <a:solidFill>
                            <a:srgbClr val="263238"/>
                          </a:solidFill>
                          <a:latin typeface="Calibri"/>
                        </a:rPr>
                        <a:t>Sin hipotensión; PESI I o II (o PESI simplificado 0)</a:t>
                      </a:r>
                    </a:p>
                  </a:txBody>
                  <a:tcPr>
                    <a:solidFill>
                      <a:srgbClr val="FFFFFF"/>
                    </a:solidFill>
                  </a:tcPr>
                </a:tc>
                <a:tc>
                  <a:txBody>
                    <a:bodyPr/>
                    <a:lstStyle/>
                    <a:p>
                      <a:r>
                        <a:rPr sz="1600">
                          <a:solidFill>
                            <a:srgbClr val="263238"/>
                          </a:solidFill>
                          <a:latin typeface="Calibri"/>
                        </a:rPr>
                        <a:t>Puede tratarse de forma ambulatoria sin más estudios de imagen [r3]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Profilaxis I: a quién y según el procedimiento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[r2] van Adrichem RA et al. N Engl J Med. 2017. doi:10.1056/NEJMoa1613303</a:t>
            </a:r>
          </a:p>
          <a:p>
            <a:r>
              <a:rPr sz="800">
                <a:solidFill>
                  <a:srgbClr val="5A6469"/>
                </a:solidFill>
                <a:latin typeface="Calibri"/>
              </a:rPr>
              <a:t>[r6] Anderson DR et al. N Engl J Med. 2018. doi:10.1056/NEJMoa1712746</a:t>
            </a:r>
          </a:p>
          <a:p>
            <a:r>
              <a:rPr sz="800">
                <a:solidFill>
                  <a:srgbClr val="5A6469"/>
                </a:solidFill>
                <a:latin typeface="Calibri"/>
              </a:rPr>
              <a:t>[r7] Major Extremity Trauma Research Consortium (METRC) et al. N Engl J Med. 2023. doi:10.1056/NEJMoa2205973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decisión nace de comparar dos riesgos.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Decisión de tromboprofilaxis en el paciente ortopédico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Mont MA et al. J Am Acad Orthop Surg. 2011. doi:10.5435/00124635-201112000-00007</a:t>
            </a:r>
          </a:p>
          <a:p>
            <a:r>
              <a:rPr sz="800">
                <a:solidFill>
                  <a:srgbClr val="5A6469"/>
                </a:solidFill>
                <a:latin typeface="Calibri"/>
              </a:rPr>
              <a:t>[r13] National Institute for Health and Care Excellence. 2019.</a:t>
            </a:r>
          </a:p>
          <a:p>
            <a:r>
              <a:rPr sz="800">
                <a:solidFill>
                  <a:srgbClr val="5A6469"/>
                </a:solidFill>
                <a:latin typeface="Calibri"/>
              </a:rPr>
              <a:t>[r10] Falck-Ytter Y et al. Chest. 2012. doi:10.1378/chest.11-2404</a:t>
            </a:r>
          </a:p>
          <a:p>
            <a:r>
              <a:rPr sz="800">
                <a:solidFill>
                  <a:srgbClr val="5A6469"/>
                </a:solidFill>
                <a:latin typeface="Calibri"/>
              </a:rPr>
              <a:t>[r35] Gurunathan U et al. J Thromb Thrombolysis. 2026. doi:10.1007/s11239-025-03211-1</a:t>
            </a:r>
          </a:p>
          <a:p>
            <a:r>
              <a:rPr sz="800">
                <a:solidFill>
                  <a:srgbClr val="5A6469"/>
                </a:solidFill>
                <a:latin typeface="Calibri"/>
              </a:rPr>
              <a:t>[r7] Major Extremity Trauma Research Consortium (METRC) et al. N Engl J Med. 2023. doi:10.1056/NEJMoa2205973</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40451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Paciente que se opera o se inmoviliza</a:t>
            </a:r>
          </a:p>
        </p:txBody>
      </p:sp>
      <p:sp>
        <p:nvSpPr>
          <p:cNvPr id="7" name="Rectangle 6"/>
          <p:cNvSpPr/>
          <p:nvPr/>
        </p:nvSpPr>
        <p:spPr>
          <a:xfrm>
            <a:off x="4754880" y="2023004"/>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Estimar riesgo de TEV (procedimiento, antecedentes, movilidad) y de sangrado (trastorno hemorrágico, hepatopatía, anticoagulación previa) [r12][r13]</a:t>
            </a:r>
          </a:p>
        </p:txBody>
      </p:sp>
      <p:sp>
        <p:nvSpPr>
          <p:cNvPr id="8" name="Decision 7"/>
          <p:cNvSpPr/>
          <p:nvPr/>
        </p:nvSpPr>
        <p:spPr>
          <a:xfrm>
            <a:off x="4572000" y="2537248"/>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¿Domina el riesgo de sangrado o hay contraindicación a fármacos?</a:t>
            </a:r>
          </a:p>
        </p:txBody>
      </p:sp>
      <p:sp>
        <p:nvSpPr>
          <p:cNvPr id="9" name="Rectangle 8"/>
          <p:cNvSpPr/>
          <p:nvPr/>
        </p:nvSpPr>
        <p:spPr>
          <a:xfrm>
            <a:off x="4754880" y="326679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Compresión neumática intermitente hasta recuperar movilidad y revaluar si cambia la condición [r10][r13]</a:t>
            </a:r>
          </a:p>
        </p:txBody>
      </p:sp>
      <p:sp>
        <p:nvSpPr>
          <p:cNvPr id="10" name="Decision 9"/>
          <p:cNvSpPr/>
          <p:nvPr/>
        </p:nvSpPr>
        <p:spPr>
          <a:xfrm>
            <a:off x="4572000" y="3781044"/>
            <a:ext cx="3108960" cy="61982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¿Qué procedimiento?</a:t>
            </a:r>
          </a:p>
        </p:txBody>
      </p:sp>
      <p:sp>
        <p:nvSpPr>
          <p:cNvPr id="11" name="Rectangle 10"/>
          <p:cNvSpPr/>
          <p:nvPr/>
        </p:nvSpPr>
        <p:spPr>
          <a:xfrm>
            <a:off x="1755647" y="4510595"/>
            <a:ext cx="237744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Artroplastia electiva: HBPM, aspirina o DOAC; más tiempo en cadera que en rodilla [r13][r35]</a:t>
            </a:r>
          </a:p>
        </p:txBody>
      </p:sp>
      <p:sp>
        <p:nvSpPr>
          <p:cNvPr id="12" name="Rectangle 11"/>
          <p:cNvSpPr/>
          <p:nvPr/>
        </p:nvSpPr>
        <p:spPr>
          <a:xfrm>
            <a:off x="3877056" y="4510595"/>
            <a:ext cx="237744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Fractura de cadera o pelvis osteoporótica: HBPM o fondaparinux durante un mes [r13]</a:t>
            </a:r>
          </a:p>
        </p:txBody>
      </p:sp>
      <p:sp>
        <p:nvSpPr>
          <p:cNvPr id="13" name="Rectangle 12"/>
          <p:cNvSpPr/>
          <p:nvPr/>
        </p:nvSpPr>
        <p:spPr>
          <a:xfrm>
            <a:off x="5998464" y="4510595"/>
            <a:ext cx="237744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Fractura operada de extremidad, pelvis o acetábulo: HBPM o aspirina, y compresión neumática; empezar precozmente [r7][r21][r27]</a:t>
            </a:r>
          </a:p>
        </p:txBody>
      </p:sp>
      <p:sp>
        <p:nvSpPr>
          <p:cNvPr id="14" name="Rectangle 13"/>
          <p:cNvSpPr/>
          <p:nvPr/>
        </p:nvSpPr>
        <p:spPr>
          <a:xfrm>
            <a:off x="8119871" y="4510595"/>
            <a:ext cx="237744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Artroscopia de rodilla o yeso de pierna con riesgo bajo: sin profilaxis sistemática [r2][r10]</a:t>
            </a:r>
          </a:p>
        </p:txBody>
      </p:sp>
      <p:sp>
        <p:nvSpPr>
          <p:cNvPr id="15" name="Rectangle 14"/>
          <p:cNvSpPr/>
          <p:nvPr/>
        </p:nvSpPr>
        <p:spPr>
          <a:xfrm>
            <a:off x="4754880" y="5024839"/>
            <a:ext cx="2743200" cy="40451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Coordinar horarios de dosis con la anestesia y el catéter neuraxial [r16][r20]</a:t>
            </a:r>
          </a:p>
        </p:txBody>
      </p:sp>
      <p:sp>
        <p:nvSpPr>
          <p:cNvPr id="16" name="Rounded Rectangle 15"/>
          <p:cNvSpPr/>
          <p:nvPr/>
        </p:nvSpPr>
        <p:spPr>
          <a:xfrm>
            <a:off x="4754880" y="5539083"/>
            <a:ext cx="2743200" cy="40451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Definir duración y quién la entrega; instruir al paciente y su familia al alta [r13]</a:t>
            </a:r>
          </a:p>
        </p:txBody>
      </p:sp>
      <p:cxnSp>
        <p:nvCxnSpPr>
          <p:cNvPr id="17" name="Connector 16"/>
          <p:cNvCxnSpPr>
            <a:stCxn id="6" idx="2"/>
            <a:endCxn id="7" idx="0"/>
          </p:cNvCxnSpPr>
          <p:nvPr/>
        </p:nvCxnSpPr>
        <p:spPr>
          <a:xfrm flipH="1">
            <a:off x="6126480" y="191327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6126480" y="242752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8" idx="2"/>
            <a:endCxn id="9" idx="0"/>
          </p:cNvCxnSpPr>
          <p:nvPr/>
        </p:nvCxnSpPr>
        <p:spPr>
          <a:xfrm flipH="1">
            <a:off x="6126480" y="315707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181344" y="314975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8" idx="2"/>
            <a:endCxn id="10" idx="0"/>
          </p:cNvCxnSpPr>
          <p:nvPr/>
        </p:nvCxnSpPr>
        <p:spPr>
          <a:xfrm flipH="1">
            <a:off x="6126480" y="3157071"/>
            <a:ext cx="0" cy="62397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33297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9" idx="2"/>
            <a:endCxn id="10"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10" idx="2"/>
            <a:endCxn id="11" idx="0"/>
          </p:cNvCxnSpPr>
          <p:nvPr/>
        </p:nvCxnSpPr>
        <p:spPr>
          <a:xfrm flipH="1">
            <a:off x="2944367" y="4400867"/>
            <a:ext cx="318211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509820" y="4393551"/>
            <a:ext cx="457200" cy="274320"/>
          </a:xfrm>
          <a:prstGeom prst="rect">
            <a:avLst/>
          </a:prstGeom>
          <a:noFill/>
        </p:spPr>
        <p:txBody>
          <a:bodyPr wrap="square">
            <a:spAutoFit/>
          </a:bodyPr>
          <a:lstStyle/>
          <a:p>
            <a:r>
              <a:rPr sz="1200" b="1">
                <a:solidFill>
                  <a:srgbClr val="D97706"/>
                </a:solidFill>
                <a:latin typeface="Calibri"/>
              </a:rPr>
              <a:t>artroplastia</a:t>
            </a:r>
          </a:p>
        </p:txBody>
      </p:sp>
      <p:cxnSp>
        <p:nvCxnSpPr>
          <p:cNvPr id="26" name="Connector 25"/>
          <p:cNvCxnSpPr>
            <a:stCxn id="10" idx="2"/>
            <a:endCxn id="12" idx="0"/>
          </p:cNvCxnSpPr>
          <p:nvPr/>
        </p:nvCxnSpPr>
        <p:spPr>
          <a:xfrm flipH="1">
            <a:off x="5065776" y="4400867"/>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252313" y="4393551"/>
            <a:ext cx="457200" cy="274320"/>
          </a:xfrm>
          <a:prstGeom prst="rect">
            <a:avLst/>
          </a:prstGeom>
          <a:noFill/>
        </p:spPr>
        <p:txBody>
          <a:bodyPr wrap="square">
            <a:spAutoFit/>
          </a:bodyPr>
          <a:lstStyle/>
          <a:p>
            <a:r>
              <a:rPr sz="1200" b="1">
                <a:solidFill>
                  <a:srgbClr val="D97706"/>
                </a:solidFill>
                <a:latin typeface="Calibri"/>
              </a:rPr>
              <a:t>fractura de cadera</a:t>
            </a:r>
          </a:p>
        </p:txBody>
      </p:sp>
      <p:cxnSp>
        <p:nvCxnSpPr>
          <p:cNvPr id="28" name="Connector 27"/>
          <p:cNvCxnSpPr>
            <a:stCxn id="10" idx="2"/>
            <a:endCxn id="13" idx="0"/>
          </p:cNvCxnSpPr>
          <p:nvPr/>
        </p:nvCxnSpPr>
        <p:spPr>
          <a:xfrm>
            <a:off x="6126480" y="4400867"/>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552590" y="4393551"/>
            <a:ext cx="457200" cy="274320"/>
          </a:xfrm>
          <a:prstGeom prst="rect">
            <a:avLst/>
          </a:prstGeom>
          <a:noFill/>
        </p:spPr>
        <p:txBody>
          <a:bodyPr wrap="square">
            <a:spAutoFit/>
          </a:bodyPr>
          <a:lstStyle/>
          <a:p>
            <a:r>
              <a:rPr sz="1200" b="1">
                <a:solidFill>
                  <a:srgbClr val="D97706"/>
                </a:solidFill>
                <a:latin typeface="Calibri"/>
              </a:rPr>
              <a:t>trauma</a:t>
            </a:r>
          </a:p>
        </p:txBody>
      </p:sp>
      <p:cxnSp>
        <p:nvCxnSpPr>
          <p:cNvPr id="30" name="Connector 29"/>
          <p:cNvCxnSpPr>
            <a:stCxn id="10" idx="2"/>
            <a:endCxn id="14" idx="0"/>
          </p:cNvCxnSpPr>
          <p:nvPr/>
        </p:nvCxnSpPr>
        <p:spPr>
          <a:xfrm>
            <a:off x="6126480" y="4400867"/>
            <a:ext cx="318211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295082" y="4393551"/>
            <a:ext cx="457200" cy="274320"/>
          </a:xfrm>
          <a:prstGeom prst="rect">
            <a:avLst/>
          </a:prstGeom>
          <a:noFill/>
        </p:spPr>
        <p:txBody>
          <a:bodyPr wrap="square">
            <a:spAutoFit/>
          </a:bodyPr>
          <a:lstStyle/>
          <a:p>
            <a:r>
              <a:rPr sz="1200" b="1">
                <a:solidFill>
                  <a:srgbClr val="D97706"/>
                </a:solidFill>
                <a:latin typeface="Calibri"/>
              </a:rPr>
              <a:t>artroscopia o yeso</a:t>
            </a:r>
          </a:p>
        </p:txBody>
      </p:sp>
      <p:cxnSp>
        <p:nvCxnSpPr>
          <p:cNvPr id="32" name="Connector 31"/>
          <p:cNvCxnSpPr>
            <a:stCxn id="11" idx="2"/>
            <a:endCxn id="15" idx="0"/>
          </p:cNvCxnSpPr>
          <p:nvPr/>
        </p:nvCxnSpPr>
        <p:spPr>
          <a:xfrm>
            <a:off x="2944367" y="4915111"/>
            <a:ext cx="318211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2" idx="2"/>
            <a:endCxn id="15" idx="0"/>
          </p:cNvCxnSpPr>
          <p:nvPr/>
        </p:nvCxnSpPr>
        <p:spPr>
          <a:xfrm>
            <a:off x="5065776" y="4915111"/>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5" idx="0"/>
          </p:cNvCxnSpPr>
          <p:nvPr/>
        </p:nvCxnSpPr>
        <p:spPr>
          <a:xfrm flipH="1">
            <a:off x="6126480" y="4915111"/>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5" idx="2"/>
            <a:endCxn id="16" idx="0"/>
          </p:cNvCxnSpPr>
          <p:nvPr/>
        </p:nvCxnSpPr>
        <p:spPr>
          <a:xfrm flipH="1">
            <a:off x="6126480" y="542935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4" idx="2"/>
            <a:endCxn id="16" idx="0"/>
          </p:cNvCxnSpPr>
          <p:nvPr/>
        </p:nvCxnSpPr>
        <p:spPr>
          <a:xfrm flipH="1">
            <a:off x="6126480" y="4915111"/>
            <a:ext cx="3182111" cy="6239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Artroplastia electiva y fractura de cadera: guías y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National Institute for Health and Care Excellence. 2019.</a:t>
            </a:r>
          </a:p>
          <a:p>
            <a:r>
              <a:rPr sz="800">
                <a:solidFill>
                  <a:srgbClr val="5A6469"/>
                </a:solidFill>
                <a:latin typeface="Calibri"/>
              </a:rPr>
              <a:t>[r11] Anderson DR et al. Blood Adv. 2019. doi:10.1182/bloodadvances.2019000975</a:t>
            </a:r>
          </a:p>
          <a:p>
            <a:r>
              <a:rPr sz="800">
                <a:solidFill>
                  <a:srgbClr val="5A6469"/>
                </a:solidFill>
                <a:latin typeface="Calibri"/>
              </a:rPr>
              <a:t>[r10] Falck-Ytter Y et al. Chest. 2012. doi:10.1378/chest.11-2404</a:t>
            </a:r>
          </a:p>
          <a:p>
            <a:r>
              <a:rPr sz="800">
                <a:solidFill>
                  <a:srgbClr val="5A6469"/>
                </a:solidFill>
                <a:latin typeface="Calibri"/>
              </a:rPr>
              <a:t>[r1] CRISTAL Study Group et al. JAMA. 2022. doi:10.1001/jama.2022.13416</a:t>
            </a:r>
          </a:p>
          <a:p>
            <a:r>
              <a:rPr sz="800">
                <a:solidFill>
                  <a:srgbClr val="5A6469"/>
                </a:solidFill>
                <a:latin typeface="Calibri"/>
              </a:rPr>
              <a:t>[r6] Anderson DR et al. N Engl J Med. 2018. doi:10.1056/NEJMoa1712746</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Procedimiento</a:t>
                      </a:r>
                    </a:p>
                  </a:txBody>
                  <a:tcPr>
                    <a:solidFill>
                      <a:srgbClr val="0F5F6B"/>
                    </a:solidFill>
                  </a:tcPr>
                </a:tc>
                <a:tc>
                  <a:txBody>
                    <a:bodyPr/>
                    <a:lstStyle/>
                    <a:p>
                      <a:r>
                        <a:rPr sz="1600" b="1">
                          <a:solidFill>
                            <a:srgbClr val="FFFFFF"/>
                          </a:solidFill>
                          <a:latin typeface="Calibri"/>
                        </a:rPr>
                        <a:t>Qué dicen las guías</a:t>
                      </a:r>
                    </a:p>
                  </a:txBody>
                  <a:tcPr>
                    <a:solidFill>
                      <a:srgbClr val="0F5F6B"/>
                    </a:solidFill>
                  </a:tcPr>
                </a:tc>
                <a:tc>
                  <a:txBody>
                    <a:bodyPr/>
                    <a:lstStyle/>
                    <a:p>
                      <a:r>
                        <a:rPr sz="1600" b="1">
                          <a:solidFill>
                            <a:srgbClr val="FFFFFF"/>
                          </a:solidFill>
                          <a:latin typeface="Calibri"/>
                        </a:rPr>
                        <a:t>Qué aportan los estudios</a:t>
                      </a:r>
                    </a:p>
                  </a:txBody>
                  <a:tcPr>
                    <a:solidFill>
                      <a:srgbClr val="0F5F6B"/>
                    </a:solidFill>
                  </a:tcPr>
                </a:tc>
              </a:tr>
              <a:tr h="457200">
                <a:tc>
                  <a:txBody>
                    <a:bodyPr/>
                    <a:lstStyle/>
                    <a:p>
                      <a:r>
                        <a:rPr sz="1600">
                          <a:solidFill>
                            <a:srgbClr val="263238"/>
                          </a:solidFill>
                          <a:latin typeface="Calibri"/>
                        </a:rPr>
                        <a:t>Reemplazo electivo de cadera</a:t>
                      </a:r>
                    </a:p>
                  </a:txBody>
                  <a:tcPr>
                    <a:solidFill>
                      <a:srgbClr val="EEF3F4"/>
                    </a:solidFill>
                  </a:tcPr>
                </a:tc>
                <a:tc>
                  <a:txBody>
                    <a:bodyPr/>
                    <a:lstStyle/>
                    <a:p>
                      <a:r>
                        <a:rPr sz="1600">
                          <a:solidFill>
                            <a:srgbClr val="263238"/>
                          </a:solidFill>
                          <a:latin typeface="Calibri"/>
                        </a:rPr>
                        <a:t>NICE: HBPM 10 días seguida de aspirina (75 o 150 mg) 28 días; o HBPM 28 días con medias hasta el alta; o rivaroxabán; si ninguna es posible, apixabán o dabigatrán [r13]. ASH: aspirina o anticoagulantes, y DOAC sobre HBPM (condicional) [r11]. ACCP: mínimo 10-14 días y sugiere extender hasta 35 días [r10].</a:t>
                      </a:r>
                    </a:p>
                  </a:txBody>
                  <a:tcPr>
                    <a:solidFill>
                      <a:srgbClr val="EEF3F4"/>
                    </a:solidFill>
                  </a:tcPr>
                </a:tc>
                <a:tc>
                  <a:txBody>
                    <a:bodyPr/>
                    <a:lstStyle/>
                    <a:p>
                      <a:r>
                        <a:rPr sz="1600">
                          <a:solidFill>
                            <a:srgbClr val="263238"/>
                          </a:solidFill>
                          <a:latin typeface="Calibri"/>
                        </a:rPr>
                        <a:t>CRISTAL: 35 días tras cadera; TEV sintomático 3,45 % con aspirina y 1,82 % con enoxaparina [r1]. EPCAT II: 30 días de aspirina tras 5 días de rivaroxabán, 0,64 % frente a 0,70 % con rivaroxabán [r6]. La profilaxis extendida redujo el TEV a 90 días (OR 0,43), sobre todo tras cadera [r35].</a:t>
                      </a:r>
                    </a:p>
                  </a:txBody>
                  <a:tcPr>
                    <a:solidFill>
                      <a:srgbClr val="EEF3F4"/>
                    </a:solidFill>
                  </a:tcPr>
                </a:tc>
              </a:tr>
              <a:tr h="457200">
                <a:tc>
                  <a:txBody>
                    <a:bodyPr/>
                    <a:lstStyle/>
                    <a:p>
                      <a:r>
                        <a:rPr sz="1600">
                          <a:solidFill>
                            <a:srgbClr val="263238"/>
                          </a:solidFill>
                          <a:latin typeface="Calibri"/>
                        </a:rPr>
                        <a:t>Reemplazo electivo de rodilla</a:t>
                      </a:r>
                    </a:p>
                  </a:txBody>
                  <a:tcPr>
                    <a:solidFill>
                      <a:srgbClr val="FFFFFF"/>
                    </a:solidFill>
                  </a:tcPr>
                </a:tc>
                <a:tc>
                  <a:txBody>
                    <a:bodyPr/>
                    <a:lstStyle/>
                    <a:p>
                      <a:r>
                        <a:rPr sz="1600">
                          <a:solidFill>
                            <a:srgbClr val="263238"/>
                          </a:solidFill>
                          <a:latin typeface="Calibri"/>
                        </a:rPr>
                        <a:t>NICE: aspirina (75 o 150 mg) 14 días; o HBPM 14 días con medias hasta el alta; o rivaroxabán [r13]. ACCP y ASH como en cadera [r10][r11].</a:t>
                      </a:r>
                    </a:p>
                  </a:txBody>
                  <a:tcPr>
                    <a:solidFill>
                      <a:srgbClr val="FFFFFF"/>
                    </a:solidFill>
                  </a:tcPr>
                </a:tc>
                <a:tc>
                  <a:txBody>
                    <a:bodyPr/>
                    <a:lstStyle/>
                    <a:p>
                      <a:r>
                        <a:rPr sz="1600">
                          <a:solidFill>
                            <a:srgbClr val="263238"/>
                          </a:solidFill>
                          <a:latin typeface="Calibri"/>
                        </a:rPr>
                        <a:t>CRISTAL: 14 días tras rodilla (resultado global 3,45 % frente a 1,82 %) [r1]. EPCAT II: 9 días de aspirina tras 5 días de rivaroxabán [r6]. Sin datos suficientes para sostener profilaxis extendida en rodilla [r35].</a:t>
                      </a:r>
                    </a:p>
                  </a:txBody>
                  <a:tcPr>
                    <a:solidFill>
                      <a:srgbClr val="FFFFFF"/>
                    </a:solidFill>
                  </a:tcPr>
                </a:tc>
              </a:tr>
              <a:tr h="457200">
                <a:tc>
                  <a:txBody>
                    <a:bodyPr/>
                    <a:lstStyle/>
                    <a:p>
                      <a:r>
                        <a:rPr sz="1600">
                          <a:solidFill>
                            <a:srgbClr val="263238"/>
                          </a:solidFill>
                          <a:latin typeface="Calibri"/>
                        </a:rPr>
                        <a:t>Fractura de cadera (osteoporótica)</a:t>
                      </a:r>
                    </a:p>
                  </a:txBody>
                  <a:tcPr>
                    <a:solidFill>
                      <a:srgbClr val="EEF3F4"/>
                    </a:solidFill>
                  </a:tcPr>
                </a:tc>
                <a:tc>
                  <a:txBody>
                    <a:bodyPr/>
                    <a:lstStyle/>
                    <a:p>
                      <a:r>
                        <a:rPr sz="1600">
                          <a:solidFill>
                            <a:srgbClr val="263238"/>
                          </a:solidFill>
                          <a:latin typeface="Calibri"/>
                        </a:rPr>
                        <a:t>NICE: profilaxis durante un mes; HBPM desde 6-12 h tras la cirugía o fondaparinux desde 6 h; preoperatoria si la cirugía se retrasa más allá del día siguiente al ingreso, con última dosis al menos 12 h antes (HBPM) o 24 h antes (fondaparinux) [r13]. ACCP: los DOAC se recomiendan en artroplastia, no en cirugía de fractura de cadera [r10]. Ficha de fondaparinux: hasta 24 días adicionales tras fractura de cadera [r19].</a:t>
                      </a:r>
                    </a:p>
                  </a:txBody>
                  <a:tcPr>
                    <a:solidFill>
                      <a:srgbClr val="EEF3F4"/>
                    </a:solidFill>
                  </a:tcPr>
                </a:tc>
                <a:tc>
                  <a:txBody>
                    <a:bodyPr/>
                    <a:lstStyle/>
                    <a:p>
                      <a:r>
                        <a:rPr sz="1600">
                          <a:solidFill>
                            <a:srgbClr val="263238"/>
                          </a:solidFill>
                          <a:latin typeface="Calibri"/>
                        </a:rPr>
                        <a:t>Metaanálisis de 5 estudios (4748 pacientes): OR de TEV 0,52 (IC 95 % 0,25-1,11) con DOAC frente a HBPM, sin diferencia significativa en sangrado [r36]. Faltan datos para respaldar profilaxis extendida en este grupo [r35].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Profilaxis II: fármacos y ensayos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Falck-Ytter Y et al. Chest. 2012. doi:10.1378/chest.11-2404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guías aceptan todos estos fármacos frente a no dar profilaxis [r10].</a:t>
            </a:r>
          </a:p>
          <a:p>
            <a:pPr marL="347472" indent="-347472">
              <a:spcAft>
                <a:spcPts val="1400"/>
              </a:spcAft>
              <a:buChar char="•"/>
            </a:pPr>
            <a:r>
              <a:rPr sz="2400">
                <a:solidFill>
                  <a:srgbClr val="263238"/>
                </a:solidFill>
                <a:latin typeface="Calibri"/>
              </a:rPr>
              <a:t>La pregunta clínica es cuál, para quién y con qué riesgo de sangrado.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TEV sintomático a 90 días en artroplastia: CRISTAL y EPCAT II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CRISTAL Study Group et al. JAMA. 2022. doi:10.1001/jama.2022.13416</a:t>
            </a:r>
          </a:p>
          <a:p>
            <a:r>
              <a:rPr sz="1000">
                <a:solidFill>
                  <a:srgbClr val="5A6469"/>
                </a:solidFill>
                <a:latin typeface="Calibri"/>
              </a:rPr>
              <a:t>[r6] Anderson DR et al. N Engl J Med. 2018. doi:10.1056/NEJMoa1712746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PREVENT CLOT: desenlaces a 90 días según aspirina o HBPM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Major Extremity Trauma Research Consortium (METRC) et al. N Engl J Med. 2023. doi:10.1056/NEJMoa2205973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Profilaxis III: métodos mecánicos, duración y momento de inicio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[r10] Falck-Ytter Y et al. Chest. 2012. doi:10.1378/chest.11-2404</a:t>
            </a:r>
          </a:p>
          <a:p>
            <a:r>
              <a:rPr sz="800">
                <a:solidFill>
                  <a:srgbClr val="5A6469"/>
                </a:solidFill>
                <a:latin typeface="Calibri"/>
              </a:rPr>
              <a:t>[r11] Anderson DR et al. Blood Adv. 2019. doi:10.1182/bloodadvances.2019000975</a:t>
            </a:r>
          </a:p>
          <a:p>
            <a:r>
              <a:rPr sz="800">
                <a:solidFill>
                  <a:srgbClr val="5A6469"/>
                </a:solidFill>
                <a:latin typeface="Calibri"/>
              </a:rPr>
              <a:t>[r12] Mont MA et al. J Am Acad Orthop Surg. 2011. doi:10.5435/00124635-201112000-00007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Medias de compresión graduada.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Medias de compresión graduada: TVP con y sin medias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Sachdeva A et al. Cochrane Database Syst Rev. 2018. doi:10.1002/14651858.CD001484.pub4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Efecto de la compresión neumática (CIN) y de los fármacos en el metaanálisis Cochrane de 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Kakkos S et al. Cochrane Database Syst Rev. 2022. doi:10.1002/14651858.CD005258.pub4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Comparación</a:t>
                      </a:r>
                    </a:p>
                  </a:txBody>
                  <a:tcPr>
                    <a:solidFill>
                      <a:srgbClr val="0F5F6B"/>
                    </a:solidFill>
                  </a:tcPr>
                </a:tc>
                <a:tc>
                  <a:txBody>
                    <a:bodyPr/>
                    <a:lstStyle/>
                    <a:p>
                      <a:r>
                        <a:rPr sz="1400" b="1">
                          <a:solidFill>
                            <a:srgbClr val="FFFFFF"/>
                          </a:solidFill>
                          <a:latin typeface="Calibri"/>
                        </a:rPr>
                        <a:t>Desenlace</a:t>
                      </a:r>
                    </a:p>
                  </a:txBody>
                  <a:tcPr>
                    <a:solidFill>
                      <a:srgbClr val="0F5F6B"/>
                    </a:solidFill>
                  </a:tcPr>
                </a:tc>
                <a:tc>
                  <a:txBody>
                    <a:bodyPr/>
                    <a:lstStyle/>
                    <a:p>
                      <a:r>
                        <a:rPr sz="1400" b="1">
                          <a:solidFill>
                            <a:srgbClr val="FFFFFF"/>
                          </a:solidFill>
                          <a:latin typeface="Calibri"/>
                        </a:rPr>
                        <a:t>Sin el añadido</a:t>
                      </a:r>
                    </a:p>
                  </a:txBody>
                  <a:tcPr>
                    <a:solidFill>
                      <a:srgbClr val="0F5F6B"/>
                    </a:solidFill>
                  </a:tcPr>
                </a:tc>
                <a:tc>
                  <a:txBody>
                    <a:bodyPr/>
                    <a:lstStyle/>
                    <a:p>
                      <a:r>
                        <a:rPr sz="1400" b="1">
                          <a:solidFill>
                            <a:srgbClr val="FFFFFF"/>
                          </a:solidFill>
                          <a:latin typeface="Calibri"/>
                        </a:rPr>
                        <a:t>Con el añadido</a:t>
                      </a:r>
                    </a:p>
                  </a:txBody>
                  <a:tcPr>
                    <a:solidFill>
                      <a:srgbClr val="0F5F6B"/>
                    </a:solidFill>
                  </a:tcPr>
                </a:tc>
              </a:tr>
              <a:tr h="457200">
                <a:tc>
                  <a:txBody>
                    <a:bodyPr/>
                    <a:lstStyle/>
                    <a:p>
                      <a:r>
                        <a:rPr sz="1400">
                          <a:solidFill>
                            <a:srgbClr val="263238"/>
                          </a:solidFill>
                          <a:latin typeface="Calibri"/>
                        </a:rPr>
                        <a:t>CIN + fármaco frente a fármaco solo</a:t>
                      </a:r>
                    </a:p>
                  </a:txBody>
                  <a:tcPr>
                    <a:solidFill>
                      <a:srgbClr val="EEF3F4"/>
                    </a:solidFill>
                  </a:tcPr>
                </a:tc>
                <a:tc>
                  <a:txBody>
                    <a:bodyPr/>
                    <a:lstStyle/>
                    <a:p>
                      <a:r>
                        <a:rPr sz="1400">
                          <a:solidFill>
                            <a:srgbClr val="263238"/>
                          </a:solidFill>
                          <a:latin typeface="Calibri"/>
                        </a:rPr>
                        <a:t>EP</a:t>
                      </a:r>
                    </a:p>
                  </a:txBody>
                  <a:tcPr>
                    <a:solidFill>
                      <a:srgbClr val="EEF3F4"/>
                    </a:solidFill>
                  </a:tcPr>
                </a:tc>
                <a:tc>
                  <a:txBody>
                    <a:bodyPr/>
                    <a:lstStyle/>
                    <a:p>
                      <a:r>
                        <a:rPr sz="1400">
                          <a:solidFill>
                            <a:srgbClr val="263238"/>
                          </a:solidFill>
                          <a:latin typeface="Calibri"/>
                        </a:rPr>
                        <a:t>1,84 %</a:t>
                      </a:r>
                    </a:p>
                  </a:txBody>
                  <a:tcPr>
                    <a:solidFill>
                      <a:srgbClr val="EEF3F4"/>
                    </a:solidFill>
                  </a:tcPr>
                </a:tc>
                <a:tc>
                  <a:txBody>
                    <a:bodyPr/>
                    <a:lstStyle/>
                    <a:p>
                      <a:r>
                        <a:rPr sz="1400">
                          <a:solidFill>
                            <a:srgbClr val="263238"/>
                          </a:solidFill>
                          <a:latin typeface="Calibri"/>
                        </a:rPr>
                        <a:t>0,91 %</a:t>
                      </a:r>
                    </a:p>
                  </a:txBody>
                  <a:tcPr>
                    <a:solidFill>
                      <a:srgbClr val="EEF3F4"/>
                    </a:solidFill>
                  </a:tcPr>
                </a:tc>
              </a:tr>
              <a:tr h="457200">
                <a:tc>
                  <a:txBody>
                    <a:bodyPr/>
                    <a:lstStyle/>
                    <a:p>
                      <a:r>
                        <a:rPr sz="1400">
                          <a:solidFill>
                            <a:srgbClr val="263238"/>
                          </a:solidFill>
                          <a:latin typeface="Calibri"/>
                        </a:rPr>
                        <a:t>CIN + fármaco frente a fármaco solo</a:t>
                      </a:r>
                    </a:p>
                  </a:txBody>
                  <a:tcPr>
                    <a:solidFill>
                      <a:srgbClr val="FFFFFF"/>
                    </a:solidFill>
                  </a:tcPr>
                </a:tc>
                <a:tc>
                  <a:txBody>
                    <a:bodyPr/>
                    <a:lstStyle/>
                    <a:p>
                      <a:r>
                        <a:rPr sz="1400">
                          <a:solidFill>
                            <a:srgbClr val="263238"/>
                          </a:solidFill>
                          <a:latin typeface="Calibri"/>
                        </a:rPr>
                        <a:t>TVP</a:t>
                      </a:r>
                    </a:p>
                  </a:txBody>
                  <a:tcPr>
                    <a:solidFill>
                      <a:srgbClr val="FFFFFF"/>
                    </a:solidFill>
                  </a:tcPr>
                </a:tc>
                <a:tc>
                  <a:txBody>
                    <a:bodyPr/>
                    <a:lstStyle/>
                    <a:p>
                      <a:r>
                        <a:rPr sz="1400">
                          <a:solidFill>
                            <a:srgbClr val="263238"/>
                          </a:solidFill>
                          <a:latin typeface="Calibri"/>
                        </a:rPr>
                        <a:t>9,28 %</a:t>
                      </a:r>
                    </a:p>
                  </a:txBody>
                  <a:tcPr>
                    <a:solidFill>
                      <a:srgbClr val="FFFFFF"/>
                    </a:solidFill>
                  </a:tcPr>
                </a:tc>
                <a:tc>
                  <a:txBody>
                    <a:bodyPr/>
                    <a:lstStyle/>
                    <a:p>
                      <a:r>
                        <a:rPr sz="1400">
                          <a:solidFill>
                            <a:srgbClr val="263238"/>
                          </a:solidFill>
                          <a:latin typeface="Calibri"/>
                        </a:rPr>
                        <a:t>5,48 %</a:t>
                      </a:r>
                    </a:p>
                  </a:txBody>
                  <a:tcPr>
                    <a:solidFill>
                      <a:srgbClr val="FFFFFF"/>
                    </a:solidFill>
                  </a:tcPr>
                </a:tc>
              </a:tr>
              <a:tr h="457200">
                <a:tc>
                  <a:txBody>
                    <a:bodyPr/>
                    <a:lstStyle/>
                    <a:p>
                      <a:r>
                        <a:rPr sz="1400">
                          <a:solidFill>
                            <a:srgbClr val="263238"/>
                          </a:solidFill>
                          <a:latin typeface="Calibri"/>
                        </a:rPr>
                        <a:t>Fármaco + CIN frente a CIN sola</a:t>
                      </a:r>
                    </a:p>
                  </a:txBody>
                  <a:tcPr>
                    <a:solidFill>
                      <a:srgbClr val="EEF3F4"/>
                    </a:solidFill>
                  </a:tcPr>
                </a:tc>
                <a:tc>
                  <a:txBody>
                    <a:bodyPr/>
                    <a:lstStyle/>
                    <a:p>
                      <a:r>
                        <a:rPr sz="1400">
                          <a:solidFill>
                            <a:srgbClr val="263238"/>
                          </a:solidFill>
                          <a:latin typeface="Calibri"/>
                        </a:rPr>
                        <a:t>EP sintomática</a:t>
                      </a:r>
                    </a:p>
                  </a:txBody>
                  <a:tcPr>
                    <a:solidFill>
                      <a:srgbClr val="EEF3F4"/>
                    </a:solidFill>
                  </a:tcPr>
                </a:tc>
                <a:tc>
                  <a:txBody>
                    <a:bodyPr/>
                    <a:lstStyle/>
                    <a:p>
                      <a:r>
                        <a:rPr sz="1400">
                          <a:solidFill>
                            <a:srgbClr val="263238"/>
                          </a:solidFill>
                          <a:latin typeface="Calibri"/>
                        </a:rPr>
                        <a:t>1,34 %</a:t>
                      </a:r>
                    </a:p>
                  </a:txBody>
                  <a:tcPr>
                    <a:solidFill>
                      <a:srgbClr val="EEF3F4"/>
                    </a:solidFill>
                  </a:tcPr>
                </a:tc>
                <a:tc>
                  <a:txBody>
                    <a:bodyPr/>
                    <a:lstStyle/>
                    <a:p>
                      <a:r>
                        <a:rPr sz="1400">
                          <a:solidFill>
                            <a:srgbClr val="263238"/>
                          </a:solidFill>
                          <a:latin typeface="Calibri"/>
                        </a:rPr>
                        <a:t>0,65 %</a:t>
                      </a:r>
                    </a:p>
                  </a:txBody>
                  <a:tcPr>
                    <a:solidFill>
                      <a:srgbClr val="EEF3F4"/>
                    </a:solidFill>
                  </a:tcPr>
                </a:tc>
              </a:tr>
              <a:tr h="457200">
                <a:tc>
                  <a:txBody>
                    <a:bodyPr/>
                    <a:lstStyle/>
                    <a:p>
                      <a:r>
                        <a:rPr sz="1400">
                          <a:solidFill>
                            <a:srgbClr val="263238"/>
                          </a:solidFill>
                          <a:latin typeface="Calibri"/>
                        </a:rPr>
                        <a:t>Fármaco + CIN frente a CIN sola</a:t>
                      </a:r>
                    </a:p>
                  </a:txBody>
                  <a:tcPr>
                    <a:solidFill>
                      <a:srgbClr val="FFFFFF"/>
                    </a:solidFill>
                  </a:tcPr>
                </a:tc>
                <a:tc>
                  <a:txBody>
                    <a:bodyPr/>
                    <a:lstStyle/>
                    <a:p>
                      <a:r>
                        <a:rPr sz="1400">
                          <a:solidFill>
                            <a:srgbClr val="263238"/>
                          </a:solidFill>
                          <a:latin typeface="Calibri"/>
                        </a:rPr>
                        <a:t>TVP</a:t>
                      </a:r>
                    </a:p>
                  </a:txBody>
                  <a:tcPr>
                    <a:solidFill>
                      <a:srgbClr val="FFFFFF"/>
                    </a:solidFill>
                  </a:tcPr>
                </a:tc>
                <a:tc>
                  <a:txBody>
                    <a:bodyPr/>
                    <a:lstStyle/>
                    <a:p>
                      <a:r>
                        <a:rPr sz="1400">
                          <a:solidFill>
                            <a:srgbClr val="263238"/>
                          </a:solidFill>
                          <a:latin typeface="Calibri"/>
                        </a:rPr>
                        <a:t>3,81 %</a:t>
                      </a:r>
                    </a:p>
                  </a:txBody>
                  <a:tcPr>
                    <a:solidFill>
                      <a:srgbClr val="FFFFFF"/>
                    </a:solidFill>
                  </a:tcPr>
                </a:tc>
                <a:tc>
                  <a:txBody>
                    <a:bodyPr/>
                    <a:lstStyle/>
                    <a:p>
                      <a:r>
                        <a:rPr sz="1400">
                          <a:solidFill>
                            <a:srgbClr val="263238"/>
                          </a:solidFill>
                          <a:latin typeface="Calibri"/>
                        </a:rPr>
                        <a:t>2,03 %</a:t>
                      </a:r>
                    </a:p>
                  </a:txBody>
                  <a:tcPr>
                    <a:solidFill>
                      <a:srgbClr val="FFFFFF"/>
                    </a:solidFill>
                  </a:tcPr>
                </a:tc>
              </a:tr>
              <a:tr h="457200">
                <a:tc>
                  <a:txBody>
                    <a:bodyPr/>
                    <a:lstStyle/>
                    <a:p>
                      <a:r>
                        <a:rPr sz="1400">
                          <a:solidFill>
                            <a:srgbClr val="263238"/>
                          </a:solidFill>
                          <a:latin typeface="Calibri"/>
                        </a:rPr>
                        <a:t>Fármaco + CIN frente a CIN sola</a:t>
                      </a:r>
                    </a:p>
                  </a:txBody>
                  <a:tcPr>
                    <a:solidFill>
                      <a:srgbClr val="EEF3F4"/>
                    </a:solidFill>
                  </a:tcPr>
                </a:tc>
                <a:tc>
                  <a:txBody>
                    <a:bodyPr/>
                    <a:lstStyle/>
                    <a:p>
                      <a:r>
                        <a:rPr sz="1400">
                          <a:solidFill>
                            <a:srgbClr val="263238"/>
                          </a:solidFill>
                          <a:latin typeface="Calibri"/>
                        </a:rPr>
                        <a:t>Sangrado mayor</a:t>
                      </a:r>
                    </a:p>
                  </a:txBody>
                  <a:tcPr>
                    <a:solidFill>
                      <a:srgbClr val="EEF3F4"/>
                    </a:solidFill>
                  </a:tcPr>
                </a:tc>
                <a:tc>
                  <a:txBody>
                    <a:bodyPr/>
                    <a:lstStyle/>
                    <a:p>
                      <a:r>
                        <a:rPr sz="1400">
                          <a:solidFill>
                            <a:srgbClr val="263238"/>
                          </a:solidFill>
                          <a:latin typeface="Calibri"/>
                        </a:rPr>
                        <a:t>0,34 %</a:t>
                      </a:r>
                    </a:p>
                  </a:txBody>
                  <a:tcPr>
                    <a:solidFill>
                      <a:srgbClr val="EEF3F4"/>
                    </a:solidFill>
                  </a:tcPr>
                </a:tc>
                <a:tc>
                  <a:txBody>
                    <a:bodyPr/>
                    <a:lstStyle/>
                    <a:p>
                      <a:r>
                        <a:rPr sz="1400">
                          <a:solidFill>
                            <a:srgbClr val="263238"/>
                          </a:solidFill>
                          <a:latin typeface="Calibri"/>
                        </a:rPr>
                        <a:t>2,21 %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prueba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TEV postoperatorio es un diagnóstico que se hace por probabilidad más prueba, no por el examen físico solo…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prueba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Bhatt M et al. Blood Adv. 2020. doi:10.1182/bloodadvances.2019000960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Segundo filtro: el D-dímero, con límites.</a:t>
            </a:r>
          </a:p>
          <a:p>
            <a:pPr marL="347472" indent="-347472">
              <a:spcAft>
                <a:spcPts val="1400"/>
              </a:spcAft>
              <a:buChar char="•"/>
            </a:pPr>
            <a:r>
              <a:rPr sz="2400">
                <a:solidFill>
                  <a:srgbClr val="263238"/>
                </a:solidFill>
                <a:latin typeface="Calibri"/>
              </a:rPr>
              <a:t>El D-dímero tiene mucha sensibilidad y poca especificidad: en un metaanálisis de 43 estudios fue 96,1 % y 35,7 %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prueba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Kline JA et al. J Thromb Haemost. 2008. doi:10.1111/j.1538-7836.2008.02944.x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PERC exige edad menor de 50 años, pulso menor de 100, saturación de al menos 95 %, ausencia de hemoptisis, de estrógenos, de TEV previo y de edema unilateral…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reglas clínicas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Streiff MB et al. J Thromb Thrombolysis. 2016. doi:10.1007/s11239-015-1317-0</a:t>
            </a:r>
          </a:p>
          <a:p>
            <a:r>
              <a:rPr sz="1000">
                <a:solidFill>
                  <a:srgbClr val="5A6469"/>
                </a:solidFill>
                <a:latin typeface="Calibri"/>
              </a:rPr>
              <a:t>[r44] Wells PS et al. Lancet. 1997. doi:10.1016/S0140-6736(97)08140-3</a:t>
            </a:r>
          </a:p>
          <a:p>
            <a:r>
              <a:rPr sz="1000">
                <a:solidFill>
                  <a:srgbClr val="5A6469"/>
                </a:solidFill>
                <a:latin typeface="Calibri"/>
              </a:rPr>
              <a:t>[r46] Geersing GJ et al. BMJ. 2014. doi:10.1136/bmj.g1340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físico del miembro no confirma ni descarta el TEV por sí solo.</a:t>
            </a:r>
          </a:p>
          <a:p>
            <a:pPr marL="347472" indent="-347472">
              <a:spcAft>
                <a:spcPts val="1400"/>
              </a:spcAft>
              <a:buChar char="•"/>
            </a:pPr>
            <a:r>
              <a:rPr sz="2400">
                <a:solidFill>
                  <a:srgbClr val="263238"/>
                </a:solidFill>
                <a:latin typeface="Calibri"/>
              </a:rPr>
              <a:t>Su función es alimentar la regla de Wells, que ordena a los pacientes por probabilidad.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Prevalencia de TVP según la probabilidad pretest de Wells (pacientes ambulatorios)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Wells PS et al. Lancet. 1997. doi:10.1016/S0140-6736(97)08140-3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Regla de Wells para TVP (versión modificada)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Geersing GJ et al. BMJ. 2014. doi:10.1136/bmj.g1340</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Ítem</a:t>
                      </a:r>
                    </a:p>
                  </a:txBody>
                  <a:tcPr>
                    <a:solidFill>
                      <a:srgbClr val="0F5F6B"/>
                    </a:solidFill>
                  </a:tcPr>
                </a:tc>
                <a:tc>
                  <a:txBody>
                    <a:bodyPr/>
                    <a:lstStyle/>
                    <a:p>
                      <a:r>
                        <a:rPr sz="1600" b="1">
                          <a:solidFill>
                            <a:srgbClr val="FFFFFF"/>
                          </a:solidFill>
                          <a:latin typeface="Calibri"/>
                        </a:rPr>
                        <a:t>Puntos</a:t>
                      </a:r>
                    </a:p>
                  </a:txBody>
                  <a:tcPr>
                    <a:solidFill>
                      <a:srgbClr val="0F5F6B"/>
                    </a:solidFill>
                  </a:tcPr>
                </a:tc>
              </a:tr>
              <a:tr h="457200">
                <a:tc>
                  <a:txBody>
                    <a:bodyPr/>
                    <a:lstStyle/>
                    <a:p>
                      <a:r>
                        <a:rPr sz="1600">
                          <a:solidFill>
                            <a:srgbClr val="263238"/>
                          </a:solidFill>
                          <a:latin typeface="Calibri"/>
                        </a:rPr>
                        <a:t>Cáncer activo</a:t>
                      </a:r>
                    </a:p>
                  </a:txBody>
                  <a:tcPr>
                    <a:solidFill>
                      <a:srgbClr val="EEF3F4"/>
                    </a:solidFill>
                  </a:tcPr>
                </a:tc>
                <a:tc>
                  <a:txBody>
                    <a:bodyPr/>
                    <a:lstStyle/>
                    <a:p>
                      <a:r>
                        <a:rPr sz="1600">
                          <a:solidFill>
                            <a:srgbClr val="263238"/>
                          </a:solidFill>
                          <a:latin typeface="Calibri"/>
                        </a:rPr>
                        <a:t>1</a:t>
                      </a:r>
                    </a:p>
                  </a:txBody>
                  <a:tcPr>
                    <a:solidFill>
                      <a:srgbClr val="EEF3F4"/>
                    </a:solidFill>
                  </a:tcPr>
                </a:tc>
              </a:tr>
              <a:tr h="457200">
                <a:tc>
                  <a:txBody>
                    <a:bodyPr/>
                    <a:lstStyle/>
                    <a:p>
                      <a:r>
                        <a:rPr sz="1600">
                          <a:solidFill>
                            <a:srgbClr val="263238"/>
                          </a:solidFill>
                          <a:latin typeface="Calibri"/>
                        </a:rPr>
                        <a:t>Parálisis, paresia o yeso reciente de la pierna</a:t>
                      </a:r>
                    </a:p>
                  </a:txBody>
                  <a:tcPr>
                    <a:solidFill>
                      <a:srgbClr val="FFFFFF"/>
                    </a:solidFill>
                  </a:tcPr>
                </a:tc>
                <a:tc>
                  <a:txBody>
                    <a:bodyPr/>
                    <a:lstStyle/>
                    <a:p>
                      <a:r>
                        <a:rPr sz="1600">
                          <a:solidFill>
                            <a:srgbClr val="263238"/>
                          </a:solidFill>
                          <a:latin typeface="Calibri"/>
                        </a:rPr>
                        <a:t>1</a:t>
                      </a:r>
                    </a:p>
                  </a:txBody>
                  <a:tcPr>
                    <a:solidFill>
                      <a:srgbClr val="FFFFFF"/>
                    </a:solidFill>
                  </a:tcPr>
                </a:tc>
              </a:tr>
              <a:tr h="457200">
                <a:tc>
                  <a:txBody>
                    <a:bodyPr/>
                    <a:lstStyle/>
                    <a:p>
                      <a:r>
                        <a:rPr sz="1600">
                          <a:solidFill>
                            <a:srgbClr val="263238"/>
                          </a:solidFill>
                          <a:latin typeface="Calibri"/>
                        </a:rPr>
                        <a:t>Encamado más de 3 días o cirugía mayor en las últimas 4 semanas</a:t>
                      </a:r>
                    </a:p>
                  </a:txBody>
                  <a:tcPr>
                    <a:solidFill>
                      <a:srgbClr val="EEF3F4"/>
                    </a:solidFill>
                  </a:tcPr>
                </a:tc>
                <a:tc>
                  <a:txBody>
                    <a:bodyPr/>
                    <a:lstStyle/>
                    <a:p>
                      <a:r>
                        <a:rPr sz="1600">
                          <a:solidFill>
                            <a:srgbClr val="263238"/>
                          </a:solidFill>
                          <a:latin typeface="Calibri"/>
                        </a:rPr>
                        <a:t>1</a:t>
                      </a:r>
                    </a:p>
                  </a:txBody>
                  <a:tcPr>
                    <a:solidFill>
                      <a:srgbClr val="EEF3F4"/>
                    </a:solidFill>
                  </a:tcPr>
                </a:tc>
              </a:tr>
              <a:tr h="457200">
                <a:tc>
                  <a:txBody>
                    <a:bodyPr/>
                    <a:lstStyle/>
                    <a:p>
                      <a:r>
                        <a:rPr sz="1600">
                          <a:solidFill>
                            <a:srgbClr val="263238"/>
                          </a:solidFill>
                          <a:latin typeface="Calibri"/>
                        </a:rPr>
                        <a:t>Dolor localizado en el sistema venoso profundo</a:t>
                      </a:r>
                    </a:p>
                  </a:txBody>
                  <a:tcPr>
                    <a:solidFill>
                      <a:srgbClr val="FFFFFF"/>
                    </a:solidFill>
                  </a:tcPr>
                </a:tc>
                <a:tc>
                  <a:txBody>
                    <a:bodyPr/>
                    <a:lstStyle/>
                    <a:p>
                      <a:r>
                        <a:rPr sz="1600">
                          <a:solidFill>
                            <a:srgbClr val="263238"/>
                          </a:solidFill>
                          <a:latin typeface="Calibri"/>
                        </a:rPr>
                        <a:t>1</a:t>
                      </a:r>
                    </a:p>
                  </a:txBody>
                  <a:tcPr>
                    <a:solidFill>
                      <a:srgbClr val="FFFFFF"/>
                    </a:solidFill>
                  </a:tcPr>
                </a:tc>
              </a:tr>
              <a:tr h="457200">
                <a:tc>
                  <a:txBody>
                    <a:bodyPr/>
                    <a:lstStyle/>
                    <a:p>
                      <a:r>
                        <a:rPr sz="1600">
                          <a:solidFill>
                            <a:srgbClr val="263238"/>
                          </a:solidFill>
                          <a:latin typeface="Calibri"/>
                        </a:rPr>
                        <a:t>Pierna entera hinchada</a:t>
                      </a:r>
                    </a:p>
                  </a:txBody>
                  <a:tcPr>
                    <a:solidFill>
                      <a:srgbClr val="EEF3F4"/>
                    </a:solidFill>
                  </a:tcPr>
                </a:tc>
                <a:tc>
                  <a:txBody>
                    <a:bodyPr/>
                    <a:lstStyle/>
                    <a:p>
                      <a:r>
                        <a:rPr sz="1600">
                          <a:solidFill>
                            <a:srgbClr val="263238"/>
                          </a:solidFill>
                          <a:latin typeface="Calibri"/>
                        </a:rPr>
                        <a:t>1</a:t>
                      </a:r>
                    </a:p>
                  </a:txBody>
                  <a:tcPr>
                    <a:solidFill>
                      <a:srgbClr val="EEF3F4"/>
                    </a:solidFill>
                  </a:tcPr>
                </a:tc>
              </a:tr>
              <a:tr h="457200">
                <a:tc>
                  <a:txBody>
                    <a:bodyPr/>
                    <a:lstStyle/>
                    <a:p>
                      <a:r>
                        <a:rPr sz="1600">
                          <a:solidFill>
                            <a:srgbClr val="263238"/>
                          </a:solidFill>
                          <a:latin typeface="Calibri"/>
                        </a:rPr>
                        <a:t>Pantorrilla más de 3 cm mayor</a:t>
                      </a:r>
                    </a:p>
                  </a:txBody>
                  <a:tcPr>
                    <a:solidFill>
                      <a:srgbClr val="FFFFFF"/>
                    </a:solidFill>
                  </a:tcPr>
                </a:tc>
                <a:tc>
                  <a:txBody>
                    <a:bodyPr/>
                    <a:lstStyle/>
                    <a:p>
                      <a:r>
                        <a:rPr sz="1600">
                          <a:solidFill>
                            <a:srgbClr val="263238"/>
                          </a:solidFill>
                          <a:latin typeface="Calibri"/>
                        </a:rPr>
                        <a:t>1</a:t>
                      </a:r>
                    </a:p>
                  </a:txBody>
                  <a:tcPr>
                    <a:solidFill>
                      <a:srgbClr val="FFFFFF"/>
                    </a:solidFill>
                  </a:tcPr>
                </a:tc>
              </a:tr>
              <a:tr h="457200">
                <a:tc>
                  <a:txBody>
                    <a:bodyPr/>
                    <a:lstStyle/>
                    <a:p>
                      <a:r>
                        <a:rPr sz="1600">
                          <a:solidFill>
                            <a:srgbClr val="263238"/>
                          </a:solidFill>
                          <a:latin typeface="Calibri"/>
                        </a:rPr>
                        <a:t>Edema con fovea en la pierna sintomática</a:t>
                      </a:r>
                    </a:p>
                  </a:txBody>
                  <a:tcPr>
                    <a:solidFill>
                      <a:srgbClr val="EEF3F4"/>
                    </a:solidFill>
                  </a:tcPr>
                </a:tc>
                <a:tc>
                  <a:txBody>
                    <a:bodyPr/>
                    <a:lstStyle/>
                    <a:p>
                      <a:r>
                        <a:rPr sz="1600">
                          <a:solidFill>
                            <a:srgbClr val="263238"/>
                          </a:solidFill>
                          <a:latin typeface="Calibri"/>
                        </a:rPr>
                        <a:t>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pruebas de laboratorio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Bhatt M et al. Blood Adv. 2020. doi:10.1182/bloodadvances.2019000960</a:t>
            </a:r>
          </a:p>
          <a:p>
            <a:r>
              <a:rPr sz="800">
                <a:solidFill>
                  <a:srgbClr val="5A6469"/>
                </a:solidFill>
                <a:latin typeface="Calibri"/>
              </a:rPr>
              <a:t>[r9] Stein PD et al. N Engl J Med. 2006. doi:10.1056/NEJMoa052367</a:t>
            </a:r>
          </a:p>
          <a:p>
            <a:r>
              <a:rPr sz="800">
                <a:solidFill>
                  <a:srgbClr val="5A6469"/>
                </a:solidFill>
                <a:latin typeface="Calibri"/>
              </a:rPr>
              <a:t>[r14] Ding X et al. Front Surg. 2026. doi:10.3389/fsurg.2026.1783183</a:t>
            </a:r>
          </a:p>
          <a:p>
            <a:r>
              <a:rPr sz="800">
                <a:solidFill>
                  <a:srgbClr val="5A6469"/>
                </a:solidFill>
                <a:latin typeface="Calibri"/>
              </a:rPr>
              <a:t>[r15] An TJ et al. J Arthroplasty. 2016. doi:10.1016/j.arth.2016.02.059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Ecografía venosa (TVP).</a:t>
            </a:r>
          </a:p>
          <a:p>
            <a:pPr marL="347472" indent="-347472">
              <a:spcAft>
                <a:spcPts val="1400"/>
              </a:spcAft>
              <a:buChar char="•"/>
            </a:pPr>
            <a:r>
              <a:rPr sz="2800">
                <a:solidFill>
                  <a:srgbClr val="263238"/>
                </a:solidFill>
                <a:latin typeface="Calibri"/>
              </a:rPr>
              <a:t>Es la prueba de primera línea.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y D-dímero en la TVP: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Bhatt M et al. Blood Adv. 2020. doi:10.1182/bloodadvances.2019000960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D-dímero tras artroplastia, angio-TC en EP y regla PERC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Ding X et al. Front Surg. 2026. doi:10.3389/fsurg.2026.1783183</a:t>
            </a:r>
          </a:p>
          <a:p>
            <a:r>
              <a:rPr sz="1000">
                <a:solidFill>
                  <a:srgbClr val="5A6469"/>
                </a:solidFill>
                <a:latin typeface="Calibri"/>
              </a:rPr>
              <a:t>[r9] Stein PD et al. N Engl J Med. 2006. doi:10.1056/NEJMoa052367</a:t>
            </a:r>
          </a:p>
          <a:p>
            <a:r>
              <a:rPr sz="1000">
                <a:solidFill>
                  <a:srgbClr val="5A6469"/>
                </a:solidFill>
                <a:latin typeface="Calibri"/>
              </a:rPr>
              <a:t>[r23] Kline JA et al. J Thromb Haemost. 2008. doi:10.1111/j.1538-7836.2008.02944.x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diagnóstico en el postoperatorio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[r46] Geersing GJ et al. BMJ. 2014. doi:10.1136/bmj.g1340</a:t>
            </a:r>
          </a:p>
          <a:p>
            <a:r>
              <a:rPr sz="800">
                <a:solidFill>
                  <a:srgbClr val="5A6469"/>
                </a:solidFill>
                <a:latin typeface="Calibri"/>
              </a:rPr>
              <a:t>[r47] Wells PS et al. Thromb Haemost. 2000. PMID 10744147</a:t>
            </a:r>
          </a:p>
          <a:p>
            <a:r>
              <a:rPr sz="800">
                <a:solidFill>
                  <a:srgbClr val="5A6469"/>
                </a:solidFill>
                <a:latin typeface="Calibri"/>
              </a:rPr>
              <a:t>[r15] An TJ et al. J Arthroplasty. 2016. doi:10.1016/j.arth.2016.02.059</a:t>
            </a:r>
          </a:p>
          <a:p>
            <a:r>
              <a:rPr sz="800">
                <a:solidFill>
                  <a:srgbClr val="5A6469"/>
                </a:solidFill>
                <a:latin typeface="Calibri"/>
              </a:rPr>
              <a:t>[r14] Ding X et al. Front Surg. 2026. doi:10.3389/fsurg.2026.1783183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resume el razonamiento de este capítulo.</a:t>
            </a:r>
          </a:p>
          <a:p>
            <a:pPr marL="347472" indent="-347472">
              <a:spcAft>
                <a:spcPts val="1400"/>
              </a:spcAft>
              <a:buChar char="•"/>
            </a:pPr>
            <a:r>
              <a:rPr sz="2400">
                <a:solidFill>
                  <a:srgbClr val="263238"/>
                </a:solidFill>
                <a:latin typeface="Calibri"/>
              </a:rPr>
              <a:t>Dos cosas lo distinguen del algoritmo de urgencias: la cirugía reciente suma puntos de entrada [r46][r47], y el D-dímero pierde valor [r15][r14].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TVP o EP sospechada en el postoperatorio o con la pierna inmovilizada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[r46] Geersing GJ et al. BMJ. 2014. doi:10.1136/bmj.g1340</a:t>
            </a:r>
          </a:p>
          <a:p>
            <a:r>
              <a:rPr sz="800">
                <a:solidFill>
                  <a:srgbClr val="5A6469"/>
                </a:solidFill>
                <a:latin typeface="Calibri"/>
              </a:rPr>
              <a:t>[r47] Wells PS et al. Thromb Haemost. 2000. PMID 10744147</a:t>
            </a:r>
          </a:p>
          <a:p>
            <a:r>
              <a:rPr sz="800">
                <a:solidFill>
                  <a:srgbClr val="5A6469"/>
                </a:solidFill>
                <a:latin typeface="Calibri"/>
              </a:rPr>
              <a:t>[r4] Ortel TL et al. Blood Adv. 2020. doi:10.1182/bloodadvances.2020001830</a:t>
            </a:r>
          </a:p>
          <a:p>
            <a:r>
              <a:rPr sz="800">
                <a:solidFill>
                  <a:srgbClr val="5A6469"/>
                </a:solidFill>
                <a:latin typeface="Calibri"/>
              </a:rPr>
              <a:t>[r3] Streiff MB et al. J Thromb Thrombolysis. 2016. doi:10.1007/s11239-015-1317-0</a:t>
            </a:r>
          </a:p>
          <a:p>
            <a:r>
              <a:rPr sz="800">
                <a:solidFill>
                  <a:srgbClr val="5A6469"/>
                </a:solidFill>
                <a:latin typeface="Calibri"/>
              </a:rPr>
              <a:t>[r15] An TJ et al. J Arthroplasty. 2016. doi:10.1016/j.arth.2016.02.059</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21244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 clínica de TVP o EP en el postoperatorio o con la pierna inmovilizada</a:t>
            </a:r>
          </a:p>
        </p:txBody>
      </p:sp>
      <p:sp>
        <p:nvSpPr>
          <p:cNvPr id="7" name="Rectangle 6"/>
          <p:cNvSpPr/>
          <p:nvPr/>
        </p:nvSpPr>
        <p:spPr>
          <a:xfrm>
            <a:off x="4754880" y="1830935"/>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Estimar probabilidad pretest con Wells; la cirugía mayor reciente ya suma un punto [r46][r47]</a:t>
            </a:r>
          </a:p>
        </p:txBody>
      </p:sp>
      <p:sp>
        <p:nvSpPr>
          <p:cNvPr id="8" name="Decision 7"/>
          <p:cNvSpPr/>
          <p:nvPr/>
        </p:nvSpPr>
        <p:spPr>
          <a:xfrm>
            <a:off x="4572000" y="2153111"/>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¿EP con inestabilidad hemodinámica (hipotensión)?</a:t>
            </a:r>
          </a:p>
        </p:txBody>
      </p:sp>
      <p:sp>
        <p:nvSpPr>
          <p:cNvPr id="9" name="Rectangle 8"/>
          <p:cNvSpPr/>
          <p:nvPr/>
        </p:nvSpPr>
        <p:spPr>
          <a:xfrm>
            <a:off x="2987040" y="2588363"/>
            <a:ext cx="2743200" cy="3255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EP de alto riesgo: anticoagular de inmediato, imagen urgente y valorar trombólisis [r4][r3]</a:t>
            </a:r>
          </a:p>
        </p:txBody>
      </p:sp>
      <p:sp>
        <p:nvSpPr>
          <p:cNvPr id="10" name="Decision 9"/>
          <p:cNvSpPr/>
          <p:nvPr/>
        </p:nvSpPr>
        <p:spPr>
          <a:xfrm>
            <a:off x="6339839" y="2588363"/>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¿Sospecha de TVP o de EP?</a:t>
            </a:r>
          </a:p>
        </p:txBody>
      </p:sp>
      <p:sp>
        <p:nvSpPr>
          <p:cNvPr id="11" name="Rectangle 10"/>
          <p:cNvSpPr/>
          <p:nvPr/>
        </p:nvSpPr>
        <p:spPr>
          <a:xfrm>
            <a:off x="2987040" y="3023616"/>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Clasificar la TVP: improbable (1 punto o menos) o probable (más de 1 punto) [r46]</a:t>
            </a:r>
          </a:p>
        </p:txBody>
      </p:sp>
      <p:sp>
        <p:nvSpPr>
          <p:cNvPr id="12" name="Rectangle 11"/>
          <p:cNvSpPr/>
          <p:nvPr/>
        </p:nvSpPr>
        <p:spPr>
          <a:xfrm>
            <a:off x="6522720" y="3023616"/>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EP: PERC no aplica si hubo cirugía o trauma en 4 semanas [r23]; usar Wells o YEARS [r47][r48]</a:t>
            </a:r>
          </a:p>
        </p:txBody>
      </p:sp>
      <p:sp>
        <p:nvSpPr>
          <p:cNvPr id="13" name="Decision 12"/>
          <p:cNvSpPr/>
          <p:nvPr/>
        </p:nvSpPr>
        <p:spPr>
          <a:xfrm>
            <a:off x="2804160" y="3345791"/>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¿Wells improbable?</a:t>
            </a:r>
          </a:p>
        </p:txBody>
      </p:sp>
      <p:sp>
        <p:nvSpPr>
          <p:cNvPr id="14" name="Rectangle 13"/>
          <p:cNvSpPr/>
          <p:nvPr/>
        </p:nvSpPr>
        <p:spPr>
          <a:xfrm>
            <a:off x="6522720" y="3345791"/>
            <a:ext cx="2743200" cy="3255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Angio-TC pulmonar (sensibilidad 83 %, especificidad 96 %); si la imagen discrepa de la clínica, ampliar estudio [r9]</a:t>
            </a:r>
          </a:p>
        </p:txBody>
      </p:sp>
      <p:sp>
        <p:nvSpPr>
          <p:cNvPr id="15" name="Rectangle 14"/>
          <p:cNvSpPr/>
          <p:nvPr/>
        </p:nvSpPr>
        <p:spPr>
          <a:xfrm>
            <a:off x="2987040" y="3781044"/>
            <a:ext cx="2743200" cy="3255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D-dímero: negativo excluye la TVP (1,2 % de riesgo residual), pero tras cirugía casi siempre es positivo [r46][r15]</a:t>
            </a:r>
          </a:p>
        </p:txBody>
      </p:sp>
      <p:sp>
        <p:nvSpPr>
          <p:cNvPr id="16" name="Decision 15"/>
          <p:cNvSpPr/>
          <p:nvPr/>
        </p:nvSpPr>
        <p:spPr>
          <a:xfrm>
            <a:off x="6339839" y="3781044"/>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¿EP confirmada?</a:t>
            </a:r>
          </a:p>
        </p:txBody>
      </p:sp>
      <p:sp>
        <p:nvSpPr>
          <p:cNvPr id="17" name="Decision 16"/>
          <p:cNvSpPr/>
          <p:nvPr/>
        </p:nvSpPr>
        <p:spPr>
          <a:xfrm>
            <a:off x="1920239" y="4216296"/>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¿D-dímero negativo?</a:t>
            </a:r>
          </a:p>
        </p:txBody>
      </p:sp>
      <p:sp>
        <p:nvSpPr>
          <p:cNvPr id="18" name="Rectangle 17"/>
          <p:cNvSpPr/>
          <p:nvPr/>
        </p:nvSpPr>
        <p:spPr>
          <a:xfrm>
            <a:off x="4754880" y="4216296"/>
            <a:ext cx="2743200" cy="32552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Estratificar gravedad (hipotensión, disfunción del VD, biomarcadores) y anticoagular [r3]</a:t>
            </a:r>
          </a:p>
        </p:txBody>
      </p:sp>
      <p:sp>
        <p:nvSpPr>
          <p:cNvPr id="19" name="Rounded Rectangle 18"/>
          <p:cNvSpPr/>
          <p:nvPr/>
        </p:nvSpPr>
        <p:spPr>
          <a:xfrm>
            <a:off x="7406640" y="4216296"/>
            <a:ext cx="2743200" cy="32552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Buscar otro diagnóstico</a:t>
            </a:r>
          </a:p>
        </p:txBody>
      </p:sp>
      <p:sp>
        <p:nvSpPr>
          <p:cNvPr id="20" name="Rounded Rectangle 19"/>
          <p:cNvSpPr/>
          <p:nvPr/>
        </p:nvSpPr>
        <p:spPr>
          <a:xfrm>
            <a:off x="2987040" y="4651548"/>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TVP excluida; vigilar la evolución</a:t>
            </a:r>
          </a:p>
        </p:txBody>
      </p:sp>
      <p:sp>
        <p:nvSpPr>
          <p:cNvPr id="21" name="Rectangle 20"/>
          <p:cNvSpPr/>
          <p:nvPr/>
        </p:nvSpPr>
        <p:spPr>
          <a:xfrm>
            <a:off x="6522720" y="4651548"/>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Ecografía de compresión proximal o de pierna completa [r8]</a:t>
            </a:r>
          </a:p>
        </p:txBody>
      </p:sp>
      <p:sp>
        <p:nvSpPr>
          <p:cNvPr id="22" name="Decision 21"/>
          <p:cNvSpPr/>
          <p:nvPr/>
        </p:nvSpPr>
        <p:spPr>
          <a:xfrm>
            <a:off x="4572000" y="4973724"/>
            <a:ext cx="3108960" cy="32552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¿Trombo en la ecografía?</a:t>
            </a:r>
          </a:p>
        </p:txBody>
      </p:sp>
      <p:sp>
        <p:nvSpPr>
          <p:cNvPr id="23" name="Rectangle 22"/>
          <p:cNvSpPr/>
          <p:nvPr/>
        </p:nvSpPr>
        <p:spPr>
          <a:xfrm>
            <a:off x="2987040" y="5408976"/>
            <a:ext cx="2743200" cy="21244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Anticoagulación completa y estratificar extensión</a:t>
            </a:r>
          </a:p>
        </p:txBody>
      </p:sp>
      <p:sp>
        <p:nvSpPr>
          <p:cNvPr id="24" name="Rounded Rectangle 23"/>
          <p:cNvSpPr/>
          <p:nvPr/>
        </p:nvSpPr>
        <p:spPr>
          <a:xfrm>
            <a:off x="6522720" y="5408976"/>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 alta y ecografía negativa: repetir la ecografía (sensibilidad de la seriada 97,9 %) o usar otra imagen [r8]</a:t>
            </a:r>
          </a:p>
        </p:txBody>
      </p:sp>
      <p:sp>
        <p:nvSpPr>
          <p:cNvPr id="25" name="Rounded Rectangle 24"/>
          <p:cNvSpPr/>
          <p:nvPr/>
        </p:nvSpPr>
        <p:spPr>
          <a:xfrm>
            <a:off x="4754880" y="5731152"/>
            <a:ext cx="2743200" cy="21244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Definir duración del tratamiento según contexto (3 meses si fue provocada por cirugía) [r3]</a:t>
            </a:r>
          </a:p>
        </p:txBody>
      </p:sp>
      <p:cxnSp>
        <p:nvCxnSpPr>
          <p:cNvPr id="26" name="Connector 25"/>
          <p:cNvCxnSpPr>
            <a:stCxn id="6" idx="2"/>
            <a:endCxn id="7" idx="0"/>
          </p:cNvCxnSpPr>
          <p:nvPr/>
        </p:nvCxnSpPr>
        <p:spPr>
          <a:xfrm flipH="1">
            <a:off x="6126480" y="172120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7" idx="2"/>
            <a:endCxn id="8" idx="0"/>
          </p:cNvCxnSpPr>
          <p:nvPr/>
        </p:nvCxnSpPr>
        <p:spPr>
          <a:xfrm flipH="1">
            <a:off x="6126480" y="204338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8" idx="2"/>
            <a:endCxn id="9" idx="0"/>
          </p:cNvCxnSpPr>
          <p:nvPr/>
        </p:nvCxnSpPr>
        <p:spPr>
          <a:xfrm flipH="1">
            <a:off x="4358640" y="247863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247131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8" idx="2"/>
            <a:endCxn id="10" idx="0"/>
          </p:cNvCxnSpPr>
          <p:nvPr/>
        </p:nvCxnSpPr>
        <p:spPr>
          <a:xfrm>
            <a:off x="6126480" y="247863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7" y="247131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9" idx="2"/>
            <a:endCxn id="25" idx="0"/>
          </p:cNvCxnSpPr>
          <p:nvPr/>
        </p:nvCxnSpPr>
        <p:spPr>
          <a:xfrm>
            <a:off x="4358640" y="2913887"/>
            <a:ext cx="1767840" cy="281726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0" idx="2"/>
            <a:endCxn id="11" idx="0"/>
          </p:cNvCxnSpPr>
          <p:nvPr/>
        </p:nvCxnSpPr>
        <p:spPr>
          <a:xfrm flipH="1">
            <a:off x="4358640" y="2913887"/>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53911" y="2906572"/>
            <a:ext cx="457200" cy="274320"/>
          </a:xfrm>
          <a:prstGeom prst="rect">
            <a:avLst/>
          </a:prstGeom>
          <a:noFill/>
        </p:spPr>
        <p:txBody>
          <a:bodyPr wrap="square">
            <a:spAutoFit/>
          </a:bodyPr>
          <a:lstStyle/>
          <a:p>
            <a:r>
              <a:rPr sz="1200" b="1">
                <a:solidFill>
                  <a:srgbClr val="D97706"/>
                </a:solidFill>
                <a:latin typeface="Calibri"/>
              </a:rPr>
              <a:t>TVP</a:t>
            </a:r>
          </a:p>
        </p:txBody>
      </p:sp>
      <p:cxnSp>
        <p:nvCxnSpPr>
          <p:cNvPr id="35" name="Connector 34"/>
          <p:cNvCxnSpPr>
            <a:stCxn id="10" idx="2"/>
            <a:endCxn id="12" idx="0"/>
          </p:cNvCxnSpPr>
          <p:nvPr/>
        </p:nvCxnSpPr>
        <p:spPr>
          <a:xfrm>
            <a:off x="7894319" y="2913887"/>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7949183" y="2906572"/>
            <a:ext cx="457200" cy="274320"/>
          </a:xfrm>
          <a:prstGeom prst="rect">
            <a:avLst/>
          </a:prstGeom>
          <a:noFill/>
        </p:spPr>
        <p:txBody>
          <a:bodyPr wrap="square">
            <a:spAutoFit/>
          </a:bodyPr>
          <a:lstStyle/>
          <a:p>
            <a:r>
              <a:rPr sz="1200" b="1">
                <a:solidFill>
                  <a:srgbClr val="D97706"/>
                </a:solidFill>
                <a:latin typeface="Calibri"/>
              </a:rPr>
              <a:t>EP</a:t>
            </a:r>
          </a:p>
        </p:txBody>
      </p:sp>
      <p:cxnSp>
        <p:nvCxnSpPr>
          <p:cNvPr id="37" name="Connector 36"/>
          <p:cNvCxnSpPr>
            <a:stCxn id="11" idx="2"/>
            <a:endCxn id="13" idx="0"/>
          </p:cNvCxnSpPr>
          <p:nvPr/>
        </p:nvCxnSpPr>
        <p:spPr>
          <a:xfrm flipH="1">
            <a:off x="4358640" y="32360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3" idx="2"/>
            <a:endCxn id="15" idx="0"/>
          </p:cNvCxnSpPr>
          <p:nvPr/>
        </p:nvCxnSpPr>
        <p:spPr>
          <a:xfrm flipH="1">
            <a:off x="435864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4413504" y="3664000"/>
            <a:ext cx="457200" cy="274320"/>
          </a:xfrm>
          <a:prstGeom prst="rect">
            <a:avLst/>
          </a:prstGeom>
          <a:noFill/>
        </p:spPr>
        <p:txBody>
          <a:bodyPr wrap="square">
            <a:spAutoFit/>
          </a:bodyPr>
          <a:lstStyle/>
          <a:p>
            <a:r>
              <a:rPr sz="1200" b="1">
                <a:solidFill>
                  <a:srgbClr val="D97706"/>
                </a:solidFill>
                <a:latin typeface="Calibri"/>
              </a:rPr>
              <a:t>improbable</a:t>
            </a:r>
          </a:p>
        </p:txBody>
      </p:sp>
      <p:cxnSp>
        <p:nvCxnSpPr>
          <p:cNvPr id="40" name="Connector 39"/>
          <p:cNvCxnSpPr>
            <a:stCxn id="13" idx="2"/>
            <a:endCxn id="21" idx="0"/>
          </p:cNvCxnSpPr>
          <p:nvPr/>
        </p:nvCxnSpPr>
        <p:spPr>
          <a:xfrm>
            <a:off x="4358640" y="3671315"/>
            <a:ext cx="3535680" cy="98023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650992" y="3968676"/>
            <a:ext cx="457200" cy="274320"/>
          </a:xfrm>
          <a:prstGeom prst="rect">
            <a:avLst/>
          </a:prstGeom>
          <a:noFill/>
        </p:spPr>
        <p:txBody>
          <a:bodyPr wrap="square">
            <a:spAutoFit/>
          </a:bodyPr>
          <a:lstStyle/>
          <a:p>
            <a:r>
              <a:rPr sz="1200" b="1">
                <a:solidFill>
                  <a:srgbClr val="D97706"/>
                </a:solidFill>
                <a:latin typeface="Calibri"/>
              </a:rPr>
              <a:t>probable</a:t>
            </a:r>
          </a:p>
        </p:txBody>
      </p:sp>
      <p:cxnSp>
        <p:nvCxnSpPr>
          <p:cNvPr id="42" name="Connector 41"/>
          <p:cNvCxnSpPr>
            <a:stCxn id="15" idx="2"/>
            <a:endCxn id="17" idx="0"/>
          </p:cNvCxnSpPr>
          <p:nvPr/>
        </p:nvCxnSpPr>
        <p:spPr>
          <a:xfrm flipH="1">
            <a:off x="3474719" y="4106568"/>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20" idx="0"/>
          </p:cNvCxnSpPr>
          <p:nvPr/>
        </p:nvCxnSpPr>
        <p:spPr>
          <a:xfrm>
            <a:off x="3474719" y="4541820"/>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3838955" y="453450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7" idx="2"/>
            <a:endCxn id="21" idx="0"/>
          </p:cNvCxnSpPr>
          <p:nvPr/>
        </p:nvCxnSpPr>
        <p:spPr>
          <a:xfrm>
            <a:off x="3474719" y="4541820"/>
            <a:ext cx="441960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076443" y="453450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21" idx="2"/>
            <a:endCxn id="22" idx="0"/>
          </p:cNvCxnSpPr>
          <p:nvPr/>
        </p:nvCxnSpPr>
        <p:spPr>
          <a:xfrm flipH="1">
            <a:off x="6126480" y="486399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22" idx="2"/>
            <a:endCxn id="23" idx="0"/>
          </p:cNvCxnSpPr>
          <p:nvPr/>
        </p:nvCxnSpPr>
        <p:spPr>
          <a:xfrm flipH="1">
            <a:off x="4358640" y="529924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5004816" y="529193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0" name="Connector 49"/>
          <p:cNvCxnSpPr>
            <a:stCxn id="22" idx="2"/>
            <a:endCxn id="24" idx="0"/>
          </p:cNvCxnSpPr>
          <p:nvPr/>
        </p:nvCxnSpPr>
        <p:spPr>
          <a:xfrm>
            <a:off x="6126480" y="529924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800088" y="5291932"/>
            <a:ext cx="457200" cy="274320"/>
          </a:xfrm>
          <a:prstGeom prst="rect">
            <a:avLst/>
          </a:prstGeom>
          <a:noFill/>
        </p:spPr>
        <p:txBody>
          <a:bodyPr wrap="square">
            <a:spAutoFit/>
          </a:bodyPr>
          <a:lstStyle/>
          <a:p>
            <a:r>
              <a:rPr sz="1200" b="1">
                <a:solidFill>
                  <a:srgbClr val="D97706"/>
                </a:solidFill>
                <a:latin typeface="Calibri"/>
              </a:rPr>
              <a:t>no</a:t>
            </a:r>
          </a:p>
        </p:txBody>
      </p:sp>
      <p:cxnSp>
        <p:nvCxnSpPr>
          <p:cNvPr id="52" name="Connector 51"/>
          <p:cNvCxnSpPr>
            <a:stCxn id="23" idx="2"/>
            <a:endCxn id="25" idx="0"/>
          </p:cNvCxnSpPr>
          <p:nvPr/>
        </p:nvCxnSpPr>
        <p:spPr>
          <a:xfrm>
            <a:off x="4358640" y="562142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or 52"/>
          <p:cNvCxnSpPr>
            <a:stCxn id="12" idx="2"/>
            <a:endCxn id="14" idx="0"/>
          </p:cNvCxnSpPr>
          <p:nvPr/>
        </p:nvCxnSpPr>
        <p:spPr>
          <a:xfrm flipH="1">
            <a:off x="7894320" y="32360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Connector 53"/>
          <p:cNvCxnSpPr>
            <a:stCxn id="14" idx="2"/>
            <a:endCxn id="16" idx="0"/>
          </p:cNvCxnSpPr>
          <p:nvPr/>
        </p:nvCxnSpPr>
        <p:spPr>
          <a:xfrm flipH="1">
            <a:off x="7894319" y="3671315"/>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54"/>
          <p:cNvCxnSpPr>
            <a:stCxn id="16" idx="2"/>
            <a:endCxn id="18" idx="0"/>
          </p:cNvCxnSpPr>
          <p:nvPr/>
        </p:nvCxnSpPr>
        <p:spPr>
          <a:xfrm flipH="1">
            <a:off x="6126480" y="4106568"/>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6772655" y="409925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7" name="Connector 56"/>
          <p:cNvCxnSpPr>
            <a:stCxn id="16" idx="2"/>
            <a:endCxn id="19" idx="0"/>
          </p:cNvCxnSpPr>
          <p:nvPr/>
        </p:nvCxnSpPr>
        <p:spPr>
          <a:xfrm>
            <a:off x="7894319" y="4106568"/>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8258555" y="4099252"/>
            <a:ext cx="457200" cy="274320"/>
          </a:xfrm>
          <a:prstGeom prst="rect">
            <a:avLst/>
          </a:prstGeom>
          <a:noFill/>
        </p:spPr>
        <p:txBody>
          <a:bodyPr wrap="square">
            <a:spAutoFit/>
          </a:bodyPr>
          <a:lstStyle/>
          <a:p>
            <a:r>
              <a:rPr sz="1200" b="1">
                <a:solidFill>
                  <a:srgbClr val="D97706"/>
                </a:solidFill>
                <a:latin typeface="Calibri"/>
              </a:rPr>
              <a:t>no</a:t>
            </a:r>
          </a:p>
        </p:txBody>
      </p:sp>
      <p:cxnSp>
        <p:nvCxnSpPr>
          <p:cNvPr id="59" name="Connector 58"/>
          <p:cNvCxnSpPr>
            <a:stCxn id="18" idx="2"/>
            <a:endCxn id="25" idx="0"/>
          </p:cNvCxnSpPr>
          <p:nvPr/>
        </p:nvCxnSpPr>
        <p:spPr>
          <a:xfrm flipH="1">
            <a:off x="6126480" y="4541820"/>
            <a:ext cx="0" cy="118933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60" name="TextBox 59"/>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del TEV establecido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Streiff MB et al. J Thromb Thrombolysis. 2016. doi:10.1007/s11239-015-1317-0</a:t>
            </a:r>
          </a:p>
          <a:p>
            <a:r>
              <a:rPr sz="800">
                <a:solidFill>
                  <a:srgbClr val="5A6469"/>
                </a:solidFill>
                <a:latin typeface="Calibri"/>
              </a:rPr>
              <a:t>[r4] Ortel TL et al. Blood Adv. 2020. doi:10.1182/bloodadvances.2020001830</a:t>
            </a:r>
          </a:p>
          <a:p>
            <a:r>
              <a:rPr sz="800">
                <a:solidFill>
                  <a:srgbClr val="5A6469"/>
                </a:solidFill>
                <a:latin typeface="Calibri"/>
              </a:rPr>
              <a:t>[r10] Falck-Ytter Y et al. Chest. 2012. doi:10.1378/chest.11-2404</a:t>
            </a:r>
          </a:p>
          <a:p>
            <a:r>
              <a:rPr sz="800">
                <a:solidFill>
                  <a:srgbClr val="5A6469"/>
                </a:solidFill>
                <a:latin typeface="Calibri"/>
              </a:rPr>
              <a:t>[r11] Anderson DR et al. Blood Adv. 2019. doi:10.1182/bloodadvances.2019000975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Principio.</a:t>
            </a:r>
          </a:p>
          <a:p>
            <a:pPr marL="347472" indent="-347472">
              <a:spcAft>
                <a:spcPts val="1400"/>
              </a:spcAft>
              <a:buChar char="•"/>
            </a:pPr>
            <a:r>
              <a:rPr sz="2800">
                <a:solidFill>
                  <a:srgbClr val="263238"/>
                </a:solidFill>
                <a:latin typeface="Calibri"/>
              </a:rPr>
              <a:t>El TEV se trata con anticoagulación completa.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 la EP de riesgo intermedio (PEITHO, 7 días): trombólisis frente a placebo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Meyer G et al. N Engl J Med. 2014. doi:10.1056/NEJMoa1302097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Recurrencia de TEV tras suspender anticoagulación por un primer episodio no provocado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Khan F et al. BMJ. 2019. doi:10.1136/bmj.l4363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protocolo práctico perioperatorio de tromboprofilaxis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Falck-Ytter Y et al. Chest. 2012. doi:10.1378/chest.11-2404</a:t>
            </a:r>
          </a:p>
          <a:p>
            <a:r>
              <a:rPr sz="800">
                <a:solidFill>
                  <a:srgbClr val="5A6469"/>
                </a:solidFill>
                <a:latin typeface="Calibri"/>
              </a:rPr>
              <a:t>[r12] Mont MA et al. J Am Acad Orthop Surg. 2011. doi:10.5435/00124635-201112000-00007</a:t>
            </a:r>
          </a:p>
          <a:p>
            <a:r>
              <a:rPr sz="800">
                <a:solidFill>
                  <a:srgbClr val="5A6469"/>
                </a:solidFill>
                <a:latin typeface="Calibri"/>
              </a:rPr>
              <a:t>[r13] National Institute for Health and Care Excellence. 2019.</a:t>
            </a:r>
          </a:p>
          <a:p>
            <a:r>
              <a:rPr sz="800">
                <a:solidFill>
                  <a:srgbClr val="5A6469"/>
                </a:solidFill>
                <a:latin typeface="Calibri"/>
              </a:rPr>
              <a:t>[r16] Sanofi-Aventis U.S.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es apoyo de estudio para entender el orden de las decisiones; el protocolo real es el de su hospital y el que fije su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Horas mínimas entre la última dosis y la retirada del catéter neuraxial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Sanofi-Aventis U.S. 2026.</a:t>
            </a:r>
          </a:p>
          <a:p>
            <a:r>
              <a:rPr sz="1000">
                <a:solidFill>
                  <a:srgbClr val="5A6469"/>
                </a:solidFill>
                <a:latin typeface="Calibri"/>
              </a:rPr>
              <a:t>[r20] Janssen Pharmaceuticals et al. 2026.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Tiempos mínimos con catéter neuraxial según las fichas oficiales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Sanofi-Aventis U.S. 2026.</a:t>
            </a:r>
          </a:p>
          <a:p>
            <a:r>
              <a:rPr sz="1000">
                <a:solidFill>
                  <a:srgbClr val="5A6469"/>
                </a:solidFill>
                <a:latin typeface="Calibri"/>
              </a:rPr>
              <a:t>[r20] Janssen Pharmaceuticals et al. 2026.</a:t>
            </a:r>
          </a:p>
          <a:p>
            <a:r>
              <a:rPr sz="1000">
                <a:solidFill>
                  <a:srgbClr val="5A6469"/>
                </a:solidFill>
                <a:latin typeface="Calibri"/>
              </a:rPr>
              <a:t>[r19] Mylan Institutional LLC. 2024.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Fármaco</a:t>
                      </a:r>
                    </a:p>
                  </a:txBody>
                  <a:tcPr>
                    <a:solidFill>
                      <a:srgbClr val="0F5F6B"/>
                    </a:solidFill>
                  </a:tcPr>
                </a:tc>
                <a:tc>
                  <a:txBody>
                    <a:bodyPr/>
                    <a:lstStyle/>
                    <a:p>
                      <a:r>
                        <a:rPr sz="1400" b="1">
                          <a:solidFill>
                            <a:srgbClr val="FFFFFF"/>
                          </a:solidFill>
                          <a:latin typeface="Calibri"/>
                        </a:rPr>
                        <a:t>Antes de colocar o retirar el catéter</a:t>
                      </a:r>
                    </a:p>
                  </a:txBody>
                  <a:tcPr>
                    <a:solidFill>
                      <a:srgbClr val="0F5F6B"/>
                    </a:solidFill>
                  </a:tcPr>
                </a:tc>
                <a:tc>
                  <a:txBody>
                    <a:bodyPr/>
                    <a:lstStyle/>
                    <a:p>
                      <a:r>
                        <a:rPr sz="1400" b="1">
                          <a:solidFill>
                            <a:srgbClr val="FFFFFF"/>
                          </a:solidFill>
                          <a:latin typeface="Calibri"/>
                        </a:rPr>
                        <a:t>Después de retirarlo</a:t>
                      </a:r>
                    </a:p>
                  </a:txBody>
                  <a:tcPr>
                    <a:solidFill>
                      <a:srgbClr val="0F5F6B"/>
                    </a:solidFill>
                  </a:tcPr>
                </a:tc>
                <a:tc>
                  <a:txBody>
                    <a:bodyPr/>
                    <a:lstStyle/>
                    <a:p>
                      <a:r>
                        <a:rPr sz="1400" b="1">
                          <a:solidFill>
                            <a:srgbClr val="FFFFFF"/>
                          </a:solidFill>
                          <a:latin typeface="Calibri"/>
                        </a:rPr>
                        <a:t>Nota</a:t>
                      </a:r>
                    </a:p>
                  </a:txBody>
                  <a:tcPr>
                    <a:solidFill>
                      <a:srgbClr val="0F5F6B"/>
                    </a:solidFill>
                  </a:tcPr>
                </a:tc>
              </a:tr>
              <a:tr h="457200">
                <a:tc>
                  <a:txBody>
                    <a:bodyPr/>
                    <a:lstStyle/>
                    <a:p>
                      <a:r>
                        <a:rPr sz="1400">
                          <a:solidFill>
                            <a:srgbClr val="263238"/>
                          </a:solidFill>
                          <a:latin typeface="Calibri"/>
                        </a:rPr>
                        <a:t>Enoxaparina, dosis baja (30 mg una o dos veces al día o 40 mg al día)</a:t>
                      </a:r>
                    </a:p>
                  </a:txBody>
                  <a:tcPr>
                    <a:solidFill>
                      <a:srgbClr val="EEF3F4"/>
                    </a:solidFill>
                  </a:tcPr>
                </a:tc>
                <a:tc>
                  <a:txBody>
                    <a:bodyPr/>
                    <a:lstStyle/>
                    <a:p>
                      <a:r>
                        <a:rPr sz="1400">
                          <a:solidFill>
                            <a:srgbClr val="263238"/>
                          </a:solidFill>
                          <a:latin typeface="Calibri"/>
                        </a:rPr>
                        <a:t>Al menos 12 h desde la última dosis [r16]</a:t>
                      </a:r>
                    </a:p>
                  </a:txBody>
                  <a:tcPr>
                    <a:solidFill>
                      <a:srgbClr val="EEF3F4"/>
                    </a:solidFill>
                  </a:tcPr>
                </a:tc>
                <a:tc>
                  <a:txBody>
                    <a:bodyPr/>
                    <a:lstStyle/>
                    <a:p>
                      <a:r>
                        <a:rPr sz="1400">
                          <a:solidFill>
                            <a:srgbClr val="263238"/>
                          </a:solidFill>
                          <a:latin typeface="Calibri"/>
                        </a:rPr>
                        <a:t>Considerar esperar al menos 4 h para la siguiente dosis [r16]</a:t>
                      </a:r>
                    </a:p>
                  </a:txBody>
                  <a:tcPr>
                    <a:solidFill>
                      <a:srgbClr val="EEF3F4"/>
                    </a:solidFill>
                  </a:tcPr>
                </a:tc>
                <a:tc>
                  <a:txBody>
                    <a:bodyPr/>
                    <a:lstStyle/>
                    <a:p>
                      <a:r>
                        <a:rPr sz="1400">
                          <a:solidFill>
                            <a:srgbClr val="263238"/>
                          </a:solidFill>
                          <a:latin typeface="Calibri"/>
                        </a:rPr>
                        <a:t>Con aclaramiento menor de 30 mL/min, duplicar el tiempo: al menos 24 h [r16]</a:t>
                      </a:r>
                    </a:p>
                  </a:txBody>
                  <a:tcPr>
                    <a:solidFill>
                      <a:srgbClr val="EEF3F4"/>
                    </a:solidFill>
                  </a:tcPr>
                </a:tc>
              </a:tr>
              <a:tr h="457200">
                <a:tc>
                  <a:txBody>
                    <a:bodyPr/>
                    <a:lstStyle/>
                    <a:p>
                      <a:r>
                        <a:rPr sz="1400">
                          <a:solidFill>
                            <a:srgbClr val="263238"/>
                          </a:solidFill>
                          <a:latin typeface="Calibri"/>
                        </a:rPr>
                        <a:t>Enoxaparina, dosis alta (0,75 mg/kg o 1 mg/kg cada 12 h; 1,5 mg/kg al día)</a:t>
                      </a:r>
                    </a:p>
                  </a:txBody>
                  <a:tcPr>
                    <a:solidFill>
                      <a:srgbClr val="FFFFFF"/>
                    </a:solidFill>
                  </a:tcPr>
                </a:tc>
                <a:tc>
                  <a:txBody>
                    <a:bodyPr/>
                    <a:lstStyle/>
                    <a:p>
                      <a:r>
                        <a:rPr sz="1400">
                          <a:solidFill>
                            <a:srgbClr val="263238"/>
                          </a:solidFill>
                          <a:latin typeface="Calibri"/>
                        </a:rPr>
                        <a:t>Al menos 24 h desde la última dosis [r16]</a:t>
                      </a:r>
                    </a:p>
                  </a:txBody>
                  <a:tcPr>
                    <a:solidFill>
                      <a:srgbClr val="FFFFFF"/>
                    </a:solidFill>
                  </a:tcPr>
                </a:tc>
                <a:tc>
                  <a:txBody>
                    <a:bodyPr/>
                    <a:lstStyle/>
                    <a:p>
                      <a:r>
                        <a:rPr sz="1400">
                          <a:solidFill>
                            <a:srgbClr val="263238"/>
                          </a:solidFill>
                          <a:latin typeface="Calibri"/>
                        </a:rPr>
                        <a:t>Considerar esperar al menos 4 h [r16]</a:t>
                      </a:r>
                    </a:p>
                  </a:txBody>
                  <a:tcPr>
                    <a:solidFill>
                      <a:srgbClr val="FFFFFF"/>
                    </a:solidFill>
                  </a:tcPr>
                </a:tc>
                <a:tc>
                  <a:txBody>
                    <a:bodyPr/>
                    <a:lstStyle/>
                    <a:p>
                      <a:r>
                        <a:rPr sz="1400">
                          <a:solidFill>
                            <a:srgbClr val="263238"/>
                          </a:solidFill>
                          <a:latin typeface="Calibri"/>
                        </a:rPr>
                        <a:t>Con aclaramiento menor de 30 mL/min: al menos 48 h con 1 mg/kg/día [r16]</a:t>
                      </a:r>
                    </a:p>
                  </a:txBody>
                  <a:tcPr>
                    <a:solidFill>
                      <a:srgbClr val="FFFFFF"/>
                    </a:solidFill>
                  </a:tcPr>
                </a:tc>
              </a:tr>
              <a:tr h="457200">
                <a:tc>
                  <a:txBody>
                    <a:bodyPr/>
                    <a:lstStyle/>
                    <a:p>
                      <a:r>
                        <a:rPr sz="1400">
                          <a:solidFill>
                            <a:srgbClr val="263238"/>
                          </a:solidFill>
                          <a:latin typeface="Calibri"/>
                        </a:rPr>
                        <a:t>Rivaroxabán</a:t>
                      </a:r>
                    </a:p>
                  </a:txBody>
                  <a:tcPr>
                    <a:solidFill>
                      <a:srgbClr val="EEF3F4"/>
                    </a:solidFill>
                  </a:tcPr>
                </a:tc>
                <a:tc>
                  <a:txBody>
                    <a:bodyPr/>
                    <a:lstStyle/>
                    <a:p>
                      <a:r>
                        <a:rPr sz="1400">
                          <a:solidFill>
                            <a:srgbClr val="263238"/>
                          </a:solidFill>
                          <a:latin typeface="Calibri"/>
                        </a:rPr>
                        <a:t>No retirar antes de 2 semividas: 18 h en jóvenes de 20-45 años y 26 h en ancianos de 60-76 años [r20]</a:t>
                      </a:r>
                    </a:p>
                  </a:txBody>
                  <a:tcPr>
                    <a:solidFill>
                      <a:srgbClr val="EEF3F4"/>
                    </a:solidFill>
                  </a:tcPr>
                </a:tc>
                <a:tc>
                  <a:txBody>
                    <a:bodyPr/>
                    <a:lstStyle/>
                    <a:p>
                      <a:r>
                        <a:rPr sz="1400">
                          <a:solidFill>
                            <a:srgbClr val="263238"/>
                          </a:solidFill>
                          <a:latin typeface="Calibri"/>
                        </a:rPr>
                        <a:t>No dar la siguiente dosis antes de 6 h tras retirarlo [r20]</a:t>
                      </a:r>
                    </a:p>
                  </a:txBody>
                  <a:tcPr>
                    <a:solidFill>
                      <a:srgbClr val="EEF3F4"/>
                    </a:solidFill>
                  </a:tcPr>
                </a:tc>
                <a:tc>
                  <a:txBody>
                    <a:bodyPr/>
                    <a:lstStyle/>
                    <a:p>
                      <a:r>
                        <a:rPr sz="1400">
                          <a:solidFill>
                            <a:srgbClr val="263238"/>
                          </a:solidFill>
                          <a:latin typeface="Calibri"/>
                        </a:rPr>
                        <a:t>Si la punción fue traumática, retrasar 24 h [r20]</a:t>
                      </a:r>
                    </a:p>
                  </a:txBody>
                  <a:tcPr>
                    <a:solidFill>
                      <a:srgbClr val="EEF3F4"/>
                    </a:solidFill>
                  </a:tcPr>
                </a:tc>
              </a:tr>
              <a:tr h="457200">
                <a:tc>
                  <a:txBody>
                    <a:bodyPr/>
                    <a:lstStyle/>
                    <a:p>
                      <a:r>
                        <a:rPr sz="1400">
                          <a:solidFill>
                            <a:srgbClr val="263238"/>
                          </a:solidFill>
                          <a:latin typeface="Calibri"/>
                        </a:rPr>
                        <a:t>Fondaparinux</a:t>
                      </a:r>
                    </a:p>
                  </a:txBody>
                  <a:tcPr>
                    <a:solidFill>
                      <a:srgbClr val="FFFFFF"/>
                    </a:solidFill>
                  </a:tcPr>
                </a:tc>
                <a:tc>
                  <a:txBody>
                    <a:bodyPr/>
                    <a:lstStyle/>
                    <a:p>
                      <a:r>
                        <a:rPr sz="1400">
                          <a:solidFill>
                            <a:srgbClr val="263238"/>
                          </a:solidFill>
                          <a:latin typeface="Calibri"/>
                        </a:rPr>
                        <a:t>La ficha declara que el momento óptimo no se conoce [r19]</a:t>
                      </a:r>
                    </a:p>
                  </a:txBody>
                  <a:tcPr>
                    <a:solidFill>
                      <a:srgbClr val="FFFFFF"/>
                    </a:solidFill>
                  </a:tcPr>
                </a:tc>
                <a:tc>
                  <a:txBody>
                    <a:bodyPr/>
                    <a:lstStyle/>
                    <a:p>
                      <a:r>
                        <a:rPr sz="1400">
                          <a:solidFill>
                            <a:srgbClr val="263238"/>
                          </a:solidFill>
                          <a:latin typeface="Calibri"/>
                        </a:rPr>
                        <a:t>Sin dato en la ficha</a:t>
                      </a:r>
                    </a:p>
                  </a:txBody>
                  <a:tcPr>
                    <a:solidFill>
                      <a:srgbClr val="FFFFFF"/>
                    </a:solidFill>
                  </a:tcPr>
                </a:tc>
                <a:tc>
                  <a:txBody>
                    <a:bodyPr/>
                    <a:lstStyle/>
                    <a:p>
                      <a:r>
                        <a:rPr sz="1400">
                          <a:solidFill>
                            <a:srgbClr val="263238"/>
                          </a:solidFill>
                          <a:latin typeface="Calibri"/>
                        </a:rPr>
                        <a:t>Vigilar signos neurológicos [r19]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Situaciones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National Institute for Health and Care Excellence. 2019.</a:t>
            </a:r>
          </a:p>
          <a:p>
            <a:r>
              <a:rPr sz="800">
                <a:solidFill>
                  <a:srgbClr val="5A6469"/>
                </a:solidFill>
                <a:latin typeface="Calibri"/>
              </a:rPr>
              <a:t>[r16] Sanofi-Aventis U.S. 2026.</a:t>
            </a:r>
          </a:p>
          <a:p>
            <a:r>
              <a:rPr sz="800">
                <a:solidFill>
                  <a:srgbClr val="5A6469"/>
                </a:solidFill>
                <a:latin typeface="Calibri"/>
              </a:rPr>
              <a:t>[r19] Mylan Institutional LLC. 2024.</a:t>
            </a:r>
          </a:p>
          <a:p>
            <a:r>
              <a:rPr sz="800">
                <a:solidFill>
                  <a:srgbClr val="5A6469"/>
                </a:solidFill>
                <a:latin typeface="Calibri"/>
              </a:rPr>
              <a:t>[r20] Janssen Pharmaceuticals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Función renal.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Sangrado mayor con HBPM según función renal (metaanálisis): aclaramiento ≤ 30 mL/min frente a &gt; 30 mL/min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Lim W et al. Ann Intern Med. 2006. doi:10.7326/0003-4819-144-9-200605020-00011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Cinco situaciones que cambian la 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Sanofi-Aventis U.S. 2026.</a:t>
            </a:r>
          </a:p>
          <a:p>
            <a:r>
              <a:rPr sz="800">
                <a:solidFill>
                  <a:srgbClr val="5A6469"/>
                </a:solidFill>
                <a:latin typeface="Calibri"/>
              </a:rPr>
              <a:t>[r19] Mylan Institutional LLC. 2024.</a:t>
            </a:r>
          </a:p>
          <a:p>
            <a:r>
              <a:rPr sz="800">
                <a:solidFill>
                  <a:srgbClr val="5A6469"/>
                </a:solidFill>
                <a:latin typeface="Calibri"/>
              </a:rPr>
              <a:t>[r20] Janssen Pharmaceuticals et al. 2026.</a:t>
            </a:r>
          </a:p>
          <a:p>
            <a:r>
              <a:rPr sz="800">
                <a:solidFill>
                  <a:srgbClr val="5A6469"/>
                </a:solidFill>
                <a:latin typeface="Calibri"/>
              </a:rPr>
              <a:t>[r13] National Institute for Health and Care Excellence. 2019.</a:t>
            </a:r>
          </a:p>
          <a:p>
            <a:r>
              <a:rPr sz="800">
                <a:solidFill>
                  <a:srgbClr val="5A6469"/>
                </a:solidFill>
                <a:latin typeface="Calibri"/>
              </a:rPr>
              <a:t>[r27] Shu HT et al. Injury. 2022. doi:10.1016/j.injury.2022.01.045</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Insuficiencia renal (aclaramiento &lt; 30 mL/min)</a:t>
                      </a:r>
                    </a:p>
                  </a:txBody>
                  <a:tcPr>
                    <a:solidFill>
                      <a:srgbClr val="EEF3F4"/>
                    </a:solidFill>
                  </a:tcPr>
                </a:tc>
                <a:tc>
                  <a:txBody>
                    <a:bodyPr/>
                    <a:lstStyle/>
                    <a:p>
                      <a:r>
                        <a:rPr sz="1600">
                          <a:solidFill>
                            <a:srgbClr val="263238"/>
                          </a:solidFill>
                          <a:latin typeface="Calibri"/>
                        </a:rPr>
                        <a:t>Enoxaparina 30 mg/día; fondaparinux contraindicado; rivaroxabán evitar si &lt; 15 mL/min</a:t>
                      </a:r>
                    </a:p>
                  </a:txBody>
                  <a:tcPr>
                    <a:solidFill>
                      <a:srgbClr val="EEF3F4"/>
                    </a:solidFill>
                  </a:tcPr>
                </a:tc>
                <a:tc>
                  <a:txBody>
                    <a:bodyPr/>
                    <a:lstStyle/>
                    <a:p>
                      <a:r>
                        <a:rPr sz="1600">
                          <a:solidFill>
                            <a:srgbClr val="263238"/>
                          </a:solidFill>
                          <a:latin typeface="Calibri"/>
                        </a:rPr>
                        <a:t>[r16][r19][r20]</a:t>
                      </a:r>
                    </a:p>
                  </a:txBody>
                  <a:tcPr>
                    <a:solidFill>
                      <a:srgbClr val="EEF3F4"/>
                    </a:solidFill>
                  </a:tcPr>
                </a:tc>
              </a:tr>
              <a:tr h="457200">
                <a:tc>
                  <a:txBody>
                    <a:bodyPr/>
                    <a:lstStyle/>
                    <a:p>
                      <a:r>
                        <a:rPr sz="1600">
                          <a:solidFill>
                            <a:srgbClr val="263238"/>
                          </a:solidFill>
                          <a:latin typeface="Calibri"/>
                        </a:rPr>
                        <a:t>Hemorragia intracraneal traumática</a:t>
                      </a:r>
                    </a:p>
                  </a:txBody>
                  <a:tcPr>
                    <a:solidFill>
                      <a:srgbClr val="FFFFFF"/>
                    </a:solidFill>
                  </a:tcPr>
                </a:tc>
                <a:tc>
                  <a:txBody>
                    <a:bodyPr/>
                    <a:lstStyle/>
                    <a:p>
                      <a:r>
                        <a:rPr sz="1600">
                          <a:solidFill>
                            <a:srgbClr val="263238"/>
                          </a:solidFill>
                          <a:latin typeface="Calibri"/>
                        </a:rPr>
                        <a:t>No dar fármaco hasta asegurar o estabilizar la lesión</a:t>
                      </a:r>
                    </a:p>
                  </a:txBody>
                  <a:tcPr>
                    <a:solidFill>
                      <a:srgbClr val="FFFFFF"/>
                    </a:solidFill>
                  </a:tcPr>
                </a:tc>
                <a:tc>
                  <a:txBody>
                    <a:bodyPr/>
                    <a:lstStyle/>
                    <a:p>
                      <a:r>
                        <a:rPr sz="1600">
                          <a:solidFill>
                            <a:srgbClr val="263238"/>
                          </a:solidFill>
                          <a:latin typeface="Calibri"/>
                        </a:rPr>
                        <a:t>[r13]</a:t>
                      </a:r>
                    </a:p>
                  </a:txBody>
                  <a:tcPr>
                    <a:solidFill>
                      <a:srgbClr val="FFFFFF"/>
                    </a:solidFill>
                  </a:tcPr>
                </a:tc>
              </a:tr>
              <a:tr h="457200">
                <a:tc>
                  <a:txBody>
                    <a:bodyPr/>
                    <a:lstStyle/>
                    <a:p>
                      <a:r>
                        <a:rPr sz="1600">
                          <a:solidFill>
                            <a:srgbClr val="263238"/>
                          </a:solidFill>
                          <a:latin typeface="Calibri"/>
                        </a:rPr>
                        <a:t>Lesión medular</a:t>
                      </a:r>
                    </a:p>
                  </a:txBody>
                  <a:tcPr>
                    <a:solidFill>
                      <a:srgbClr val="EEF3F4"/>
                    </a:solidFill>
                  </a:tcPr>
                </a:tc>
                <a:tc>
                  <a:txBody>
                    <a:bodyPr/>
                    <a:lstStyle/>
                    <a:p>
                      <a:r>
                        <a:rPr sz="1600">
                          <a:solidFill>
                            <a:srgbClr val="263238"/>
                          </a:solidFill>
                          <a:latin typeface="Calibri"/>
                        </a:rPr>
                        <a:t>Mecánica al ingreso y HBPM desde las 24 h si no se opera pronto</a:t>
                      </a:r>
                    </a:p>
                  </a:txBody>
                  <a:tcPr>
                    <a:solidFill>
                      <a:srgbClr val="EEF3F4"/>
                    </a:solidFill>
                  </a:tcPr>
                </a:tc>
                <a:tc>
                  <a:txBody>
                    <a:bodyPr/>
                    <a:lstStyle/>
                    <a:p>
                      <a:r>
                        <a:rPr sz="1600">
                          <a:solidFill>
                            <a:srgbClr val="263238"/>
                          </a:solidFill>
                          <a:latin typeface="Calibri"/>
                        </a:rPr>
                        <a:t>[r13]</a:t>
                      </a:r>
                    </a:p>
                  </a:txBody>
                  <a:tcPr>
                    <a:solidFill>
                      <a:srgbClr val="EEF3F4"/>
                    </a:solidFill>
                  </a:tcPr>
                </a:tc>
              </a:tr>
              <a:tr h="457200">
                <a:tc>
                  <a:txBody>
                    <a:bodyPr/>
                    <a:lstStyle/>
                    <a:p>
                      <a:r>
                        <a:rPr sz="1600">
                          <a:solidFill>
                            <a:srgbClr val="263238"/>
                          </a:solidFill>
                          <a:latin typeface="Calibri"/>
                        </a:rPr>
                        <a:t>Pelvis o acetábulo</a:t>
                      </a:r>
                    </a:p>
                  </a:txBody>
                  <a:tcPr>
                    <a:solidFill>
                      <a:srgbClr val="FFFFFF"/>
                    </a:solidFill>
                  </a:tcPr>
                </a:tc>
                <a:tc>
                  <a:txBody>
                    <a:bodyPr/>
                    <a:lstStyle/>
                    <a:p>
                      <a:r>
                        <a:rPr sz="1600">
                          <a:solidFill>
                            <a:srgbClr val="263238"/>
                          </a:solidFill>
                          <a:latin typeface="Calibri"/>
                        </a:rPr>
                        <a:t>Profilaxis precoz mejor que tardía (OR 1,9 para TEV si es tardía)</a:t>
                      </a:r>
                    </a:p>
                  </a:txBody>
                  <a:tcPr>
                    <a:solidFill>
                      <a:srgbClr val="FFFFFF"/>
                    </a:solidFill>
                  </a:tcPr>
                </a:tc>
                <a:tc>
                  <a:txBody>
                    <a:bodyPr/>
                    <a:lstStyle/>
                    <a:p>
                      <a:r>
                        <a:rPr sz="1600">
                          <a:solidFill>
                            <a:srgbClr val="263238"/>
                          </a:solidFill>
                          <a:latin typeface="Calibri"/>
                        </a:rPr>
                        <a:t>[r27]</a:t>
                      </a:r>
                    </a:p>
                  </a:txBody>
                  <a:tcPr>
                    <a:solidFill>
                      <a:srgbClr val="FFFFFF"/>
                    </a:solidFill>
                  </a:tcPr>
                </a:tc>
              </a:tr>
              <a:tr h="457200">
                <a:tc>
                  <a:txBody>
                    <a:bodyPr/>
                    <a:lstStyle/>
                    <a:p>
                      <a:r>
                        <a:rPr sz="1600">
                          <a:solidFill>
                            <a:srgbClr val="263238"/>
                          </a:solidFill>
                          <a:latin typeface="Calibri"/>
                        </a:rPr>
                        <a:t>Antiagregado o anticoagulado</a:t>
                      </a:r>
                    </a:p>
                  </a:txBody>
                  <a:tcPr>
                    <a:solidFill>
                      <a:srgbClr val="EEF3F4"/>
                    </a:solidFill>
                  </a:tcPr>
                </a:tc>
                <a:tc>
                  <a:txBody>
                    <a:bodyPr/>
                    <a:lstStyle/>
                    <a:p>
                      <a:r>
                        <a:rPr sz="1600">
                          <a:solidFill>
                            <a:srgbClr val="263238"/>
                          </a:solidFill>
                          <a:latin typeface="Calibri"/>
                        </a:rPr>
                        <a:t>Balance individual; mecánica si domina el sangrado</a:t>
                      </a:r>
                    </a:p>
                  </a:txBody>
                  <a:tcPr>
                    <a:solidFill>
                      <a:srgbClr val="EEF3F4"/>
                    </a:solidFill>
                  </a:tcPr>
                </a:tc>
                <a:tc>
                  <a:txBody>
                    <a:bodyPr/>
                    <a:lstStyle/>
                    <a:p>
                      <a:r>
                        <a:rPr sz="1600">
                          <a:solidFill>
                            <a:srgbClr val="263238"/>
                          </a:solidFill>
                          <a:latin typeface="Calibri"/>
                        </a:rPr>
                        <a:t>[r13]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Anderson DR et al. N Engl J Med. 2018. doi:10.1056/NEJMoa1712746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Sangrado.</a:t>
            </a:r>
          </a:p>
          <a:p>
            <a:pPr marL="347472" indent="-347472">
              <a:spcAft>
                <a:spcPts val="1400"/>
              </a:spcAft>
              <a:buChar char="•"/>
            </a:pPr>
            <a:r>
              <a:rPr sz="2400">
                <a:solidFill>
                  <a:srgbClr val="263238"/>
                </a:solidFill>
                <a:latin typeface="Calibri"/>
              </a:rPr>
              <a:t>Es el precio de todo anticoagulante.</a:t>
            </a:r>
          </a:p>
          <a:p>
            <a:pPr marL="347472" indent="-347472">
              <a:spcAft>
                <a:spcPts val="1400"/>
              </a:spcAft>
              <a:buChar char="•"/>
            </a:pPr>
            <a:r>
              <a:rPr sz="2400">
                <a:solidFill>
                  <a:srgbClr val="263238"/>
                </a:solidFill>
                <a:latin typeface="Calibri"/>
              </a:rPr>
              <a:t>En EPCAT II, el sangrado mayor fue 0,47 % con aspirina y 0,29 % con rivaroxabán, y el clínicamente importante 1,29 % y 0,99 %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Sangrado mayor en ensayos de profilaxis (poblaciones distintas, no comparar entre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Anderson DR et al. N Engl J Med. 2018. doi:10.1056/NEJMoa1712746</a:t>
            </a:r>
          </a:p>
          <a:p>
            <a:r>
              <a:rPr sz="1000">
                <a:solidFill>
                  <a:srgbClr val="5A6469"/>
                </a:solidFill>
                <a:latin typeface="Calibri"/>
              </a:rPr>
              <a:t>[r29] Samama CM et al. N Engl J Med. 2020. doi:10.1056/NEJMoa1913808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Anderson DR et al. N Engl J Med. 2018. doi:10.1056/NEJMoa1712746</a:t>
            </a:r>
          </a:p>
          <a:p>
            <a:r>
              <a:rPr sz="800">
                <a:solidFill>
                  <a:srgbClr val="5A6469"/>
                </a:solidFill>
                <a:latin typeface="Calibri"/>
              </a:rPr>
              <a:t>[r29] Samama CM et al. N Engl J Med. 2020. doi:10.1056/NEJMoa1913808</a:t>
            </a:r>
          </a:p>
          <a:p>
            <a:r>
              <a:rPr sz="800">
                <a:solidFill>
                  <a:srgbClr val="5A6469"/>
                </a:solidFill>
                <a:latin typeface="Calibri"/>
              </a:rPr>
              <a:t>[r19] Mylan Institutional LLC. 2024.</a:t>
            </a:r>
          </a:p>
          <a:p>
            <a:r>
              <a:rPr sz="800">
                <a:solidFill>
                  <a:srgbClr val="5A6469"/>
                </a:solidFill>
                <a:latin typeface="Calibri"/>
              </a:rPr>
              <a:t>[r59] Sidhu VS et al. Clin Orthop Relat Res. 2023. doi:10.1097/CORR.0000000000002544</a:t>
            </a:r>
          </a:p>
          <a:p>
            <a:r>
              <a:rPr sz="800">
                <a:solidFill>
                  <a:srgbClr val="5A6469"/>
                </a:solidFill>
                <a:latin typeface="Calibri"/>
              </a:rPr>
              <a:t>[r16] Sanofi-Aventis U.S. 2026.</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Complicación</a:t>
                      </a:r>
                    </a:p>
                  </a:txBody>
                  <a:tcPr>
                    <a:solidFill>
                      <a:srgbClr val="0F5F6B"/>
                    </a:solidFill>
                  </a:tcPr>
                </a:tc>
                <a:tc>
                  <a:txBody>
                    <a:bodyPr/>
                    <a:lstStyle/>
                    <a:p>
                      <a:r>
                        <a:rPr sz="1400" b="1">
                          <a:solidFill>
                            <a:srgbClr val="FFFFFF"/>
                          </a:solidFill>
                          <a:latin typeface="Calibri"/>
                        </a:rPr>
                        <a:t>Magnitud</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Sangrado mayor con DOAC o HBPM</a:t>
                      </a:r>
                    </a:p>
                  </a:txBody>
                  <a:tcPr>
                    <a:solidFill>
                      <a:srgbClr val="EEF3F4"/>
                    </a:solidFill>
                  </a:tcPr>
                </a:tc>
                <a:tc>
                  <a:txBody>
                    <a:bodyPr/>
                    <a:lstStyle/>
                    <a:p>
                      <a:r>
                        <a:rPr sz="1400">
                          <a:solidFill>
                            <a:srgbClr val="263238"/>
                          </a:solidFill>
                          <a:latin typeface="Calibri"/>
                        </a:rPr>
                        <a:t>Entre 0,29 % y 0,7 % en los ensayos citados</a:t>
                      </a:r>
                    </a:p>
                  </a:txBody>
                  <a:tcPr>
                    <a:solidFill>
                      <a:srgbClr val="EEF3F4"/>
                    </a:solidFill>
                  </a:tcPr>
                </a:tc>
                <a:tc>
                  <a:txBody>
                    <a:bodyPr/>
                    <a:lstStyle/>
                    <a:p>
                      <a:r>
                        <a:rPr sz="1400">
                          <a:solidFill>
                            <a:srgbClr val="263238"/>
                          </a:solidFill>
                          <a:latin typeface="Calibri"/>
                        </a:rPr>
                        <a:t>Ajustar a riñón, no adelantar la primera dosis</a:t>
                      </a:r>
                    </a:p>
                  </a:txBody>
                  <a:tcPr>
                    <a:solidFill>
                      <a:srgbClr val="EEF3F4"/>
                    </a:solidFill>
                  </a:tcPr>
                </a:tc>
                <a:tc>
                  <a:txBody>
                    <a:bodyPr/>
                    <a:lstStyle/>
                    <a:p>
                      <a:r>
                        <a:rPr sz="1400">
                          <a:solidFill>
                            <a:srgbClr val="263238"/>
                          </a:solidFill>
                          <a:latin typeface="Calibri"/>
                        </a:rPr>
                        <a:t>[r6][r29][r19]</a:t>
                      </a:r>
                    </a:p>
                  </a:txBody>
                  <a:tcPr>
                    <a:solidFill>
                      <a:srgbClr val="EEF3F4"/>
                    </a:solidFill>
                  </a:tcPr>
                </a:tc>
              </a:tr>
              <a:tr h="457200">
                <a:tc>
                  <a:txBody>
                    <a:bodyPr/>
                    <a:lstStyle/>
                    <a:p>
                      <a:r>
                        <a:rPr sz="1400">
                          <a:solidFill>
                            <a:srgbClr val="263238"/>
                          </a:solidFill>
                          <a:latin typeface="Calibri"/>
                        </a:rPr>
                        <a:t>Drenaje persistente de herida</a:t>
                      </a:r>
                    </a:p>
                  </a:txBody>
                  <a:tcPr>
                    <a:solidFill>
                      <a:srgbClr val="FFFFFF"/>
                    </a:solidFill>
                  </a:tcPr>
                </a:tc>
                <a:tc>
                  <a:txBody>
                    <a:bodyPr/>
                    <a:lstStyle/>
                    <a:p>
                      <a:r>
                        <a:rPr sz="1400">
                          <a:solidFill>
                            <a:srgbClr val="263238"/>
                          </a:solidFill>
                          <a:latin typeface="Calibri"/>
                        </a:rPr>
                        <a:t>9 % con enoxaparina y 8 % con aspirina</a:t>
                      </a:r>
                    </a:p>
                  </a:txBody>
                  <a:tcPr>
                    <a:solidFill>
                      <a:srgbClr val="FFFFFF"/>
                    </a:solidFill>
                  </a:tcPr>
                </a:tc>
                <a:tc>
                  <a:txBody>
                    <a:bodyPr/>
                    <a:lstStyle/>
                    <a:p>
                      <a:r>
                        <a:rPr sz="1400">
                          <a:solidFill>
                            <a:srgbClr val="263238"/>
                          </a:solidFill>
                          <a:latin typeface="Calibri"/>
                        </a:rPr>
                        <a:t>Vigilar y registrar; revalorar si persiste</a:t>
                      </a:r>
                    </a:p>
                  </a:txBody>
                  <a:tcPr>
                    <a:solidFill>
                      <a:srgbClr val="FFFFFF"/>
                    </a:solidFill>
                  </a:tcPr>
                </a:tc>
                <a:tc>
                  <a:txBody>
                    <a:bodyPr/>
                    <a:lstStyle/>
                    <a:p>
                      <a:r>
                        <a:rPr sz="1400">
                          <a:solidFill>
                            <a:srgbClr val="263238"/>
                          </a:solidFill>
                          <a:latin typeface="Calibri"/>
                        </a:rPr>
                        <a:t>[r59]</a:t>
                      </a:r>
                    </a:p>
                  </a:txBody>
                  <a:tcPr>
                    <a:solidFill>
                      <a:srgbClr val="FFFFFF"/>
                    </a:solidFill>
                  </a:tcPr>
                </a:tc>
              </a:tr>
              <a:tr h="457200">
                <a:tc>
                  <a:txBody>
                    <a:bodyPr/>
                    <a:lstStyle/>
                    <a:p>
                      <a:r>
                        <a:rPr sz="1400">
                          <a:solidFill>
                            <a:srgbClr val="263238"/>
                          </a:solidFill>
                          <a:latin typeface="Calibri"/>
                        </a:rPr>
                        <a:t>Hematoma espinal/epidural</a:t>
                      </a:r>
                    </a:p>
                  </a:txBody>
                  <a:tcPr>
                    <a:solidFill>
                      <a:srgbClr val="EEF3F4"/>
                    </a:solidFill>
                  </a:tcPr>
                </a:tc>
                <a:tc>
                  <a:txBody>
                    <a:bodyPr/>
                    <a:lstStyle/>
                    <a:p>
                      <a:r>
                        <a:rPr sz="1400">
                          <a:solidFill>
                            <a:srgbClr val="263238"/>
                          </a:solidFill>
                          <a:latin typeface="Calibri"/>
                        </a:rPr>
                        <a:t>Raro; puede dejar parálisis permanente</a:t>
                      </a:r>
                    </a:p>
                  </a:txBody>
                  <a:tcPr>
                    <a:solidFill>
                      <a:srgbClr val="EEF3F4"/>
                    </a:solidFill>
                  </a:tcPr>
                </a:tc>
                <a:tc>
                  <a:txBody>
                    <a:bodyPr/>
                    <a:lstStyle/>
                    <a:p>
                      <a:r>
                        <a:rPr sz="1400">
                          <a:solidFill>
                            <a:srgbClr val="263238"/>
                          </a:solidFill>
                          <a:latin typeface="Calibri"/>
                        </a:rPr>
                        <a:t>Respetar tiempos; vigilar signos neurológicos; urgencia ante sospecha</a:t>
                      </a:r>
                    </a:p>
                  </a:txBody>
                  <a:tcPr>
                    <a:solidFill>
                      <a:srgbClr val="EEF3F4"/>
                    </a:solidFill>
                  </a:tcPr>
                </a:tc>
                <a:tc>
                  <a:txBody>
                    <a:bodyPr/>
                    <a:lstStyle/>
                    <a:p>
                      <a:r>
                        <a:rPr sz="1400">
                          <a:solidFill>
                            <a:srgbClr val="263238"/>
                          </a:solidFill>
                          <a:latin typeface="Calibri"/>
                        </a:rPr>
                        <a:t>[r16][r17]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Streiff MB et al. J Thromb Thrombolysis. 2016. doi:10.1007/s11239-015-1317-0</a:t>
            </a:r>
          </a:p>
          <a:p>
            <a:r>
              <a:rPr sz="800">
                <a:solidFill>
                  <a:srgbClr val="5A6469"/>
                </a:solidFill>
                <a:latin typeface="Calibri"/>
              </a:rPr>
              <a:t>[r18] Mismetti P et al. JAMA. 2015. doi:10.1001/jama.2015.3780</a:t>
            </a:r>
          </a:p>
          <a:p>
            <a:r>
              <a:rPr sz="800">
                <a:solidFill>
                  <a:srgbClr val="5A6469"/>
                </a:solidFill>
                <a:latin typeface="Calibri"/>
              </a:rPr>
              <a:t>[r26] Kahn SR et al. Lancet. 2014. doi:10.1016/S0140-6736(13)61902-9</a:t>
            </a:r>
          </a:p>
          <a:p>
            <a:r>
              <a:rPr sz="800">
                <a:solidFill>
                  <a:srgbClr val="5A6469"/>
                </a:solidFill>
                <a:latin typeface="Calibri"/>
              </a:rPr>
              <a:t>[r31] Wahlsten LR et al. J Bone Joint Surg Am. 2015. doi:10.2106/JBJS.N.00307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Recurrencia.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Kahn SR et al. Lancet. 2014. doi:10.1016/S0140-6736(13)61902-9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medias de compresión no lo previnieron (14,2 % con medias activas frente a 12,7 % con placebo) [r26].</a:t>
            </a:r>
          </a:p>
          <a:p>
            <a:pPr marL="347472" indent="-347472">
              <a:spcAft>
                <a:spcPts val="1400"/>
              </a:spcAft>
              <a:buChar char="•"/>
            </a:pPr>
            <a:r>
              <a:rPr sz="2800">
                <a:solidFill>
                  <a:srgbClr val="263238"/>
                </a:solidFill>
                <a:latin typeface="Calibri"/>
              </a:rPr>
              <a:t>Mortalidad.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síndrome postrombótico según el segmento de la TVP</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Valerio L et al. J Thromb Haemost. 2026. doi:10.1016/j.jtha.2025.12.017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Mont MA et al. J Am Acad Orthop Surg. 2011. doi:10.5435/00124635-201112000-00007</a:t>
            </a:r>
          </a:p>
          <a:p>
            <a:r>
              <a:rPr sz="1000">
                <a:solidFill>
                  <a:srgbClr val="5A6469"/>
                </a:solidFill>
                <a:latin typeface="Calibri"/>
              </a:rPr>
              <a:t>[r13] National Institute for Health and Care Excellence. 2019.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movilización temprana es parte de la profilaxis.</a:t>
            </a:r>
          </a:p>
          <a:p>
            <a:pPr marL="347472" indent="-347472">
              <a:spcAft>
                <a:spcPts val="1400"/>
              </a:spcAft>
              <a:buChar char="•"/>
            </a:pPr>
            <a:r>
              <a:rPr sz="2400">
                <a:solidFill>
                  <a:srgbClr val="263238"/>
                </a:solidFill>
                <a:latin typeface="Calibri"/>
              </a:rPr>
              <a:t>La guía de la AAOS la recomienda tras artroplastia electiva por consenso [r12] y NICE pide animar al paciente a movilizarse lo antes posible y mantenerlo hidratado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Sweetland S et al. BMJ. 2009. doi:10.1136/bmj.b4583</a:t>
            </a:r>
          </a:p>
          <a:p>
            <a:r>
              <a:rPr sz="800">
                <a:solidFill>
                  <a:srgbClr val="5A6469"/>
                </a:solidFill>
                <a:latin typeface="Calibri"/>
              </a:rPr>
              <a:t>[r12] Mont MA et al. J Am Acad Orthop Surg. 2011. doi:10.5435/00124635-201112000-00007</a:t>
            </a:r>
          </a:p>
          <a:p>
            <a:r>
              <a:rPr sz="800">
                <a:solidFill>
                  <a:srgbClr val="5A6469"/>
                </a:solidFill>
                <a:latin typeface="Calibri"/>
              </a:rPr>
              <a:t>[r13] National Institute for Health and Care Excellence. 2019.</a:t>
            </a:r>
          </a:p>
          <a:p>
            <a:r>
              <a:rPr sz="800">
                <a:solidFill>
                  <a:srgbClr val="5A6469"/>
                </a:solidFill>
                <a:latin typeface="Calibri"/>
              </a:rPr>
              <a:t>[r24] Marder RA et al. J Am Acad Orthop Surg. 2024. doi:10.5435/JAAOS-D-23-00495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paciente que sale sin esa información es un paciente expuesto.</a:t>
            </a:r>
          </a:p>
          <a:p>
            <a:pPr marL="347472" indent="-347472">
              <a:spcAft>
                <a:spcPts val="1400"/>
              </a:spcAft>
              <a:buChar char="•"/>
            </a:pPr>
            <a:r>
              <a:rPr sz="2800">
                <a:solidFill>
                  <a:srgbClr val="263238"/>
                </a:solidFill>
                <a:latin typeface="Calibri"/>
              </a:rPr>
              <a:t>Seguimiento.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Kahn SR et al. Lancet. 2014. doi:10.1016/S0140-6736(13)61902-9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Después de una TVP.</a:t>
            </a:r>
          </a:p>
          <a:p>
            <a:pPr marL="347472" indent="-347472">
              <a:spcAft>
                <a:spcPts val="1400"/>
              </a:spcAft>
              <a:buChar char="•"/>
            </a:pPr>
            <a:r>
              <a:rPr sz="2400">
                <a:solidFill>
                  <a:srgbClr val="263238"/>
                </a:solidFill>
                <a:latin typeface="Calibri"/>
              </a:rPr>
              <a:t>Las medias de compresión no previenen el síndrome postrombótico [r26]; la rehabilitación se centra en volver a la movilidad habitual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 qué dicen y qué edad tienen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[r7] Major Extremity Trauma Research Consortium (METRC) et al. N Engl J Med. 2023. doi:10.1056/NEJMoa2205973</a:t>
            </a:r>
          </a:p>
          <a:p>
            <a:r>
              <a:rPr sz="800">
                <a:solidFill>
                  <a:srgbClr val="5A6469"/>
                </a:solidFill>
                <a:latin typeface="Calibri"/>
              </a:rPr>
              <a:t>[r10] Falck-Ytter Y et al. Chest. 2012. doi:10.1378/chest.11-2404</a:t>
            </a:r>
          </a:p>
          <a:p>
            <a:r>
              <a:rPr sz="800">
                <a:solidFill>
                  <a:srgbClr val="5A6469"/>
                </a:solidFill>
                <a:latin typeface="Calibri"/>
              </a:rPr>
              <a:t>[r11] Anderson DR et al. Blood Adv. 2019. doi:10.1182/bloodadvances.2019000975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son el punto de partida, pero no todas conocen los ensayos recientes.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 qué dicen y qué edad tienen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CRISTAL Study Group et al. JAMA. 2022. doi:10.1001/jama.2022.13416</a:t>
            </a:r>
          </a:p>
          <a:p>
            <a:r>
              <a:rPr sz="800">
                <a:solidFill>
                  <a:srgbClr val="5A6469"/>
                </a:solidFill>
                <a:latin typeface="Calibri"/>
              </a:rPr>
              <a:t>[r7] Major Extremity Trauma Research Consortium (METRC) et al. N Engl J Med. 2023. doi:10.1056/NEJMoa2205973</a:t>
            </a:r>
          </a:p>
          <a:p>
            <a:r>
              <a:rPr sz="800">
                <a:solidFill>
                  <a:srgbClr val="5A6469"/>
                </a:solidFill>
                <a:latin typeface="Calibri"/>
              </a:rPr>
              <a:t>[r10] Falck-Ytter Y et al. Chest. 2012. doi:10.1378/chest.11-2404</a:t>
            </a:r>
          </a:p>
          <a:p>
            <a:r>
              <a:rPr sz="800">
                <a:solidFill>
                  <a:srgbClr val="5A6469"/>
                </a:solidFill>
                <a:latin typeface="Calibri"/>
              </a:rPr>
              <a:t>[r11] Anderson DR et al. Blood Adv. 2019. doi:10.1182/bloodadvances.2019000975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de profilaxis: alcance y posición sobre la aspirina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Falck-Ytter Y et al. Chest. 2012. doi:10.1378/chest.11-2404</a:t>
            </a:r>
          </a:p>
          <a:p>
            <a:r>
              <a:rPr sz="800">
                <a:solidFill>
                  <a:srgbClr val="5A6469"/>
                </a:solidFill>
                <a:latin typeface="Calibri"/>
              </a:rPr>
              <a:t>[r12] Mont MA et al. J Am Acad Orthop Surg. 2011. doi:10.5435/00124635-201112000-00007</a:t>
            </a:r>
          </a:p>
          <a:p>
            <a:r>
              <a:rPr sz="800">
                <a:solidFill>
                  <a:srgbClr val="5A6469"/>
                </a:solidFill>
                <a:latin typeface="Calibri"/>
              </a:rPr>
              <a:t>[r11] Anderson DR et al. Blood Adv. 2019. doi:10.1182/bloodadvances.2019000975</a:t>
            </a:r>
          </a:p>
          <a:p>
            <a:r>
              <a:rPr sz="800">
                <a:solidFill>
                  <a:srgbClr val="5A6469"/>
                </a:solidFill>
                <a:latin typeface="Calibri"/>
              </a:rPr>
              <a:t>[r13] National Institute for Health and Care Excellence. 2019.</a:t>
            </a:r>
          </a:p>
          <a:p>
            <a:r>
              <a:rPr sz="800">
                <a:solidFill>
                  <a:srgbClr val="5A6469"/>
                </a:solidFill>
                <a:latin typeface="Calibri"/>
              </a:rPr>
              <a:t>[r21] Rossaint R et al. Crit Care. 2023. doi:10.1186/s13054-023-04327-7</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Guía</a:t>
                      </a:r>
                    </a:p>
                  </a:txBody>
                  <a:tcPr>
                    <a:solidFill>
                      <a:srgbClr val="0F5F6B"/>
                    </a:solidFill>
                  </a:tcPr>
                </a:tc>
                <a:tc>
                  <a:txBody>
                    <a:bodyPr/>
                    <a:lstStyle/>
                    <a:p>
                      <a:r>
                        <a:rPr sz="1400" b="1">
                          <a:solidFill>
                            <a:srgbClr val="FFFFFF"/>
                          </a:solidFill>
                          <a:latin typeface="Calibri"/>
                        </a:rPr>
                        <a:t>Año</a:t>
                      </a:r>
                    </a:p>
                  </a:txBody>
                  <a:tcPr>
                    <a:solidFill>
                      <a:srgbClr val="0F5F6B"/>
                    </a:solidFill>
                  </a:tcPr>
                </a:tc>
                <a:tc>
                  <a:txBody>
                    <a:bodyPr/>
                    <a:lstStyle/>
                    <a:p>
                      <a:r>
                        <a:rPr sz="1400" b="1">
                          <a:solidFill>
                            <a:srgbClr val="FFFFFF"/>
                          </a:solidFill>
                          <a:latin typeface="Calibri"/>
                        </a:rPr>
                        <a:t>Alcance</a:t>
                      </a:r>
                    </a:p>
                  </a:txBody>
                  <a:tcPr>
                    <a:solidFill>
                      <a:srgbClr val="0F5F6B"/>
                    </a:solidFill>
                  </a:tcPr>
                </a:tc>
                <a:tc>
                  <a:txBody>
                    <a:bodyPr/>
                    <a:lstStyle/>
                    <a:p>
                      <a:r>
                        <a:rPr sz="1400" b="1">
                          <a:solidFill>
                            <a:srgbClr val="FFFFFF"/>
                          </a:solidFill>
                          <a:latin typeface="Calibri"/>
                        </a:rPr>
                        <a:t>Posición sobre la aspirina</a:t>
                      </a:r>
                    </a:p>
                  </a:txBody>
                  <a:tcPr>
                    <a:solidFill>
                      <a:srgbClr val="0F5F6B"/>
                    </a:solidFill>
                  </a:tcPr>
                </a:tc>
              </a:tr>
              <a:tr h="457200">
                <a:tc>
                  <a:txBody>
                    <a:bodyPr/>
                    <a:lstStyle/>
                    <a:p>
                      <a:r>
                        <a:rPr sz="1400">
                          <a:solidFill>
                            <a:srgbClr val="263238"/>
                          </a:solidFill>
                          <a:latin typeface="Calibri"/>
                        </a:rPr>
                        <a:t>ACCP (9.ª edición)</a:t>
                      </a:r>
                    </a:p>
                  </a:txBody>
                  <a:tcPr>
                    <a:solidFill>
                      <a:srgbClr val="EEF3F4"/>
                    </a:solidFill>
                  </a:tcPr>
                </a:tc>
                <a:tc>
                  <a:txBody>
                    <a:bodyPr/>
                    <a:lstStyle/>
                    <a:p>
                      <a:r>
                        <a:rPr sz="1400">
                          <a:solidFill>
                            <a:srgbClr val="263238"/>
                          </a:solidFill>
                          <a:latin typeface="Calibri"/>
                        </a:rPr>
                        <a:t>2012</a:t>
                      </a:r>
                    </a:p>
                  </a:txBody>
                  <a:tcPr>
                    <a:solidFill>
                      <a:srgbClr val="EEF3F4"/>
                    </a:solidFill>
                  </a:tcPr>
                </a:tc>
                <a:tc>
                  <a:txBody>
                    <a:bodyPr/>
                    <a:lstStyle/>
                    <a:p>
                      <a:r>
                        <a:rPr sz="1400">
                          <a:solidFill>
                            <a:srgbClr val="263238"/>
                          </a:solidFill>
                          <a:latin typeface="Calibri"/>
                        </a:rPr>
                        <a:t>Cirugía ortopédica mayor</a:t>
                      </a:r>
                    </a:p>
                  </a:txBody>
                  <a:tcPr>
                    <a:solidFill>
                      <a:srgbClr val="EEF3F4"/>
                    </a:solidFill>
                  </a:tcPr>
                </a:tc>
                <a:tc>
                  <a:txBody>
                    <a:bodyPr/>
                    <a:lstStyle/>
                    <a:p>
                      <a:r>
                        <a:rPr sz="1400">
                          <a:solidFill>
                            <a:srgbClr val="263238"/>
                          </a:solidFill>
                          <a:latin typeface="Calibri"/>
                        </a:rPr>
                        <a:t>Una de las alternativas, grado 1B; HBPM preferida (2C/2B) [r10]</a:t>
                      </a:r>
                    </a:p>
                  </a:txBody>
                  <a:tcPr>
                    <a:solidFill>
                      <a:srgbClr val="EEF3F4"/>
                    </a:solidFill>
                  </a:tcPr>
                </a:tc>
              </a:tr>
              <a:tr h="457200">
                <a:tc>
                  <a:txBody>
                    <a:bodyPr/>
                    <a:lstStyle/>
                    <a:p>
                      <a:r>
                        <a:rPr sz="1400">
                          <a:solidFill>
                            <a:srgbClr val="263238"/>
                          </a:solidFill>
                          <a:latin typeface="Calibri"/>
                        </a:rPr>
                        <a:t>AAOS</a:t>
                      </a:r>
                    </a:p>
                  </a:txBody>
                  <a:tcPr>
                    <a:solidFill>
                      <a:srgbClr val="FFFFFF"/>
                    </a:solidFill>
                  </a:tcPr>
                </a:tc>
                <a:tc>
                  <a:txBody>
                    <a:bodyPr/>
                    <a:lstStyle/>
                    <a:p>
                      <a:r>
                        <a:rPr sz="1400">
                          <a:solidFill>
                            <a:srgbClr val="263238"/>
                          </a:solidFill>
                          <a:latin typeface="Calibri"/>
                        </a:rPr>
                        <a:t>2011</a:t>
                      </a:r>
                    </a:p>
                  </a:txBody>
                  <a:tcPr>
                    <a:solidFill>
                      <a:srgbClr val="FFFFFF"/>
                    </a:solidFill>
                  </a:tcPr>
                </a:tc>
                <a:tc>
                  <a:txBody>
                    <a:bodyPr/>
                    <a:lstStyle/>
                    <a:p>
                      <a:r>
                        <a:rPr sz="1400">
                          <a:solidFill>
                            <a:srgbClr val="263238"/>
                          </a:solidFill>
                          <a:latin typeface="Calibri"/>
                        </a:rPr>
                        <a:t>Artroplastia electiva de cadera y rodilla</a:t>
                      </a:r>
                    </a:p>
                  </a:txBody>
                  <a:tcPr>
                    <a:solidFill>
                      <a:srgbClr val="FFFFFF"/>
                    </a:solidFill>
                  </a:tcPr>
                </a:tc>
                <a:tc>
                  <a:txBody>
                    <a:bodyPr/>
                    <a:lstStyle/>
                    <a:p>
                      <a:r>
                        <a:rPr sz="1400">
                          <a:solidFill>
                            <a:srgbClr val="263238"/>
                          </a:solidFill>
                          <a:latin typeface="Calibri"/>
                        </a:rPr>
                        <a:t>No recomienda un agente específico [r12]</a:t>
                      </a:r>
                    </a:p>
                  </a:txBody>
                  <a:tcPr>
                    <a:solidFill>
                      <a:srgbClr val="FFFFFF"/>
                    </a:solidFill>
                  </a:tcPr>
                </a:tc>
              </a:tr>
              <a:tr h="457200">
                <a:tc>
                  <a:txBody>
                    <a:bodyPr/>
                    <a:lstStyle/>
                    <a:p>
                      <a:r>
                        <a:rPr sz="1400">
                          <a:solidFill>
                            <a:srgbClr val="263238"/>
                          </a:solidFill>
                          <a:latin typeface="Calibri"/>
                        </a:rPr>
                        <a:t>ASH</a:t>
                      </a:r>
                    </a:p>
                  </a:txBody>
                  <a:tcPr>
                    <a:solidFill>
                      <a:srgbClr val="EEF3F4"/>
                    </a:solidFill>
                  </a:tcPr>
                </a:tc>
                <a:tc>
                  <a:txBody>
                    <a:bodyPr/>
                    <a:lstStyle/>
                    <a:p>
                      <a:r>
                        <a:rPr sz="1400">
                          <a:solidFill>
                            <a:srgbClr val="263238"/>
                          </a:solidFill>
                          <a:latin typeface="Calibri"/>
                        </a:rPr>
                        <a:t>2019</a:t>
                      </a:r>
                    </a:p>
                  </a:txBody>
                  <a:tcPr>
                    <a:solidFill>
                      <a:srgbClr val="EEF3F4"/>
                    </a:solidFill>
                  </a:tcPr>
                </a:tc>
                <a:tc>
                  <a:txBody>
                    <a:bodyPr/>
                    <a:lstStyle/>
                    <a:p>
                      <a:r>
                        <a:rPr sz="1400">
                          <a:solidFill>
                            <a:srgbClr val="263238"/>
                          </a:solidFill>
                          <a:latin typeface="Calibri"/>
                        </a:rPr>
                        <a:t>Pacientes quirúrgicos</a:t>
                      </a:r>
                    </a:p>
                  </a:txBody>
                  <a:tcPr>
                    <a:solidFill>
                      <a:srgbClr val="EEF3F4"/>
                    </a:solidFill>
                  </a:tcPr>
                </a:tc>
                <a:tc>
                  <a:txBody>
                    <a:bodyPr/>
                    <a:lstStyle/>
                    <a:p>
                      <a:r>
                        <a:rPr sz="1400">
                          <a:solidFill>
                            <a:srgbClr val="263238"/>
                          </a:solidFill>
                          <a:latin typeface="Calibri"/>
                        </a:rPr>
                        <a:t>En ATC o ATR, aspirina o anticoagulantes (condicional) [r11]</a:t>
                      </a:r>
                    </a:p>
                  </a:txBody>
                  <a:tcPr>
                    <a:solidFill>
                      <a:srgbClr val="EEF3F4"/>
                    </a:solidFill>
                  </a:tcPr>
                </a:tc>
              </a:tr>
              <a:tr h="457200">
                <a:tc>
                  <a:txBody>
                    <a:bodyPr/>
                    <a:lstStyle/>
                    <a:p>
                      <a:r>
                        <a:rPr sz="1400">
                          <a:solidFill>
                            <a:srgbClr val="263238"/>
                          </a:solidFill>
                          <a:latin typeface="Calibri"/>
                        </a:rPr>
                        <a:t>NICE NG89</a:t>
                      </a:r>
                    </a:p>
                  </a:txBody>
                  <a:tcPr>
                    <a:solidFill>
                      <a:srgbClr val="FFFFFF"/>
                    </a:solidFill>
                  </a:tcPr>
                </a:tc>
                <a:tc>
                  <a:txBody>
                    <a:bodyPr/>
                    <a:lstStyle/>
                    <a:p>
                      <a:r>
                        <a:rPr sz="1400">
                          <a:solidFill>
                            <a:srgbClr val="263238"/>
                          </a:solidFill>
                          <a:latin typeface="Calibri"/>
                        </a:rPr>
                        <a:t>2018, actualizada 2019</a:t>
                      </a:r>
                    </a:p>
                  </a:txBody>
                  <a:tcPr>
                    <a:solidFill>
                      <a:srgbClr val="FFFFFF"/>
                    </a:solidFill>
                  </a:tcPr>
                </a:tc>
                <a:tc>
                  <a:txBody>
                    <a:bodyPr/>
                    <a:lstStyle/>
                    <a:p>
                      <a:r>
                        <a:rPr sz="1400">
                          <a:solidFill>
                            <a:srgbClr val="263238"/>
                          </a:solidFill>
                          <a:latin typeface="Calibri"/>
                        </a:rPr>
                        <a:t>Todos los pacientes hospitalizados, por procedimiento</a:t>
                      </a:r>
                    </a:p>
                  </a:txBody>
                  <a:tcPr>
                    <a:solidFill>
                      <a:srgbClr val="FFFFFF"/>
                    </a:solidFill>
                  </a:tcPr>
                </a:tc>
                <a:tc>
                  <a:txBody>
                    <a:bodyPr/>
                    <a:lstStyle/>
                    <a:p>
                      <a:r>
                        <a:rPr sz="1400">
                          <a:solidFill>
                            <a:srgbClr val="263238"/>
                          </a:solidFill>
                          <a:latin typeface="Calibri"/>
                        </a:rPr>
                        <a:t>Cadera: tras 10 días de HBPM; rodilla: 14 días como opción única [r13]</a:t>
                      </a:r>
                    </a:p>
                  </a:txBody>
                  <a:tcPr>
                    <a:solidFill>
                      <a:srgbClr val="FFFFFF"/>
                    </a:solidFill>
                  </a:tcPr>
                </a:tc>
              </a:tr>
              <a:tr h="457200">
                <a:tc>
                  <a:txBody>
                    <a:bodyPr/>
                    <a:lstStyle/>
                    <a:p>
                      <a:r>
                        <a:rPr sz="1400">
                          <a:solidFill>
                            <a:srgbClr val="263238"/>
                          </a:solidFill>
                          <a:latin typeface="Calibri"/>
                        </a:rPr>
                        <a:t>Guía europea de trauma</a:t>
                      </a:r>
                    </a:p>
                  </a:txBody>
                  <a:tcPr>
                    <a:solidFill>
                      <a:srgbClr val="EEF3F4"/>
                    </a:solidFill>
                  </a:tcPr>
                </a:tc>
                <a:tc>
                  <a:txBody>
                    <a:bodyPr/>
                    <a:lstStyle/>
                    <a:p>
                      <a:r>
                        <a:rPr sz="1400">
                          <a:solidFill>
                            <a:srgbClr val="263238"/>
                          </a:solidFill>
                          <a:latin typeface="Calibri"/>
                        </a:rPr>
                        <a:t>2023</a:t>
                      </a:r>
                    </a:p>
                  </a:txBody>
                  <a:tcPr>
                    <a:solidFill>
                      <a:srgbClr val="EEF3F4"/>
                    </a:solidFill>
                  </a:tcPr>
                </a:tc>
                <a:tc>
                  <a:txBody>
                    <a:bodyPr/>
                    <a:lstStyle/>
                    <a:p>
                      <a:r>
                        <a:rPr sz="1400">
                          <a:solidFill>
                            <a:srgbClr val="263238"/>
                          </a:solidFill>
                          <a:latin typeface="Calibri"/>
                        </a:rPr>
                        <a:t>Trauma con sangrado</a:t>
                      </a:r>
                    </a:p>
                  </a:txBody>
                  <a:tcPr>
                    <a:solidFill>
                      <a:srgbClr val="EEF3F4"/>
                    </a:solidFill>
                  </a:tcPr>
                </a:tc>
                <a:tc>
                  <a:txBody>
                    <a:bodyPr/>
                    <a:lstStyle/>
                    <a:p>
                      <a:r>
                        <a:rPr sz="1400">
                          <a:solidFill>
                            <a:srgbClr val="263238"/>
                          </a:solidFill>
                          <a:latin typeface="Calibri"/>
                        </a:rPr>
                        <a:t>Compresión neumática precoz y farmacología dentro de las 24 h del control del sangrado [r21]</a:t>
                      </a:r>
                    </a:p>
                  </a:txBody>
                  <a:tcPr>
                    <a:solidFill>
                      <a:srgbClr val="EEF3F4"/>
                    </a:solidFill>
                  </a:tcPr>
                </a:tc>
              </a:tr>
              <a:tr h="457200">
                <a:tc>
                  <a:txBody>
                    <a:bodyPr/>
                    <a:lstStyle/>
                    <a:p>
                      <a:r>
                        <a:rPr sz="1400">
                          <a:solidFill>
                            <a:srgbClr val="263238"/>
                          </a:solidFill>
                          <a:latin typeface="Calibri"/>
                        </a:rPr>
                        <a:t>ASRA (5.ª edición)</a:t>
                      </a:r>
                    </a:p>
                  </a:txBody>
                  <a:tcPr>
                    <a:solidFill>
                      <a:srgbClr val="FFFFFF"/>
                    </a:solidFill>
                  </a:tcPr>
                </a:tc>
                <a:tc>
                  <a:txBody>
                    <a:bodyPr/>
                    <a:lstStyle/>
                    <a:p>
                      <a:r>
                        <a:rPr sz="1400">
                          <a:solidFill>
                            <a:srgbClr val="263238"/>
                          </a:solidFill>
                          <a:latin typeface="Calibri"/>
                        </a:rPr>
                        <a:t>2025</a:t>
                      </a:r>
                    </a:p>
                  </a:txBody>
                  <a:tcPr>
                    <a:solidFill>
                      <a:srgbClr val="FFFFFF"/>
                    </a:solidFill>
                  </a:tcPr>
                </a:tc>
                <a:tc>
                  <a:txBody>
                    <a:bodyPr/>
                    <a:lstStyle/>
                    <a:p>
                      <a:r>
                        <a:rPr sz="1400">
                          <a:solidFill>
                            <a:srgbClr val="263238"/>
                          </a:solidFill>
                          <a:latin typeface="Calibri"/>
                        </a:rPr>
                        <a:t>Anestesia regional y antitrombóticos</a:t>
                      </a:r>
                    </a:p>
                  </a:txBody>
                  <a:tcPr>
                    <a:solidFill>
                      <a:srgbClr val="FFFFFF"/>
                    </a:solidFill>
                  </a:tcPr>
                </a:tc>
                <a:tc>
                  <a:txBody>
                    <a:bodyPr/>
                    <a:lstStyle/>
                    <a:p>
                      <a:r>
                        <a:rPr sz="1400">
                          <a:solidFill>
                            <a:srgbClr val="263238"/>
                          </a:solidFill>
                          <a:latin typeface="Calibri"/>
                        </a:rPr>
                        <a:t>Enfoque antihemorrágico y dosis baja o alta [r17]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Falck-Ytter Y et al. Chest. 2012. doi:10.1378/chest.11-2404</a:t>
            </a:r>
          </a:p>
          <a:p>
            <a:r>
              <a:rPr sz="800">
                <a:solidFill>
                  <a:srgbClr val="5A6469"/>
                </a:solidFill>
                <a:latin typeface="Calibri"/>
              </a:rPr>
              <a:t>[r11] Anderson DR et al. Blood Adv. 2019. doi:10.1182/bloodadvances.2019000975</a:t>
            </a:r>
          </a:p>
          <a:p>
            <a:r>
              <a:rPr sz="800">
                <a:solidFill>
                  <a:srgbClr val="5A6469"/>
                </a:solidFill>
                <a:latin typeface="Calibri"/>
              </a:rPr>
              <a:t>[r12] Mont MA et al. J Am Acad Orthop Surg. 2011. doi:10.5435/00124635-201112000-00007</a:t>
            </a:r>
          </a:p>
          <a:p>
            <a:r>
              <a:rPr sz="800">
                <a:solidFill>
                  <a:srgbClr val="5A6469"/>
                </a:solidFill>
                <a:latin typeface="Calibri"/>
              </a:rPr>
              <a:t>[r13] National Institute for Health and Care Excellence. 2019.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Primero el riesgo, después la receta: se estima el riesgo de TEV (procedimiento y paciente) y el de sangrado antes de elegir; las guías ACCP, ASH… [r10] [r11] [r12]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2019.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Reevalúe riesgo de TEV y de sangrado cuando cambie la condición del paciente (reintervención, sangrado, infección) y, en trauma mayor, al menos a diario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Falck-Ytter Y et al. Chest. 2012. doi:10.1378/chest.11-2404</a:t>
            </a:r>
          </a:p>
          <a:p>
            <a:r>
              <a:rPr sz="1000">
                <a:solidFill>
                  <a:srgbClr val="5A6469"/>
                </a:solidFill>
                <a:latin typeface="Calibri"/>
              </a:rPr>
              <a:t>[r13] National Institute for Health and Care Excellence. 2019.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profilaxis se decide por procedimiento, riesgo de TEV y riesgo de sangrado; no hay una receta única [r10][r13].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TEV · trombosis venosa profunda · embolia pulmonar · tromboprofilaxis · HBPM · enoxaparina · aspirina · rivaroxabán · DOAC · fondaparinux · compresión neumática intermitente · tríada de Virchow · puntaje de Wells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CRISTAL Study Group et al. JAMA. 2022. doi:10.1001/jama.2022.13416</a:t>
            </a:r>
          </a:p>
          <a:p>
            <a:r>
              <a:rPr sz="1000">
                <a:solidFill>
                  <a:srgbClr val="5A6469"/>
                </a:solidFill>
                <a:latin typeface="Calibri"/>
              </a:rPr>
              <a:t>[r2] van Adrichem RA et al. N Engl J Med. 2017. doi:10.1056/NEJMoa1613303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TEV = TVP + EP: una enfermedad, dos presentaciones.</a:t>
            </a:r>
          </a:p>
          <a:p>
            <a:pPr marL="347472" indent="-347472">
              <a:spcAft>
                <a:spcPts val="1400"/>
              </a:spcAft>
              <a:buChar char="•"/>
            </a:pPr>
            <a:r>
              <a:rPr sz="2400">
                <a:solidFill>
                  <a:srgbClr val="263238"/>
                </a:solidFill>
                <a:latin typeface="Calibri"/>
              </a:rPr>
              <a:t>Riesgo de TEV y riesgo de sangrado, siempre los dos.</a:t>
            </a:r>
          </a:p>
          <a:p>
            <a:pPr marL="347472" indent="-347472">
              <a:spcAft>
                <a:spcPts val="1400"/>
              </a:spcAft>
              <a:buChar char="•"/>
            </a:pPr>
            <a:r>
              <a:rPr sz="2400">
                <a:solidFill>
                  <a:srgbClr val="263238"/>
                </a:solidFill>
                <a:latin typeface="Calibri"/>
              </a:rPr>
              <a:t>CRISTAL: más TEV sintomático con aspirina (3,45 % frente a 1,82 %) [r1].</a:t>
            </a:r>
          </a:p>
          <a:p>
            <a:pPr marL="347472" indent="-347472">
              <a:spcAft>
                <a:spcPts val="1400"/>
              </a:spcAft>
              <a:buChar char="•"/>
            </a:pPr>
            <a:r>
              <a:rPr sz="2400">
                <a:solidFill>
                  <a:srgbClr val="263238"/>
                </a:solidFill>
                <a:latin typeface="Calibri"/>
              </a:rPr>
              <a:t>POT: yeso y artroscopia, sin beneficio de HBPM sistemática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prótesis total de rodilla con catéter epidural y disnea al quinto día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como tal.</a:t>
            </a:r>
          </a:p>
          <a:p>
            <a:pPr marL="347472" indent="-347472">
              <a:spcAft>
                <a:spcPts val="1400"/>
              </a:spcAft>
              <a:buChar char="•"/>
            </a:pPr>
            <a:r>
              <a:rPr sz="2400">
                <a:solidFill>
                  <a:srgbClr val="263238"/>
                </a:solidFill>
                <a:latin typeface="Calibri"/>
              </a:rPr>
              <a:t>Mujer de 68 años con obesidad, operada de prótesis total de rodilla bajo anestesia raquídea con catéter epidural para analgesia.</a:t>
            </a:r>
          </a:p>
          <a:p>
            <a:pPr marL="347472" indent="-347472">
              <a:spcAft>
                <a:spcPts val="1400"/>
              </a:spcAft>
              <a:buChar char="•"/>
            </a:pPr>
            <a:r>
              <a:rPr sz="2400">
                <a:solidFill>
                  <a:srgbClr val="263238"/>
                </a:solidFill>
                <a:latin typeface="Calibri"/>
              </a:rPr>
              <a:t>Sin antecedentes de TEV ni de sangrado; función renal normal.</a:t>
            </a:r>
          </a:p>
          <a:p>
            <a:pPr marL="347472" indent="-347472">
              <a:spcAft>
                <a:spcPts val="1400"/>
              </a:spcAft>
              <a:buChar char="•"/>
            </a:pPr>
            <a:r>
              <a:rPr sz="2400">
                <a:solidFill>
                  <a:srgbClr val="263238"/>
                </a:solidFill>
                <a:latin typeface="Calibri"/>
              </a:rPr>
              <a:t>Se debe decidir la profilaxis.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profilaxis ofrecería y por cuánto tiempo, y qué consideraría antes de retirar el catéter?</a:t>
            </a:r>
          </a:p>
          <a:p>
            <a:pPr marL="347472" indent="-347472">
              <a:spcAft>
                <a:spcPts val="1400"/>
              </a:spcAft>
              <a:buChar char="•"/>
            </a:pPr>
            <a:r>
              <a:rPr sz="2400">
                <a:solidFill>
                  <a:srgbClr val="263238"/>
                </a:solidFill>
                <a:latin typeface="Calibri"/>
              </a:rPr>
              <a:t>2. Ante la disnea, ¿puede usar PERC? ¿Cómo interpreta un D-dímero positivo?</a:t>
            </a:r>
          </a:p>
          <a:p>
            <a:pPr marL="347472" indent="-347472">
              <a:spcAft>
                <a:spcPts val="1400"/>
              </a:spcAft>
              <a:buChar char="•"/>
            </a:pPr>
            <a:r>
              <a:rPr sz="2400">
                <a:solidFill>
                  <a:srgbClr val="263238"/>
                </a:solidFill>
                <a:latin typeface="Calibri"/>
              </a:rPr>
              <a:t>3. ¿Qué prueba pediría y cómo definiría la gravedad si se confirma una EP?</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2019.</a:t>
            </a:r>
          </a:p>
          <a:p>
            <a:r>
              <a:rPr sz="1000">
                <a:solidFill>
                  <a:srgbClr val="5A6469"/>
                </a:solidFill>
                <a:latin typeface="Calibri"/>
              </a:rPr>
              <a:t>[r1] CRISTAL Study Group et al. JAMA. 2022. doi:10.1001/jama.2022.13416</a:t>
            </a:r>
          </a:p>
          <a:p>
            <a:r>
              <a:rPr sz="1000">
                <a:solidFill>
                  <a:srgbClr val="5A6469"/>
                </a:solidFill>
                <a:latin typeface="Calibri"/>
              </a:rPr>
              <a:t>[r6] Anderson DR et al. N Engl J Med. 2018. doi:10.1056/NEJMoa1712746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rodilla, NICE ofrece aspirina 75 o 150 mg por 14 días, HBPM 14 días con medias hasta el alta, o rivaroxabán… [r13] [r1]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CRISTAL Study Group, Sidhu VS, Kelly TL, Pratt N, Graves SE, Buchbinder R, et al. Effect of Aspirin vs Enoxaparin on Symptomatic Venous Thromboembolism in Patients Undergoing Hip or Knee Arthroplasty: The CRISTAL Randomized Trial. JAMA. 2022;328(8):719-727. https://doi.org/10.1001/jama.2022.13416</a:t>
            </a:r>
          </a:p>
          <a:p>
            <a:pPr>
              <a:spcAft>
                <a:spcPts val="800"/>
              </a:spcAft>
            </a:pPr>
            <a:r>
              <a:rPr sz="1200">
                <a:solidFill>
                  <a:srgbClr val="263238"/>
                </a:solidFill>
                <a:latin typeface="Calibri"/>
              </a:rPr>
              <a:t>[r2] van Adrichem RA, Nemeth B, Algra A, le Cessie S, Rosendaal FR, Schipper IB, et al. Thromboprophylaxis after Knee Arthroscopy and Lower-Leg Casting. N Engl J Med. 2017;376(6):515-525. https://doi.org/10.1056/NEJMoa1613303</a:t>
            </a:r>
          </a:p>
          <a:p>
            <a:pPr>
              <a:spcAft>
                <a:spcPts val="800"/>
              </a:spcAft>
            </a:pPr>
            <a:r>
              <a:rPr sz="1200">
                <a:solidFill>
                  <a:srgbClr val="263238"/>
                </a:solidFill>
                <a:latin typeface="Calibri"/>
              </a:rPr>
              <a:t>[r3] Streiff MB, Agnelli G, Connors JM, Crowther M, Eichinger S, Lopes R, et al. Guidance for the treatment of deep vein thrombosis and pulmonary embolism. J Thromb Thrombolysis. 2016;41(1):32-67. https://doi.org/10.1007/s11239-015-1317-0</a:t>
            </a:r>
          </a:p>
          <a:p>
            <a:pPr>
              <a:spcAft>
                <a:spcPts val="800"/>
              </a:spcAft>
            </a:pPr>
            <a:r>
              <a:rPr sz="1200">
                <a:solidFill>
                  <a:srgbClr val="263238"/>
                </a:solidFill>
                <a:latin typeface="Calibri"/>
              </a:rPr>
              <a:t>[r4] Ortel TL, Neumann I, Ageno W, Beyth R, Clark NP, Cuker A, et al. American Society of Hematology 2020 guidelines for management of venous thromboembolism: treatment of deep vein thrombosis and pulmonary embolism. Blood Adv. 2020;4(19):4693-4738. https://doi.org/10.1182/bloodadvances.2020001830</a:t>
            </a:r>
          </a:p>
          <a:p>
            <a:pPr>
              <a:spcAft>
                <a:spcPts val="800"/>
              </a:spcAft>
            </a:pPr>
            <a:r>
              <a:rPr sz="1200">
                <a:solidFill>
                  <a:srgbClr val="263238"/>
                </a:solidFill>
                <a:latin typeface="Calibri"/>
              </a:rPr>
              <a:t>[r5] Sweetland S, Green J, Liu B, Berrington de González A, Canonico M, Reeves G, et al. Duration and magnitude of the postoperative risk of venous thromboembolism in middle aged women: prospective cohort study. BMJ. 2009;339:b4583. https://doi.org/10.1136/bmj.b4583</a:t>
            </a:r>
          </a:p>
          <a:p>
            <a:pPr>
              <a:spcAft>
                <a:spcPts val="800"/>
              </a:spcAft>
            </a:pPr>
            <a:r>
              <a:rPr sz="1200">
                <a:solidFill>
                  <a:srgbClr val="263238"/>
                </a:solidFill>
                <a:latin typeface="Calibri"/>
              </a:rPr>
              <a:t>[r6] Anderson DR, Dunbar M, Murnaghan J, Kahn SR, Gross P, Forsythe M, et al. Aspirin or Rivaroxaban for VTE Prophylaxis after Hip or Knee Arthroplasty. N Engl J Med. 2018;378(8):699-707. https://doi.org/10.1056/NEJMoa1712746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77</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Major Extremity Trauma Research Consortium (METRC), O'Toole RV, Stein DM, O'Hara NN, Frey KP, Taylor TJ, et al. Aspirin or Low-Molecular-Weight Heparin for Thromboprophylaxis after a Fracture. N Engl J Med. 2023;388(3):203-213. https://doi.org/10.1056/NEJMoa2205973</a:t>
            </a:r>
          </a:p>
          <a:p>
            <a:pPr>
              <a:spcAft>
                <a:spcPts val="800"/>
              </a:spcAft>
            </a:pPr>
            <a:r>
              <a:rPr sz="1200">
                <a:solidFill>
                  <a:srgbClr val="263238"/>
                </a:solidFill>
                <a:latin typeface="Calibri"/>
              </a:rPr>
              <a:t>[r8] Bhatt M, Braun C, Patel P, Patel P, Begum H, Wiercioch W, et al. Diagnosis of deep vein thrombosis of the lower extremity: a systematic review and meta-analysis of test accuracy. Blood Adv. 2020;4(7):1250-1264. https://doi.org/10.1182/bloodadvances.2019000960</a:t>
            </a:r>
          </a:p>
          <a:p>
            <a:pPr>
              <a:spcAft>
                <a:spcPts val="800"/>
              </a:spcAft>
            </a:pPr>
            <a:r>
              <a:rPr sz="1200">
                <a:solidFill>
                  <a:srgbClr val="263238"/>
                </a:solidFill>
                <a:latin typeface="Calibri"/>
              </a:rPr>
              <a:t>[r9] Stein PD, Fowler SE, Goodman LR, Gottschalk A, Hales CA, Hull RD, et al. Multidetector computed tomography for acute pulmonary embolism. N Engl J Med. 2006;354(22):2317-27. https://doi.org/10.1056/NEJMoa052367</a:t>
            </a:r>
          </a:p>
          <a:p>
            <a:pPr>
              <a:spcAft>
                <a:spcPts val="800"/>
              </a:spcAft>
            </a:pPr>
            <a:r>
              <a:rPr sz="1200">
                <a:solidFill>
                  <a:srgbClr val="263238"/>
                </a:solidFill>
                <a:latin typeface="Calibri"/>
              </a:rPr>
              <a:t>[r10] Falck-Ytter Y, Francis CW, Johanson NA, Curley C, Dahl OE, Schulman S, et al. Prevention of VTE in orthopedic surgery patients: Antithrombotic Therapy and Prevention of Thrombosis, 9th ed: American College of Chest Physicians Evidence-Based Clinical Practice Guidelines. Chest. 2012;141(2 Suppl):e278S-e325S. https://doi.org/10.1378/chest.11-2404</a:t>
            </a:r>
          </a:p>
          <a:p>
            <a:pPr>
              <a:spcAft>
                <a:spcPts val="800"/>
              </a:spcAft>
            </a:pPr>
            <a:r>
              <a:rPr sz="1200">
                <a:solidFill>
                  <a:srgbClr val="263238"/>
                </a:solidFill>
                <a:latin typeface="Calibri"/>
              </a:rPr>
              <a:t>[r11] Anderson DR, Morgano GP, Bennett C, Dentali F, Francis CW, Garcia DA, et al. American Society of Hematology 2019 guidelines for management of venous thromboembolism: prevention of venous thromboembolism in surgical hospitalized patients. Blood Adv. 2019;3(23):3898-3944. https://doi.org/10.1182/bloodadvances.2019000975</a:t>
            </a:r>
          </a:p>
          <a:p>
            <a:pPr>
              <a:spcAft>
                <a:spcPts val="800"/>
              </a:spcAft>
            </a:pPr>
            <a:r>
              <a:rPr sz="1200">
                <a:solidFill>
                  <a:srgbClr val="263238"/>
                </a:solidFill>
                <a:latin typeface="Calibri"/>
              </a:rPr>
              <a:t>[r12] Mont MA, Jacobs JJ, Boggio LN, Bozic KJ, Della Valle CJ, Goodman SB, et al. Preventing venous thromboembolic disease in patients undergoing elective hip and knee arthroplasty. J Am Acad Orthop Surg. 2011;19(12):768-76. https://doi.org/10.5435/00124635-201112000-00007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77</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National Institute for Health and Care Excellence. Venous thromboembolism in over 16s: reducing the risk of hospital-acquired deep vein thrombosis or pulmonary embolism (NG89) [Internet]. London: NICE; 2018 [actualizada 13 ago 2019; citado 15 oct 2026]. Disponible en: https://www.nice.org.uk/guidance/ng89 https://www.nice.org.uk/guidance/ng89</a:t>
            </a:r>
          </a:p>
          <a:p>
            <a:pPr>
              <a:spcAft>
                <a:spcPts val="800"/>
              </a:spcAft>
            </a:pPr>
            <a:r>
              <a:rPr sz="1200">
                <a:solidFill>
                  <a:srgbClr val="263238"/>
                </a:solidFill>
                <a:latin typeface="Calibri"/>
              </a:rPr>
              <a:t>[r14] Ding X, Wu H, Huang Q. Diagnostic value of D-dimer in screening for deep vein thrombosis after total joint arthroplasty: a meta-analysis. Front Surg. 2026;13:1783183. https://doi.org/10.3389/fsurg.2026.1783183</a:t>
            </a:r>
          </a:p>
          <a:p>
            <a:pPr>
              <a:spcAft>
                <a:spcPts val="800"/>
              </a:spcAft>
            </a:pPr>
            <a:r>
              <a:rPr sz="1200">
                <a:solidFill>
                  <a:srgbClr val="263238"/>
                </a:solidFill>
                <a:latin typeface="Calibri"/>
              </a:rPr>
              <a:t>[r15] An TJ, Engstrom SM, Oelsner WK, Benvenuti MA, Polkowski GG, Schoenecker JG. Elevated d-Dimer Is Not Predictive of Symptomatic Deep Venous Thrombosis After Total Joint Arthroplasty. J Arthroplasty. 2016;31(10):2269-72. https://doi.org/10.1016/j.arth.2016.02.059</a:t>
            </a:r>
          </a:p>
          <a:p>
            <a:pPr>
              <a:spcAft>
                <a:spcPts val="800"/>
              </a:spcAft>
            </a:pPr>
            <a:r>
              <a:rPr sz="1200">
                <a:solidFill>
                  <a:srgbClr val="263238"/>
                </a:solidFill>
                <a:latin typeface="Calibri"/>
              </a:rPr>
              <a:t>[r16] Sanofi-Aventis U.S. LLC. LOVENOX (enoxaparin sodium) injection, for subcutaneous and intravenous use: información para prescribir [Internet]. Bethesda (MD): DailyMed, National Library of Medicine; versión 33 de la etiqueta, 28 may 2026 [citado 15 oct 2026]. Disponible en: https://dailymed.nlm.nih.gov/dailymed/drugInfo.cfm?setid=5017a927-2a24-4f27-89f9-27c805bf7d59 https://dailymed.nlm.nih.gov/dailymed/drugInfo.cfm?setid=5017a927-2a24-4f27-89f9-27c805bf7d59</a:t>
            </a:r>
          </a:p>
          <a:p>
            <a:pPr>
              <a:spcAft>
                <a:spcPts val="800"/>
              </a:spcAft>
            </a:pPr>
            <a:r>
              <a:rPr sz="1200">
                <a:solidFill>
                  <a:srgbClr val="263238"/>
                </a:solidFill>
                <a:latin typeface="Calibri"/>
              </a:rPr>
              <a:t>[r17] Kopp SL, Vandermeulen E, McBane RD, Perlas A, Leffert L, Horlocker T. Regional anesthesia in the patient receiving antithrombotic or thrombolytic therapy: American Society of Regional Anesthesia and Pain Medicine Evidence-Based Guidelines (fifth edition). Reg Anesth Pain Med. 2025;rapm-2024-105766. https://doi.org/10.1136/rapm-2024-105766</a:t>
            </a:r>
          </a:p>
          <a:p>
            <a:pPr>
              <a:spcAft>
                <a:spcPts val="800"/>
              </a:spcAft>
            </a:pPr>
            <a:r>
              <a:rPr sz="1200">
                <a:solidFill>
                  <a:srgbClr val="263238"/>
                </a:solidFill>
                <a:latin typeface="Calibri"/>
              </a:rPr>
              <a:t>[r18] Mismetti P, Laporte S, Pellerin O, Ennezat PV, Couturaud F, Elias A, et al. Effect of a retrievable inferior vena cava filter plus anticoagulation vs anticoagulation alone on risk of recurrent pulmonary embolism: a randomized clinical trial. JAMA. 2015;313(16):1627-35. https://doi.org/10.1001/jama.2015.3780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Mylan Institutional LLC. ARIXTRA (fondaparinux sodium) injection, for subcutaneous use: información para prescribir [Internet]. Bethesda (MD): DailyMed, National Library of Medicine; versión 13 de la etiqueta, 10 dic 2024 [citado 15 oct 2026]. Disponible en: https://dailymed.nlm.nih.gov/dailymed/drugInfo.cfm?setid=d3b30c68-cf45-4b46-8ba6-72090f7ba01a https://dailymed.nlm.nih.gov/dailymed/drugInfo.cfm?setid=d3b30c68-cf45-4b46-8ba6-72090f7ba01a</a:t>
            </a:r>
          </a:p>
          <a:p>
            <a:pPr>
              <a:spcAft>
                <a:spcPts val="800"/>
              </a:spcAft>
            </a:pPr>
            <a:r>
              <a:rPr sz="1200">
                <a:solidFill>
                  <a:srgbClr val="263238"/>
                </a:solidFill>
                <a:latin typeface="Calibri"/>
              </a:rPr>
              <a:t>[r20] Janssen Pharmaceuticals, Inc. XARELTO (rivaroxaban) tablets, for oral use: información para prescribir [Internet]. Bethesda (MD): DailyMed, National Library of Medicine; versión 65 de la etiqueta, 10 sep 2026 [citado 15 oct 2026]. Disponible en: https://dailymed.nlm.nih.gov/dailymed/drugInfo.cfm?setid=10db92f9-2300-4a80-836b-673e1ae91610 https://dailymed.nlm.nih.gov/dailymed/drugInfo.cfm?setid=10db92f9-2300-4a80-836b-673e1ae91610</a:t>
            </a:r>
          </a:p>
          <a:p>
            <a:pPr>
              <a:spcAft>
                <a:spcPts val="800"/>
              </a:spcAft>
            </a:pPr>
            <a:r>
              <a:rPr sz="1200">
                <a:solidFill>
                  <a:srgbClr val="263238"/>
                </a:solidFill>
                <a:latin typeface="Calibri"/>
              </a:rPr>
              <a:t>[r21] Rossaint R, Afshari A, Bouillon B, Cerny V, Cimpoesu D, Curry N, et al. The European guideline on management of major bleeding and coagulopathy following trauma: sixth edition. Crit Care. 2023;27(1):80. https://doi.org/10.1186/s13054-023-04327-7</a:t>
            </a:r>
          </a:p>
          <a:p>
            <a:pPr>
              <a:spcAft>
                <a:spcPts val="800"/>
              </a:spcAft>
            </a:pPr>
            <a:r>
              <a:rPr sz="1200">
                <a:solidFill>
                  <a:srgbClr val="263238"/>
                </a:solidFill>
                <a:latin typeface="Calibri"/>
              </a:rPr>
              <a:t>[r22] Pastori D, Cormaci VM, Marucci S, Franchino G, Del Sole F, Capozza A, et al. A Comprehensive Review of Risk Factors for Venous Thromboembolism: From Epidemiology to Pathophysiology. Int J Mol Sci. 2023;24(4):3169. https://doi.org/10.3390/ijms24043169</a:t>
            </a:r>
          </a:p>
          <a:p>
            <a:pPr>
              <a:spcAft>
                <a:spcPts val="800"/>
              </a:spcAft>
            </a:pPr>
            <a:r>
              <a:rPr sz="1200">
                <a:solidFill>
                  <a:srgbClr val="263238"/>
                </a:solidFill>
                <a:latin typeface="Calibri"/>
              </a:rPr>
              <a:t>[r23] Kline JA, Courtney DM, Kabrhel C, Moore CL, Smithline HA, Plewa MC, et al. Prospective multicenter evaluation of the pulmonary embolism rule-out criteria. J Thromb Haemost. 2008;6(5):772-80. https://doi.org/10.1111/j.1538-7836.2008.02944.x</a:t>
            </a:r>
          </a:p>
          <a:p>
            <a:pPr>
              <a:spcAft>
                <a:spcPts val="800"/>
              </a:spcAft>
            </a:pPr>
            <a:r>
              <a:rPr sz="1200">
                <a:solidFill>
                  <a:srgbClr val="263238"/>
                </a:solidFill>
                <a:latin typeface="Calibri"/>
              </a:rPr>
              <a:t>[r24] Marder RA, Danielsen B, White RH, Meehan JP. Incidence and Time Course of Symptomatic Thromboembolic Outcomes After Lower Extremity Arthroscopic Surgery, Ankle Fracture Surgery, and Achilles Tendon Repair. J Am Acad Orthop Surg. 2024;32(13):597-603. https://doi.org/10.5435/JAAOS-D-23-00495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77</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Sachdeva A, Dalton M, Lees T. Graduated compression stockings for prevention of deep vein thrombosis. Cochrane Database Syst Rev. 2018;11(11):CD001484. https://doi.org/10.1002/14651858.CD001484.pub4</a:t>
            </a:r>
          </a:p>
          <a:p>
            <a:pPr>
              <a:spcAft>
                <a:spcPts val="800"/>
              </a:spcAft>
            </a:pPr>
            <a:r>
              <a:rPr sz="1200">
                <a:solidFill>
                  <a:srgbClr val="263238"/>
                </a:solidFill>
                <a:latin typeface="Calibri"/>
              </a:rPr>
              <a:t>[r26] Kahn SR, Shapiro S, Wells PS, Rodger MA, Kovacs MJ, Anderson DR, et al. Compression stockings to prevent post-thrombotic syndrome: a randomised placebo-controlled trial. Lancet. 2014;383(9920):880-8. https://doi.org/10.1016/S0140-6736(13)61902-9</a:t>
            </a:r>
          </a:p>
          <a:p>
            <a:pPr>
              <a:spcAft>
                <a:spcPts val="800"/>
              </a:spcAft>
            </a:pPr>
            <a:r>
              <a:rPr sz="1200">
                <a:solidFill>
                  <a:srgbClr val="263238"/>
                </a:solidFill>
                <a:latin typeface="Calibri"/>
              </a:rPr>
              <a:t>[r27] Shu HT, Yu AT, Lim PK, Scolaro JA, Shafiq B. Chemoprophylaxis for venous thromboembolism in pelvic and/or acetabular fractures: A systematic review. Injury. 2022;53(4):1449-1454. https://doi.org/10.1016/j.injury.2022.01.045</a:t>
            </a:r>
          </a:p>
          <a:p>
            <a:pPr>
              <a:spcAft>
                <a:spcPts val="800"/>
              </a:spcAft>
            </a:pPr>
            <a:r>
              <a:rPr sz="1200">
                <a:solidFill>
                  <a:srgbClr val="263238"/>
                </a:solidFill>
                <a:latin typeface="Calibri"/>
              </a:rPr>
              <a:t>[r28] Zee AA, van Lieshout K, van der Heide M, Janssen L, Janzing HM. Low molecular weight heparin for prevention of venous thromboembolism in patients with lower-limb immobilization. Cochrane Database Syst Rev. 2017;8(8):CD006681. https://doi.org/10.1002/14651858.CD006681.pub4</a:t>
            </a:r>
          </a:p>
          <a:p>
            <a:pPr>
              <a:spcAft>
                <a:spcPts val="800"/>
              </a:spcAft>
            </a:pPr>
            <a:r>
              <a:rPr sz="1200">
                <a:solidFill>
                  <a:srgbClr val="263238"/>
                </a:solidFill>
                <a:latin typeface="Calibri"/>
              </a:rPr>
              <a:t>[r29] Samama CM, Laporte S, Rosencher N, Girard P, Llau J, Mouret P, et al. Rivaroxaban or Enoxaparin in Nonmajor Orthopedic Surgery. N Engl J Med. 2020;382(20):1916-1925. https://doi.org/10.1056/NEJMoa1913808</a:t>
            </a:r>
          </a:p>
          <a:p>
            <a:pPr>
              <a:spcAft>
                <a:spcPts val="800"/>
              </a:spcAft>
            </a:pPr>
            <a:r>
              <a:rPr sz="1200">
                <a:solidFill>
                  <a:srgbClr val="263238"/>
                </a:solidFill>
                <a:latin typeface="Calibri"/>
              </a:rPr>
              <a:t>[r30] Lowe JA, Mitchell SM, Agarwal S, Jones CB. The Incidence of Venous Thromboembolism Following Pelvic and Lower Extremity Trauma Despite Adherence to Modern Prophylactic Protocols. J Orthop Trauma. 2020;34(8):418-421. https://doi.org/10.1097/BOT.0000000000001790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77</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Wahlsten LR, Eckardt H, Lyngbæk S, Jensen PF, Fosbøl EL, Torp-Pedersen C, et al. Symptomatic venous thromboembolism following fractures distal to the knee: a nationwide Danish cohort study. J Bone Joint Surg Am. 2015;97(6):470-7. https://doi.org/10.2106/JBJS.N.00307</a:t>
            </a:r>
          </a:p>
          <a:p>
            <a:pPr>
              <a:spcAft>
                <a:spcPts val="800"/>
              </a:spcAft>
            </a:pPr>
            <a:r>
              <a:rPr sz="1200">
                <a:solidFill>
                  <a:srgbClr val="263238"/>
                </a:solidFill>
                <a:latin typeface="Calibri"/>
              </a:rPr>
              <a:t>[r32] Valerio L, Christodoulou KC, Abele C, Ten Cate V, Keller K, Kucher N, et al. Postthrombotic syndrome: risk after deep vein thrombosis and estimates of its incidence and prevalence in Europe. J Thromb Haemost. 2026;24(5):1690-1699. https://doi.org/10.1016/j.jtha.2025.12.017</a:t>
            </a:r>
          </a:p>
          <a:p>
            <a:pPr>
              <a:spcAft>
                <a:spcPts val="800"/>
              </a:spcAft>
            </a:pPr>
            <a:r>
              <a:rPr sz="1200">
                <a:solidFill>
                  <a:srgbClr val="263238"/>
                </a:solidFill>
                <a:latin typeface="Calibri"/>
              </a:rPr>
              <a:t>[r33] Khan F, Rahman A, Carrier M, Kearon C, Weitz JI, Schulman S, et al. Long term risk of symptomatic recurrent venous thromboembolism after discontinuation of anticoagulant treatment for first unprovoked venous thromboembolism event: systematic review and meta-analysis. BMJ. 2019;366:l4363. https://doi.org/10.1136/bmj.l4363</a:t>
            </a:r>
          </a:p>
          <a:p>
            <a:pPr>
              <a:spcAft>
                <a:spcPts val="800"/>
              </a:spcAft>
            </a:pPr>
            <a:r>
              <a:rPr sz="1200">
                <a:solidFill>
                  <a:srgbClr val="263238"/>
                </a:solidFill>
                <a:latin typeface="Calibri"/>
              </a:rPr>
              <a:t>[r34] Meyer G, Vicaut E, Danays T, Agnelli G, Becattini C, Beyer-Westendorf J, et al. Fibrinolysis for patients with intermediate-risk pulmonary embolism. N Engl J Med. 2014;370(15):1402-11. https://doi.org/10.1056/NEJMoa1302097</a:t>
            </a:r>
          </a:p>
          <a:p>
            <a:pPr>
              <a:spcAft>
                <a:spcPts val="800"/>
              </a:spcAft>
            </a:pPr>
            <a:r>
              <a:rPr sz="1200">
                <a:solidFill>
                  <a:srgbClr val="263238"/>
                </a:solidFill>
                <a:latin typeface="Calibri"/>
              </a:rPr>
              <a:t>[r35] Gurunathan U, Bright M, Mullany D, Judd M, Hay K, Nandurkar H, et al. Impact of extended duration pharmacological thromboprophylaxis on venous thromboembolism after hip and knee arthroplasty and hip fracture surgery: a systematic review and meta-analysis of randomised controlled trials. J Thromb Thrombolysis. 2026;59(1):5-22. https://doi.org/10.1007/s11239-025-03211-1</a:t>
            </a:r>
          </a:p>
          <a:p>
            <a:pPr>
              <a:spcAft>
                <a:spcPts val="800"/>
              </a:spcAft>
            </a:pPr>
            <a:r>
              <a:rPr sz="1200">
                <a:solidFill>
                  <a:srgbClr val="263238"/>
                </a:solidFill>
                <a:latin typeface="Calibri"/>
              </a:rPr>
              <a:t>[r36] Nederpelt CJ, Bijman Q, Krijnen P, Schipper IB. Equivalence of DOACS and LMWH for thromboprophylaxis after hip fracture surgery: Systematic review and meta-analysis. Injury. 2022;53(3):1169-1176. https://doi.org/10.1016/j.injury.2021.11.052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77</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Barrera LM, Perel P, Ker K, Cirocchi R, Farinella E, Morales Uribe CH. Thromboprophylaxis for trauma patients. Cochrane Database Syst Rev. 2013;2013(3):CD008303. https://doi.org/10.1002/14651858.CD008303.pub2</a:t>
            </a:r>
          </a:p>
          <a:p>
            <a:pPr>
              <a:spcAft>
                <a:spcPts val="800"/>
              </a:spcAft>
            </a:pPr>
            <a:r>
              <a:rPr sz="1200">
                <a:solidFill>
                  <a:srgbClr val="263238"/>
                </a:solidFill>
                <a:latin typeface="Calibri"/>
              </a:rPr>
              <a:t>[r38] Abbas A, Koucheki R, Toor J, Fowler R, Nathens AB, Yee A, et al. Timing of thromboprophylaxis in acute spinal cord injury patients: a TQIP study in 15,960 patients. Spine J. 2026;26(9):1796-1805. https://doi.org/10.1016/j.spinee.2026.04.017</a:t>
            </a:r>
          </a:p>
          <a:p>
            <a:pPr>
              <a:spcAft>
                <a:spcPts val="800"/>
              </a:spcAft>
            </a:pPr>
            <a:r>
              <a:rPr sz="1200">
                <a:solidFill>
                  <a:srgbClr val="263238"/>
                </a:solidFill>
                <a:latin typeface="Calibri"/>
              </a:rPr>
              <a:t>[r39] Dong K, Song Y, Li X, Ding J, Gao Z, Lu D, et al. Pentasaccharides for the prevention of venous thromboembolism. Cochrane Database Syst Rev. 2016;10(10):CD005134. https://doi.org/10.1002/14651858.CD005134.pub3</a:t>
            </a:r>
          </a:p>
          <a:p>
            <a:pPr>
              <a:spcAft>
                <a:spcPts val="800"/>
              </a:spcAft>
            </a:pPr>
            <a:r>
              <a:rPr sz="1200">
                <a:solidFill>
                  <a:srgbClr val="263238"/>
                </a:solidFill>
                <a:latin typeface="Calibri"/>
              </a:rPr>
              <a:t>[r40] Salazar CA, Basilio Flores JE, Malaga G, Malasquez GN, Bernardo R. Direct factor Xa inhibitors versus low molecular weight heparins or vitamin K antagonists for prevention of venous thromboembolism in elective primary hip or knee replacement or hip fracture repair. Cochrane Database Syst Rev. 2025;1(1):CD011762. https://doi.org/10.1002/14651858.CD011762.pub2</a:t>
            </a:r>
          </a:p>
          <a:p>
            <a:pPr>
              <a:spcAft>
                <a:spcPts val="800"/>
              </a:spcAft>
            </a:pPr>
            <a:r>
              <a:rPr sz="1200">
                <a:solidFill>
                  <a:srgbClr val="263238"/>
                </a:solidFill>
                <a:latin typeface="Calibri"/>
              </a:rPr>
              <a:t>[r41] Mismetti P, Laporte S, Zufferey P, Epinat M, Decousus H, Cucherat M. Prevention of venous thromboembolism in orthopedic surgery with vitamin K antagonists: a meta-analysis. J Thromb Haemost. 2004;2(7):1058-70. https://doi.org/10.1111/j.1538-7836.2004.00757.x</a:t>
            </a:r>
          </a:p>
          <a:p>
            <a:pPr>
              <a:spcAft>
                <a:spcPts val="800"/>
              </a:spcAft>
            </a:pPr>
            <a:r>
              <a:rPr sz="1200">
                <a:solidFill>
                  <a:srgbClr val="263238"/>
                </a:solidFill>
                <a:latin typeface="Calibri"/>
              </a:rPr>
              <a:t>[r42] Matharu GS, Kunutsor SK, Judge A, Blom AW, Whitehouse MR. Clinical Effectiveness and Safety of Aspirin for Venous Thromboembolism Prophylaxis After Total Hip and Knee Replacement: A Systematic Review and Meta-analysis of Randomized Clinical Trials. JAMA Intern Med. 2020;180(3):376-384. https://doi.org/10.1001/jamainternmed.2019.6108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Kakkos S, Kirkilesis G, Caprini JA, Geroulakos G, Nicolaides A, Stansby G, et al. Combined intermittent pneumatic leg compression and pharmacological prophylaxis for prevention of venous thromboembolism. Cochrane Database Syst Rev. 2022;1(1):CD005258. https://doi.org/10.1002/14651858.CD005258.pub4</a:t>
            </a:r>
          </a:p>
          <a:p>
            <a:pPr>
              <a:spcAft>
                <a:spcPts val="800"/>
              </a:spcAft>
            </a:pPr>
            <a:r>
              <a:rPr sz="1200">
                <a:solidFill>
                  <a:srgbClr val="263238"/>
                </a:solidFill>
                <a:latin typeface="Calibri"/>
              </a:rPr>
              <a:t>[r44] Wells PS, Anderson DR, Bormanis J, Guy F, Mitchell M, Gray L, et al. Value of assessment of pretest probability of deep-vein thrombosis in clinical management. Lancet. 1997;350(9094):1795-8. https://doi.org/10.1016/S0140-6736(97)08140-3</a:t>
            </a:r>
          </a:p>
          <a:p>
            <a:pPr>
              <a:spcAft>
                <a:spcPts val="800"/>
              </a:spcAft>
            </a:pPr>
            <a:r>
              <a:rPr sz="1200">
                <a:solidFill>
                  <a:srgbClr val="263238"/>
                </a:solidFill>
                <a:latin typeface="Calibri"/>
              </a:rPr>
              <a:t>[r45] Wells PS, Anderson DR, Rodger M, Forgie M, Kearon C, Dreyer J, et al. Evaluation of D-dimer in the diagnosis of suspected deep-vein thrombosis. N Engl J Med. 2003;349(13):1227-35. https://doi.org/10.1056/NEJMoa023153</a:t>
            </a:r>
          </a:p>
          <a:p>
            <a:pPr>
              <a:spcAft>
                <a:spcPts val="800"/>
              </a:spcAft>
            </a:pPr>
            <a:r>
              <a:rPr sz="1200">
                <a:solidFill>
                  <a:srgbClr val="263238"/>
                </a:solidFill>
                <a:latin typeface="Calibri"/>
              </a:rPr>
              <a:t>[r46] Geersing GJ, Zuithoff NP, Kearon C, Anderson DR, Ten Cate-Hoek AJ, Elf JL, et al. Exclusion of deep vein thrombosis using the Wells rule in clinically important subgroups: individual patient data meta-analysis. BMJ. 2014;348:g1340. https://doi.org/10.1136/bmj.g1340</a:t>
            </a:r>
          </a:p>
          <a:p>
            <a:pPr>
              <a:spcAft>
                <a:spcPts val="800"/>
              </a:spcAft>
            </a:pPr>
            <a:r>
              <a:rPr sz="1200">
                <a:solidFill>
                  <a:srgbClr val="263238"/>
                </a:solidFill>
                <a:latin typeface="Calibri"/>
              </a:rPr>
              <a:t>[r47] Wells PS, Anderson DR, Rodger M, Ginsberg JS, Kearon C, Gent M, et al. Derivation of a simple clinical model to categorize patients probability of pulmonary embolism: increasing the models utility with the SimpliRED D-dimer. Thromb Haemost. 2000;83(3):416-20. https://pubmed.ncbi.nlm.nih.gov/10744147/</a:t>
            </a:r>
          </a:p>
          <a:p>
            <a:pPr>
              <a:spcAft>
                <a:spcPts val="800"/>
              </a:spcAft>
            </a:pPr>
            <a:r>
              <a:rPr sz="1200">
                <a:solidFill>
                  <a:srgbClr val="263238"/>
                </a:solidFill>
                <a:latin typeface="Calibri"/>
              </a:rPr>
              <a:t>[r48] van der Hulle T, Cheung WY, Kooij S, Beenen LFM, van Bemmel T, van Es J, et al. Simplified diagnostic management of suspected pulmonary embolism (the YEARS study): a prospective, multicentre, cohort study. Lancet. 2017;390(10091):289-297. https://doi.org/10.1016/S0140-6736(17)30885-1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77</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Goodacre S, Sampson F, Thomas S, van Beek E, Sutton A. Systematic review and meta-analysis of the diagnostic accuracy of ultrasonography for deep vein thrombosis. BMC Med Imaging. 2005;5:6. https://doi.org/10.1186/1471-2342-5-6</a:t>
            </a:r>
          </a:p>
          <a:p>
            <a:pPr>
              <a:spcAft>
                <a:spcPts val="800"/>
              </a:spcAft>
            </a:pPr>
            <a:r>
              <a:rPr sz="1200">
                <a:solidFill>
                  <a:srgbClr val="263238"/>
                </a:solidFill>
                <a:latin typeface="Calibri"/>
              </a:rPr>
              <a:t>[r50] Stevens SM, Woller SC, Kreuziger LB, Bounameaux H, Doerschug K, Geersing GJ, et al. Antithrombotic Therapy for VTE Disease: Second Update of the CHEST Guideline and Expert Panel Report. Chest. 2021;160(6):e545-e608. https://doi.org/10.1016/j.chest.2021.07.055</a:t>
            </a:r>
          </a:p>
          <a:p>
            <a:pPr>
              <a:spcAft>
                <a:spcPts val="800"/>
              </a:spcAft>
            </a:pPr>
            <a:r>
              <a:rPr sz="1200">
                <a:solidFill>
                  <a:srgbClr val="263238"/>
                </a:solidFill>
                <a:latin typeface="Calibri"/>
              </a:rPr>
              <a:t>[r51] EINSTEIN Investigators, Bauersachs R, Berkowitz SD, Brenner B, Buller HR, Decousus H, et al. Oral rivaroxaban for symptomatic venous thromboembolism. N Engl J Med. 2010;363(26):2499-510. https://doi.org/10.1056/NEJMoa1007903</a:t>
            </a:r>
          </a:p>
          <a:p>
            <a:pPr>
              <a:spcAft>
                <a:spcPts val="800"/>
              </a:spcAft>
            </a:pPr>
            <a:r>
              <a:rPr sz="1200">
                <a:solidFill>
                  <a:srgbClr val="263238"/>
                </a:solidFill>
                <a:latin typeface="Calibri"/>
              </a:rPr>
              <a:t>[r52] Agnelli G, Buller HR, Cohen A, Curto M, Gallus AS, Johnson M, et al. Oral apixaban for the treatment of acute venous thromboembolism. N Engl J Med. 2013;369(9):799-808. https://doi.org/10.1056/NEJMoa1302507</a:t>
            </a:r>
          </a:p>
          <a:p>
            <a:pPr>
              <a:spcAft>
                <a:spcPts val="800"/>
              </a:spcAft>
            </a:pPr>
            <a:r>
              <a:rPr sz="1200">
                <a:solidFill>
                  <a:srgbClr val="263238"/>
                </a:solidFill>
                <a:latin typeface="Calibri"/>
              </a:rPr>
              <a:t>[r53] Ageno W, Bertù L, Bucherini E, Camporese G, Dentali F, Iotti M, et al. Rivaroxaban treatment for six weeks versus three months in patients with symptomatic isolated distal deep vein thrombosis: randomised controlled trial. BMJ. 2022;379:e072623. https://doi.org/10.1136/bmj-2022-072623</a:t>
            </a:r>
          </a:p>
          <a:p>
            <a:pPr>
              <a:spcAft>
                <a:spcPts val="800"/>
              </a:spcAft>
            </a:pPr>
            <a:r>
              <a:rPr sz="1200">
                <a:solidFill>
                  <a:srgbClr val="263238"/>
                </a:solidFill>
                <a:latin typeface="Calibri"/>
              </a:rPr>
              <a:t>[r54] Lim W, Dentali F, Eikelboom JW, Crowther MA. Meta-analysis: low-molecular-weight heparin and bleeding in patients with severe renal insufficiency. Ann Intern Med. 2006;144(9):673-84. https://doi.org/10.7326/0003-4819-144-9-200605020-00011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77</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Dengler BA, Haight T, Fu A, Hafeez SJ, Cirivello M, Bartanusz V. Safety of early chemoprophylaxis for venous thromboembolism after traumatic brain injury: a systematic review and meta-analysis. A military traumatic brain injury initiative study. J Neurosurg. 2025;142(4):1046-1057. https://doi.org/10.3171/2024.7.JNS232697</a:t>
            </a:r>
          </a:p>
          <a:p>
            <a:pPr>
              <a:spcAft>
                <a:spcPts val="800"/>
              </a:spcAft>
            </a:pPr>
            <a:r>
              <a:rPr sz="1200">
                <a:solidFill>
                  <a:srgbClr val="263238"/>
                </a:solidFill>
                <a:latin typeface="Calibri"/>
              </a:rPr>
              <a:t>[r56] O'Hara NN, O'Toole RV, Frey KP, Castillo RC, Cuschieri J, Haut ER, et al. Risk-stratified thromboprophylaxis effects of aspirin versus low-molecular-weight heparin in orthopedic trauma patients: A secondary analysis of the PREVENT CLOT trial. J Trauma Acute Care Surg. 2024;96(4):573-582. https://doi.org/10.1097/TA.0000000000004226</a:t>
            </a:r>
          </a:p>
          <a:p>
            <a:pPr>
              <a:spcAft>
                <a:spcPts val="800"/>
              </a:spcAft>
            </a:pPr>
            <a:r>
              <a:rPr sz="1200">
                <a:solidFill>
                  <a:srgbClr val="263238"/>
                </a:solidFill>
                <a:latin typeface="Calibri"/>
              </a:rPr>
              <a:t>[r57] Tarpada SP, O'Hara NN, Stein DM, DeSantis AJ, Castillo RC, Frey KP, et al. Effect of Aspirin Versus Low-Molecular-Weight Heparin for Thromboprophylaxis in High-Risk and Fracture Location Subpopulations: A Secondary Analysis of the PREVENT CLOT Trial. J Orthop Trauma. 2026;40(1):22-9. https://doi.org/10.1097/BOT.0000000000003094</a:t>
            </a:r>
          </a:p>
          <a:p>
            <a:pPr>
              <a:spcAft>
                <a:spcPts val="800"/>
              </a:spcAft>
            </a:pPr>
            <a:r>
              <a:rPr sz="1200">
                <a:solidFill>
                  <a:srgbClr val="263238"/>
                </a:solidFill>
                <a:latin typeface="Calibri"/>
              </a:rPr>
              <a:t>[r58] Cuker A, Arepally GM, Chong BH, Cines DB, Greinacher A, Gruel Y, et al. American Society of Hematology 2018 guidelines for management of venous thromboembolism: heparin-induced thrombocytopenia. Blood Adv. 2018;2(22):3360-3392. https://doi.org/10.1182/bloodadvances.2018024489</a:t>
            </a:r>
          </a:p>
          <a:p>
            <a:pPr>
              <a:spcAft>
                <a:spcPts val="800"/>
              </a:spcAft>
            </a:pPr>
            <a:r>
              <a:rPr sz="1200">
                <a:solidFill>
                  <a:srgbClr val="263238"/>
                </a:solidFill>
                <a:latin typeface="Calibri"/>
              </a:rPr>
              <a:t>[r59] Sidhu VS, Naylor JM, Adie S, Lieu D, Walker R, Horsley M, et al. Is Enoxaparin Associated With a Higher Risk of Persistent Wound Drainage Than Aspirin? A Secondary Analysis of Data From the CRISTAL Randomized Trial. Clin Orthop Relat Res. 2023;481(7):1351-1359. https://doi.org/10.1097/CORR.0000000000002544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Tromboprofilaxis en ortopedia: del riesgo a la receta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